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2" r:id="rId1"/>
  </p:sldMasterIdLst>
  <p:notesMasterIdLst>
    <p:notesMasterId r:id="rId27"/>
  </p:notesMasterIdLst>
  <p:handoutMasterIdLst>
    <p:handoutMasterId r:id="rId28"/>
  </p:handout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7AC2-514D-432A-A712-583D63C82583}"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87CB4A15-81A8-40EB-918E-C160D101AFFF}">
      <dgm:prSet custT="1"/>
      <dgm:spPr/>
      <dgm:t>
        <a:bodyPr/>
        <a:lstStyle/>
        <a:p>
          <a:r>
            <a:rPr lang="tr-TR" sz="2000" dirty="0"/>
            <a:t>Bilgisayar ve iletişim teknolojilerinde yaşanan hızlı</a:t>
          </a:r>
        </a:p>
        <a:p>
          <a:r>
            <a:rPr lang="tr-TR" sz="2000" dirty="0"/>
            <a:t>gelişim depolanan verilerin büyüklüğünü arttırmaktadır.</a:t>
          </a:r>
        </a:p>
        <a:p>
          <a:r>
            <a:rPr lang="tr-TR" sz="2000" dirty="0"/>
            <a:t>Verilerin büyüklüğünün artışına bağlı olarak hem verileri depolamak hem de verilere ulaşmak zorlaşmaktadır.</a:t>
          </a:r>
        </a:p>
        <a:p>
          <a:r>
            <a:rPr lang="tr-TR" sz="2000" dirty="0"/>
            <a:t>Bu sorunun çözümü olarak veri tabanı yönetim sistemleri geliştirilmiştir. </a:t>
          </a:r>
        </a:p>
        <a:p>
          <a:endParaRPr lang="en-US" sz="1900" dirty="0"/>
        </a:p>
      </dgm:t>
    </dgm:pt>
    <dgm:pt modelId="{E286469C-B8A9-4BC2-818A-39E88C6986D1}" type="parTrans" cxnId="{EC4AE7FC-EA01-4479-BFBC-EB83285DBB45}">
      <dgm:prSet/>
      <dgm:spPr/>
      <dgm:t>
        <a:bodyPr/>
        <a:lstStyle/>
        <a:p>
          <a:endParaRPr lang="en-US"/>
        </a:p>
      </dgm:t>
    </dgm:pt>
    <dgm:pt modelId="{2305F299-09C3-4A58-B5D6-8D09F15F32AB}" type="sibTrans" cxnId="{EC4AE7FC-EA01-4479-BFBC-EB83285DBB45}">
      <dgm:prSet/>
      <dgm:spPr/>
      <dgm:t>
        <a:bodyPr/>
        <a:lstStyle/>
        <a:p>
          <a:endParaRPr lang="en-US"/>
        </a:p>
      </dgm:t>
    </dgm:pt>
    <dgm:pt modelId="{2A805D69-E836-4243-9C27-F183772EFE5C}" type="pres">
      <dgm:prSet presAssocID="{D1AD7AC2-514D-432A-A712-583D63C82583}" presName="vert0" presStyleCnt="0">
        <dgm:presLayoutVars>
          <dgm:dir/>
          <dgm:animOne val="branch"/>
          <dgm:animLvl val="lvl"/>
        </dgm:presLayoutVars>
      </dgm:prSet>
      <dgm:spPr/>
    </dgm:pt>
    <dgm:pt modelId="{29808BAC-CE51-4EBB-B6B7-B540D61D6BE2}" type="pres">
      <dgm:prSet presAssocID="{87CB4A15-81A8-40EB-918E-C160D101AFFF}" presName="thickLine" presStyleLbl="alignNode1" presStyleIdx="0" presStyleCnt="1"/>
      <dgm:spPr/>
    </dgm:pt>
    <dgm:pt modelId="{54CB4800-B454-4D65-9976-8DEF6C2FEB89}" type="pres">
      <dgm:prSet presAssocID="{87CB4A15-81A8-40EB-918E-C160D101AFFF}" presName="horz1" presStyleCnt="0"/>
      <dgm:spPr/>
    </dgm:pt>
    <dgm:pt modelId="{C2A9C614-92E6-4953-94AC-E9D49BA78FF1}" type="pres">
      <dgm:prSet presAssocID="{87CB4A15-81A8-40EB-918E-C160D101AFFF}" presName="tx1" presStyleLbl="revTx" presStyleIdx="0" presStyleCnt="1"/>
      <dgm:spPr/>
    </dgm:pt>
    <dgm:pt modelId="{3E391755-0FE8-4933-A204-037706A8D5F6}" type="pres">
      <dgm:prSet presAssocID="{87CB4A15-81A8-40EB-918E-C160D101AFFF}" presName="vert1" presStyleCnt="0"/>
      <dgm:spPr/>
    </dgm:pt>
  </dgm:ptLst>
  <dgm:cxnLst>
    <dgm:cxn modelId="{2215AD3C-2EB5-4524-A8BA-E19E64C4D276}" type="presOf" srcId="{87CB4A15-81A8-40EB-918E-C160D101AFFF}" destId="{C2A9C614-92E6-4953-94AC-E9D49BA78FF1}" srcOrd="0" destOrd="0" presId="urn:microsoft.com/office/officeart/2008/layout/LinedList"/>
    <dgm:cxn modelId="{725F8C48-007D-409E-9D53-A7925A1EFFC3}" type="presOf" srcId="{D1AD7AC2-514D-432A-A712-583D63C82583}" destId="{2A805D69-E836-4243-9C27-F183772EFE5C}" srcOrd="0" destOrd="0" presId="urn:microsoft.com/office/officeart/2008/layout/LinedList"/>
    <dgm:cxn modelId="{EC4AE7FC-EA01-4479-BFBC-EB83285DBB45}" srcId="{D1AD7AC2-514D-432A-A712-583D63C82583}" destId="{87CB4A15-81A8-40EB-918E-C160D101AFFF}" srcOrd="0" destOrd="0" parTransId="{E286469C-B8A9-4BC2-818A-39E88C6986D1}" sibTransId="{2305F299-09C3-4A58-B5D6-8D09F15F32AB}"/>
    <dgm:cxn modelId="{437267B1-2148-4B05-95B5-36F4D585A0ED}" type="presParOf" srcId="{2A805D69-E836-4243-9C27-F183772EFE5C}" destId="{29808BAC-CE51-4EBB-B6B7-B540D61D6BE2}" srcOrd="0" destOrd="0" presId="urn:microsoft.com/office/officeart/2008/layout/LinedList"/>
    <dgm:cxn modelId="{2985FBF6-28CD-4452-846A-0414ADAA2976}" type="presParOf" srcId="{2A805D69-E836-4243-9C27-F183772EFE5C}" destId="{54CB4800-B454-4D65-9976-8DEF6C2FEB89}" srcOrd="1" destOrd="0" presId="urn:microsoft.com/office/officeart/2008/layout/LinedList"/>
    <dgm:cxn modelId="{1B012B2E-9DAA-4E14-9106-01CEA4CEA012}" type="presParOf" srcId="{54CB4800-B454-4D65-9976-8DEF6C2FEB89}" destId="{C2A9C614-92E6-4953-94AC-E9D49BA78FF1}" srcOrd="0" destOrd="0" presId="urn:microsoft.com/office/officeart/2008/layout/LinedList"/>
    <dgm:cxn modelId="{115C9090-17B2-49FA-8501-CB7940B5482A}" type="presParOf" srcId="{54CB4800-B454-4D65-9976-8DEF6C2FEB89}" destId="{3E391755-0FE8-4933-A204-037706A8D5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08BAC-CE51-4EBB-B6B7-B540D61D6BE2}">
      <dsp:nvSpPr>
        <dsp:cNvPr id="0" name=""/>
        <dsp:cNvSpPr/>
      </dsp:nvSpPr>
      <dsp:spPr>
        <a:xfrm>
          <a:off x="0" y="1621"/>
          <a:ext cx="4243589"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2A9C614-92E6-4953-94AC-E9D49BA78FF1}">
      <dsp:nvSpPr>
        <dsp:cNvPr id="0" name=""/>
        <dsp:cNvSpPr/>
      </dsp:nvSpPr>
      <dsp:spPr>
        <a:xfrm>
          <a:off x="0" y="1621"/>
          <a:ext cx="4243589" cy="3317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kern="1200" dirty="0"/>
            <a:t>Bilgisayar ve iletişim teknolojilerinde yaşanan hızlı</a:t>
          </a:r>
        </a:p>
        <a:p>
          <a:pPr marL="0" lvl="0" indent="0" algn="l" defTabSz="889000">
            <a:lnSpc>
              <a:spcPct val="90000"/>
            </a:lnSpc>
            <a:spcBef>
              <a:spcPct val="0"/>
            </a:spcBef>
            <a:spcAft>
              <a:spcPct val="35000"/>
            </a:spcAft>
            <a:buNone/>
          </a:pPr>
          <a:r>
            <a:rPr lang="tr-TR" sz="2000" kern="1200" dirty="0"/>
            <a:t>gelişim depolanan verilerin büyüklüğünü arttırmaktadır.</a:t>
          </a:r>
        </a:p>
        <a:p>
          <a:pPr marL="0" lvl="0" indent="0" algn="l" defTabSz="889000">
            <a:lnSpc>
              <a:spcPct val="90000"/>
            </a:lnSpc>
            <a:spcBef>
              <a:spcPct val="0"/>
            </a:spcBef>
            <a:spcAft>
              <a:spcPct val="35000"/>
            </a:spcAft>
            <a:buNone/>
          </a:pPr>
          <a:r>
            <a:rPr lang="tr-TR" sz="2000" kern="1200" dirty="0"/>
            <a:t>Verilerin büyüklüğünün artışına bağlı olarak hem verileri depolamak hem de verilere ulaşmak zorlaşmaktadır.</a:t>
          </a:r>
        </a:p>
        <a:p>
          <a:pPr marL="0" lvl="0" indent="0" algn="l" defTabSz="889000">
            <a:lnSpc>
              <a:spcPct val="90000"/>
            </a:lnSpc>
            <a:spcBef>
              <a:spcPct val="0"/>
            </a:spcBef>
            <a:spcAft>
              <a:spcPct val="35000"/>
            </a:spcAft>
            <a:buNone/>
          </a:pPr>
          <a:r>
            <a:rPr lang="tr-TR" sz="2000" kern="1200" dirty="0"/>
            <a:t>Bu sorunun çözümü olarak veri tabanı yönetim sistemleri geliştirilmiştir. </a:t>
          </a:r>
        </a:p>
        <a:p>
          <a:pPr marL="0" lvl="0" indent="0" algn="l" defTabSz="889000">
            <a:lnSpc>
              <a:spcPct val="90000"/>
            </a:lnSpc>
            <a:spcBef>
              <a:spcPct val="0"/>
            </a:spcBef>
            <a:spcAft>
              <a:spcPct val="35000"/>
            </a:spcAft>
            <a:buNone/>
          </a:pPr>
          <a:endParaRPr lang="en-US" sz="1900" kern="1200" dirty="0"/>
        </a:p>
      </dsp:txBody>
      <dsp:txXfrm>
        <a:off x="0" y="1621"/>
        <a:ext cx="4243589" cy="33174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D393F9D0-6EA8-AA46-D740-D15C4615B5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tr-TR"/>
              <a:t>SQL vs NoSQL: Veri Tabanı Sistemleri</a:t>
            </a:r>
          </a:p>
        </p:txBody>
      </p:sp>
      <p:sp>
        <p:nvSpPr>
          <p:cNvPr id="3" name="Veri Yer Tutucusu 2">
            <a:extLst>
              <a:ext uri="{FF2B5EF4-FFF2-40B4-BE49-F238E27FC236}">
                <a16:creationId xmlns:a16="http://schemas.microsoft.com/office/drawing/2014/main" id="{46929307-AE5E-07A3-D0E9-FBDE3C53FF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A2813-15B0-497E-8244-37471818B51C}" type="datetimeFigureOut">
              <a:rPr lang="tr-TR" smtClean="0"/>
              <a:t>19.03.2024</a:t>
            </a:fld>
            <a:endParaRPr lang="tr-TR"/>
          </a:p>
        </p:txBody>
      </p:sp>
      <p:sp>
        <p:nvSpPr>
          <p:cNvPr id="4" name="Alt Bilgi Yer Tutucusu 3">
            <a:extLst>
              <a:ext uri="{FF2B5EF4-FFF2-40B4-BE49-F238E27FC236}">
                <a16:creationId xmlns:a16="http://schemas.microsoft.com/office/drawing/2014/main" id="{F8CA5E33-8EDC-72ED-B8AB-F465EF7CBC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tr-TR"/>
              <a:t>SANER ERASLAN 02220224030</a:t>
            </a:r>
          </a:p>
        </p:txBody>
      </p:sp>
      <p:sp>
        <p:nvSpPr>
          <p:cNvPr id="5" name="Slayt Numarası Yer Tutucusu 4">
            <a:extLst>
              <a:ext uri="{FF2B5EF4-FFF2-40B4-BE49-F238E27FC236}">
                <a16:creationId xmlns:a16="http://schemas.microsoft.com/office/drawing/2014/main" id="{2F2EB8A3-2A80-F50C-E245-E52768596F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A2304-46D8-41AE-A74D-1A0333C1295B}" type="slidenum">
              <a:rPr lang="tr-TR" smtClean="0"/>
              <a:t>‹#›</a:t>
            </a:fld>
            <a:endParaRPr lang="tr-TR"/>
          </a:p>
        </p:txBody>
      </p:sp>
    </p:spTree>
    <p:extLst>
      <p:ext uri="{BB962C8B-B14F-4D97-AF65-F5344CB8AC3E}">
        <p14:creationId xmlns:p14="http://schemas.microsoft.com/office/powerpoint/2010/main" val="394994349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tr-TR"/>
              <a:t>SQL vs NoSQL: Veri Tabanı Sistemleri</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E93E5-27B0-4F9A-8B8B-90F2C285E3E1}" type="datetimeFigureOut">
              <a:rPr lang="tr-TR" smtClean="0"/>
              <a:t>19.03.2024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tr-TR"/>
              <a:t>SANER ERASLAN 02220224030</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C4D1B-565A-4878-999E-8015C26460AF}" type="slidenum">
              <a:rPr lang="tr-TR" smtClean="0"/>
              <a:t>‹#›</a:t>
            </a:fld>
            <a:endParaRPr lang="tr-TR"/>
          </a:p>
        </p:txBody>
      </p:sp>
    </p:spTree>
    <p:extLst>
      <p:ext uri="{BB962C8B-B14F-4D97-AF65-F5344CB8AC3E}">
        <p14:creationId xmlns:p14="http://schemas.microsoft.com/office/powerpoint/2010/main" val="113876755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DBDDF12-F9FD-4339-B45D-03342903C9AC}" type="datetime1">
              <a:rPr lang="tr-TR" smtClean="0"/>
              <a:t>19.03.2024</a:t>
            </a:fld>
            <a:endParaRPr lang="tr-TR"/>
          </a:p>
        </p:txBody>
      </p:sp>
      <p:sp>
        <p:nvSpPr>
          <p:cNvPr id="5" name="Footer Placeholder 4"/>
          <p:cNvSpPr>
            <a:spLocks noGrp="1"/>
          </p:cNvSpPr>
          <p:nvPr>
            <p:ph type="ftr" sz="quarter" idx="11"/>
          </p:nvPr>
        </p:nvSpPr>
        <p:spPr/>
        <p:txBody>
          <a:bodyPr/>
          <a:lstStyle/>
          <a:p>
            <a:r>
              <a:rPr lang="tr-TR"/>
              <a:t>SANER ERASLAN</a:t>
            </a:r>
          </a:p>
        </p:txBody>
      </p:sp>
      <p:sp>
        <p:nvSpPr>
          <p:cNvPr id="6" name="Slide Number Placeholder 5"/>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1568814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651D5BE-ECDC-45AA-B047-5623DF22E426}" type="datetime1">
              <a:rPr lang="tr-TR" smtClean="0"/>
              <a:t>19.03.2024</a:t>
            </a:fld>
            <a:endParaRPr lang="tr-TR"/>
          </a:p>
        </p:txBody>
      </p:sp>
      <p:sp>
        <p:nvSpPr>
          <p:cNvPr id="5" name="Footer Placeholder 4"/>
          <p:cNvSpPr>
            <a:spLocks noGrp="1"/>
          </p:cNvSpPr>
          <p:nvPr>
            <p:ph type="ftr" sz="quarter" idx="11"/>
          </p:nvPr>
        </p:nvSpPr>
        <p:spPr/>
        <p:txBody>
          <a:bodyPr/>
          <a:lstStyle/>
          <a:p>
            <a:r>
              <a:rPr lang="tr-TR"/>
              <a:t>SANER ERASLAN</a:t>
            </a:r>
          </a:p>
        </p:txBody>
      </p:sp>
      <p:sp>
        <p:nvSpPr>
          <p:cNvPr id="6" name="Slide Number Placeholder 5"/>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23874355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0EA5D6-9C8E-4601-92BB-97E89AF35566}" type="datetime1">
              <a:rPr lang="tr-TR" smtClean="0"/>
              <a:t>19.03.2024</a:t>
            </a:fld>
            <a:endParaRPr lang="tr-TR"/>
          </a:p>
        </p:txBody>
      </p:sp>
      <p:sp>
        <p:nvSpPr>
          <p:cNvPr id="5" name="Footer Placeholder 4"/>
          <p:cNvSpPr>
            <a:spLocks noGrp="1"/>
          </p:cNvSpPr>
          <p:nvPr>
            <p:ph type="ftr" sz="quarter" idx="11"/>
          </p:nvPr>
        </p:nvSpPr>
        <p:spPr/>
        <p:txBody>
          <a:bodyPr/>
          <a:lstStyle/>
          <a:p>
            <a:r>
              <a:rPr lang="tr-TR"/>
              <a:t>SANER ERASLAN</a:t>
            </a:r>
          </a:p>
        </p:txBody>
      </p:sp>
      <p:sp>
        <p:nvSpPr>
          <p:cNvPr id="6" name="Slide Number Placeholder 5"/>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2531530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8E63ECE-C714-46B3-AE04-284EBE4706A0}" type="datetime1">
              <a:rPr lang="tr-TR" smtClean="0"/>
              <a:t>19.03.2024</a:t>
            </a:fld>
            <a:endParaRPr lang="tr-TR"/>
          </a:p>
        </p:txBody>
      </p:sp>
      <p:sp>
        <p:nvSpPr>
          <p:cNvPr id="5" name="Footer Placeholder 4"/>
          <p:cNvSpPr>
            <a:spLocks noGrp="1"/>
          </p:cNvSpPr>
          <p:nvPr>
            <p:ph type="ftr" sz="quarter" idx="11"/>
          </p:nvPr>
        </p:nvSpPr>
        <p:spPr/>
        <p:txBody>
          <a:bodyPr/>
          <a:lstStyle/>
          <a:p>
            <a:r>
              <a:rPr lang="tr-TR"/>
              <a:t>SANER ERASLAN</a:t>
            </a:r>
          </a:p>
        </p:txBody>
      </p:sp>
      <p:sp>
        <p:nvSpPr>
          <p:cNvPr id="6" name="Slide Number Placeholder 5"/>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2331548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DA96C7B-14A8-4099-9570-81D44595CD27}" type="datetime1">
              <a:rPr lang="tr-TR" smtClean="0"/>
              <a:t>19.03.2024</a:t>
            </a:fld>
            <a:endParaRPr lang="tr-TR"/>
          </a:p>
        </p:txBody>
      </p:sp>
      <p:sp>
        <p:nvSpPr>
          <p:cNvPr id="5" name="Footer Placeholder 4"/>
          <p:cNvSpPr>
            <a:spLocks noGrp="1"/>
          </p:cNvSpPr>
          <p:nvPr>
            <p:ph type="ftr" sz="quarter" idx="11"/>
          </p:nvPr>
        </p:nvSpPr>
        <p:spPr/>
        <p:txBody>
          <a:bodyPr/>
          <a:lstStyle/>
          <a:p>
            <a:r>
              <a:rPr lang="tr-TR"/>
              <a:t>SANER ERASLAN</a:t>
            </a:r>
          </a:p>
        </p:txBody>
      </p:sp>
      <p:sp>
        <p:nvSpPr>
          <p:cNvPr id="6" name="Slide Number Placeholder 5"/>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935707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662ED54-F438-47A4-BD3A-409BF50E615B}" type="datetime1">
              <a:rPr lang="tr-TR" smtClean="0"/>
              <a:t>19.03.2024</a:t>
            </a:fld>
            <a:endParaRPr lang="tr-TR"/>
          </a:p>
        </p:txBody>
      </p:sp>
      <p:sp>
        <p:nvSpPr>
          <p:cNvPr id="6" name="Footer Placeholder 5"/>
          <p:cNvSpPr>
            <a:spLocks noGrp="1"/>
          </p:cNvSpPr>
          <p:nvPr>
            <p:ph type="ftr" sz="quarter" idx="11"/>
          </p:nvPr>
        </p:nvSpPr>
        <p:spPr/>
        <p:txBody>
          <a:bodyPr/>
          <a:lstStyle/>
          <a:p>
            <a:r>
              <a:rPr lang="tr-TR"/>
              <a:t>SANER ERASLAN</a:t>
            </a:r>
          </a:p>
        </p:txBody>
      </p:sp>
      <p:sp>
        <p:nvSpPr>
          <p:cNvPr id="7" name="Slide Number Placeholder 6"/>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1178991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F5C5BA9-6F4E-4ABB-BCEE-90978813C054}" type="datetime1">
              <a:rPr lang="tr-TR" smtClean="0"/>
              <a:t>19.03.2024</a:t>
            </a:fld>
            <a:endParaRPr lang="tr-TR"/>
          </a:p>
        </p:txBody>
      </p:sp>
      <p:sp>
        <p:nvSpPr>
          <p:cNvPr id="8" name="Footer Placeholder 7"/>
          <p:cNvSpPr>
            <a:spLocks noGrp="1"/>
          </p:cNvSpPr>
          <p:nvPr>
            <p:ph type="ftr" sz="quarter" idx="11"/>
          </p:nvPr>
        </p:nvSpPr>
        <p:spPr/>
        <p:txBody>
          <a:bodyPr/>
          <a:lstStyle/>
          <a:p>
            <a:r>
              <a:rPr lang="tr-TR"/>
              <a:t>SANER ERASLAN</a:t>
            </a:r>
          </a:p>
        </p:txBody>
      </p:sp>
      <p:sp>
        <p:nvSpPr>
          <p:cNvPr id="9" name="Slide Number Placeholder 8"/>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587154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80DDD1D-2771-443E-9E3C-575E7CBC2087}" type="datetime1">
              <a:rPr lang="tr-TR" smtClean="0"/>
              <a:t>19.03.2024</a:t>
            </a:fld>
            <a:endParaRPr lang="tr-TR"/>
          </a:p>
        </p:txBody>
      </p:sp>
      <p:sp>
        <p:nvSpPr>
          <p:cNvPr id="4" name="Footer Placeholder 3"/>
          <p:cNvSpPr>
            <a:spLocks noGrp="1"/>
          </p:cNvSpPr>
          <p:nvPr>
            <p:ph type="ftr" sz="quarter" idx="11"/>
          </p:nvPr>
        </p:nvSpPr>
        <p:spPr/>
        <p:txBody>
          <a:bodyPr/>
          <a:lstStyle/>
          <a:p>
            <a:r>
              <a:rPr lang="tr-TR"/>
              <a:t>SANER ERASLAN</a:t>
            </a:r>
          </a:p>
        </p:txBody>
      </p:sp>
      <p:sp>
        <p:nvSpPr>
          <p:cNvPr id="5" name="Slide Number Placeholder 4"/>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209004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15870-4181-4D7C-87BB-991545687086}" type="datetime1">
              <a:rPr lang="tr-TR" smtClean="0"/>
              <a:t>19.03.2024</a:t>
            </a:fld>
            <a:endParaRPr lang="tr-TR"/>
          </a:p>
        </p:txBody>
      </p:sp>
      <p:sp>
        <p:nvSpPr>
          <p:cNvPr id="3" name="Footer Placeholder 2"/>
          <p:cNvSpPr>
            <a:spLocks noGrp="1"/>
          </p:cNvSpPr>
          <p:nvPr>
            <p:ph type="ftr" sz="quarter" idx="11"/>
          </p:nvPr>
        </p:nvSpPr>
        <p:spPr/>
        <p:txBody>
          <a:bodyPr/>
          <a:lstStyle/>
          <a:p>
            <a:r>
              <a:rPr lang="tr-TR"/>
              <a:t>SANER ERASLAN</a:t>
            </a:r>
          </a:p>
        </p:txBody>
      </p:sp>
      <p:sp>
        <p:nvSpPr>
          <p:cNvPr id="4" name="Slide Number Placeholder 3"/>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1622319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42FC2D1-5307-48B2-ADE5-EC4B5E10A70E}" type="datetime1">
              <a:rPr lang="tr-TR" smtClean="0"/>
              <a:t>19.03.2024</a:t>
            </a:fld>
            <a:endParaRPr lang="tr-TR"/>
          </a:p>
        </p:txBody>
      </p:sp>
      <p:sp>
        <p:nvSpPr>
          <p:cNvPr id="6" name="Footer Placeholder 5"/>
          <p:cNvSpPr>
            <a:spLocks noGrp="1"/>
          </p:cNvSpPr>
          <p:nvPr>
            <p:ph type="ftr" sz="quarter" idx="11"/>
          </p:nvPr>
        </p:nvSpPr>
        <p:spPr/>
        <p:txBody>
          <a:bodyPr/>
          <a:lstStyle/>
          <a:p>
            <a:r>
              <a:rPr lang="tr-TR"/>
              <a:t>SANER ERASLAN</a:t>
            </a:r>
          </a:p>
        </p:txBody>
      </p:sp>
      <p:sp>
        <p:nvSpPr>
          <p:cNvPr id="7" name="Slide Number Placeholder 6"/>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39947220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25F8DF-0F98-4D15-83E4-A18C726F3FA2}" type="datetime1">
              <a:rPr lang="tr-TR" smtClean="0"/>
              <a:t>19.03.2024</a:t>
            </a:fld>
            <a:endParaRPr lang="tr-TR"/>
          </a:p>
        </p:txBody>
      </p:sp>
      <p:sp>
        <p:nvSpPr>
          <p:cNvPr id="6" name="Footer Placeholder 5"/>
          <p:cNvSpPr>
            <a:spLocks noGrp="1"/>
          </p:cNvSpPr>
          <p:nvPr>
            <p:ph type="ftr" sz="quarter" idx="11"/>
          </p:nvPr>
        </p:nvSpPr>
        <p:spPr/>
        <p:txBody>
          <a:bodyPr/>
          <a:lstStyle/>
          <a:p>
            <a:r>
              <a:rPr lang="tr-TR"/>
              <a:t>SANER ERASLAN</a:t>
            </a:r>
          </a:p>
        </p:txBody>
      </p:sp>
      <p:sp>
        <p:nvSpPr>
          <p:cNvPr id="7" name="Slide Number Placeholder 6"/>
          <p:cNvSpPr>
            <a:spLocks noGrp="1"/>
          </p:cNvSpPr>
          <p:nvPr>
            <p:ph type="sldNum" sz="quarter" idx="12"/>
          </p:nvPr>
        </p:nvSpPr>
        <p:spPr/>
        <p:txBody>
          <a:bodyPr/>
          <a:lstStyle/>
          <a:p>
            <a:fld id="{E490C3A1-ACBA-4390-90B0-8F84B6440257}" type="slidenum">
              <a:rPr lang="tr-TR" smtClean="0"/>
              <a:t>‹#›</a:t>
            </a:fld>
            <a:endParaRPr lang="tr-TR"/>
          </a:p>
        </p:txBody>
      </p:sp>
    </p:spTree>
    <p:extLst>
      <p:ext uri="{BB962C8B-B14F-4D97-AF65-F5344CB8AC3E}">
        <p14:creationId xmlns:p14="http://schemas.microsoft.com/office/powerpoint/2010/main" val="3246646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C0C5-FDDE-45A0-BD10-15BEB43F9B56}" type="datetime1">
              <a:rPr lang="tr-TR" smtClean="0"/>
              <a:t>19.03.2024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SANER ERASLAN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0C3A1-ACBA-4390-90B0-8F84B6440257}" type="slidenum">
              <a:rPr lang="tr-TR" smtClean="0"/>
              <a:t>‹#›</a:t>
            </a:fld>
            <a:endParaRPr lang="tr-TR"/>
          </a:p>
        </p:txBody>
      </p:sp>
    </p:spTree>
    <p:extLst>
      <p:ext uri="{BB962C8B-B14F-4D97-AF65-F5344CB8AC3E}">
        <p14:creationId xmlns:p14="http://schemas.microsoft.com/office/powerpoint/2010/main" val="1444714612"/>
      </p:ext>
    </p:extLst>
  </p:cSld>
  <p:clrMap bg1="dk1" tx1="lt1" bg2="dk2" tx2="lt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7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aşlık 24">
            <a:extLst>
              <a:ext uri="{FF2B5EF4-FFF2-40B4-BE49-F238E27FC236}">
                <a16:creationId xmlns:a16="http://schemas.microsoft.com/office/drawing/2014/main" id="{40C656D7-C125-4CAC-1D1A-4D7D9DF0511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400"/>
              <a:t>Veri Tabanı </a:t>
            </a:r>
            <a:br>
              <a:rPr lang="en-US" sz="3400"/>
            </a:br>
            <a:r>
              <a:rPr lang="en-US" sz="3400"/>
              <a:t>Ve </a:t>
            </a:r>
            <a:br>
              <a:rPr lang="en-US" sz="3400"/>
            </a:br>
            <a:r>
              <a:rPr lang="en-US" sz="3400"/>
              <a:t>Veri Tabanı Yönetim Sistemleri</a:t>
            </a:r>
          </a:p>
        </p:txBody>
      </p:sp>
      <p:sp>
        <p:nvSpPr>
          <p:cNvPr id="8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0A3DB6F0-0DDB-A87B-D0A1-2D9D22DC7179}"/>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200"/>
              <a:t>SANER ERASLAN</a:t>
            </a:r>
          </a:p>
          <a:p>
            <a:pPr indent="-228600" defTabSz="914400">
              <a:lnSpc>
                <a:spcPct val="90000"/>
              </a:lnSpc>
              <a:spcAft>
                <a:spcPts val="600"/>
              </a:spcAft>
              <a:buFont typeface="Arial" panose="020B0604020202020204" pitchFamily="34" charset="0"/>
              <a:buChar char="•"/>
            </a:pPr>
            <a:r>
              <a:rPr lang="en-US" sz="2200"/>
              <a:t>02220224030</a:t>
            </a:r>
          </a:p>
        </p:txBody>
      </p:sp>
      <p:pic>
        <p:nvPicPr>
          <p:cNvPr id="52" name="Resim Yer Tutucusu 51" descr="kompozit malzeme, kalıp, desen, düzen, simetri, bakışım, bina içeren bir resim&#10;&#10;Açıklama otomatik olarak oluşturuldu">
            <a:extLst>
              <a:ext uri="{FF2B5EF4-FFF2-40B4-BE49-F238E27FC236}">
                <a16:creationId xmlns:a16="http://schemas.microsoft.com/office/drawing/2014/main" id="{F4CFA8E9-7301-7C78-6B25-FD757E7CAC0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87910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4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C55AA71-DF52-B4F8-42B9-ED933291960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Nesne Yönelimli Veri Modeli</a:t>
            </a:r>
          </a:p>
        </p:txBody>
      </p:sp>
      <p:sp>
        <p:nvSpPr>
          <p:cNvPr id="51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C03DCAE9-35A3-62AE-CA06-5E8C8CA9A7DF}"/>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2200"/>
              <a:t> Nesne ilişkisel veri tabanı, ilişkisel işlevselliğin üzerine nesne yönelimli özellikler içerir.</a:t>
            </a:r>
          </a:p>
          <a:p>
            <a:pPr indent="-228600">
              <a:buFont typeface="Arial" panose="020B0604020202020204" pitchFamily="34" charset="0"/>
              <a:buChar char="•"/>
            </a:pPr>
            <a:endParaRPr lang="en-US" sz="2200"/>
          </a:p>
          <a:p>
            <a:pPr indent="-228600">
              <a:buFont typeface="Arial" panose="020B0604020202020204" pitchFamily="34" charset="0"/>
              <a:buChar char="•"/>
            </a:pPr>
            <a:r>
              <a:rPr lang="en-US" sz="2200"/>
              <a:t>Nesnelerin işlevlerini özelliklerini yapısını içerir ve bunlar hakkında fikir sahibi olmamıza yardımcı olur.</a:t>
            </a:r>
          </a:p>
        </p:txBody>
      </p:sp>
      <p:pic>
        <p:nvPicPr>
          <p:cNvPr id="5122" name="Picture 2" descr="Veritabanı Yönetim Sistemleri">
            <a:extLst>
              <a:ext uri="{FF2B5EF4-FFF2-40B4-BE49-F238E27FC236}">
                <a16:creationId xmlns:a16="http://schemas.microsoft.com/office/drawing/2014/main" id="{62727D43-C995-D639-6F7F-5C4E8DDEAE7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055" r="14055"/>
          <a:stretch>
            <a:fillRect/>
          </a:stretch>
        </p:blipFill>
        <p:spPr bwMode="auto">
          <a:xfrm>
            <a:off x="6102096" y="1458967"/>
            <a:ext cx="5458968" cy="394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054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eyaz noktalarla oluşturulan bir ağ">
            <a:extLst>
              <a:ext uri="{FF2B5EF4-FFF2-40B4-BE49-F238E27FC236}">
                <a16:creationId xmlns:a16="http://schemas.microsoft.com/office/drawing/2014/main" id="{7D7263EB-1D8D-320D-FD04-0C12826A2AE5}"/>
              </a:ext>
            </a:extLst>
          </p:cNvPr>
          <p:cNvPicPr>
            <a:picLocks noChangeAspect="1"/>
          </p:cNvPicPr>
          <p:nvPr/>
        </p:nvPicPr>
        <p:blipFill rotWithShape="1">
          <a:blip r:embed="rId2"/>
          <a:srcRect t="7754" r="11510" b="1338"/>
          <a:stretch/>
        </p:blipFill>
        <p:spPr>
          <a:xfrm>
            <a:off x="3962400" y="10"/>
            <a:ext cx="8229600" cy="6857990"/>
          </a:xfrm>
          <a:prstGeom prst="rect">
            <a:avLst/>
          </a:prstGeom>
        </p:spPr>
      </p:pic>
      <p:sp>
        <p:nvSpPr>
          <p:cNvPr id="23" name="Rectangle 2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D57FACB-E3A3-FACB-623B-07E9B075D0BE}"/>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Nesne İlişkisel Veri Modeli</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etin Yer Tutucusu 3">
            <a:extLst>
              <a:ext uri="{FF2B5EF4-FFF2-40B4-BE49-F238E27FC236}">
                <a16:creationId xmlns:a16="http://schemas.microsoft.com/office/drawing/2014/main" id="{9A1E959B-237C-3577-36FD-D9E6E7890726}"/>
              </a:ext>
            </a:extLst>
          </p:cNvPr>
          <p:cNvSpPr>
            <a:spLocks noGrp="1"/>
          </p:cNvSpPr>
          <p:nvPr>
            <p:ph type="body" sz="half" idx="2"/>
          </p:nvPr>
        </p:nvSpPr>
        <p:spPr>
          <a:xfrm>
            <a:off x="371094" y="2718054"/>
            <a:ext cx="4427048" cy="3296412"/>
          </a:xfrm>
        </p:spPr>
        <p:txBody>
          <a:bodyPr vert="horz" lIns="91440" tIns="45720" rIns="91440" bIns="45720" rtlCol="0" anchor="t">
            <a:noAutofit/>
          </a:bodyPr>
          <a:lstStyle/>
          <a:p>
            <a:pPr indent="-228600">
              <a:buFont typeface="Arial" panose="020B0604020202020204" pitchFamily="34" charset="0"/>
              <a:buChar char="•"/>
            </a:pPr>
            <a:r>
              <a:rPr lang="en-US" sz="1800" dirty="0">
                <a:solidFill>
                  <a:schemeClr val="bg1"/>
                </a:solidFill>
              </a:rPr>
              <a:t> </a:t>
            </a:r>
            <a:r>
              <a:rPr lang="en-US" sz="1800" dirty="0" err="1">
                <a:solidFill>
                  <a:schemeClr val="bg1"/>
                </a:solidFill>
              </a:rPr>
              <a:t>Nesne</a:t>
            </a:r>
            <a:r>
              <a:rPr lang="en-US" sz="1800" dirty="0">
                <a:solidFill>
                  <a:schemeClr val="bg1"/>
                </a:solidFill>
              </a:rPr>
              <a:t> </a:t>
            </a:r>
            <a:r>
              <a:rPr lang="en-US" sz="1800" dirty="0" err="1">
                <a:solidFill>
                  <a:schemeClr val="bg1"/>
                </a:solidFill>
              </a:rPr>
              <a:t>ilişkisel</a:t>
            </a:r>
            <a:r>
              <a:rPr lang="en-US" sz="1800" dirty="0">
                <a:solidFill>
                  <a:schemeClr val="bg1"/>
                </a:solidFill>
              </a:rPr>
              <a:t> </a:t>
            </a:r>
            <a:r>
              <a:rPr lang="en-US" sz="1800" dirty="0" err="1">
                <a:solidFill>
                  <a:schemeClr val="bg1"/>
                </a:solidFill>
              </a:rPr>
              <a:t>veri</a:t>
            </a:r>
            <a:r>
              <a:rPr lang="en-US" sz="1800" dirty="0">
                <a:solidFill>
                  <a:schemeClr val="bg1"/>
                </a:solidFill>
              </a:rPr>
              <a:t> </a:t>
            </a:r>
            <a:r>
              <a:rPr lang="en-US" sz="1800" dirty="0" err="1">
                <a:solidFill>
                  <a:schemeClr val="bg1"/>
                </a:solidFill>
              </a:rPr>
              <a:t>tabanı</a:t>
            </a:r>
            <a:r>
              <a:rPr lang="en-US" sz="1800" dirty="0">
                <a:solidFill>
                  <a:schemeClr val="bg1"/>
                </a:solidFill>
              </a:rPr>
              <a:t>, </a:t>
            </a:r>
            <a:r>
              <a:rPr lang="en-US" sz="1800" dirty="0" err="1">
                <a:solidFill>
                  <a:schemeClr val="bg1"/>
                </a:solidFill>
              </a:rPr>
              <a:t>ilişkisel</a:t>
            </a:r>
            <a:r>
              <a:rPr lang="en-US" sz="1800" dirty="0">
                <a:solidFill>
                  <a:schemeClr val="bg1"/>
                </a:solidFill>
              </a:rPr>
              <a:t> </a:t>
            </a:r>
            <a:r>
              <a:rPr lang="en-US" sz="1800" dirty="0" err="1">
                <a:solidFill>
                  <a:schemeClr val="bg1"/>
                </a:solidFill>
              </a:rPr>
              <a:t>işlevselliğin</a:t>
            </a:r>
            <a:r>
              <a:rPr lang="en-US" sz="1800" dirty="0">
                <a:solidFill>
                  <a:schemeClr val="bg1"/>
                </a:solidFill>
              </a:rPr>
              <a:t> </a:t>
            </a:r>
            <a:r>
              <a:rPr lang="en-US" sz="1800" dirty="0" err="1">
                <a:solidFill>
                  <a:schemeClr val="bg1"/>
                </a:solidFill>
              </a:rPr>
              <a:t>üzerine</a:t>
            </a:r>
            <a:r>
              <a:rPr lang="en-US" sz="1800" dirty="0">
                <a:solidFill>
                  <a:schemeClr val="bg1"/>
                </a:solidFill>
              </a:rPr>
              <a:t> </a:t>
            </a:r>
            <a:r>
              <a:rPr lang="en-US" sz="1800" dirty="0" err="1">
                <a:solidFill>
                  <a:schemeClr val="bg1"/>
                </a:solidFill>
              </a:rPr>
              <a:t>nesne</a:t>
            </a:r>
            <a:r>
              <a:rPr lang="en-US" sz="1800" dirty="0">
                <a:solidFill>
                  <a:schemeClr val="bg1"/>
                </a:solidFill>
              </a:rPr>
              <a:t> </a:t>
            </a:r>
            <a:r>
              <a:rPr lang="en-US" sz="1800" dirty="0" err="1">
                <a:solidFill>
                  <a:schemeClr val="bg1"/>
                </a:solidFill>
              </a:rPr>
              <a:t>yönelimli</a:t>
            </a:r>
            <a:r>
              <a:rPr lang="en-US" sz="1800" dirty="0">
                <a:solidFill>
                  <a:schemeClr val="bg1"/>
                </a:solidFill>
              </a:rPr>
              <a:t> </a:t>
            </a:r>
            <a:r>
              <a:rPr lang="en-US" sz="1800" dirty="0" err="1">
                <a:solidFill>
                  <a:schemeClr val="bg1"/>
                </a:solidFill>
              </a:rPr>
              <a:t>özellikler</a:t>
            </a:r>
            <a:r>
              <a:rPr lang="en-US" sz="1800" dirty="0">
                <a:solidFill>
                  <a:schemeClr val="bg1"/>
                </a:solidFill>
              </a:rPr>
              <a:t> </a:t>
            </a:r>
            <a:r>
              <a:rPr lang="en-US" sz="1800" dirty="0" err="1">
                <a:solidFill>
                  <a:schemeClr val="bg1"/>
                </a:solidFill>
              </a:rPr>
              <a:t>içerir</a:t>
            </a:r>
            <a:r>
              <a:rPr lang="en-US" sz="1800" dirty="0">
                <a:solidFill>
                  <a:schemeClr val="bg1"/>
                </a:solidFill>
              </a:rPr>
              <a:t>. </a:t>
            </a:r>
          </a:p>
          <a:p>
            <a:pPr indent="-228600">
              <a:buFont typeface="Arial" panose="020B0604020202020204" pitchFamily="34" charset="0"/>
              <a:buChar char="•"/>
            </a:pPr>
            <a:endParaRPr lang="en-US" sz="1800" dirty="0">
              <a:solidFill>
                <a:schemeClr val="bg1"/>
              </a:solidFill>
            </a:endParaRPr>
          </a:p>
          <a:p>
            <a:pPr indent="-228600">
              <a:buFont typeface="Arial" panose="020B0604020202020204" pitchFamily="34" charset="0"/>
              <a:buChar char="•"/>
            </a:pPr>
            <a:r>
              <a:rPr lang="en-US" sz="1800" b="0" i="0" dirty="0" err="1">
                <a:solidFill>
                  <a:schemeClr val="bg1"/>
                </a:solidFill>
                <a:effectLst/>
              </a:rPr>
              <a:t>Nesne</a:t>
            </a:r>
            <a:r>
              <a:rPr lang="en-US" sz="1800" b="0" i="0" dirty="0">
                <a:solidFill>
                  <a:schemeClr val="bg1"/>
                </a:solidFill>
                <a:effectLst/>
              </a:rPr>
              <a:t> </a:t>
            </a:r>
            <a:r>
              <a:rPr lang="en-US" sz="1800" b="0" i="0" dirty="0" err="1">
                <a:solidFill>
                  <a:schemeClr val="bg1"/>
                </a:solidFill>
                <a:effectLst/>
              </a:rPr>
              <a:t>İlişkisel</a:t>
            </a:r>
            <a:r>
              <a:rPr lang="en-US" sz="1800" b="0" i="0" dirty="0">
                <a:solidFill>
                  <a:schemeClr val="bg1"/>
                </a:solidFill>
                <a:effectLst/>
              </a:rPr>
              <a:t> Veri </a:t>
            </a:r>
            <a:r>
              <a:rPr lang="en-US" sz="1800" b="0" i="0" dirty="0" err="1">
                <a:solidFill>
                  <a:schemeClr val="bg1"/>
                </a:solidFill>
                <a:effectLst/>
              </a:rPr>
              <a:t>Modeli</a:t>
            </a:r>
            <a:r>
              <a:rPr lang="en-US" sz="1800" b="0" i="0" dirty="0">
                <a:solidFill>
                  <a:schemeClr val="bg1"/>
                </a:solidFill>
                <a:effectLst/>
              </a:rPr>
              <a:t>, </a:t>
            </a:r>
            <a:r>
              <a:rPr lang="en-US" sz="1800" b="0" i="0" dirty="0" err="1">
                <a:solidFill>
                  <a:schemeClr val="bg1"/>
                </a:solidFill>
                <a:effectLst/>
              </a:rPr>
              <a:t>ilişkisel</a:t>
            </a:r>
            <a:r>
              <a:rPr lang="en-US" sz="1800" b="0" i="0" dirty="0">
                <a:solidFill>
                  <a:schemeClr val="bg1"/>
                </a:solidFill>
                <a:effectLst/>
              </a:rPr>
              <a:t> </a:t>
            </a:r>
            <a:r>
              <a:rPr lang="en-US" sz="1800" b="0" i="0" dirty="0" err="1">
                <a:solidFill>
                  <a:schemeClr val="bg1"/>
                </a:solidFill>
                <a:effectLst/>
              </a:rPr>
              <a:t>veri</a:t>
            </a:r>
            <a:r>
              <a:rPr lang="en-US" sz="1800" b="0" i="0" dirty="0">
                <a:solidFill>
                  <a:schemeClr val="bg1"/>
                </a:solidFill>
                <a:effectLst/>
              </a:rPr>
              <a:t> </a:t>
            </a:r>
            <a:r>
              <a:rPr lang="en-US" sz="1800" b="0" i="0" dirty="0" err="1">
                <a:solidFill>
                  <a:schemeClr val="bg1"/>
                </a:solidFill>
                <a:effectLst/>
              </a:rPr>
              <a:t>tabanı</a:t>
            </a:r>
            <a:r>
              <a:rPr lang="en-US" sz="1800" b="0" i="0" dirty="0">
                <a:solidFill>
                  <a:schemeClr val="bg1"/>
                </a:solidFill>
                <a:effectLst/>
              </a:rPr>
              <a:t> </a:t>
            </a:r>
            <a:r>
              <a:rPr lang="en-US" sz="1800" b="0" i="0" dirty="0" err="1">
                <a:solidFill>
                  <a:schemeClr val="bg1"/>
                </a:solidFill>
                <a:effectLst/>
              </a:rPr>
              <a:t>modelini</a:t>
            </a:r>
            <a:r>
              <a:rPr lang="en-US" sz="1800" b="0" i="0" dirty="0">
                <a:solidFill>
                  <a:schemeClr val="bg1"/>
                </a:solidFill>
                <a:effectLst/>
              </a:rPr>
              <a:t> </a:t>
            </a:r>
            <a:r>
              <a:rPr lang="en-US" sz="1800" b="0" i="0" dirty="0" err="1">
                <a:solidFill>
                  <a:schemeClr val="bg1"/>
                </a:solidFill>
                <a:effectLst/>
              </a:rPr>
              <a:t>nesne</a:t>
            </a:r>
            <a:r>
              <a:rPr lang="en-US" sz="1800" b="0" i="0" dirty="0">
                <a:solidFill>
                  <a:schemeClr val="bg1"/>
                </a:solidFill>
                <a:effectLst/>
              </a:rPr>
              <a:t> </a:t>
            </a:r>
            <a:r>
              <a:rPr lang="en-US" sz="1800" b="0" i="0" dirty="0" err="1">
                <a:solidFill>
                  <a:schemeClr val="bg1"/>
                </a:solidFill>
                <a:effectLst/>
              </a:rPr>
              <a:t>yönelimli</a:t>
            </a:r>
            <a:r>
              <a:rPr lang="en-US" sz="1800" b="0" i="0" dirty="0">
                <a:solidFill>
                  <a:schemeClr val="bg1"/>
                </a:solidFill>
                <a:effectLst/>
              </a:rPr>
              <a:t> </a:t>
            </a:r>
            <a:r>
              <a:rPr lang="en-US" sz="1800" b="0" i="0" dirty="0" err="1">
                <a:solidFill>
                  <a:schemeClr val="bg1"/>
                </a:solidFill>
                <a:effectLst/>
              </a:rPr>
              <a:t>programlama</a:t>
            </a:r>
            <a:r>
              <a:rPr lang="en-US" sz="1800" b="0" i="0" dirty="0">
                <a:solidFill>
                  <a:schemeClr val="bg1"/>
                </a:solidFill>
                <a:effectLst/>
              </a:rPr>
              <a:t> </a:t>
            </a:r>
            <a:r>
              <a:rPr lang="en-US" sz="1800" b="0" i="0" dirty="0" err="1">
                <a:solidFill>
                  <a:schemeClr val="bg1"/>
                </a:solidFill>
                <a:effectLst/>
              </a:rPr>
              <a:t>dillerindeki</a:t>
            </a:r>
            <a:r>
              <a:rPr lang="en-US" sz="1800" b="0" i="0" dirty="0">
                <a:solidFill>
                  <a:schemeClr val="bg1"/>
                </a:solidFill>
                <a:effectLst/>
              </a:rPr>
              <a:t> </a:t>
            </a:r>
            <a:r>
              <a:rPr lang="en-US" sz="1800" b="0" i="0" dirty="0" err="1">
                <a:solidFill>
                  <a:schemeClr val="bg1"/>
                </a:solidFill>
                <a:effectLst/>
              </a:rPr>
              <a:t>nesne</a:t>
            </a:r>
            <a:r>
              <a:rPr lang="en-US" sz="1800" b="0" i="0" dirty="0">
                <a:solidFill>
                  <a:schemeClr val="bg1"/>
                </a:solidFill>
                <a:effectLst/>
              </a:rPr>
              <a:t> </a:t>
            </a:r>
            <a:r>
              <a:rPr lang="en-US" sz="1800" b="0" i="0" dirty="0" err="1">
                <a:solidFill>
                  <a:schemeClr val="bg1"/>
                </a:solidFill>
                <a:effectLst/>
              </a:rPr>
              <a:t>modeliyle</a:t>
            </a:r>
            <a:r>
              <a:rPr lang="en-US" sz="1800" b="0" i="0" dirty="0">
                <a:solidFill>
                  <a:schemeClr val="bg1"/>
                </a:solidFill>
                <a:effectLst/>
              </a:rPr>
              <a:t> </a:t>
            </a:r>
            <a:r>
              <a:rPr lang="en-US" sz="1800" b="0" i="0" dirty="0" err="1">
                <a:solidFill>
                  <a:schemeClr val="bg1"/>
                </a:solidFill>
                <a:effectLst/>
              </a:rPr>
              <a:t>birleştiren</a:t>
            </a:r>
            <a:r>
              <a:rPr lang="en-US" sz="1800" b="0" i="0" dirty="0">
                <a:solidFill>
                  <a:schemeClr val="bg1"/>
                </a:solidFill>
                <a:effectLst/>
              </a:rPr>
              <a:t> </a:t>
            </a:r>
            <a:r>
              <a:rPr lang="en-US" sz="1800" b="0" i="0" dirty="0" err="1">
                <a:solidFill>
                  <a:schemeClr val="bg1"/>
                </a:solidFill>
                <a:effectLst/>
              </a:rPr>
              <a:t>bir</a:t>
            </a:r>
            <a:r>
              <a:rPr lang="en-US" sz="1800" b="0" i="0" dirty="0">
                <a:solidFill>
                  <a:schemeClr val="bg1"/>
                </a:solidFill>
                <a:effectLst/>
              </a:rPr>
              <a:t> </a:t>
            </a:r>
            <a:r>
              <a:rPr lang="en-US" sz="1800" b="0" i="0" dirty="0" err="1">
                <a:solidFill>
                  <a:schemeClr val="bg1"/>
                </a:solidFill>
                <a:effectLst/>
              </a:rPr>
              <a:t>veri</a:t>
            </a:r>
            <a:r>
              <a:rPr lang="en-US" sz="1800" b="0" i="0" dirty="0">
                <a:solidFill>
                  <a:schemeClr val="bg1"/>
                </a:solidFill>
                <a:effectLst/>
              </a:rPr>
              <a:t> </a:t>
            </a:r>
            <a:r>
              <a:rPr lang="en-US" sz="1800" b="0" i="0" dirty="0" err="1">
                <a:solidFill>
                  <a:schemeClr val="bg1"/>
                </a:solidFill>
                <a:effectLst/>
              </a:rPr>
              <a:t>modelleme</a:t>
            </a:r>
            <a:r>
              <a:rPr lang="en-US" sz="1800" b="0" i="0" dirty="0">
                <a:solidFill>
                  <a:schemeClr val="bg1"/>
                </a:solidFill>
                <a:effectLst/>
              </a:rPr>
              <a:t> </a:t>
            </a:r>
            <a:r>
              <a:rPr lang="en-US" sz="1800" b="0" i="0" dirty="0" err="1">
                <a:solidFill>
                  <a:schemeClr val="bg1"/>
                </a:solidFill>
                <a:effectLst/>
              </a:rPr>
              <a:t>yaklaşımıdır</a:t>
            </a:r>
            <a:r>
              <a:rPr lang="en-US" sz="1800" b="0" i="0" dirty="0">
                <a:solidFill>
                  <a:schemeClr val="bg1"/>
                </a:solidFill>
                <a:effectLst/>
              </a:rPr>
              <a:t>. Bu model, </a:t>
            </a:r>
            <a:r>
              <a:rPr lang="en-US" sz="1800" b="0" i="0" dirty="0" err="1">
                <a:solidFill>
                  <a:schemeClr val="bg1"/>
                </a:solidFill>
                <a:effectLst/>
              </a:rPr>
              <a:t>karmaşık</a:t>
            </a:r>
            <a:r>
              <a:rPr lang="en-US" sz="1800" b="0" i="0" dirty="0">
                <a:solidFill>
                  <a:schemeClr val="bg1"/>
                </a:solidFill>
                <a:effectLst/>
              </a:rPr>
              <a:t> </a:t>
            </a:r>
            <a:r>
              <a:rPr lang="en-US" sz="1800" b="0" i="0" dirty="0" err="1">
                <a:solidFill>
                  <a:schemeClr val="bg1"/>
                </a:solidFill>
                <a:effectLst/>
              </a:rPr>
              <a:t>veri</a:t>
            </a:r>
            <a:r>
              <a:rPr lang="en-US" sz="1800" b="0" i="0" dirty="0">
                <a:solidFill>
                  <a:schemeClr val="bg1"/>
                </a:solidFill>
                <a:effectLst/>
              </a:rPr>
              <a:t> </a:t>
            </a:r>
            <a:r>
              <a:rPr lang="en-US" sz="1800" b="0" i="0" dirty="0" err="1">
                <a:solidFill>
                  <a:schemeClr val="bg1"/>
                </a:solidFill>
                <a:effectLst/>
              </a:rPr>
              <a:t>yapılarını</a:t>
            </a:r>
            <a:r>
              <a:rPr lang="en-US" sz="1800" b="0" i="0" dirty="0">
                <a:solidFill>
                  <a:schemeClr val="bg1"/>
                </a:solidFill>
                <a:effectLst/>
              </a:rPr>
              <a:t> </a:t>
            </a:r>
            <a:r>
              <a:rPr lang="en-US" sz="1800" b="0" i="0" dirty="0" err="1">
                <a:solidFill>
                  <a:schemeClr val="bg1"/>
                </a:solidFill>
                <a:effectLst/>
              </a:rPr>
              <a:t>ve</a:t>
            </a:r>
            <a:r>
              <a:rPr lang="en-US" sz="1800" b="0" i="0" dirty="0">
                <a:solidFill>
                  <a:schemeClr val="bg1"/>
                </a:solidFill>
                <a:effectLst/>
              </a:rPr>
              <a:t> </a:t>
            </a:r>
            <a:r>
              <a:rPr lang="en-US" sz="1800" b="0" i="0" dirty="0" err="1">
                <a:solidFill>
                  <a:schemeClr val="bg1"/>
                </a:solidFill>
                <a:effectLst/>
              </a:rPr>
              <a:t>ilişkileri</a:t>
            </a:r>
            <a:r>
              <a:rPr lang="en-US" sz="1800" b="0" i="0" dirty="0">
                <a:solidFill>
                  <a:schemeClr val="bg1"/>
                </a:solidFill>
                <a:effectLst/>
              </a:rPr>
              <a:t> </a:t>
            </a:r>
            <a:r>
              <a:rPr lang="en-US" sz="1800" b="0" i="0" dirty="0" err="1">
                <a:solidFill>
                  <a:schemeClr val="bg1"/>
                </a:solidFill>
                <a:effectLst/>
              </a:rPr>
              <a:t>tanımlamak</a:t>
            </a:r>
            <a:r>
              <a:rPr lang="en-US" sz="1800" b="0" i="0" dirty="0">
                <a:solidFill>
                  <a:schemeClr val="bg1"/>
                </a:solidFill>
                <a:effectLst/>
              </a:rPr>
              <a:t> </a:t>
            </a:r>
            <a:r>
              <a:rPr lang="en-US" sz="1800" b="0" i="0" dirty="0" err="1">
                <a:solidFill>
                  <a:schemeClr val="bg1"/>
                </a:solidFill>
                <a:effectLst/>
              </a:rPr>
              <a:t>için</a:t>
            </a:r>
            <a:r>
              <a:rPr lang="en-US" sz="1800" b="0" i="0" dirty="0">
                <a:solidFill>
                  <a:schemeClr val="bg1"/>
                </a:solidFill>
                <a:effectLst/>
              </a:rPr>
              <a:t> </a:t>
            </a:r>
            <a:r>
              <a:rPr lang="en-US" sz="1800" b="0" i="0" dirty="0" err="1">
                <a:solidFill>
                  <a:schemeClr val="bg1"/>
                </a:solidFill>
                <a:effectLst/>
              </a:rPr>
              <a:t>nesne</a:t>
            </a:r>
            <a:r>
              <a:rPr lang="en-US" sz="1800" b="0" i="0" dirty="0">
                <a:solidFill>
                  <a:schemeClr val="bg1"/>
                </a:solidFill>
                <a:effectLst/>
              </a:rPr>
              <a:t> </a:t>
            </a:r>
            <a:r>
              <a:rPr lang="en-US" sz="1800" b="0" i="0" dirty="0" err="1">
                <a:solidFill>
                  <a:schemeClr val="bg1"/>
                </a:solidFill>
                <a:effectLst/>
              </a:rPr>
              <a:t>yönelimli</a:t>
            </a:r>
            <a:r>
              <a:rPr lang="en-US" sz="1800" b="0" i="0" dirty="0">
                <a:solidFill>
                  <a:schemeClr val="bg1"/>
                </a:solidFill>
                <a:effectLst/>
              </a:rPr>
              <a:t> </a:t>
            </a:r>
            <a:r>
              <a:rPr lang="en-US" sz="1800" b="0" i="0" dirty="0" err="1">
                <a:solidFill>
                  <a:schemeClr val="bg1"/>
                </a:solidFill>
                <a:effectLst/>
              </a:rPr>
              <a:t>programlama</a:t>
            </a:r>
            <a:r>
              <a:rPr lang="en-US" sz="1800" b="0" i="0" dirty="0">
                <a:solidFill>
                  <a:schemeClr val="bg1"/>
                </a:solidFill>
                <a:effectLst/>
              </a:rPr>
              <a:t> </a:t>
            </a:r>
            <a:r>
              <a:rPr lang="en-US" sz="1800" b="0" i="0" dirty="0" err="1">
                <a:solidFill>
                  <a:schemeClr val="bg1"/>
                </a:solidFill>
                <a:effectLst/>
              </a:rPr>
              <a:t>tekniklerini</a:t>
            </a:r>
            <a:r>
              <a:rPr lang="en-US" sz="1800" b="0" i="0" dirty="0">
                <a:solidFill>
                  <a:schemeClr val="bg1"/>
                </a:solidFill>
                <a:effectLst/>
              </a:rPr>
              <a:t> </a:t>
            </a:r>
            <a:r>
              <a:rPr lang="en-US" sz="1800" b="0" i="0" dirty="0" err="1">
                <a:solidFill>
                  <a:schemeClr val="bg1"/>
                </a:solidFill>
                <a:effectLst/>
              </a:rPr>
              <a:t>kullanır</a:t>
            </a:r>
            <a:r>
              <a:rPr lang="en-US" sz="1800" b="0" i="0" dirty="0">
                <a:solidFill>
                  <a:schemeClr val="bg1"/>
                </a:solidFill>
                <a:effectLst/>
              </a:rPr>
              <a:t> </a:t>
            </a:r>
            <a:r>
              <a:rPr lang="en-US" sz="1800" b="0" i="0" dirty="0" err="1">
                <a:solidFill>
                  <a:schemeClr val="bg1"/>
                </a:solidFill>
                <a:effectLst/>
              </a:rPr>
              <a:t>ve</a:t>
            </a:r>
            <a:r>
              <a:rPr lang="en-US" sz="1800" b="0" i="0" dirty="0">
                <a:solidFill>
                  <a:schemeClr val="bg1"/>
                </a:solidFill>
                <a:effectLst/>
              </a:rPr>
              <a:t> </a:t>
            </a:r>
            <a:r>
              <a:rPr lang="en-US" sz="1800" b="0" i="0" dirty="0" err="1">
                <a:solidFill>
                  <a:schemeClr val="bg1"/>
                </a:solidFill>
                <a:effectLst/>
              </a:rPr>
              <a:t>daha</a:t>
            </a:r>
            <a:r>
              <a:rPr lang="en-US" sz="1800" b="0" i="0" dirty="0">
                <a:solidFill>
                  <a:schemeClr val="bg1"/>
                </a:solidFill>
                <a:effectLst/>
              </a:rPr>
              <a:t> </a:t>
            </a:r>
            <a:r>
              <a:rPr lang="en-US" sz="1800" b="0" i="0" dirty="0" err="1">
                <a:solidFill>
                  <a:schemeClr val="bg1"/>
                </a:solidFill>
                <a:effectLst/>
              </a:rPr>
              <a:t>esnek</a:t>
            </a:r>
            <a:r>
              <a:rPr lang="en-US" sz="1800" b="0" i="0" dirty="0">
                <a:solidFill>
                  <a:schemeClr val="bg1"/>
                </a:solidFill>
                <a:effectLst/>
              </a:rPr>
              <a:t> </a:t>
            </a:r>
            <a:r>
              <a:rPr lang="en-US" sz="1800" b="0" i="0" dirty="0" err="1">
                <a:solidFill>
                  <a:schemeClr val="bg1"/>
                </a:solidFill>
                <a:effectLst/>
              </a:rPr>
              <a:t>veri</a:t>
            </a:r>
            <a:r>
              <a:rPr lang="en-US" sz="1800" b="0" i="0" dirty="0">
                <a:solidFill>
                  <a:schemeClr val="bg1"/>
                </a:solidFill>
                <a:effectLst/>
              </a:rPr>
              <a:t> </a:t>
            </a:r>
            <a:r>
              <a:rPr lang="en-US" sz="1800" b="0" i="0" dirty="0" err="1">
                <a:solidFill>
                  <a:schemeClr val="bg1"/>
                </a:solidFill>
                <a:effectLst/>
              </a:rPr>
              <a:t>tabanı</a:t>
            </a:r>
            <a:r>
              <a:rPr lang="en-US" sz="1800" b="0" i="0" dirty="0">
                <a:solidFill>
                  <a:schemeClr val="bg1"/>
                </a:solidFill>
                <a:effectLst/>
              </a:rPr>
              <a:t> </a:t>
            </a:r>
            <a:r>
              <a:rPr lang="en-US" sz="1800" b="0" i="0" dirty="0" err="1">
                <a:solidFill>
                  <a:schemeClr val="bg1"/>
                </a:solidFill>
                <a:effectLst/>
              </a:rPr>
              <a:t>tasarımlarına</a:t>
            </a:r>
            <a:r>
              <a:rPr lang="en-US" sz="1800" b="0" i="0" dirty="0">
                <a:solidFill>
                  <a:schemeClr val="bg1"/>
                </a:solidFill>
                <a:effectLst/>
              </a:rPr>
              <a:t> </a:t>
            </a:r>
            <a:r>
              <a:rPr lang="en-US" sz="1800" b="0" i="0" dirty="0" err="1">
                <a:solidFill>
                  <a:schemeClr val="bg1"/>
                </a:solidFill>
                <a:effectLst/>
              </a:rPr>
              <a:t>olanak</a:t>
            </a:r>
            <a:r>
              <a:rPr lang="en-US" sz="1800" b="0" i="0" dirty="0">
                <a:solidFill>
                  <a:schemeClr val="bg1"/>
                </a:solidFill>
                <a:effectLst/>
              </a:rPr>
              <a:t> </a:t>
            </a:r>
            <a:r>
              <a:rPr lang="en-US" sz="1800" b="0" i="0" dirty="0" err="1">
                <a:solidFill>
                  <a:schemeClr val="bg1"/>
                </a:solidFill>
                <a:effectLst/>
              </a:rPr>
              <a:t>sağlar</a:t>
            </a:r>
            <a:r>
              <a:rPr lang="en-US" sz="1800" b="0" i="0" dirty="0">
                <a:solidFill>
                  <a:schemeClr val="bg1"/>
                </a:solidFill>
                <a:effectLst/>
              </a:rPr>
              <a:t>.</a:t>
            </a:r>
            <a:endParaRPr lang="en-US" sz="1800" dirty="0">
              <a:solidFill>
                <a:schemeClr val="bg1"/>
              </a:solidFill>
            </a:endParaRPr>
          </a:p>
        </p:txBody>
      </p:sp>
    </p:spTree>
    <p:extLst>
      <p:ext uri="{BB962C8B-B14F-4D97-AF65-F5344CB8AC3E}">
        <p14:creationId xmlns:p14="http://schemas.microsoft.com/office/powerpoint/2010/main" val="34569385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F8CF91-E31A-6934-9579-C0BFEAD072A8}"/>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kern="1200">
                <a:solidFill>
                  <a:schemeClr val="tx1"/>
                </a:solidFill>
                <a:latin typeface="+mj-lt"/>
                <a:ea typeface="+mj-ea"/>
                <a:cs typeface="+mj-cs"/>
              </a:rPr>
              <a:t>Çoklu Ortam Veri Modeli</a:t>
            </a:r>
          </a:p>
        </p:txBody>
      </p:sp>
      <p:cxnSp>
        <p:nvCxnSpPr>
          <p:cNvPr id="25"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Metin Yer Tutucusu 3">
            <a:extLst>
              <a:ext uri="{FF2B5EF4-FFF2-40B4-BE49-F238E27FC236}">
                <a16:creationId xmlns:a16="http://schemas.microsoft.com/office/drawing/2014/main" id="{854B7DCD-0D95-1747-4A95-6D101F8CA851}"/>
              </a:ext>
            </a:extLst>
          </p:cNvPr>
          <p:cNvSpPr>
            <a:spLocks noGrp="1"/>
          </p:cNvSpPr>
          <p:nvPr>
            <p:ph type="body" sz="half" idx="2"/>
          </p:nvPr>
        </p:nvSpPr>
        <p:spPr>
          <a:xfrm>
            <a:off x="761840" y="2551176"/>
            <a:ext cx="4544762" cy="3602935"/>
          </a:xfrm>
        </p:spPr>
        <p:txBody>
          <a:bodyPr vert="horz" lIns="91440" tIns="45720" rIns="91440" bIns="45720" rtlCol="0">
            <a:normAutofit/>
          </a:bodyPr>
          <a:lstStyle/>
          <a:p>
            <a:pPr indent="-228600">
              <a:buFont typeface="Arial" panose="020B0604020202020204" pitchFamily="34" charset="0"/>
              <a:buChar char="•"/>
            </a:pPr>
            <a:r>
              <a:rPr lang="en-US" sz="1700" b="0" i="0">
                <a:effectLst/>
              </a:rPr>
              <a:t> Metin, grafik, ses, video gibi farklı medya türlerini tek bir yapı altında birleştirir, böylece medya içeriğinin kolayca organize edilmesini ve ilişkilendirilmesini sağlar.</a:t>
            </a:r>
          </a:p>
          <a:p>
            <a:pPr indent="-228600">
              <a:buFont typeface="Arial" panose="020B0604020202020204" pitchFamily="34" charset="0"/>
              <a:buChar char="•"/>
            </a:pPr>
            <a:r>
              <a:rPr lang="en-US" sz="1700" b="0" i="0">
                <a:effectLst/>
              </a:rPr>
              <a:t>Her medya türü için özel veri yapıları tanımlar. Metin, grafik, ses ve video için farklı veri yapıları kullanılarak verinin uygun şekilde saklanmasını sağlar.</a:t>
            </a:r>
          </a:p>
          <a:p>
            <a:pPr indent="-228600">
              <a:buFont typeface="Arial" panose="020B0604020202020204" pitchFamily="34" charset="0"/>
              <a:buChar char="•"/>
            </a:pPr>
            <a:r>
              <a:rPr lang="en-US" sz="1700" b="0" i="0">
                <a:effectLst/>
              </a:rPr>
              <a:t>Medya nesnelerinin özelliklerini (boyut, çözünürlük, uzunluk vb.) ve birbiriyle olan ilişkileri (örneğin, bir video dosyasının içindeki ses dosyası) belirler. Bu sayede, medya içeriği daha düzenli ve yönetilebilir hale gelir.</a:t>
            </a:r>
          </a:p>
          <a:p>
            <a:pPr indent="-228600">
              <a:buFont typeface="Arial" panose="020B0604020202020204" pitchFamily="34" charset="0"/>
              <a:buChar char="•"/>
            </a:pPr>
            <a:endParaRPr lang="en-US" sz="1700"/>
          </a:p>
        </p:txBody>
      </p:sp>
      <p:pic>
        <p:nvPicPr>
          <p:cNvPr id="5" name="Resim Yer Tutucusu 4">
            <a:extLst>
              <a:ext uri="{FF2B5EF4-FFF2-40B4-BE49-F238E27FC236}">
                <a16:creationId xmlns:a16="http://schemas.microsoft.com/office/drawing/2014/main" id="{48C06CCD-07C8-25D7-A22F-4182878C7E55}"/>
              </a:ext>
            </a:extLst>
          </p:cNvPr>
          <p:cNvPicPr>
            <a:picLocks noGrp="1" noChangeAspect="1"/>
          </p:cNvPicPr>
          <p:nvPr>
            <p:ph type="pic" idx="1"/>
          </p:nvPr>
        </p:nvPicPr>
        <p:blipFill>
          <a:blip r:embed="rId2"/>
          <a:srcRect l="7924" r="7924"/>
          <a:stretch>
            <a:fillRect/>
          </a:stretch>
        </p:blipFill>
        <p:spPr>
          <a:xfrm>
            <a:off x="6082748" y="1322176"/>
            <a:ext cx="5334160" cy="4215249"/>
          </a:xfrm>
          <a:prstGeom prst="rect">
            <a:avLst/>
          </a:prstGeom>
        </p:spPr>
      </p:pic>
    </p:spTree>
    <p:extLst>
      <p:ext uri="{BB962C8B-B14F-4D97-AF65-F5344CB8AC3E}">
        <p14:creationId xmlns:p14="http://schemas.microsoft.com/office/powerpoint/2010/main" val="1432345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4" name="Rectangle 61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179AD6-6E42-5330-C7D5-4C468C8AA42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Dağıtık Veri Modeli</a:t>
            </a:r>
          </a:p>
        </p:txBody>
      </p:sp>
      <p:sp>
        <p:nvSpPr>
          <p:cNvPr id="61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039B4B3D-2DA6-76B2-67AD-36978A3BFA76}"/>
              </a:ext>
            </a:extLst>
          </p:cNvPr>
          <p:cNvSpPr>
            <a:spLocks noGrp="1"/>
          </p:cNvSpPr>
          <p:nvPr>
            <p:ph type="body" sz="half" idx="2"/>
          </p:nvPr>
        </p:nvSpPr>
        <p:spPr>
          <a:xfrm>
            <a:off x="630935" y="2807208"/>
            <a:ext cx="4363851" cy="3410712"/>
          </a:xfrm>
        </p:spPr>
        <p:txBody>
          <a:bodyPr vert="horz" lIns="91440" tIns="45720" rIns="91440" bIns="45720" rtlCol="0" anchor="t">
            <a:noAutofit/>
          </a:bodyPr>
          <a:lstStyle/>
          <a:p>
            <a:r>
              <a:rPr lang="en-US" sz="2000" b="0" i="0" dirty="0" err="1">
                <a:effectLst/>
              </a:rPr>
              <a:t>Dağıtık</a:t>
            </a:r>
            <a:r>
              <a:rPr lang="en-US" sz="2000" b="0" i="0" dirty="0">
                <a:effectLst/>
              </a:rPr>
              <a:t> Veri </a:t>
            </a:r>
            <a:r>
              <a:rPr lang="en-US" sz="2000" b="0" i="0" dirty="0" err="1">
                <a:effectLst/>
              </a:rPr>
              <a:t>Modeli</a:t>
            </a:r>
            <a:r>
              <a:rPr lang="en-US" sz="2000" b="0" i="0" dirty="0">
                <a:effectLst/>
              </a:rPr>
              <a:t>, </a:t>
            </a:r>
            <a:r>
              <a:rPr lang="en-US" sz="2000" b="0" i="0" dirty="0" err="1">
                <a:effectLst/>
              </a:rPr>
              <a:t>verilerin</a:t>
            </a:r>
            <a:r>
              <a:rPr lang="en-US" sz="2000" b="0" i="0" dirty="0">
                <a:effectLst/>
              </a:rPr>
              <a:t> </a:t>
            </a:r>
            <a:r>
              <a:rPr lang="en-US" sz="2000" b="0" i="0" dirty="0" err="1">
                <a:effectLst/>
              </a:rPr>
              <a:t>bir</a:t>
            </a:r>
            <a:r>
              <a:rPr lang="en-US" sz="2000" b="0" i="0" dirty="0">
                <a:effectLst/>
              </a:rPr>
              <a:t> </a:t>
            </a:r>
            <a:r>
              <a:rPr lang="en-US" sz="2000" b="0" i="0" dirty="0" err="1">
                <a:effectLst/>
              </a:rPr>
              <a:t>veya</a:t>
            </a:r>
            <a:r>
              <a:rPr lang="en-US" sz="2000" b="0" i="0" dirty="0">
                <a:effectLst/>
              </a:rPr>
              <a:t> </a:t>
            </a:r>
            <a:r>
              <a:rPr lang="en-US" sz="2000" b="0" i="0" dirty="0" err="1">
                <a:effectLst/>
              </a:rPr>
              <a:t>daha</a:t>
            </a:r>
            <a:r>
              <a:rPr lang="en-US" sz="2000" b="0" i="0" dirty="0">
                <a:effectLst/>
              </a:rPr>
              <a:t> </a:t>
            </a:r>
            <a:r>
              <a:rPr lang="en-US" sz="2000" b="0" i="0" dirty="0" err="1">
                <a:effectLst/>
              </a:rPr>
              <a:t>fazla</a:t>
            </a:r>
            <a:r>
              <a:rPr lang="en-US" sz="2000" b="0" i="0" dirty="0">
                <a:effectLst/>
              </a:rPr>
              <a:t> </a:t>
            </a:r>
            <a:r>
              <a:rPr lang="en-US" sz="2000" b="0" i="0" dirty="0" err="1">
                <a:effectLst/>
              </a:rPr>
              <a:t>düğümde</a:t>
            </a:r>
            <a:r>
              <a:rPr lang="en-US" sz="2000" b="0" i="0" dirty="0">
                <a:effectLst/>
              </a:rPr>
              <a:t> </a:t>
            </a:r>
            <a:r>
              <a:rPr lang="en-US" sz="2000" b="0" i="0" dirty="0" err="1">
                <a:effectLst/>
              </a:rPr>
              <a:t>dağıtıldığı</a:t>
            </a:r>
            <a:r>
              <a:rPr lang="en-US" sz="2000" b="0" i="0" dirty="0">
                <a:effectLst/>
              </a:rPr>
              <a:t> </a:t>
            </a:r>
            <a:r>
              <a:rPr lang="en-US" sz="2000" b="0" i="0" dirty="0" err="1">
                <a:effectLst/>
              </a:rPr>
              <a:t>bir</a:t>
            </a:r>
            <a:r>
              <a:rPr lang="en-US" sz="2000" b="0" i="0" dirty="0">
                <a:effectLst/>
              </a:rPr>
              <a:t> </a:t>
            </a:r>
            <a:r>
              <a:rPr lang="en-US" sz="2000" b="0" i="0" dirty="0" err="1">
                <a:effectLst/>
              </a:rPr>
              <a:t>veri</a:t>
            </a:r>
            <a:r>
              <a:rPr lang="en-US" sz="2000" b="0" i="0" dirty="0">
                <a:effectLst/>
              </a:rPr>
              <a:t> </a:t>
            </a:r>
            <a:r>
              <a:rPr lang="en-US" sz="2000" b="0" i="0" dirty="0" err="1">
                <a:effectLst/>
              </a:rPr>
              <a:t>modelleme</a:t>
            </a:r>
            <a:r>
              <a:rPr lang="en-US" sz="2000" b="0" i="0" dirty="0">
                <a:effectLst/>
              </a:rPr>
              <a:t> </a:t>
            </a:r>
            <a:r>
              <a:rPr lang="en-US" sz="2000" b="0" i="0" dirty="0" err="1">
                <a:effectLst/>
              </a:rPr>
              <a:t>yaklaşımıdır</a:t>
            </a:r>
            <a:r>
              <a:rPr lang="en-US" sz="2000" b="0" i="0" dirty="0">
                <a:effectLst/>
              </a:rPr>
              <a:t>. </a:t>
            </a:r>
            <a:r>
              <a:rPr lang="en-US" sz="2000" b="0" i="0" dirty="0" err="1">
                <a:effectLst/>
              </a:rPr>
              <a:t>Klasik</a:t>
            </a:r>
            <a:r>
              <a:rPr lang="en-US" sz="2000" b="0" i="0" dirty="0">
                <a:effectLst/>
              </a:rPr>
              <a:t> </a:t>
            </a:r>
            <a:r>
              <a:rPr lang="en-US" sz="2000" b="0" i="0" dirty="0" err="1">
                <a:effectLst/>
              </a:rPr>
              <a:t>merkezi</a:t>
            </a:r>
            <a:r>
              <a:rPr lang="en-US" sz="2000" b="0" i="0" dirty="0">
                <a:effectLst/>
              </a:rPr>
              <a:t> </a:t>
            </a:r>
            <a:r>
              <a:rPr lang="en-US" sz="2000" b="0" i="0" dirty="0" err="1">
                <a:effectLst/>
              </a:rPr>
              <a:t>veritabanı</a:t>
            </a:r>
            <a:r>
              <a:rPr lang="en-US" sz="2000" b="0" i="0" dirty="0">
                <a:effectLst/>
              </a:rPr>
              <a:t> </a:t>
            </a:r>
            <a:r>
              <a:rPr lang="en-US" sz="2000" b="0" i="0" dirty="0" err="1">
                <a:effectLst/>
              </a:rPr>
              <a:t>mimarisinden</a:t>
            </a:r>
            <a:r>
              <a:rPr lang="en-US" sz="2000" b="0" i="0" dirty="0">
                <a:effectLst/>
              </a:rPr>
              <a:t> </a:t>
            </a:r>
            <a:r>
              <a:rPr lang="en-US" sz="2000" b="0" i="0" dirty="0" err="1">
                <a:effectLst/>
              </a:rPr>
              <a:t>farklı</a:t>
            </a:r>
            <a:r>
              <a:rPr lang="en-US" sz="2000" b="0" i="0" dirty="0">
                <a:effectLst/>
              </a:rPr>
              <a:t> </a:t>
            </a:r>
            <a:r>
              <a:rPr lang="en-US" sz="2000" b="0" i="0" dirty="0" err="1">
                <a:effectLst/>
              </a:rPr>
              <a:t>olarak</a:t>
            </a:r>
            <a:r>
              <a:rPr lang="en-US" sz="2000" b="0" i="0" dirty="0">
                <a:effectLst/>
              </a:rPr>
              <a:t>, </a:t>
            </a:r>
            <a:r>
              <a:rPr lang="en-US" sz="2000" b="0" i="0" dirty="0" err="1">
                <a:effectLst/>
              </a:rPr>
              <a:t>verilerin</a:t>
            </a:r>
            <a:r>
              <a:rPr lang="en-US" sz="2000" b="0" i="0" dirty="0">
                <a:effectLst/>
              </a:rPr>
              <a:t> </a:t>
            </a:r>
            <a:r>
              <a:rPr lang="en-US" sz="2000" b="0" i="0" dirty="0" err="1">
                <a:effectLst/>
              </a:rPr>
              <a:t>bir</a:t>
            </a:r>
            <a:r>
              <a:rPr lang="en-US" sz="2000" b="0" i="0" dirty="0">
                <a:effectLst/>
              </a:rPr>
              <a:t> </a:t>
            </a:r>
            <a:r>
              <a:rPr lang="en-US" sz="2000" b="0" i="0" dirty="0" err="1">
                <a:effectLst/>
              </a:rPr>
              <a:t>ağ</a:t>
            </a:r>
            <a:r>
              <a:rPr lang="en-US" sz="2000" b="0" i="0" dirty="0">
                <a:effectLst/>
              </a:rPr>
              <a:t> </a:t>
            </a:r>
            <a:r>
              <a:rPr lang="en-US" sz="2000" b="0" i="0" dirty="0" err="1">
                <a:effectLst/>
              </a:rPr>
              <a:t>üzerinde</a:t>
            </a:r>
            <a:r>
              <a:rPr lang="en-US" sz="2000" b="0" i="0" dirty="0">
                <a:effectLst/>
              </a:rPr>
              <a:t> </a:t>
            </a:r>
            <a:r>
              <a:rPr lang="en-US" sz="2000" b="0" i="0" dirty="0" err="1">
                <a:effectLst/>
              </a:rPr>
              <a:t>birden</a:t>
            </a:r>
            <a:r>
              <a:rPr lang="en-US" sz="2000" b="0" i="0" dirty="0">
                <a:effectLst/>
              </a:rPr>
              <a:t> </a:t>
            </a:r>
            <a:r>
              <a:rPr lang="en-US" sz="2000" b="0" i="0" dirty="0" err="1">
                <a:effectLst/>
              </a:rPr>
              <a:t>çok</a:t>
            </a:r>
            <a:r>
              <a:rPr lang="en-US" sz="2000" b="0" i="0" dirty="0">
                <a:effectLst/>
              </a:rPr>
              <a:t> </a:t>
            </a:r>
            <a:r>
              <a:rPr lang="en-US" sz="2000" b="0" i="0" dirty="0" err="1">
                <a:effectLst/>
              </a:rPr>
              <a:t>düğümde</a:t>
            </a:r>
            <a:r>
              <a:rPr lang="en-US" sz="2000" b="0" i="0" dirty="0">
                <a:effectLst/>
              </a:rPr>
              <a:t> </a:t>
            </a:r>
            <a:r>
              <a:rPr lang="en-US" sz="2000" b="0" i="0" dirty="0" err="1">
                <a:effectLst/>
              </a:rPr>
              <a:t>saklandığı</a:t>
            </a:r>
            <a:r>
              <a:rPr lang="en-US" sz="2000" b="0" i="0" dirty="0">
                <a:effectLst/>
              </a:rPr>
              <a:t> </a:t>
            </a:r>
            <a:r>
              <a:rPr lang="en-US" sz="2000" b="0" i="0" dirty="0" err="1">
                <a:effectLst/>
              </a:rPr>
              <a:t>ve</a:t>
            </a:r>
            <a:r>
              <a:rPr lang="en-US" sz="2000" b="0" i="0" dirty="0">
                <a:effectLst/>
              </a:rPr>
              <a:t> </a:t>
            </a:r>
            <a:r>
              <a:rPr lang="en-US" sz="2000" b="0" i="0" dirty="0" err="1">
                <a:effectLst/>
              </a:rPr>
              <a:t>işlendiği</a:t>
            </a:r>
            <a:r>
              <a:rPr lang="en-US" sz="2000" b="0" i="0" dirty="0">
                <a:effectLst/>
              </a:rPr>
              <a:t> </a:t>
            </a:r>
            <a:r>
              <a:rPr lang="en-US" sz="2000" b="0" i="0" dirty="0" err="1">
                <a:effectLst/>
              </a:rPr>
              <a:t>bir</a:t>
            </a:r>
            <a:r>
              <a:rPr lang="en-US" sz="2000" b="0" i="0" dirty="0">
                <a:effectLst/>
              </a:rPr>
              <a:t> </a:t>
            </a:r>
            <a:r>
              <a:rPr lang="en-US" sz="2000" b="0" i="0" dirty="0" err="1">
                <a:effectLst/>
              </a:rPr>
              <a:t>sistemdir</a:t>
            </a:r>
            <a:r>
              <a:rPr lang="en-US" sz="2000" b="0" i="0" dirty="0">
                <a:effectLst/>
              </a:rPr>
              <a:t>. Bu model, </a:t>
            </a:r>
            <a:r>
              <a:rPr lang="en-US" sz="2000" b="0" i="0" dirty="0" err="1">
                <a:effectLst/>
              </a:rPr>
              <a:t>veri</a:t>
            </a:r>
            <a:r>
              <a:rPr lang="en-US" sz="2000" b="0" i="0" dirty="0">
                <a:effectLst/>
              </a:rPr>
              <a:t> </a:t>
            </a:r>
            <a:r>
              <a:rPr lang="en-US" sz="2000" b="0" i="0" dirty="0" err="1">
                <a:effectLst/>
              </a:rPr>
              <a:t>işleme</a:t>
            </a:r>
            <a:r>
              <a:rPr lang="en-US" sz="2000" b="0" i="0" dirty="0">
                <a:effectLst/>
              </a:rPr>
              <a:t> </a:t>
            </a:r>
            <a:r>
              <a:rPr lang="en-US" sz="2000" b="0" i="0" dirty="0" err="1">
                <a:effectLst/>
              </a:rPr>
              <a:t>yükünü</a:t>
            </a:r>
            <a:r>
              <a:rPr lang="en-US" sz="2000" b="0" i="0" dirty="0">
                <a:effectLst/>
              </a:rPr>
              <a:t> </a:t>
            </a:r>
            <a:r>
              <a:rPr lang="en-US" sz="2000" b="0" i="0" dirty="0" err="1">
                <a:effectLst/>
              </a:rPr>
              <a:t>dağıtarak</a:t>
            </a:r>
            <a:r>
              <a:rPr lang="en-US" sz="2000" b="0" i="0" dirty="0">
                <a:effectLst/>
              </a:rPr>
              <a:t> </a:t>
            </a:r>
            <a:r>
              <a:rPr lang="en-US" sz="2000" b="0" i="0" dirty="0" err="1">
                <a:effectLst/>
              </a:rPr>
              <a:t>performansı</a:t>
            </a:r>
            <a:r>
              <a:rPr lang="en-US" sz="2000" b="0" i="0" dirty="0">
                <a:effectLst/>
              </a:rPr>
              <a:t> </a:t>
            </a:r>
            <a:r>
              <a:rPr lang="en-US" sz="2000" b="0" i="0" dirty="0" err="1">
                <a:effectLst/>
              </a:rPr>
              <a:t>artırırken</a:t>
            </a:r>
            <a:r>
              <a:rPr lang="en-US" sz="2000" b="0" i="0" dirty="0">
                <a:effectLst/>
              </a:rPr>
              <a:t>, </a:t>
            </a:r>
            <a:r>
              <a:rPr lang="en-US" sz="2000" b="0" i="0" dirty="0" err="1">
                <a:effectLst/>
              </a:rPr>
              <a:t>yüksek</a:t>
            </a:r>
            <a:r>
              <a:rPr lang="en-US" sz="2000" b="0" i="0" dirty="0">
                <a:effectLst/>
              </a:rPr>
              <a:t> </a:t>
            </a:r>
            <a:r>
              <a:rPr lang="en-US" sz="2000" b="0" i="0" dirty="0" err="1">
                <a:effectLst/>
              </a:rPr>
              <a:t>erişilebilirlik</a:t>
            </a:r>
            <a:r>
              <a:rPr lang="en-US" sz="2000" b="0" i="0" dirty="0">
                <a:effectLst/>
              </a:rPr>
              <a:t> </a:t>
            </a:r>
            <a:r>
              <a:rPr lang="en-US" sz="2000" b="0" i="0" dirty="0" err="1">
                <a:effectLst/>
              </a:rPr>
              <a:t>ve</a:t>
            </a:r>
            <a:r>
              <a:rPr lang="en-US" sz="2000" b="0" i="0" dirty="0">
                <a:effectLst/>
              </a:rPr>
              <a:t> </a:t>
            </a:r>
            <a:r>
              <a:rPr lang="en-US" sz="2000" b="0" i="0" dirty="0" err="1">
                <a:effectLst/>
              </a:rPr>
              <a:t>dayanıklılık</a:t>
            </a:r>
            <a:r>
              <a:rPr lang="en-US" sz="2000" b="0" i="0" dirty="0">
                <a:effectLst/>
              </a:rPr>
              <a:t> </a:t>
            </a:r>
            <a:r>
              <a:rPr lang="en-US" sz="2000" b="0" i="0" dirty="0" err="1">
                <a:effectLst/>
              </a:rPr>
              <a:t>sağlar</a:t>
            </a:r>
            <a:r>
              <a:rPr lang="en-US" sz="2000" b="0" i="0" dirty="0">
                <a:effectLst/>
              </a:rPr>
              <a:t>. </a:t>
            </a:r>
            <a:r>
              <a:rPr lang="en-US" sz="2000" b="0" i="0" dirty="0" err="1">
                <a:effectLst/>
              </a:rPr>
              <a:t>Dağıtık</a:t>
            </a:r>
            <a:r>
              <a:rPr lang="en-US" sz="2000" b="0" i="0" dirty="0">
                <a:effectLst/>
              </a:rPr>
              <a:t> Veri </a:t>
            </a:r>
            <a:r>
              <a:rPr lang="en-US" sz="2000" b="0" i="0" dirty="0" err="1">
                <a:effectLst/>
              </a:rPr>
              <a:t>Modeli</a:t>
            </a:r>
            <a:r>
              <a:rPr lang="en-US" sz="2000" b="0" i="0" dirty="0">
                <a:effectLst/>
              </a:rPr>
              <a:t> </a:t>
            </a:r>
            <a:r>
              <a:rPr lang="en-US" sz="2000" b="0" i="0" dirty="0" err="1">
                <a:effectLst/>
              </a:rPr>
              <a:t>genellikle</a:t>
            </a:r>
            <a:r>
              <a:rPr lang="en-US" sz="2000" b="0" i="0" dirty="0">
                <a:effectLst/>
              </a:rPr>
              <a:t> </a:t>
            </a:r>
            <a:r>
              <a:rPr lang="en-US" sz="2000" b="0" i="0" dirty="0" err="1">
                <a:effectLst/>
              </a:rPr>
              <a:t>büyük</a:t>
            </a:r>
            <a:r>
              <a:rPr lang="en-US" sz="2000" b="0" i="0" dirty="0">
                <a:effectLst/>
              </a:rPr>
              <a:t> </a:t>
            </a:r>
            <a:r>
              <a:rPr lang="en-US" sz="2000" b="0" i="0" dirty="0" err="1">
                <a:effectLst/>
              </a:rPr>
              <a:t>ölçekli</a:t>
            </a:r>
            <a:r>
              <a:rPr lang="en-US" sz="2000" b="0" i="0" dirty="0">
                <a:effectLst/>
              </a:rPr>
              <a:t> </a:t>
            </a:r>
            <a:r>
              <a:rPr lang="en-US" sz="2000" b="0" i="0" dirty="0" err="1">
                <a:effectLst/>
              </a:rPr>
              <a:t>ve</a:t>
            </a:r>
            <a:r>
              <a:rPr lang="en-US" sz="2000" b="0" i="0" dirty="0">
                <a:effectLst/>
              </a:rPr>
              <a:t> </a:t>
            </a:r>
            <a:r>
              <a:rPr lang="en-US" sz="2000" b="0" i="0" dirty="0" err="1">
                <a:effectLst/>
              </a:rPr>
              <a:t>küresel</a:t>
            </a:r>
            <a:r>
              <a:rPr lang="en-US" sz="2000" b="0" i="0" dirty="0">
                <a:effectLst/>
              </a:rPr>
              <a:t> </a:t>
            </a:r>
            <a:r>
              <a:rPr lang="en-US" sz="2000" b="0" i="0" dirty="0" err="1">
                <a:effectLst/>
              </a:rPr>
              <a:t>çapta</a:t>
            </a:r>
            <a:r>
              <a:rPr lang="en-US" sz="2000" b="0" i="0" dirty="0">
                <a:effectLst/>
              </a:rPr>
              <a:t> </a:t>
            </a:r>
            <a:r>
              <a:rPr lang="en-US" sz="2000" b="0" i="0" dirty="0" err="1">
                <a:effectLst/>
              </a:rPr>
              <a:t>hizmet</a:t>
            </a:r>
            <a:r>
              <a:rPr lang="en-US" sz="2000" b="0" i="0" dirty="0">
                <a:effectLst/>
              </a:rPr>
              <a:t> </a:t>
            </a:r>
            <a:r>
              <a:rPr lang="en-US" sz="2000" b="0" i="0" dirty="0" err="1">
                <a:effectLst/>
              </a:rPr>
              <a:t>veren</a:t>
            </a:r>
            <a:r>
              <a:rPr lang="en-US" sz="2000" b="0" i="0" dirty="0">
                <a:effectLst/>
              </a:rPr>
              <a:t> </a:t>
            </a:r>
            <a:r>
              <a:rPr lang="en-US" sz="2000" b="0" i="0" dirty="0" err="1">
                <a:effectLst/>
              </a:rPr>
              <a:t>sistemlerde</a:t>
            </a:r>
            <a:r>
              <a:rPr lang="en-US" sz="2000" b="0" i="0" dirty="0">
                <a:effectLst/>
              </a:rPr>
              <a:t> </a:t>
            </a:r>
            <a:r>
              <a:rPr lang="en-US" sz="2000" b="0" i="0" dirty="0" err="1">
                <a:effectLst/>
              </a:rPr>
              <a:t>kullanılır</a:t>
            </a:r>
            <a:r>
              <a:rPr lang="en-US" sz="2000" b="0" i="0" dirty="0">
                <a:effectLst/>
              </a:rPr>
              <a:t>.</a:t>
            </a:r>
            <a:endParaRPr lang="en-US" sz="2000" dirty="0"/>
          </a:p>
        </p:txBody>
      </p:sp>
      <p:pic>
        <p:nvPicPr>
          <p:cNvPr id="6146" name="Picture 2" descr="DAĞITIK SİSTEMLER VE KONSENSÜS. Blockchain teknolojisini araştırmaya… | by  Zeynep Miraç Yıldırım | ITU Blockchain">
            <a:extLst>
              <a:ext uri="{FF2B5EF4-FFF2-40B4-BE49-F238E27FC236}">
                <a16:creationId xmlns:a16="http://schemas.microsoft.com/office/drawing/2014/main" id="{1AC01379-14B9-6BD0-ADE7-AA87E209096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bwMode="auto">
          <a:xfrm>
            <a:off x="5161934" y="703389"/>
            <a:ext cx="6396081" cy="545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598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3EE197-0A99-CEFD-2037-F126560B1AA8}"/>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5400" kern="1200" dirty="0">
                <a:solidFill>
                  <a:schemeClr val="tx1"/>
                </a:solidFill>
                <a:latin typeface="+mj-lt"/>
                <a:ea typeface="+mj-ea"/>
                <a:cs typeface="+mj-cs"/>
              </a:rPr>
              <a:t>VERİ TABANI TASARIMI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01414BC9-4CB1-EA9F-33C4-209393D09BF4}"/>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0" i="0">
                <a:effectLst/>
              </a:rPr>
              <a:t>Veri Tabanı Tasarımı, verilerin organize edilmesi, saklanması ve erişilmesi için bir planlama sürecini ifade eder. Bu süreç, bir organizasyonun gereksinimlerine uygun bir veri tabanı yapısının oluşturulmasını sağlar. </a:t>
            </a:r>
            <a:endParaRPr lang="en-US" sz="2200"/>
          </a:p>
        </p:txBody>
      </p:sp>
    </p:spTree>
    <p:extLst>
      <p:ext uri="{BB962C8B-B14F-4D97-AF65-F5344CB8AC3E}">
        <p14:creationId xmlns:p14="http://schemas.microsoft.com/office/powerpoint/2010/main" val="1119193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A9ED3FE-F090-7DA9-7A13-E9368C77C25C}"/>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5400" kern="1200" dirty="0">
                <a:solidFill>
                  <a:schemeClr val="tx1"/>
                </a:solidFill>
                <a:latin typeface="+mj-lt"/>
                <a:ea typeface="+mj-ea"/>
                <a:cs typeface="+mj-cs"/>
              </a:rPr>
              <a:t>VERİ TABANI TASARIMI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F8A6BD66-BAF7-0560-9AF5-3B6552DDFB0A}"/>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1" i="0" dirty="0" err="1">
                <a:effectLst/>
              </a:rPr>
              <a:t>Gereksinim</a:t>
            </a:r>
            <a:r>
              <a:rPr lang="en-US" sz="2200" b="1" i="0" dirty="0">
                <a:effectLst/>
              </a:rPr>
              <a:t> </a:t>
            </a:r>
            <a:r>
              <a:rPr lang="en-US" sz="2200" b="1" i="0" dirty="0" err="1">
                <a:effectLst/>
              </a:rPr>
              <a:t>Analizi</a:t>
            </a:r>
            <a:r>
              <a:rPr lang="en-US" sz="2200" b="1" i="0" dirty="0">
                <a:effectLst/>
              </a:rPr>
              <a:t>:</a:t>
            </a:r>
            <a:r>
              <a:rPr lang="en-US" sz="2200" b="0" i="0" dirty="0">
                <a:effectLst/>
              </a:rPr>
              <a:t> İlk </a:t>
            </a:r>
            <a:r>
              <a:rPr lang="en-US" sz="2200" b="0" i="0" dirty="0" err="1">
                <a:effectLst/>
              </a:rPr>
              <a:t>adım</a:t>
            </a:r>
            <a:r>
              <a:rPr lang="en-US" sz="2200" b="0" i="0" dirty="0">
                <a:effectLst/>
              </a:rPr>
              <a:t>, </a:t>
            </a:r>
            <a:r>
              <a:rPr lang="en-US" sz="2200" b="0" i="0" dirty="0" err="1">
                <a:effectLst/>
              </a:rPr>
              <a:t>organizasyonun</a:t>
            </a:r>
            <a:r>
              <a:rPr lang="en-US" sz="2200" b="0" i="0" dirty="0">
                <a:effectLst/>
              </a:rPr>
              <a:t> </a:t>
            </a:r>
            <a:r>
              <a:rPr lang="en-US" sz="2200" b="0" i="0" dirty="0" err="1">
                <a:effectLst/>
              </a:rPr>
              <a:t>ihtiyaçlarını</a:t>
            </a:r>
            <a:r>
              <a:rPr lang="en-US" sz="2200" b="0" i="0" dirty="0">
                <a:effectLst/>
              </a:rPr>
              <a:t> </a:t>
            </a:r>
            <a:r>
              <a:rPr lang="en-US" sz="2200" b="0" i="0" dirty="0" err="1">
                <a:effectLst/>
              </a:rPr>
              <a:t>ve</a:t>
            </a:r>
            <a:r>
              <a:rPr lang="en-US" sz="2200" b="0" i="0" dirty="0">
                <a:effectLst/>
              </a:rPr>
              <a:t> </a:t>
            </a:r>
            <a:r>
              <a:rPr lang="en-US" sz="2200" b="0" i="0" dirty="0" err="1">
                <a:effectLst/>
              </a:rPr>
              <a:t>kullanıcıların</a:t>
            </a:r>
            <a:r>
              <a:rPr lang="en-US" sz="2200" b="0" i="0" dirty="0">
                <a:effectLst/>
              </a:rPr>
              <a:t> </a:t>
            </a:r>
            <a:r>
              <a:rPr lang="en-US" sz="2200" b="0" i="0" dirty="0" err="1">
                <a:effectLst/>
              </a:rPr>
              <a:t>gereksinimlerini</a:t>
            </a:r>
            <a:r>
              <a:rPr lang="en-US" sz="2200" b="0" i="0" dirty="0">
                <a:effectLst/>
              </a:rPr>
              <a:t> </a:t>
            </a:r>
            <a:r>
              <a:rPr lang="en-US" sz="2200" b="0" i="0" dirty="0" err="1">
                <a:effectLst/>
              </a:rPr>
              <a:t>anlamak</a:t>
            </a:r>
            <a:r>
              <a:rPr lang="en-US" sz="2200" b="0" i="0" dirty="0">
                <a:effectLst/>
              </a:rPr>
              <a:t> </a:t>
            </a:r>
            <a:r>
              <a:rPr lang="en-US" sz="2200" b="0" i="0" dirty="0" err="1">
                <a:effectLst/>
              </a:rPr>
              <a:t>için</a:t>
            </a:r>
            <a:r>
              <a:rPr lang="en-US" sz="2200" b="0" i="0" dirty="0">
                <a:effectLst/>
              </a:rPr>
              <a:t> </a:t>
            </a:r>
            <a:r>
              <a:rPr lang="en-US" sz="2200" b="0" i="0" dirty="0" err="1">
                <a:effectLst/>
              </a:rPr>
              <a:t>detaylı</a:t>
            </a:r>
            <a:r>
              <a:rPr lang="en-US" sz="2200" b="0" i="0" dirty="0">
                <a:effectLst/>
              </a:rPr>
              <a:t> </a:t>
            </a:r>
            <a:r>
              <a:rPr lang="en-US" sz="2200" b="0" i="0" dirty="0" err="1">
                <a:effectLst/>
              </a:rPr>
              <a:t>bir</a:t>
            </a:r>
            <a:r>
              <a:rPr lang="en-US" sz="2200" b="0" i="0" dirty="0">
                <a:effectLst/>
              </a:rPr>
              <a:t> </a:t>
            </a:r>
            <a:r>
              <a:rPr lang="en-US" sz="2200" b="0" i="0" dirty="0" err="1">
                <a:effectLst/>
              </a:rPr>
              <a:t>analiz</a:t>
            </a:r>
            <a:r>
              <a:rPr lang="en-US" sz="2200" b="0" i="0" dirty="0">
                <a:effectLst/>
              </a:rPr>
              <a:t> </a:t>
            </a:r>
            <a:r>
              <a:rPr lang="en-US" sz="2200" b="0" i="0" dirty="0" err="1">
                <a:effectLst/>
              </a:rPr>
              <a:t>yapmaktır</a:t>
            </a:r>
            <a:r>
              <a:rPr lang="en-US" sz="2200" b="0" i="0" dirty="0">
                <a:effectLst/>
              </a:rPr>
              <a:t>. Hangi </a:t>
            </a:r>
            <a:r>
              <a:rPr lang="en-US" sz="2200" b="0" i="0" dirty="0" err="1">
                <a:effectLst/>
              </a:rPr>
              <a:t>verilerin</a:t>
            </a:r>
            <a:r>
              <a:rPr lang="en-US" sz="2200" b="0" i="0" dirty="0">
                <a:effectLst/>
              </a:rPr>
              <a:t> </a:t>
            </a:r>
            <a:r>
              <a:rPr lang="en-US" sz="2200" b="0" i="0" dirty="0" err="1">
                <a:effectLst/>
              </a:rPr>
              <a:t>toplanması</a:t>
            </a:r>
            <a:r>
              <a:rPr lang="en-US" sz="2200" b="0" i="0" dirty="0">
                <a:effectLst/>
              </a:rPr>
              <a:t> </a:t>
            </a:r>
            <a:r>
              <a:rPr lang="en-US" sz="2200" b="0" i="0" dirty="0" err="1">
                <a:effectLst/>
              </a:rPr>
              <a:t>gerektiği</a:t>
            </a:r>
            <a:r>
              <a:rPr lang="en-US" sz="2200" b="0" i="0" dirty="0">
                <a:effectLst/>
              </a:rPr>
              <a:t>, </a:t>
            </a:r>
            <a:r>
              <a:rPr lang="en-US" sz="2200" b="0" i="0" dirty="0" err="1">
                <a:effectLst/>
              </a:rPr>
              <a:t>bu</a:t>
            </a:r>
            <a:r>
              <a:rPr lang="en-US" sz="2200" b="0" i="0" dirty="0">
                <a:effectLst/>
              </a:rPr>
              <a:t> </a:t>
            </a:r>
            <a:r>
              <a:rPr lang="en-US" sz="2200" b="0" i="0" dirty="0" err="1">
                <a:effectLst/>
              </a:rPr>
              <a:t>verilerin</a:t>
            </a:r>
            <a:r>
              <a:rPr lang="en-US" sz="2200" b="0" i="0" dirty="0">
                <a:effectLst/>
              </a:rPr>
              <a:t> </a:t>
            </a:r>
            <a:r>
              <a:rPr lang="en-US" sz="2200" b="0" i="0" dirty="0" err="1">
                <a:effectLst/>
              </a:rPr>
              <a:t>nasıl</a:t>
            </a:r>
            <a:r>
              <a:rPr lang="en-US" sz="2200" b="0" i="0" dirty="0">
                <a:effectLst/>
              </a:rPr>
              <a:t> </a:t>
            </a:r>
            <a:r>
              <a:rPr lang="en-US" sz="2200" b="0" i="0" dirty="0" err="1">
                <a:effectLst/>
              </a:rPr>
              <a:t>kullanılacağı</a:t>
            </a:r>
            <a:r>
              <a:rPr lang="en-US" sz="2200" b="0" i="0" dirty="0">
                <a:effectLst/>
              </a:rPr>
              <a:t> </a:t>
            </a:r>
            <a:r>
              <a:rPr lang="en-US" sz="2200" b="0" i="0" dirty="0" err="1">
                <a:effectLst/>
              </a:rPr>
              <a:t>ve</a:t>
            </a:r>
            <a:r>
              <a:rPr lang="en-US" sz="2200" b="0" i="0" dirty="0">
                <a:effectLst/>
              </a:rPr>
              <a:t> hangi </a:t>
            </a:r>
            <a:r>
              <a:rPr lang="en-US" sz="2200" b="0" i="0" dirty="0" err="1">
                <a:effectLst/>
              </a:rPr>
              <a:t>işlemlerin</a:t>
            </a:r>
            <a:r>
              <a:rPr lang="en-US" sz="2200" b="0" i="0" dirty="0">
                <a:effectLst/>
              </a:rPr>
              <a:t> </a:t>
            </a:r>
            <a:r>
              <a:rPr lang="en-US" sz="2200" b="0" i="0" dirty="0" err="1">
                <a:effectLst/>
              </a:rPr>
              <a:t>gerçekleştirileceği</a:t>
            </a:r>
            <a:r>
              <a:rPr lang="en-US" sz="2200" b="0" i="0" dirty="0">
                <a:effectLst/>
              </a:rPr>
              <a:t> </a:t>
            </a:r>
            <a:r>
              <a:rPr lang="en-US" sz="2200" b="0" i="0" dirty="0" err="1">
                <a:effectLst/>
              </a:rPr>
              <a:t>gibi</a:t>
            </a:r>
            <a:r>
              <a:rPr lang="en-US" sz="2200" b="0" i="0" dirty="0">
                <a:effectLst/>
              </a:rPr>
              <a:t> </a:t>
            </a:r>
            <a:r>
              <a:rPr lang="en-US" sz="2200" b="0" i="0" dirty="0" err="1">
                <a:effectLst/>
              </a:rPr>
              <a:t>soruları</a:t>
            </a:r>
            <a:r>
              <a:rPr lang="en-US" sz="2200" b="0" i="0" dirty="0">
                <a:effectLst/>
              </a:rPr>
              <a:t> </a:t>
            </a:r>
            <a:r>
              <a:rPr lang="en-US" sz="2200" b="0" i="0" dirty="0" err="1">
                <a:effectLst/>
              </a:rPr>
              <a:t>yanıtlamak</a:t>
            </a:r>
            <a:r>
              <a:rPr lang="en-US" sz="2200" b="0" i="0" dirty="0">
                <a:effectLst/>
              </a:rPr>
              <a:t> </a:t>
            </a:r>
            <a:r>
              <a:rPr lang="en-US" sz="2200" b="0" i="0" dirty="0" err="1">
                <a:effectLst/>
              </a:rPr>
              <a:t>için</a:t>
            </a:r>
            <a:r>
              <a:rPr lang="en-US" sz="2200" b="0" i="0" dirty="0">
                <a:effectLst/>
              </a:rPr>
              <a:t> </a:t>
            </a:r>
            <a:r>
              <a:rPr lang="en-US" sz="2200" b="0" i="0" dirty="0" err="1">
                <a:effectLst/>
              </a:rPr>
              <a:t>gereklidir</a:t>
            </a:r>
            <a:r>
              <a:rPr lang="en-US" sz="2200" b="0" i="0" dirty="0">
                <a:effectLst/>
              </a:rPr>
              <a:t>.</a:t>
            </a:r>
          </a:p>
          <a:p>
            <a:pPr indent="-228600">
              <a:buFont typeface="Arial" panose="020B0604020202020204" pitchFamily="34" charset="0"/>
              <a:buChar char="•"/>
            </a:pPr>
            <a:endParaRPr lang="en-US" sz="2200" dirty="0"/>
          </a:p>
          <a:p>
            <a:pPr indent="-228600">
              <a:buFont typeface="Arial" panose="020B0604020202020204" pitchFamily="34" charset="0"/>
              <a:buChar char="•"/>
            </a:pPr>
            <a:r>
              <a:rPr lang="en-US" sz="2200" b="1" i="0" dirty="0" err="1">
                <a:effectLst/>
              </a:rPr>
              <a:t>Mantıksal</a:t>
            </a:r>
            <a:r>
              <a:rPr lang="en-US" sz="2200" b="1" i="0" dirty="0">
                <a:effectLst/>
              </a:rPr>
              <a:t> </a:t>
            </a:r>
            <a:r>
              <a:rPr lang="en-US" sz="2200" b="1" i="0" dirty="0" err="1">
                <a:effectLst/>
              </a:rPr>
              <a:t>Tasarım</a:t>
            </a:r>
            <a:r>
              <a:rPr lang="en-US" sz="2200" b="1" i="0" dirty="0">
                <a:effectLst/>
              </a:rPr>
              <a:t>:</a:t>
            </a:r>
            <a:r>
              <a:rPr lang="en-US" sz="2200" b="0" i="0" dirty="0">
                <a:effectLst/>
              </a:rPr>
              <a:t> </a:t>
            </a:r>
            <a:r>
              <a:rPr lang="en-US" sz="2200" b="0" i="0" dirty="0" err="1">
                <a:effectLst/>
              </a:rPr>
              <a:t>Gereksinimlerin</a:t>
            </a:r>
            <a:r>
              <a:rPr lang="en-US" sz="2200" b="0" i="0" dirty="0">
                <a:effectLst/>
              </a:rPr>
              <a:t> </a:t>
            </a:r>
            <a:r>
              <a:rPr lang="en-US" sz="2200" b="0" i="0" dirty="0" err="1">
                <a:effectLst/>
              </a:rPr>
              <a:t>belirlenmesinden</a:t>
            </a:r>
            <a:r>
              <a:rPr lang="en-US" sz="2200" b="0" i="0" dirty="0">
                <a:effectLst/>
              </a:rPr>
              <a:t> </a:t>
            </a:r>
            <a:r>
              <a:rPr lang="en-US" sz="2200" b="0" i="0" dirty="0" err="1">
                <a:effectLst/>
              </a:rPr>
              <a:t>sonra</a:t>
            </a:r>
            <a:r>
              <a:rPr lang="en-US" sz="2200" b="0" i="0" dirty="0">
                <a:effectLst/>
              </a:rPr>
              <a:t>, </a:t>
            </a:r>
            <a:r>
              <a:rPr lang="en-US" sz="2200" b="0" i="0" dirty="0" err="1">
                <a:effectLst/>
              </a:rPr>
              <a:t>veri</a:t>
            </a:r>
            <a:r>
              <a:rPr lang="en-US" sz="2200" b="0" i="0" dirty="0">
                <a:effectLst/>
              </a:rPr>
              <a:t> </a:t>
            </a:r>
            <a:r>
              <a:rPr lang="en-US" sz="2200" b="0" i="0" dirty="0" err="1">
                <a:effectLst/>
              </a:rPr>
              <a:t>tabanının</a:t>
            </a:r>
            <a:r>
              <a:rPr lang="en-US" sz="2200" b="0" i="0" dirty="0">
                <a:effectLst/>
              </a:rPr>
              <a:t> </a:t>
            </a:r>
            <a:r>
              <a:rPr lang="en-US" sz="2200" b="0" i="0" dirty="0" err="1">
                <a:effectLst/>
              </a:rPr>
              <a:t>mantıksal</a:t>
            </a:r>
            <a:r>
              <a:rPr lang="en-US" sz="2200" b="0" i="0" dirty="0">
                <a:effectLst/>
              </a:rPr>
              <a:t> </a:t>
            </a:r>
            <a:r>
              <a:rPr lang="en-US" sz="2200" b="0" i="0" dirty="0" err="1">
                <a:effectLst/>
              </a:rPr>
              <a:t>yapısı</a:t>
            </a:r>
            <a:r>
              <a:rPr lang="en-US" sz="2200" b="0" i="0" dirty="0">
                <a:effectLst/>
              </a:rPr>
              <a:t> </a:t>
            </a:r>
            <a:r>
              <a:rPr lang="en-US" sz="2200" b="0" i="0" dirty="0" err="1">
                <a:effectLst/>
              </a:rPr>
              <a:t>oluşturulur</a:t>
            </a:r>
            <a:r>
              <a:rPr lang="en-US" sz="2200" b="0" i="0" dirty="0">
                <a:effectLst/>
              </a:rPr>
              <a:t>. </a:t>
            </a:r>
            <a:r>
              <a:rPr lang="en-US" sz="2200" b="0" i="0" dirty="0" err="1">
                <a:effectLst/>
              </a:rPr>
              <a:t>İlişkisel</a:t>
            </a:r>
            <a:r>
              <a:rPr lang="en-US" sz="2200" b="0" i="0" dirty="0">
                <a:effectLst/>
              </a:rPr>
              <a:t> model, </a:t>
            </a:r>
            <a:r>
              <a:rPr lang="en-US" sz="2200" b="0" i="0" dirty="0" err="1">
                <a:effectLst/>
              </a:rPr>
              <a:t>nesne</a:t>
            </a:r>
            <a:r>
              <a:rPr lang="en-US" sz="2200" b="0" i="0" dirty="0">
                <a:effectLst/>
              </a:rPr>
              <a:t> </a:t>
            </a:r>
            <a:r>
              <a:rPr lang="en-US" sz="2200" b="0" i="0" dirty="0" err="1">
                <a:effectLst/>
              </a:rPr>
              <a:t>ilişkisel</a:t>
            </a:r>
            <a:r>
              <a:rPr lang="en-US" sz="2200" b="0" i="0" dirty="0">
                <a:effectLst/>
              </a:rPr>
              <a:t> model </a:t>
            </a:r>
            <a:r>
              <a:rPr lang="en-US" sz="2200" b="0" i="0" dirty="0" err="1">
                <a:effectLst/>
              </a:rPr>
              <a:t>veya</a:t>
            </a:r>
            <a:r>
              <a:rPr lang="en-US" sz="2200" b="0" i="0" dirty="0">
                <a:effectLst/>
              </a:rPr>
              <a:t> </a:t>
            </a:r>
            <a:r>
              <a:rPr lang="en-US" sz="2200" b="0" i="0" dirty="0" err="1">
                <a:effectLst/>
              </a:rPr>
              <a:t>diğer</a:t>
            </a:r>
            <a:r>
              <a:rPr lang="en-US" sz="2200" b="0" i="0" dirty="0">
                <a:effectLst/>
              </a:rPr>
              <a:t> </a:t>
            </a:r>
            <a:r>
              <a:rPr lang="en-US" sz="2200" b="0" i="0" dirty="0" err="1">
                <a:effectLst/>
              </a:rPr>
              <a:t>uygun</a:t>
            </a:r>
            <a:r>
              <a:rPr lang="en-US" sz="2200" b="0" i="0" dirty="0">
                <a:effectLst/>
              </a:rPr>
              <a:t> </a:t>
            </a:r>
            <a:r>
              <a:rPr lang="en-US" sz="2200" b="0" i="0" dirty="0" err="1">
                <a:effectLst/>
              </a:rPr>
              <a:t>veri</a:t>
            </a:r>
            <a:r>
              <a:rPr lang="en-US" sz="2200" b="0" i="0" dirty="0">
                <a:effectLst/>
              </a:rPr>
              <a:t> </a:t>
            </a:r>
            <a:r>
              <a:rPr lang="en-US" sz="2200" b="0" i="0" dirty="0" err="1">
                <a:effectLst/>
              </a:rPr>
              <a:t>modelleri</a:t>
            </a:r>
            <a:r>
              <a:rPr lang="en-US" sz="2200" b="0" i="0" dirty="0">
                <a:effectLst/>
              </a:rPr>
              <a:t> </a:t>
            </a:r>
            <a:r>
              <a:rPr lang="en-US" sz="2200" b="0" i="0" dirty="0" err="1">
                <a:effectLst/>
              </a:rPr>
              <a:t>kullanılarak</a:t>
            </a:r>
            <a:r>
              <a:rPr lang="en-US" sz="2200" b="0" i="0" dirty="0">
                <a:effectLst/>
              </a:rPr>
              <a:t>, </a:t>
            </a:r>
            <a:r>
              <a:rPr lang="en-US" sz="2200" b="0" i="0" dirty="0" err="1">
                <a:effectLst/>
              </a:rPr>
              <a:t>veriler</a:t>
            </a:r>
            <a:r>
              <a:rPr lang="en-US" sz="2200" b="0" i="0" dirty="0">
                <a:effectLst/>
              </a:rPr>
              <a:t> </a:t>
            </a:r>
            <a:r>
              <a:rPr lang="en-US" sz="2200" b="0" i="0" dirty="0" err="1">
                <a:effectLst/>
              </a:rPr>
              <a:t>arasındaki</a:t>
            </a:r>
            <a:r>
              <a:rPr lang="en-US" sz="2200" b="0" i="0" dirty="0">
                <a:effectLst/>
              </a:rPr>
              <a:t> </a:t>
            </a:r>
            <a:r>
              <a:rPr lang="en-US" sz="2200" b="0" i="0" dirty="0" err="1">
                <a:effectLst/>
              </a:rPr>
              <a:t>ilişkiler</a:t>
            </a:r>
            <a:r>
              <a:rPr lang="en-US" sz="2200" b="0" i="0" dirty="0">
                <a:effectLst/>
              </a:rPr>
              <a:t> </a:t>
            </a:r>
            <a:r>
              <a:rPr lang="en-US" sz="2200" b="0" i="0" dirty="0" err="1">
                <a:effectLst/>
              </a:rPr>
              <a:t>ve</a:t>
            </a:r>
            <a:r>
              <a:rPr lang="en-US" sz="2200" b="0" i="0" dirty="0">
                <a:effectLst/>
              </a:rPr>
              <a:t> </a:t>
            </a:r>
            <a:r>
              <a:rPr lang="en-US" sz="2200" b="0" i="0" dirty="0" err="1">
                <a:effectLst/>
              </a:rPr>
              <a:t>entegrasyonlar</a:t>
            </a:r>
            <a:r>
              <a:rPr lang="en-US" sz="2200" b="0" i="0" dirty="0">
                <a:effectLst/>
              </a:rPr>
              <a:t> </a:t>
            </a:r>
            <a:r>
              <a:rPr lang="en-US" sz="2200" b="0" i="0" dirty="0" err="1">
                <a:effectLst/>
              </a:rPr>
              <a:t>tanımlanır</a:t>
            </a:r>
            <a:r>
              <a:rPr lang="en-US" sz="2200" b="0" i="0" dirty="0">
                <a:effectLst/>
              </a:rPr>
              <a:t>.</a:t>
            </a:r>
          </a:p>
          <a:p>
            <a:pPr indent="-228600">
              <a:buFont typeface="Arial" panose="020B0604020202020204" pitchFamily="34" charset="0"/>
              <a:buChar char="•"/>
            </a:pPr>
            <a:br>
              <a:rPr lang="en-US" sz="2200" dirty="0"/>
            </a:br>
            <a:endParaRPr lang="en-US" sz="2200" dirty="0"/>
          </a:p>
        </p:txBody>
      </p:sp>
    </p:spTree>
    <p:extLst>
      <p:ext uri="{BB962C8B-B14F-4D97-AF65-F5344CB8AC3E}">
        <p14:creationId xmlns:p14="http://schemas.microsoft.com/office/powerpoint/2010/main" val="1280380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A35835-01A2-238C-F4B5-524A30964C65}"/>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5400" kern="1200" dirty="0">
                <a:solidFill>
                  <a:schemeClr val="tx1"/>
                </a:solidFill>
                <a:latin typeface="+mj-lt"/>
                <a:ea typeface="+mj-ea"/>
                <a:cs typeface="+mj-cs"/>
              </a:rPr>
              <a:t>VERİ TABANI TASARIMI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84CB7817-7488-A096-67DA-BB953D213A6A}"/>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1" i="0" dirty="0" err="1">
                <a:effectLst/>
              </a:rPr>
              <a:t>Fiziksel</a:t>
            </a:r>
            <a:r>
              <a:rPr lang="en-US" sz="2200" b="1" i="0" dirty="0">
                <a:effectLst/>
              </a:rPr>
              <a:t> </a:t>
            </a:r>
            <a:r>
              <a:rPr lang="en-US" sz="2200" b="1" i="0" dirty="0" err="1">
                <a:effectLst/>
              </a:rPr>
              <a:t>Tasarım</a:t>
            </a:r>
            <a:r>
              <a:rPr lang="en-US" sz="2200" b="1" i="0" dirty="0">
                <a:effectLst/>
              </a:rPr>
              <a:t>:</a:t>
            </a:r>
            <a:r>
              <a:rPr lang="en-US" sz="2200" b="0" i="0" dirty="0">
                <a:effectLst/>
              </a:rPr>
              <a:t> </a:t>
            </a:r>
            <a:r>
              <a:rPr lang="en-US" sz="2200" b="0" i="0" dirty="0" err="1">
                <a:effectLst/>
              </a:rPr>
              <a:t>Mantıksal</a:t>
            </a:r>
            <a:r>
              <a:rPr lang="en-US" sz="2200" b="0" i="0" dirty="0">
                <a:effectLst/>
              </a:rPr>
              <a:t> </a:t>
            </a:r>
            <a:r>
              <a:rPr lang="en-US" sz="2200" b="0" i="0" dirty="0" err="1">
                <a:effectLst/>
              </a:rPr>
              <a:t>tasarımın</a:t>
            </a:r>
            <a:r>
              <a:rPr lang="en-US" sz="2200" b="0" i="0" dirty="0">
                <a:effectLst/>
              </a:rPr>
              <a:t> </a:t>
            </a:r>
            <a:r>
              <a:rPr lang="en-US" sz="2200" b="0" i="0" dirty="0" err="1">
                <a:effectLst/>
              </a:rPr>
              <a:t>ardından</a:t>
            </a:r>
            <a:r>
              <a:rPr lang="en-US" sz="2200" b="0" i="0" dirty="0">
                <a:effectLst/>
              </a:rPr>
              <a:t>, </a:t>
            </a:r>
            <a:r>
              <a:rPr lang="en-US" sz="2200" b="0" i="0" dirty="0" err="1">
                <a:effectLst/>
              </a:rPr>
              <a:t>veri</a:t>
            </a:r>
            <a:r>
              <a:rPr lang="en-US" sz="2200" b="0" i="0" dirty="0">
                <a:effectLst/>
              </a:rPr>
              <a:t> </a:t>
            </a:r>
            <a:r>
              <a:rPr lang="en-US" sz="2200" b="0" i="0" dirty="0" err="1">
                <a:effectLst/>
              </a:rPr>
              <a:t>tabanının</a:t>
            </a:r>
            <a:r>
              <a:rPr lang="en-US" sz="2200" b="0" i="0" dirty="0">
                <a:effectLst/>
              </a:rPr>
              <a:t> </a:t>
            </a:r>
            <a:r>
              <a:rPr lang="en-US" sz="2200" b="0" i="0" dirty="0" err="1">
                <a:effectLst/>
              </a:rPr>
              <a:t>fiziksel</a:t>
            </a:r>
            <a:r>
              <a:rPr lang="en-US" sz="2200" b="0" i="0" dirty="0">
                <a:effectLst/>
              </a:rPr>
              <a:t> </a:t>
            </a:r>
            <a:r>
              <a:rPr lang="en-US" sz="2200" b="0" i="0" dirty="0" err="1">
                <a:effectLst/>
              </a:rPr>
              <a:t>uygulaması</a:t>
            </a:r>
            <a:r>
              <a:rPr lang="en-US" sz="2200" b="0" i="0" dirty="0">
                <a:effectLst/>
              </a:rPr>
              <a:t> </a:t>
            </a:r>
            <a:r>
              <a:rPr lang="en-US" sz="2200" b="0" i="0" dirty="0" err="1">
                <a:effectLst/>
              </a:rPr>
              <a:t>planlanır</a:t>
            </a:r>
            <a:r>
              <a:rPr lang="en-US" sz="2200" b="0" i="0" dirty="0">
                <a:effectLst/>
              </a:rPr>
              <a:t>. Bu </a:t>
            </a:r>
            <a:r>
              <a:rPr lang="en-US" sz="2200" b="0" i="0" dirty="0" err="1">
                <a:effectLst/>
              </a:rPr>
              <a:t>adımda</a:t>
            </a:r>
            <a:r>
              <a:rPr lang="en-US" sz="2200" b="0" i="0" dirty="0">
                <a:effectLst/>
              </a:rPr>
              <a:t>, </a:t>
            </a:r>
            <a:r>
              <a:rPr lang="en-US" sz="2200" b="0" i="0" dirty="0" err="1">
                <a:effectLst/>
              </a:rPr>
              <a:t>verilerin</a:t>
            </a:r>
            <a:r>
              <a:rPr lang="en-US" sz="2200" b="0" i="0" dirty="0">
                <a:effectLst/>
              </a:rPr>
              <a:t> </a:t>
            </a:r>
            <a:r>
              <a:rPr lang="en-US" sz="2200" b="0" i="0" dirty="0" err="1">
                <a:effectLst/>
              </a:rPr>
              <a:t>depolanacağı</a:t>
            </a:r>
            <a:r>
              <a:rPr lang="en-US" sz="2200" b="0" i="0" dirty="0">
                <a:effectLst/>
              </a:rPr>
              <a:t> </a:t>
            </a:r>
            <a:r>
              <a:rPr lang="en-US" sz="2200" b="0" i="0" dirty="0" err="1">
                <a:effectLst/>
              </a:rPr>
              <a:t>fiziksel</a:t>
            </a:r>
            <a:r>
              <a:rPr lang="en-US" sz="2200" b="0" i="0" dirty="0">
                <a:effectLst/>
              </a:rPr>
              <a:t> disk </a:t>
            </a:r>
            <a:r>
              <a:rPr lang="en-US" sz="2200" b="0" i="0" dirty="0" err="1">
                <a:effectLst/>
              </a:rPr>
              <a:t>yapıları</a:t>
            </a:r>
            <a:r>
              <a:rPr lang="en-US" sz="2200" b="0" i="0" dirty="0">
                <a:effectLst/>
              </a:rPr>
              <a:t>, </a:t>
            </a:r>
            <a:r>
              <a:rPr lang="en-US" sz="2200" b="0" i="0" dirty="0" err="1">
                <a:effectLst/>
              </a:rPr>
              <a:t>dizinler</a:t>
            </a:r>
            <a:r>
              <a:rPr lang="en-US" sz="2200" b="0" i="0" dirty="0">
                <a:effectLst/>
              </a:rPr>
              <a:t>, </a:t>
            </a:r>
            <a:r>
              <a:rPr lang="en-US" sz="2200" b="0" i="0" dirty="0" err="1">
                <a:effectLst/>
              </a:rPr>
              <a:t>tablo</a:t>
            </a:r>
            <a:r>
              <a:rPr lang="en-US" sz="2200" b="0" i="0" dirty="0">
                <a:effectLst/>
              </a:rPr>
              <a:t> </a:t>
            </a:r>
            <a:r>
              <a:rPr lang="en-US" sz="2200" b="0" i="0" dirty="0" err="1">
                <a:effectLst/>
              </a:rPr>
              <a:t>düzenleri</a:t>
            </a:r>
            <a:r>
              <a:rPr lang="en-US" sz="2200" b="0" i="0" dirty="0">
                <a:effectLst/>
              </a:rPr>
              <a:t> </a:t>
            </a:r>
            <a:r>
              <a:rPr lang="en-US" sz="2200" b="0" i="0" dirty="0" err="1">
                <a:effectLst/>
              </a:rPr>
              <a:t>ve</a:t>
            </a:r>
            <a:r>
              <a:rPr lang="en-US" sz="2200" b="0" i="0" dirty="0">
                <a:effectLst/>
              </a:rPr>
              <a:t> </a:t>
            </a:r>
            <a:r>
              <a:rPr lang="en-US" sz="2200" b="0" i="0" dirty="0" err="1">
                <a:effectLst/>
              </a:rPr>
              <a:t>performans</a:t>
            </a:r>
            <a:r>
              <a:rPr lang="en-US" sz="2200" b="0" i="0" dirty="0">
                <a:effectLst/>
              </a:rPr>
              <a:t> </a:t>
            </a:r>
            <a:r>
              <a:rPr lang="en-US" sz="2200" b="0" i="0" dirty="0" err="1">
                <a:effectLst/>
              </a:rPr>
              <a:t>iyileştirmeleri</a:t>
            </a:r>
            <a:r>
              <a:rPr lang="en-US" sz="2200" b="0" i="0" dirty="0">
                <a:effectLst/>
              </a:rPr>
              <a:t> </a:t>
            </a:r>
            <a:r>
              <a:rPr lang="en-US" sz="2200" b="0" i="0" dirty="0" err="1">
                <a:effectLst/>
              </a:rPr>
              <a:t>gibi</a:t>
            </a:r>
            <a:r>
              <a:rPr lang="en-US" sz="2200" b="0" i="0" dirty="0">
                <a:effectLst/>
              </a:rPr>
              <a:t> </a:t>
            </a:r>
            <a:r>
              <a:rPr lang="en-US" sz="2200" b="0" i="0" dirty="0" err="1">
                <a:effectLst/>
              </a:rPr>
              <a:t>konular</a:t>
            </a:r>
            <a:r>
              <a:rPr lang="en-US" sz="2200" b="0" i="0" dirty="0">
                <a:effectLst/>
              </a:rPr>
              <a:t> </a:t>
            </a:r>
            <a:r>
              <a:rPr lang="en-US" sz="2200" b="0" i="0" dirty="0" err="1">
                <a:effectLst/>
              </a:rPr>
              <a:t>ele</a:t>
            </a:r>
            <a:r>
              <a:rPr lang="en-US" sz="2200" b="0" i="0" dirty="0">
                <a:effectLst/>
              </a:rPr>
              <a:t> </a:t>
            </a:r>
            <a:r>
              <a:rPr lang="en-US" sz="2200" b="0" i="0" dirty="0" err="1">
                <a:effectLst/>
              </a:rPr>
              <a:t>alınır</a:t>
            </a:r>
            <a:r>
              <a:rPr lang="en-US" sz="2200" b="0" i="0" dirty="0">
                <a:effectLst/>
              </a:rPr>
              <a:t>.</a:t>
            </a:r>
          </a:p>
          <a:p>
            <a:pPr indent="-228600">
              <a:buFont typeface="Arial" panose="020B0604020202020204" pitchFamily="34" charset="0"/>
              <a:buChar char="•"/>
            </a:pPr>
            <a:r>
              <a:rPr lang="en-US" sz="2200" b="1" i="0" dirty="0" err="1">
                <a:effectLst/>
              </a:rPr>
              <a:t>Uygulama</a:t>
            </a:r>
            <a:r>
              <a:rPr lang="en-US" sz="2200" b="1" i="0" dirty="0">
                <a:effectLst/>
              </a:rPr>
              <a:t> </a:t>
            </a:r>
            <a:r>
              <a:rPr lang="en-US" sz="2200" b="1" i="0" dirty="0" err="1">
                <a:effectLst/>
              </a:rPr>
              <a:t>ve</a:t>
            </a:r>
            <a:r>
              <a:rPr lang="en-US" sz="2200" b="1" i="0" dirty="0">
                <a:effectLst/>
              </a:rPr>
              <a:t> </a:t>
            </a:r>
            <a:r>
              <a:rPr lang="en-US" sz="2200" b="1" i="0" dirty="0" err="1">
                <a:effectLst/>
              </a:rPr>
              <a:t>Yönetim</a:t>
            </a:r>
            <a:r>
              <a:rPr lang="en-US" sz="2200" b="1" i="0" dirty="0">
                <a:effectLst/>
              </a:rPr>
              <a:t>:</a:t>
            </a:r>
            <a:r>
              <a:rPr lang="en-US" sz="2200" b="0" i="0" dirty="0">
                <a:effectLst/>
              </a:rPr>
              <a:t> </a:t>
            </a:r>
            <a:r>
              <a:rPr lang="en-US" sz="2200" b="0" i="0" dirty="0" err="1">
                <a:effectLst/>
              </a:rPr>
              <a:t>Tasarım</a:t>
            </a:r>
            <a:r>
              <a:rPr lang="en-US" sz="2200" b="0" i="0" dirty="0">
                <a:effectLst/>
              </a:rPr>
              <a:t> </a:t>
            </a:r>
            <a:r>
              <a:rPr lang="en-US" sz="2200" b="0" i="0" dirty="0" err="1">
                <a:effectLst/>
              </a:rPr>
              <a:t>tamamlandıktan</a:t>
            </a:r>
            <a:r>
              <a:rPr lang="en-US" sz="2200" b="0" i="0" dirty="0">
                <a:effectLst/>
              </a:rPr>
              <a:t> </a:t>
            </a:r>
            <a:r>
              <a:rPr lang="en-US" sz="2200" b="0" i="0" dirty="0" err="1">
                <a:effectLst/>
              </a:rPr>
              <a:t>sonra</a:t>
            </a:r>
            <a:r>
              <a:rPr lang="en-US" sz="2200" b="0" i="0" dirty="0">
                <a:effectLst/>
              </a:rPr>
              <a:t>, </a:t>
            </a:r>
            <a:r>
              <a:rPr lang="en-US" sz="2200" b="0" i="0" dirty="0" err="1">
                <a:effectLst/>
              </a:rPr>
              <a:t>veri</a:t>
            </a:r>
            <a:r>
              <a:rPr lang="en-US" sz="2200" b="0" i="0" dirty="0">
                <a:effectLst/>
              </a:rPr>
              <a:t> </a:t>
            </a:r>
            <a:r>
              <a:rPr lang="en-US" sz="2200" b="0" i="0" dirty="0" err="1">
                <a:effectLst/>
              </a:rPr>
              <a:t>tabanı</a:t>
            </a:r>
            <a:r>
              <a:rPr lang="en-US" sz="2200" b="0" i="0" dirty="0">
                <a:effectLst/>
              </a:rPr>
              <a:t> </a:t>
            </a:r>
            <a:r>
              <a:rPr lang="en-US" sz="2200" b="0" i="0" dirty="0" err="1">
                <a:effectLst/>
              </a:rPr>
              <a:t>uygulaması</a:t>
            </a:r>
            <a:r>
              <a:rPr lang="en-US" sz="2200" b="0" i="0" dirty="0">
                <a:effectLst/>
              </a:rPr>
              <a:t> </a:t>
            </a:r>
            <a:r>
              <a:rPr lang="en-US" sz="2200" b="0" i="0" dirty="0" err="1">
                <a:effectLst/>
              </a:rPr>
              <a:t>gerçekleştirilir</a:t>
            </a:r>
            <a:r>
              <a:rPr lang="en-US" sz="2200" b="0" i="0" dirty="0">
                <a:effectLst/>
              </a:rPr>
              <a:t>. Veri </a:t>
            </a:r>
            <a:r>
              <a:rPr lang="en-US" sz="2200" b="0" i="0" dirty="0" err="1">
                <a:effectLst/>
              </a:rPr>
              <a:t>tabanı</a:t>
            </a:r>
            <a:r>
              <a:rPr lang="en-US" sz="2200" b="0" i="0" dirty="0">
                <a:effectLst/>
              </a:rPr>
              <a:t> </a:t>
            </a:r>
            <a:r>
              <a:rPr lang="en-US" sz="2200" b="0" i="0" dirty="0" err="1">
                <a:effectLst/>
              </a:rPr>
              <a:t>yönetimi</a:t>
            </a:r>
            <a:r>
              <a:rPr lang="en-US" sz="2200" b="0" i="0" dirty="0">
                <a:effectLst/>
              </a:rPr>
              <a:t>, </a:t>
            </a:r>
            <a:r>
              <a:rPr lang="en-US" sz="2200" b="0" i="0" dirty="0" err="1">
                <a:effectLst/>
              </a:rPr>
              <a:t>güvenlik</a:t>
            </a:r>
            <a:r>
              <a:rPr lang="en-US" sz="2200" b="0" i="0" dirty="0">
                <a:effectLst/>
              </a:rPr>
              <a:t>, </a:t>
            </a:r>
            <a:r>
              <a:rPr lang="en-US" sz="2200" b="0" i="0" dirty="0" err="1">
                <a:effectLst/>
              </a:rPr>
              <a:t>yedekleme</a:t>
            </a:r>
            <a:r>
              <a:rPr lang="en-US" sz="2200" b="0" i="0" dirty="0">
                <a:effectLst/>
              </a:rPr>
              <a:t> </a:t>
            </a:r>
            <a:r>
              <a:rPr lang="en-US" sz="2200" b="0" i="0" dirty="0" err="1">
                <a:effectLst/>
              </a:rPr>
              <a:t>ve</a:t>
            </a:r>
            <a:r>
              <a:rPr lang="en-US" sz="2200" b="0" i="0" dirty="0">
                <a:effectLst/>
              </a:rPr>
              <a:t> </a:t>
            </a:r>
            <a:r>
              <a:rPr lang="en-US" sz="2200" b="0" i="0" dirty="0" err="1">
                <a:effectLst/>
              </a:rPr>
              <a:t>performans</a:t>
            </a:r>
            <a:r>
              <a:rPr lang="en-US" sz="2200" b="0" i="0" dirty="0">
                <a:effectLst/>
              </a:rPr>
              <a:t> </a:t>
            </a:r>
            <a:r>
              <a:rPr lang="en-US" sz="2200" b="0" i="0" dirty="0" err="1">
                <a:effectLst/>
              </a:rPr>
              <a:t>izleme</a:t>
            </a:r>
            <a:r>
              <a:rPr lang="en-US" sz="2200" b="0" i="0" dirty="0">
                <a:effectLst/>
              </a:rPr>
              <a:t> </a:t>
            </a:r>
            <a:r>
              <a:rPr lang="en-US" sz="2200" b="0" i="0" dirty="0" err="1">
                <a:effectLst/>
              </a:rPr>
              <a:t>gibi</a:t>
            </a:r>
            <a:r>
              <a:rPr lang="en-US" sz="2200" b="0" i="0" dirty="0">
                <a:effectLst/>
              </a:rPr>
              <a:t> </a:t>
            </a:r>
            <a:r>
              <a:rPr lang="en-US" sz="2200" b="0" i="0" dirty="0" err="1">
                <a:effectLst/>
              </a:rPr>
              <a:t>süreçler</a:t>
            </a:r>
            <a:r>
              <a:rPr lang="en-US" sz="2200" b="0" i="0" dirty="0">
                <a:effectLst/>
              </a:rPr>
              <a:t> de </a:t>
            </a:r>
            <a:r>
              <a:rPr lang="en-US" sz="2200" b="0" i="0" dirty="0" err="1">
                <a:effectLst/>
              </a:rPr>
              <a:t>bu</a:t>
            </a:r>
            <a:r>
              <a:rPr lang="en-US" sz="2200" b="0" i="0" dirty="0">
                <a:effectLst/>
              </a:rPr>
              <a:t> </a:t>
            </a:r>
            <a:r>
              <a:rPr lang="en-US" sz="2200" b="0" i="0" dirty="0" err="1">
                <a:effectLst/>
              </a:rPr>
              <a:t>aşamada</a:t>
            </a:r>
            <a:r>
              <a:rPr lang="en-US" sz="2200" b="0" i="0" dirty="0">
                <a:effectLst/>
              </a:rPr>
              <a:t> </a:t>
            </a:r>
            <a:r>
              <a:rPr lang="en-US" sz="2200" b="0" i="0" dirty="0" err="1">
                <a:effectLst/>
              </a:rPr>
              <a:t>devreye</a:t>
            </a:r>
            <a:r>
              <a:rPr lang="en-US" sz="2200" b="0" i="0" dirty="0">
                <a:effectLst/>
              </a:rPr>
              <a:t> </a:t>
            </a:r>
            <a:r>
              <a:rPr lang="en-US" sz="2200" b="0" i="0" dirty="0" err="1">
                <a:effectLst/>
              </a:rPr>
              <a:t>girer</a:t>
            </a:r>
            <a:r>
              <a:rPr lang="en-US" sz="2200" b="0" i="0" dirty="0">
                <a:effectLst/>
              </a:rPr>
              <a:t>.</a:t>
            </a: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3843484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9D8FA03-F6B3-AFE5-9008-D73CEF090AF9}"/>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5400" kern="1200" dirty="0">
                <a:solidFill>
                  <a:schemeClr val="tx1"/>
                </a:solidFill>
                <a:latin typeface="+mj-lt"/>
                <a:ea typeface="+mj-ea"/>
                <a:cs typeface="+mj-cs"/>
              </a:rPr>
              <a:t>VERİ TABANI TASARIMI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A805F0EA-69EF-01DD-F945-E4909DC5D90C}"/>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1" i="0" dirty="0" err="1">
                <a:effectLst/>
              </a:rPr>
              <a:t>Güncelleme</a:t>
            </a:r>
            <a:r>
              <a:rPr lang="en-US" sz="2200" b="1" i="0" dirty="0">
                <a:effectLst/>
              </a:rPr>
              <a:t> </a:t>
            </a:r>
            <a:r>
              <a:rPr lang="en-US" sz="2200" b="1" i="0" dirty="0" err="1">
                <a:effectLst/>
              </a:rPr>
              <a:t>ve</a:t>
            </a:r>
            <a:r>
              <a:rPr lang="en-US" sz="2200" b="1" i="0" dirty="0">
                <a:effectLst/>
              </a:rPr>
              <a:t> </a:t>
            </a:r>
            <a:r>
              <a:rPr lang="en-US" sz="2200" b="1" i="0" dirty="0" err="1">
                <a:effectLst/>
              </a:rPr>
              <a:t>İyileştirme</a:t>
            </a:r>
            <a:r>
              <a:rPr lang="en-US" sz="2200" b="1" i="0" dirty="0">
                <a:effectLst/>
              </a:rPr>
              <a:t>:</a:t>
            </a:r>
            <a:r>
              <a:rPr lang="en-US" sz="2200" b="0" i="0" dirty="0">
                <a:effectLst/>
              </a:rPr>
              <a:t> Veri </a:t>
            </a:r>
            <a:r>
              <a:rPr lang="en-US" sz="2200" b="0" i="0" dirty="0" err="1">
                <a:effectLst/>
              </a:rPr>
              <a:t>tabanı</a:t>
            </a:r>
            <a:r>
              <a:rPr lang="en-US" sz="2200" b="0" i="0" dirty="0">
                <a:effectLst/>
              </a:rPr>
              <a:t> </a:t>
            </a:r>
            <a:r>
              <a:rPr lang="en-US" sz="2200" b="0" i="0" dirty="0" err="1">
                <a:effectLst/>
              </a:rPr>
              <a:t>tasarımı</a:t>
            </a:r>
            <a:r>
              <a:rPr lang="en-US" sz="2200" b="0" i="0" dirty="0">
                <a:effectLst/>
              </a:rPr>
              <a:t>, </a:t>
            </a:r>
            <a:r>
              <a:rPr lang="en-US" sz="2200" b="0" i="0" dirty="0" err="1">
                <a:effectLst/>
              </a:rPr>
              <a:t>organizasyonun</a:t>
            </a:r>
            <a:r>
              <a:rPr lang="en-US" sz="2200" b="0" i="0" dirty="0">
                <a:effectLst/>
              </a:rPr>
              <a:t> </a:t>
            </a:r>
            <a:r>
              <a:rPr lang="en-US" sz="2200" b="0" i="0" dirty="0" err="1">
                <a:effectLst/>
              </a:rPr>
              <a:t>gereksinimleri</a:t>
            </a:r>
            <a:r>
              <a:rPr lang="en-US" sz="2200" b="0" i="0" dirty="0">
                <a:effectLst/>
              </a:rPr>
              <a:t> </a:t>
            </a:r>
            <a:r>
              <a:rPr lang="en-US" sz="2200" b="0" i="0" dirty="0" err="1">
                <a:effectLst/>
              </a:rPr>
              <a:t>değiştikçe</a:t>
            </a:r>
            <a:r>
              <a:rPr lang="en-US" sz="2200" b="0" i="0" dirty="0">
                <a:effectLst/>
              </a:rPr>
              <a:t> </a:t>
            </a:r>
            <a:r>
              <a:rPr lang="en-US" sz="2200" b="0" i="0" dirty="0" err="1">
                <a:effectLst/>
              </a:rPr>
              <a:t>sürekli</a:t>
            </a:r>
            <a:r>
              <a:rPr lang="en-US" sz="2200" b="0" i="0" dirty="0">
                <a:effectLst/>
              </a:rPr>
              <a:t> </a:t>
            </a:r>
            <a:r>
              <a:rPr lang="en-US" sz="2200" b="0" i="0" dirty="0" err="1">
                <a:effectLst/>
              </a:rPr>
              <a:t>olarak</a:t>
            </a:r>
            <a:r>
              <a:rPr lang="en-US" sz="2200" b="0" i="0" dirty="0">
                <a:effectLst/>
              </a:rPr>
              <a:t> </a:t>
            </a:r>
            <a:r>
              <a:rPr lang="en-US" sz="2200" b="0" i="0" dirty="0" err="1">
                <a:effectLst/>
              </a:rPr>
              <a:t>güncellenmelidir</a:t>
            </a:r>
            <a:r>
              <a:rPr lang="en-US" sz="2200" b="0" i="0" dirty="0">
                <a:effectLst/>
              </a:rPr>
              <a:t>. </a:t>
            </a:r>
            <a:r>
              <a:rPr lang="en-US" sz="2200" b="0" i="0" dirty="0" err="1">
                <a:effectLst/>
              </a:rPr>
              <a:t>Performans</a:t>
            </a:r>
            <a:r>
              <a:rPr lang="en-US" sz="2200" b="0" i="0" dirty="0">
                <a:effectLst/>
              </a:rPr>
              <a:t> </a:t>
            </a:r>
            <a:r>
              <a:rPr lang="en-US" sz="2200" b="0" i="0" dirty="0" err="1">
                <a:effectLst/>
              </a:rPr>
              <a:t>sorunları</a:t>
            </a:r>
            <a:r>
              <a:rPr lang="en-US" sz="2200" b="0" i="0" dirty="0">
                <a:effectLst/>
              </a:rPr>
              <a:t> </a:t>
            </a:r>
            <a:r>
              <a:rPr lang="en-US" sz="2200" b="0" i="0" dirty="0" err="1">
                <a:effectLst/>
              </a:rPr>
              <a:t>tespit</a:t>
            </a:r>
            <a:r>
              <a:rPr lang="en-US" sz="2200" b="0" i="0" dirty="0">
                <a:effectLst/>
              </a:rPr>
              <a:t> </a:t>
            </a:r>
            <a:r>
              <a:rPr lang="en-US" sz="2200" b="0" i="0" dirty="0" err="1">
                <a:effectLst/>
              </a:rPr>
              <a:t>edildiğinde</a:t>
            </a:r>
            <a:r>
              <a:rPr lang="en-US" sz="2200" b="0" i="0" dirty="0">
                <a:effectLst/>
              </a:rPr>
              <a:t> </a:t>
            </a:r>
            <a:r>
              <a:rPr lang="en-US" sz="2200" b="0" i="0" dirty="0" err="1">
                <a:effectLst/>
              </a:rPr>
              <a:t>veya</a:t>
            </a:r>
            <a:r>
              <a:rPr lang="en-US" sz="2200" b="0" i="0" dirty="0">
                <a:effectLst/>
              </a:rPr>
              <a:t> yeni </a:t>
            </a:r>
            <a:r>
              <a:rPr lang="en-US" sz="2200" b="0" i="0" dirty="0" err="1">
                <a:effectLst/>
              </a:rPr>
              <a:t>gereksinimler</a:t>
            </a:r>
            <a:r>
              <a:rPr lang="en-US" sz="2200" b="0" i="0" dirty="0">
                <a:effectLst/>
              </a:rPr>
              <a:t> </a:t>
            </a:r>
            <a:r>
              <a:rPr lang="en-US" sz="2200" b="0" i="0" dirty="0" err="1">
                <a:effectLst/>
              </a:rPr>
              <a:t>ortaya</a:t>
            </a:r>
            <a:r>
              <a:rPr lang="en-US" sz="2200" b="0" i="0" dirty="0">
                <a:effectLst/>
              </a:rPr>
              <a:t> </a:t>
            </a:r>
            <a:r>
              <a:rPr lang="en-US" sz="2200" b="0" i="0" dirty="0" err="1">
                <a:effectLst/>
              </a:rPr>
              <a:t>çıktığında</a:t>
            </a:r>
            <a:r>
              <a:rPr lang="en-US" sz="2200" b="0" i="0" dirty="0">
                <a:effectLst/>
              </a:rPr>
              <a:t>, </a:t>
            </a:r>
            <a:r>
              <a:rPr lang="en-US" sz="2200" b="0" i="0" dirty="0" err="1">
                <a:effectLst/>
              </a:rPr>
              <a:t>tasarımın</a:t>
            </a:r>
            <a:r>
              <a:rPr lang="en-US" sz="2200" b="0" i="0" dirty="0">
                <a:effectLst/>
              </a:rPr>
              <a:t> </a:t>
            </a:r>
            <a:r>
              <a:rPr lang="en-US" sz="2200" b="0" i="0" dirty="0" err="1">
                <a:effectLst/>
              </a:rPr>
              <a:t>yeniden</a:t>
            </a:r>
            <a:r>
              <a:rPr lang="en-US" sz="2200" b="0" i="0" dirty="0">
                <a:effectLst/>
              </a:rPr>
              <a:t> </a:t>
            </a:r>
            <a:r>
              <a:rPr lang="en-US" sz="2200" b="0" i="0" dirty="0" err="1">
                <a:effectLst/>
              </a:rPr>
              <a:t>değerlendirilmesi</a:t>
            </a:r>
            <a:r>
              <a:rPr lang="en-US" sz="2200" b="0" i="0" dirty="0">
                <a:effectLst/>
              </a:rPr>
              <a:t> </a:t>
            </a:r>
            <a:r>
              <a:rPr lang="en-US" sz="2200" b="0" i="0" dirty="0" err="1">
                <a:effectLst/>
              </a:rPr>
              <a:t>ve</a:t>
            </a:r>
            <a:r>
              <a:rPr lang="en-US" sz="2200" b="0" i="0" dirty="0">
                <a:effectLst/>
              </a:rPr>
              <a:t> </a:t>
            </a:r>
            <a:r>
              <a:rPr lang="en-US" sz="2200" b="0" i="0" dirty="0" err="1">
                <a:effectLst/>
              </a:rPr>
              <a:t>iyileştirilmesi</a:t>
            </a:r>
            <a:r>
              <a:rPr lang="en-US" sz="2200" b="0" i="0" dirty="0">
                <a:effectLst/>
              </a:rPr>
              <a:t> </a:t>
            </a:r>
            <a:r>
              <a:rPr lang="en-US" sz="2200" b="0" i="0" dirty="0" err="1">
                <a:effectLst/>
              </a:rPr>
              <a:t>gerekebilir</a:t>
            </a:r>
            <a:r>
              <a:rPr lang="en-US" sz="2200" b="0" i="0" dirty="0">
                <a:effectLst/>
              </a:rPr>
              <a:t>.</a:t>
            </a:r>
          </a:p>
          <a:p>
            <a:pPr indent="-228600">
              <a:buFont typeface="Arial" panose="020B0604020202020204" pitchFamily="34" charset="0"/>
              <a:buChar char="•"/>
            </a:pPr>
            <a:r>
              <a:rPr lang="en-US" sz="2200" b="0" i="0" dirty="0">
                <a:effectLst/>
              </a:rPr>
              <a:t>Bu </a:t>
            </a:r>
            <a:r>
              <a:rPr lang="en-US" sz="2200" b="0" i="0" dirty="0" err="1">
                <a:effectLst/>
              </a:rPr>
              <a:t>adımlar</a:t>
            </a:r>
            <a:r>
              <a:rPr lang="en-US" sz="2200" b="0" i="0" dirty="0">
                <a:effectLst/>
              </a:rPr>
              <a:t>, </a:t>
            </a:r>
            <a:r>
              <a:rPr lang="en-US" sz="2200" b="0" i="0" dirty="0" err="1">
                <a:effectLst/>
              </a:rPr>
              <a:t>veri</a:t>
            </a:r>
            <a:r>
              <a:rPr lang="en-US" sz="2200" b="0" i="0" dirty="0">
                <a:effectLst/>
              </a:rPr>
              <a:t> </a:t>
            </a:r>
            <a:r>
              <a:rPr lang="en-US" sz="2200" b="0" i="0" dirty="0" err="1">
                <a:effectLst/>
              </a:rPr>
              <a:t>tabanı</a:t>
            </a:r>
            <a:r>
              <a:rPr lang="en-US" sz="2200" b="0" i="0" dirty="0">
                <a:effectLst/>
              </a:rPr>
              <a:t> </a:t>
            </a:r>
            <a:r>
              <a:rPr lang="en-US" sz="2200" b="0" i="0" dirty="0" err="1">
                <a:effectLst/>
              </a:rPr>
              <a:t>tasarımının</a:t>
            </a:r>
            <a:r>
              <a:rPr lang="en-US" sz="2200" b="0" i="0" dirty="0">
                <a:effectLst/>
              </a:rPr>
              <a:t> </a:t>
            </a:r>
            <a:r>
              <a:rPr lang="en-US" sz="2200" b="0" i="0" dirty="0" err="1">
                <a:effectLst/>
              </a:rPr>
              <a:t>genel</a:t>
            </a:r>
            <a:r>
              <a:rPr lang="en-US" sz="2200" b="0" i="0" dirty="0">
                <a:effectLst/>
              </a:rPr>
              <a:t> </a:t>
            </a:r>
            <a:r>
              <a:rPr lang="en-US" sz="2200" b="0" i="0" dirty="0" err="1">
                <a:effectLst/>
              </a:rPr>
              <a:t>bir</a:t>
            </a:r>
            <a:r>
              <a:rPr lang="en-US" sz="2200" b="0" i="0" dirty="0">
                <a:effectLst/>
              </a:rPr>
              <a:t> </a:t>
            </a:r>
            <a:r>
              <a:rPr lang="en-US" sz="2200" b="0" i="0" dirty="0" err="1">
                <a:effectLst/>
              </a:rPr>
              <a:t>yol</a:t>
            </a:r>
            <a:r>
              <a:rPr lang="en-US" sz="2200" b="0" i="0" dirty="0">
                <a:effectLst/>
              </a:rPr>
              <a:t> </a:t>
            </a:r>
            <a:r>
              <a:rPr lang="en-US" sz="2200" b="0" i="0" dirty="0" err="1">
                <a:effectLst/>
              </a:rPr>
              <a:t>haritasını</a:t>
            </a:r>
            <a:r>
              <a:rPr lang="en-US" sz="2200" b="0" i="0" dirty="0">
                <a:effectLst/>
              </a:rPr>
              <a:t> </a:t>
            </a:r>
            <a:r>
              <a:rPr lang="en-US" sz="2200" b="0" i="0" dirty="0" err="1">
                <a:effectLst/>
              </a:rPr>
              <a:t>oluşturur</a:t>
            </a:r>
            <a:r>
              <a:rPr lang="en-US" sz="2200" b="0" i="0" dirty="0">
                <a:effectLst/>
              </a:rPr>
              <a:t>. İyi </a:t>
            </a:r>
            <a:r>
              <a:rPr lang="en-US" sz="2200" b="0" i="0" dirty="0" err="1">
                <a:effectLst/>
              </a:rPr>
              <a:t>bir</a:t>
            </a:r>
            <a:r>
              <a:rPr lang="en-US" sz="2200" b="0" i="0" dirty="0">
                <a:effectLst/>
              </a:rPr>
              <a:t> </a:t>
            </a:r>
            <a:r>
              <a:rPr lang="en-US" sz="2200" b="0" i="0" dirty="0" err="1">
                <a:effectLst/>
              </a:rPr>
              <a:t>veri</a:t>
            </a:r>
            <a:r>
              <a:rPr lang="en-US" sz="2200" b="0" i="0" dirty="0">
                <a:effectLst/>
              </a:rPr>
              <a:t> </a:t>
            </a:r>
            <a:r>
              <a:rPr lang="en-US" sz="2200" b="0" i="0" dirty="0" err="1">
                <a:effectLst/>
              </a:rPr>
              <a:t>tabanı</a:t>
            </a:r>
            <a:r>
              <a:rPr lang="en-US" sz="2200" b="0" i="0" dirty="0">
                <a:effectLst/>
              </a:rPr>
              <a:t> </a:t>
            </a:r>
            <a:r>
              <a:rPr lang="en-US" sz="2200" b="0" i="0" dirty="0" err="1">
                <a:effectLst/>
              </a:rPr>
              <a:t>tasarımı</a:t>
            </a:r>
            <a:r>
              <a:rPr lang="en-US" sz="2200" b="0" i="0" dirty="0">
                <a:effectLst/>
              </a:rPr>
              <a:t>, </a:t>
            </a:r>
            <a:r>
              <a:rPr lang="en-US" sz="2200" b="0" i="0" dirty="0" err="1">
                <a:effectLst/>
              </a:rPr>
              <a:t>verilerin</a:t>
            </a:r>
            <a:r>
              <a:rPr lang="en-US" sz="2200" b="0" i="0" dirty="0">
                <a:effectLst/>
              </a:rPr>
              <a:t> </a:t>
            </a:r>
            <a:r>
              <a:rPr lang="en-US" sz="2200" b="0" i="0" dirty="0" err="1">
                <a:effectLst/>
              </a:rPr>
              <a:t>etkili</a:t>
            </a:r>
            <a:r>
              <a:rPr lang="en-US" sz="2200" b="0" i="0" dirty="0">
                <a:effectLst/>
              </a:rPr>
              <a:t> </a:t>
            </a:r>
            <a:r>
              <a:rPr lang="en-US" sz="2200" b="0" i="0" dirty="0" err="1">
                <a:effectLst/>
              </a:rPr>
              <a:t>bir</a:t>
            </a:r>
            <a:r>
              <a:rPr lang="en-US" sz="2200" b="0" i="0" dirty="0">
                <a:effectLst/>
              </a:rPr>
              <a:t> </a:t>
            </a:r>
            <a:r>
              <a:rPr lang="en-US" sz="2200" b="0" i="0" dirty="0" err="1">
                <a:effectLst/>
              </a:rPr>
              <a:t>şekilde</a:t>
            </a:r>
            <a:r>
              <a:rPr lang="en-US" sz="2200" b="0" i="0" dirty="0">
                <a:effectLst/>
              </a:rPr>
              <a:t> </a:t>
            </a:r>
            <a:r>
              <a:rPr lang="en-US" sz="2200" b="0" i="0" dirty="0" err="1">
                <a:effectLst/>
              </a:rPr>
              <a:t>saklanmasını</a:t>
            </a:r>
            <a:r>
              <a:rPr lang="en-US" sz="2200" b="0" i="0" dirty="0">
                <a:effectLst/>
              </a:rPr>
              <a:t>, </a:t>
            </a:r>
            <a:r>
              <a:rPr lang="en-US" sz="2200" b="0" i="0" dirty="0" err="1">
                <a:effectLst/>
              </a:rPr>
              <a:t>güvenliğini</a:t>
            </a:r>
            <a:r>
              <a:rPr lang="en-US" sz="2200" b="0" i="0" dirty="0">
                <a:effectLst/>
              </a:rPr>
              <a:t> </a:t>
            </a:r>
            <a:r>
              <a:rPr lang="en-US" sz="2200" b="0" i="0" dirty="0" err="1">
                <a:effectLst/>
              </a:rPr>
              <a:t>ve</a:t>
            </a:r>
            <a:r>
              <a:rPr lang="en-US" sz="2200" b="0" i="0" dirty="0">
                <a:effectLst/>
              </a:rPr>
              <a:t> </a:t>
            </a:r>
            <a:r>
              <a:rPr lang="en-US" sz="2200" b="0" i="0" dirty="0" err="1">
                <a:effectLst/>
              </a:rPr>
              <a:t>yönetimini</a:t>
            </a:r>
            <a:r>
              <a:rPr lang="en-US" sz="2200" b="0" i="0" dirty="0">
                <a:effectLst/>
              </a:rPr>
              <a:t> </a:t>
            </a:r>
            <a:r>
              <a:rPr lang="en-US" sz="2200" b="0" i="0" dirty="0" err="1">
                <a:effectLst/>
              </a:rPr>
              <a:t>sağlar</a:t>
            </a:r>
            <a:r>
              <a:rPr lang="en-US" sz="2200" b="0" i="0" dirty="0">
                <a:effectLst/>
              </a:rPr>
              <a:t>, </a:t>
            </a:r>
            <a:r>
              <a:rPr lang="en-US" sz="2200" b="0" i="0" dirty="0" err="1">
                <a:effectLst/>
              </a:rPr>
              <a:t>böylece</a:t>
            </a:r>
            <a:r>
              <a:rPr lang="en-US" sz="2200" b="0" i="0" dirty="0">
                <a:effectLst/>
              </a:rPr>
              <a:t> </a:t>
            </a:r>
            <a:r>
              <a:rPr lang="en-US" sz="2200" b="0" i="0" dirty="0" err="1">
                <a:effectLst/>
              </a:rPr>
              <a:t>organizasyonun</a:t>
            </a:r>
            <a:r>
              <a:rPr lang="en-US" sz="2200" b="0" i="0" dirty="0">
                <a:effectLst/>
              </a:rPr>
              <a:t> </a:t>
            </a:r>
            <a:r>
              <a:rPr lang="en-US" sz="2200" b="0" i="0" dirty="0" err="1">
                <a:effectLst/>
              </a:rPr>
              <a:t>veriye</a:t>
            </a:r>
            <a:r>
              <a:rPr lang="en-US" sz="2200" b="0" i="0" dirty="0">
                <a:effectLst/>
              </a:rPr>
              <a:t> </a:t>
            </a:r>
            <a:r>
              <a:rPr lang="en-US" sz="2200" b="0" i="0" dirty="0" err="1">
                <a:effectLst/>
              </a:rPr>
              <a:t>dayalı</a:t>
            </a:r>
            <a:r>
              <a:rPr lang="en-US" sz="2200" b="0" i="0" dirty="0">
                <a:effectLst/>
              </a:rPr>
              <a:t> </a:t>
            </a:r>
            <a:r>
              <a:rPr lang="en-US" sz="2200" b="0" i="0" dirty="0" err="1">
                <a:effectLst/>
              </a:rPr>
              <a:t>kararlar</a:t>
            </a:r>
            <a:r>
              <a:rPr lang="en-US" sz="2200" b="0" i="0" dirty="0">
                <a:effectLst/>
              </a:rPr>
              <a:t> </a:t>
            </a:r>
            <a:r>
              <a:rPr lang="en-US" sz="2200" b="0" i="0" dirty="0" err="1">
                <a:effectLst/>
              </a:rPr>
              <a:t>almasına</a:t>
            </a:r>
            <a:r>
              <a:rPr lang="en-US" sz="2200" b="0" i="0" dirty="0">
                <a:effectLst/>
              </a:rPr>
              <a:t> </a:t>
            </a:r>
            <a:r>
              <a:rPr lang="en-US" sz="2200" b="0" i="0" dirty="0" err="1">
                <a:effectLst/>
              </a:rPr>
              <a:t>yardımcı</a:t>
            </a:r>
            <a:r>
              <a:rPr lang="en-US" sz="2200" b="0" i="0" dirty="0">
                <a:effectLst/>
              </a:rPr>
              <a:t> </a:t>
            </a:r>
            <a:r>
              <a:rPr lang="en-US" sz="2200" b="0" i="0" dirty="0" err="1">
                <a:effectLst/>
              </a:rPr>
              <a:t>olur</a:t>
            </a:r>
            <a:r>
              <a:rPr lang="en-US" sz="2200" b="0" i="0" dirty="0">
                <a:effectLst/>
              </a:rPr>
              <a:t>.</a:t>
            </a: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284893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45582AC-1FC8-438A-3492-A0FC3AFD6249}"/>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İLİŞKİSEL VE İLİŞKİSEL OLMAYAN(NoSQL) VERİ TABANI SİSTEMLERİ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9D6F5DC8-D869-B438-667E-F9C7478C8B65}"/>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0" i="0" dirty="0">
                <a:effectLst/>
              </a:rPr>
              <a:t>Her </a:t>
            </a:r>
            <a:r>
              <a:rPr lang="en-US" sz="2200" b="0" i="0" dirty="0" err="1">
                <a:effectLst/>
              </a:rPr>
              <a:t>iki</a:t>
            </a:r>
            <a:r>
              <a:rPr lang="en-US" sz="2200" b="0" i="0" dirty="0">
                <a:effectLst/>
              </a:rPr>
              <a:t> </a:t>
            </a:r>
            <a:r>
              <a:rPr lang="en-US" sz="2200" b="0" i="0" dirty="0" err="1">
                <a:effectLst/>
              </a:rPr>
              <a:t>tür</a:t>
            </a:r>
            <a:r>
              <a:rPr lang="en-US" sz="2200" b="0" i="0" dirty="0">
                <a:effectLst/>
              </a:rPr>
              <a:t> </a:t>
            </a:r>
            <a:r>
              <a:rPr lang="en-US" sz="2200" b="0" i="0" dirty="0" err="1">
                <a:effectLst/>
              </a:rPr>
              <a:t>veritabanı</a:t>
            </a:r>
            <a:r>
              <a:rPr lang="en-US" sz="2200" b="0" i="0" dirty="0">
                <a:effectLst/>
              </a:rPr>
              <a:t> </a:t>
            </a:r>
            <a:r>
              <a:rPr lang="en-US" sz="2200" b="0" i="0" dirty="0" err="1">
                <a:effectLst/>
              </a:rPr>
              <a:t>sistemi</a:t>
            </a:r>
            <a:r>
              <a:rPr lang="en-US" sz="2200" b="0" i="0" dirty="0">
                <a:effectLst/>
              </a:rPr>
              <a:t>, </a:t>
            </a:r>
            <a:r>
              <a:rPr lang="en-US" sz="2200" b="0" i="0" dirty="0" err="1">
                <a:effectLst/>
              </a:rPr>
              <a:t>farklı</a:t>
            </a:r>
            <a:r>
              <a:rPr lang="en-US" sz="2200" b="0" i="0" dirty="0">
                <a:effectLst/>
              </a:rPr>
              <a:t> </a:t>
            </a:r>
            <a:r>
              <a:rPr lang="en-US" sz="2200" b="0" i="0" dirty="0" err="1">
                <a:effectLst/>
              </a:rPr>
              <a:t>kullanım</a:t>
            </a:r>
            <a:r>
              <a:rPr lang="en-US" sz="2200" b="0" i="0" dirty="0">
                <a:effectLst/>
              </a:rPr>
              <a:t> </a:t>
            </a:r>
            <a:r>
              <a:rPr lang="en-US" sz="2200" b="0" i="0" dirty="0" err="1">
                <a:effectLst/>
              </a:rPr>
              <a:t>durumlarına</a:t>
            </a:r>
            <a:r>
              <a:rPr lang="en-US" sz="2200" b="0" i="0" dirty="0">
                <a:effectLst/>
              </a:rPr>
              <a:t> </a:t>
            </a:r>
            <a:r>
              <a:rPr lang="en-US" sz="2200" b="0" i="0" dirty="0" err="1">
                <a:effectLst/>
              </a:rPr>
              <a:t>ve</a:t>
            </a:r>
            <a:r>
              <a:rPr lang="en-US" sz="2200" b="0" i="0" dirty="0">
                <a:effectLst/>
              </a:rPr>
              <a:t> </a:t>
            </a:r>
            <a:r>
              <a:rPr lang="en-US" sz="2200" b="0" i="0" dirty="0" err="1">
                <a:effectLst/>
              </a:rPr>
              <a:t>gereksinimlere</a:t>
            </a:r>
            <a:r>
              <a:rPr lang="en-US" sz="2200" b="0" i="0" dirty="0">
                <a:effectLst/>
              </a:rPr>
              <a:t> </a:t>
            </a:r>
            <a:r>
              <a:rPr lang="en-US" sz="2200" b="0" i="0" dirty="0" err="1">
                <a:effectLst/>
              </a:rPr>
              <a:t>göre</a:t>
            </a:r>
            <a:r>
              <a:rPr lang="en-US" sz="2200" b="0" i="0" dirty="0">
                <a:effectLst/>
              </a:rPr>
              <a:t> </a:t>
            </a:r>
            <a:r>
              <a:rPr lang="en-US" sz="2200" b="0" i="0" dirty="0" err="1">
                <a:effectLst/>
              </a:rPr>
              <a:t>tercih</a:t>
            </a:r>
            <a:r>
              <a:rPr lang="en-US" sz="2200" b="0" i="0" dirty="0">
                <a:effectLst/>
              </a:rPr>
              <a:t> </a:t>
            </a:r>
            <a:r>
              <a:rPr lang="en-US" sz="2200" b="0" i="0" dirty="0" err="1">
                <a:effectLst/>
              </a:rPr>
              <a:t>edilir</a:t>
            </a:r>
            <a:r>
              <a:rPr lang="en-US" sz="2200" b="0" i="0" dirty="0">
                <a:effectLst/>
              </a:rPr>
              <a:t>. </a:t>
            </a:r>
            <a:r>
              <a:rPr lang="en-US" sz="2200" b="0" i="0" dirty="0" err="1">
                <a:effectLst/>
              </a:rPr>
              <a:t>İlişkisel</a:t>
            </a:r>
            <a:r>
              <a:rPr lang="en-US" sz="2200" b="0" i="0" dirty="0">
                <a:effectLst/>
              </a:rPr>
              <a:t> </a:t>
            </a:r>
            <a:r>
              <a:rPr lang="en-US" sz="2200" b="0" i="0" dirty="0" err="1">
                <a:effectLst/>
              </a:rPr>
              <a:t>veritabanları</a:t>
            </a:r>
            <a:r>
              <a:rPr lang="en-US" sz="2200" b="0" i="0" dirty="0">
                <a:effectLst/>
              </a:rPr>
              <a:t>, </a:t>
            </a:r>
            <a:r>
              <a:rPr lang="en-US" sz="2200" b="0" i="0" dirty="0" err="1">
                <a:effectLst/>
              </a:rPr>
              <a:t>karmaşık</a:t>
            </a:r>
            <a:r>
              <a:rPr lang="en-US" sz="2200" b="0" i="0" dirty="0">
                <a:effectLst/>
              </a:rPr>
              <a:t> </a:t>
            </a:r>
            <a:r>
              <a:rPr lang="en-US" sz="2200" b="0" i="0" dirty="0" err="1">
                <a:effectLst/>
              </a:rPr>
              <a:t>ilişkiler</a:t>
            </a:r>
            <a:r>
              <a:rPr lang="en-US" sz="2200" b="0" i="0" dirty="0">
                <a:effectLst/>
              </a:rPr>
              <a:t> </a:t>
            </a:r>
            <a:r>
              <a:rPr lang="en-US" sz="2200" b="0" i="0" dirty="0" err="1">
                <a:effectLst/>
              </a:rPr>
              <a:t>içeren</a:t>
            </a:r>
            <a:r>
              <a:rPr lang="en-US" sz="2200" b="0" i="0" dirty="0">
                <a:effectLst/>
              </a:rPr>
              <a:t> </a:t>
            </a:r>
            <a:r>
              <a:rPr lang="en-US" sz="2200" b="0" i="0" dirty="0" err="1">
                <a:effectLst/>
              </a:rPr>
              <a:t>ve</a:t>
            </a:r>
            <a:r>
              <a:rPr lang="en-US" sz="2200" b="0" i="0" dirty="0">
                <a:effectLst/>
              </a:rPr>
              <a:t> </a:t>
            </a:r>
            <a:r>
              <a:rPr lang="en-US" sz="2200" b="0" i="0" dirty="0" err="1">
                <a:effectLst/>
              </a:rPr>
              <a:t>sık</a:t>
            </a:r>
            <a:r>
              <a:rPr lang="en-US" sz="2200" b="0" i="0" dirty="0">
                <a:effectLst/>
              </a:rPr>
              <a:t> </a:t>
            </a:r>
            <a:r>
              <a:rPr lang="en-US" sz="2200" b="0" i="0" dirty="0" err="1">
                <a:effectLst/>
              </a:rPr>
              <a:t>sık</a:t>
            </a:r>
            <a:r>
              <a:rPr lang="en-US" sz="2200" b="0" i="0" dirty="0">
                <a:effectLst/>
              </a:rPr>
              <a:t> </a:t>
            </a:r>
            <a:r>
              <a:rPr lang="en-US" sz="2200" b="0" i="0" dirty="0" err="1">
                <a:effectLst/>
              </a:rPr>
              <a:t>değişmeyen</a:t>
            </a:r>
            <a:r>
              <a:rPr lang="en-US" sz="2200" b="0" i="0" dirty="0">
                <a:effectLst/>
              </a:rPr>
              <a:t> </a:t>
            </a:r>
            <a:r>
              <a:rPr lang="en-US" sz="2200" b="0" i="0" dirty="0" err="1">
                <a:effectLst/>
              </a:rPr>
              <a:t>yapısal</a:t>
            </a:r>
            <a:r>
              <a:rPr lang="en-US" sz="2200" b="0" i="0" dirty="0">
                <a:effectLst/>
              </a:rPr>
              <a:t> </a:t>
            </a:r>
            <a:r>
              <a:rPr lang="en-US" sz="2200" b="0" i="0" dirty="0" err="1">
                <a:effectLst/>
              </a:rPr>
              <a:t>verilerin</a:t>
            </a:r>
            <a:r>
              <a:rPr lang="en-US" sz="2200" b="0" i="0" dirty="0">
                <a:effectLst/>
              </a:rPr>
              <a:t> </a:t>
            </a:r>
            <a:r>
              <a:rPr lang="en-US" sz="2200" b="0" i="0" dirty="0" err="1">
                <a:effectLst/>
              </a:rPr>
              <a:t>saklanması</a:t>
            </a:r>
            <a:r>
              <a:rPr lang="en-US" sz="2200" b="0" i="0" dirty="0">
                <a:effectLst/>
              </a:rPr>
              <a:t> </a:t>
            </a:r>
            <a:r>
              <a:rPr lang="en-US" sz="2200" b="0" i="0" dirty="0" err="1">
                <a:effectLst/>
              </a:rPr>
              <a:t>için</a:t>
            </a:r>
            <a:r>
              <a:rPr lang="en-US" sz="2200" b="0" i="0" dirty="0">
                <a:effectLst/>
              </a:rPr>
              <a:t> </a:t>
            </a:r>
            <a:r>
              <a:rPr lang="en-US" sz="2200" b="0" i="0" dirty="0" err="1">
                <a:effectLst/>
              </a:rPr>
              <a:t>idealdirken</a:t>
            </a:r>
            <a:r>
              <a:rPr lang="en-US" sz="2200" b="0" i="0" dirty="0">
                <a:effectLst/>
              </a:rPr>
              <a:t>, </a:t>
            </a:r>
            <a:r>
              <a:rPr lang="en-US" sz="2200" b="0" i="0" dirty="0" err="1">
                <a:effectLst/>
              </a:rPr>
              <a:t>ilişkisel</a:t>
            </a:r>
            <a:r>
              <a:rPr lang="en-US" sz="2200" b="0" i="0" dirty="0">
                <a:effectLst/>
              </a:rPr>
              <a:t> </a:t>
            </a:r>
            <a:r>
              <a:rPr lang="en-US" sz="2200" b="0" i="0" dirty="0" err="1">
                <a:effectLst/>
              </a:rPr>
              <a:t>olmayan</a:t>
            </a:r>
            <a:r>
              <a:rPr lang="en-US" sz="2200" b="0" i="0" dirty="0">
                <a:effectLst/>
              </a:rPr>
              <a:t> </a:t>
            </a:r>
            <a:r>
              <a:rPr lang="en-US" sz="2200" b="0" i="0" dirty="0" err="1">
                <a:effectLst/>
              </a:rPr>
              <a:t>veritabanları</a:t>
            </a:r>
            <a:r>
              <a:rPr lang="en-US" sz="2200" b="0" i="0" dirty="0">
                <a:effectLst/>
              </a:rPr>
              <a:t>, </a:t>
            </a:r>
            <a:r>
              <a:rPr lang="en-US" sz="2200" b="0" i="0" dirty="0" err="1">
                <a:effectLst/>
              </a:rPr>
              <a:t>yapısal</a:t>
            </a:r>
            <a:r>
              <a:rPr lang="en-US" sz="2200" b="0" i="0" dirty="0">
                <a:effectLst/>
              </a:rPr>
              <a:t> </a:t>
            </a:r>
            <a:r>
              <a:rPr lang="en-US" sz="2200" b="0" i="0" dirty="0" err="1">
                <a:effectLst/>
              </a:rPr>
              <a:t>esneklik</a:t>
            </a:r>
            <a:r>
              <a:rPr lang="en-US" sz="2200" b="0" i="0" dirty="0">
                <a:effectLst/>
              </a:rPr>
              <a:t> </a:t>
            </a:r>
            <a:r>
              <a:rPr lang="en-US" sz="2200" b="0" i="0" dirty="0" err="1">
                <a:effectLst/>
              </a:rPr>
              <a:t>ve</a:t>
            </a:r>
            <a:r>
              <a:rPr lang="en-US" sz="2200" b="0" i="0" dirty="0">
                <a:effectLst/>
              </a:rPr>
              <a:t> </a:t>
            </a:r>
            <a:r>
              <a:rPr lang="en-US" sz="2200" b="0" i="0" dirty="0" err="1">
                <a:effectLst/>
              </a:rPr>
              <a:t>ölçeklenebilirlik</a:t>
            </a:r>
            <a:r>
              <a:rPr lang="en-US" sz="2200" b="0" i="0" dirty="0">
                <a:effectLst/>
              </a:rPr>
              <a:t> </a:t>
            </a:r>
            <a:r>
              <a:rPr lang="en-US" sz="2200" b="0" i="0" dirty="0" err="1">
                <a:effectLst/>
              </a:rPr>
              <a:t>gerektiren</a:t>
            </a:r>
            <a:r>
              <a:rPr lang="en-US" sz="2200" b="0" i="0" dirty="0">
                <a:effectLst/>
              </a:rPr>
              <a:t> </a:t>
            </a:r>
            <a:r>
              <a:rPr lang="en-US" sz="2200" b="0" i="0" dirty="0" err="1">
                <a:effectLst/>
              </a:rPr>
              <a:t>dinamik</a:t>
            </a:r>
            <a:r>
              <a:rPr lang="en-US" sz="2200" b="0" i="0" dirty="0">
                <a:effectLst/>
              </a:rPr>
              <a:t> </a:t>
            </a:r>
            <a:r>
              <a:rPr lang="en-US" sz="2200" b="0" i="0" dirty="0" err="1">
                <a:effectLst/>
              </a:rPr>
              <a:t>veri</a:t>
            </a:r>
            <a:r>
              <a:rPr lang="en-US" sz="2200" b="0" i="0" dirty="0">
                <a:effectLst/>
              </a:rPr>
              <a:t> </a:t>
            </a:r>
            <a:r>
              <a:rPr lang="en-US" sz="2200" b="0" i="0" dirty="0" err="1">
                <a:effectLst/>
              </a:rPr>
              <a:t>ortamları</a:t>
            </a:r>
            <a:r>
              <a:rPr lang="en-US" sz="2200" b="0" i="0" dirty="0">
                <a:effectLst/>
              </a:rPr>
              <a:t> </a:t>
            </a:r>
            <a:r>
              <a:rPr lang="en-US" sz="2200" b="0" i="0" dirty="0" err="1">
                <a:effectLst/>
              </a:rPr>
              <a:t>için</a:t>
            </a:r>
            <a:r>
              <a:rPr lang="en-US" sz="2200" b="0" i="0" dirty="0">
                <a:effectLst/>
              </a:rPr>
              <a:t> </a:t>
            </a:r>
            <a:r>
              <a:rPr lang="en-US" sz="2200" b="0" i="0" dirty="0" err="1">
                <a:effectLst/>
              </a:rPr>
              <a:t>daha</a:t>
            </a:r>
            <a:r>
              <a:rPr lang="en-US" sz="2200" b="0" i="0" dirty="0">
                <a:effectLst/>
              </a:rPr>
              <a:t> </a:t>
            </a:r>
            <a:r>
              <a:rPr lang="en-US" sz="2200" b="0" i="0" dirty="0" err="1">
                <a:effectLst/>
              </a:rPr>
              <a:t>uygundur</a:t>
            </a:r>
            <a:r>
              <a:rPr lang="en-US" sz="2200" b="0" i="0" dirty="0">
                <a:effectLst/>
              </a:rPr>
              <a:t>.</a:t>
            </a:r>
            <a:endParaRPr lang="en-US" sz="2200" dirty="0"/>
          </a:p>
        </p:txBody>
      </p:sp>
    </p:spTree>
    <p:extLst>
      <p:ext uri="{BB962C8B-B14F-4D97-AF65-F5344CB8AC3E}">
        <p14:creationId xmlns:p14="http://schemas.microsoft.com/office/powerpoint/2010/main" val="1119799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D1804E-CE83-8240-4CE6-D255A406B562}"/>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İLİŞKİSEL VE İLİŞKİSEL OLMAYAN(NoSQL) VERİ TABANI SİSTEMLERİ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FA6FE356-3F7A-9B68-CFFC-AC6F11A52368}"/>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1" i="0" dirty="0" err="1">
                <a:effectLst/>
              </a:rPr>
              <a:t>Esnek</a:t>
            </a:r>
            <a:r>
              <a:rPr lang="en-US" sz="2200" b="1" i="0" dirty="0">
                <a:effectLst/>
              </a:rPr>
              <a:t> Veri </a:t>
            </a:r>
            <a:r>
              <a:rPr lang="en-US" sz="2200" b="1" i="0" dirty="0" err="1">
                <a:effectLst/>
              </a:rPr>
              <a:t>Modeli</a:t>
            </a:r>
            <a:r>
              <a:rPr lang="en-US" sz="2200" b="1" i="0" dirty="0">
                <a:effectLst/>
              </a:rPr>
              <a:t>:</a:t>
            </a:r>
            <a:r>
              <a:rPr lang="en-US" sz="2200" b="0" i="0" dirty="0">
                <a:effectLst/>
              </a:rPr>
              <a:t> </a:t>
            </a:r>
            <a:r>
              <a:rPr lang="en-US" sz="2200" b="0" i="0" dirty="0" err="1">
                <a:effectLst/>
              </a:rPr>
              <a:t>İlişkisel</a:t>
            </a:r>
            <a:r>
              <a:rPr lang="en-US" sz="2200" b="0" i="0" dirty="0">
                <a:effectLst/>
              </a:rPr>
              <a:t> </a:t>
            </a:r>
            <a:r>
              <a:rPr lang="en-US" sz="2200" b="0" i="0" dirty="0" err="1">
                <a:effectLst/>
              </a:rPr>
              <a:t>olmayan</a:t>
            </a:r>
            <a:r>
              <a:rPr lang="en-US" sz="2200" b="0" i="0" dirty="0">
                <a:effectLst/>
              </a:rPr>
              <a:t> </a:t>
            </a:r>
            <a:r>
              <a:rPr lang="en-US" sz="2200" b="0" i="0" dirty="0" err="1">
                <a:effectLst/>
              </a:rPr>
              <a:t>veritabanları</a:t>
            </a:r>
            <a:r>
              <a:rPr lang="en-US" sz="2200" b="0" i="0" dirty="0">
                <a:effectLst/>
              </a:rPr>
              <a:t>, </a:t>
            </a:r>
            <a:r>
              <a:rPr lang="en-US" sz="2200" b="0" i="0" dirty="0" err="1">
                <a:effectLst/>
              </a:rPr>
              <a:t>yapısal</a:t>
            </a:r>
            <a:r>
              <a:rPr lang="en-US" sz="2200" b="0" i="0" dirty="0">
                <a:effectLst/>
              </a:rPr>
              <a:t> </a:t>
            </a:r>
            <a:r>
              <a:rPr lang="en-US" sz="2200" b="0" i="0" dirty="0" err="1">
                <a:effectLst/>
              </a:rPr>
              <a:t>esneklik</a:t>
            </a:r>
            <a:r>
              <a:rPr lang="en-US" sz="2200" b="0" i="0" dirty="0">
                <a:effectLst/>
              </a:rPr>
              <a:t> </a:t>
            </a:r>
            <a:r>
              <a:rPr lang="en-US" sz="2200" b="0" i="0" dirty="0" err="1">
                <a:effectLst/>
              </a:rPr>
              <a:t>sağlar</a:t>
            </a:r>
            <a:r>
              <a:rPr lang="en-US" sz="2200" b="0" i="0" dirty="0">
                <a:effectLst/>
              </a:rPr>
              <a:t>. Veri, </a:t>
            </a:r>
            <a:r>
              <a:rPr lang="en-US" sz="2200" b="0" i="0" dirty="0" err="1">
                <a:effectLst/>
              </a:rPr>
              <a:t>belge</a:t>
            </a:r>
            <a:r>
              <a:rPr lang="en-US" sz="2200" b="0" i="0" dirty="0">
                <a:effectLst/>
              </a:rPr>
              <a:t>, </a:t>
            </a:r>
            <a:r>
              <a:rPr lang="en-US" sz="2200" b="0" i="0" dirty="0" err="1">
                <a:effectLst/>
              </a:rPr>
              <a:t>sütun</a:t>
            </a:r>
            <a:r>
              <a:rPr lang="en-US" sz="2200" b="0" i="0" dirty="0">
                <a:effectLst/>
              </a:rPr>
              <a:t> </a:t>
            </a:r>
            <a:r>
              <a:rPr lang="en-US" sz="2200" b="0" i="0" dirty="0" err="1">
                <a:effectLst/>
              </a:rPr>
              <a:t>tabanlı</a:t>
            </a:r>
            <a:r>
              <a:rPr lang="en-US" sz="2200" b="0" i="0" dirty="0">
                <a:effectLst/>
              </a:rPr>
              <a:t>, </a:t>
            </a:r>
            <a:r>
              <a:rPr lang="en-US" sz="2200" b="0" i="0" dirty="0" err="1">
                <a:effectLst/>
              </a:rPr>
              <a:t>anahtar-değer</a:t>
            </a:r>
            <a:r>
              <a:rPr lang="en-US" sz="2200" b="0" i="0" dirty="0">
                <a:effectLst/>
              </a:rPr>
              <a:t> </a:t>
            </a:r>
            <a:r>
              <a:rPr lang="en-US" sz="2200" b="0" i="0" dirty="0" err="1">
                <a:effectLst/>
              </a:rPr>
              <a:t>çiftleri</a:t>
            </a:r>
            <a:r>
              <a:rPr lang="en-US" sz="2200" b="0" i="0" dirty="0">
                <a:effectLst/>
              </a:rPr>
              <a:t> </a:t>
            </a:r>
            <a:r>
              <a:rPr lang="en-US" sz="2200" b="0" i="0" dirty="0" err="1">
                <a:effectLst/>
              </a:rPr>
              <a:t>veya</a:t>
            </a:r>
            <a:r>
              <a:rPr lang="en-US" sz="2200" b="0" i="0" dirty="0">
                <a:effectLst/>
              </a:rPr>
              <a:t> </a:t>
            </a:r>
            <a:r>
              <a:rPr lang="en-US" sz="2200" b="0" i="0" dirty="0" err="1">
                <a:effectLst/>
              </a:rPr>
              <a:t>grafik</a:t>
            </a:r>
            <a:r>
              <a:rPr lang="en-US" sz="2200" b="0" i="0" dirty="0">
                <a:effectLst/>
              </a:rPr>
              <a:t> </a:t>
            </a:r>
            <a:r>
              <a:rPr lang="en-US" sz="2200" b="0" i="0" dirty="0" err="1">
                <a:effectLst/>
              </a:rPr>
              <a:t>gibi</a:t>
            </a:r>
            <a:r>
              <a:rPr lang="en-US" sz="2200" b="0" i="0" dirty="0">
                <a:effectLst/>
              </a:rPr>
              <a:t> </a:t>
            </a:r>
            <a:r>
              <a:rPr lang="en-US" sz="2200" b="0" i="0" dirty="0" err="1">
                <a:effectLst/>
              </a:rPr>
              <a:t>farklı</a:t>
            </a:r>
            <a:r>
              <a:rPr lang="en-US" sz="2200" b="0" i="0" dirty="0">
                <a:effectLst/>
              </a:rPr>
              <a:t> </a:t>
            </a:r>
            <a:r>
              <a:rPr lang="en-US" sz="2200" b="0" i="0" dirty="0" err="1">
                <a:effectLst/>
              </a:rPr>
              <a:t>modellerde</a:t>
            </a:r>
            <a:r>
              <a:rPr lang="en-US" sz="2200" b="0" i="0" dirty="0">
                <a:effectLst/>
              </a:rPr>
              <a:t> </a:t>
            </a:r>
            <a:r>
              <a:rPr lang="en-US" sz="2200" b="0" i="0" dirty="0" err="1">
                <a:effectLst/>
              </a:rPr>
              <a:t>temsil</a:t>
            </a:r>
            <a:r>
              <a:rPr lang="en-US" sz="2200" b="0" i="0" dirty="0">
                <a:effectLst/>
              </a:rPr>
              <a:t> </a:t>
            </a:r>
            <a:r>
              <a:rPr lang="en-US" sz="2200" b="0" i="0" dirty="0" err="1">
                <a:effectLst/>
              </a:rPr>
              <a:t>edilebilir</a:t>
            </a:r>
            <a:r>
              <a:rPr lang="en-US" sz="2200" b="0" i="0" dirty="0">
                <a:effectLst/>
              </a:rPr>
              <a:t>.</a:t>
            </a:r>
          </a:p>
          <a:p>
            <a:pPr indent="-228600">
              <a:buFont typeface="Arial" panose="020B0604020202020204" pitchFamily="34" charset="0"/>
              <a:buChar char="•"/>
            </a:pPr>
            <a:r>
              <a:rPr lang="en-US" sz="2200" b="1" i="0" dirty="0">
                <a:effectLst/>
              </a:rPr>
              <a:t>NoSQL Veri </a:t>
            </a:r>
            <a:r>
              <a:rPr lang="en-US" sz="2200" b="1" i="0" dirty="0" err="1">
                <a:effectLst/>
              </a:rPr>
              <a:t>Modelleri</a:t>
            </a:r>
            <a:r>
              <a:rPr lang="en-US" sz="2200" b="1" i="0" dirty="0">
                <a:effectLst/>
              </a:rPr>
              <a:t>:</a:t>
            </a:r>
            <a:r>
              <a:rPr lang="en-US" sz="2200" b="0" i="0" dirty="0">
                <a:effectLst/>
              </a:rPr>
              <a:t> NoSQL </a:t>
            </a:r>
            <a:r>
              <a:rPr lang="en-US" sz="2200" b="0" i="0" dirty="0" err="1">
                <a:effectLst/>
              </a:rPr>
              <a:t>veritabanı</a:t>
            </a:r>
            <a:r>
              <a:rPr lang="en-US" sz="2200" b="0" i="0" dirty="0">
                <a:effectLst/>
              </a:rPr>
              <a:t> </a:t>
            </a:r>
            <a:r>
              <a:rPr lang="en-US" sz="2200" b="0" i="0" dirty="0" err="1">
                <a:effectLst/>
              </a:rPr>
              <a:t>sistemleri</a:t>
            </a:r>
            <a:r>
              <a:rPr lang="en-US" sz="2200" b="0" i="0" dirty="0">
                <a:effectLst/>
              </a:rPr>
              <a:t>, </a:t>
            </a:r>
            <a:r>
              <a:rPr lang="en-US" sz="2200" b="0" i="0" dirty="0" err="1">
                <a:effectLst/>
              </a:rPr>
              <a:t>farklı</a:t>
            </a:r>
            <a:r>
              <a:rPr lang="en-US" sz="2200" b="0" i="0" dirty="0">
                <a:effectLst/>
              </a:rPr>
              <a:t> </a:t>
            </a:r>
            <a:r>
              <a:rPr lang="en-US" sz="2200" b="0" i="0" dirty="0" err="1">
                <a:effectLst/>
              </a:rPr>
              <a:t>kullanım</a:t>
            </a:r>
            <a:r>
              <a:rPr lang="en-US" sz="2200" b="0" i="0" dirty="0">
                <a:effectLst/>
              </a:rPr>
              <a:t> </a:t>
            </a:r>
            <a:r>
              <a:rPr lang="en-US" sz="2200" b="0" i="0" dirty="0" err="1">
                <a:effectLst/>
              </a:rPr>
              <a:t>senaryolarına</a:t>
            </a:r>
            <a:r>
              <a:rPr lang="en-US" sz="2200" b="0" i="0" dirty="0">
                <a:effectLst/>
              </a:rPr>
              <a:t> </a:t>
            </a:r>
            <a:r>
              <a:rPr lang="en-US" sz="2200" b="0" i="0" dirty="0" err="1">
                <a:effectLst/>
              </a:rPr>
              <a:t>uygun</a:t>
            </a:r>
            <a:r>
              <a:rPr lang="en-US" sz="2200" b="0" i="0" dirty="0">
                <a:effectLst/>
              </a:rPr>
              <a:t> </a:t>
            </a:r>
            <a:r>
              <a:rPr lang="en-US" sz="2200" b="0" i="0" dirty="0" err="1">
                <a:effectLst/>
              </a:rPr>
              <a:t>olarak</a:t>
            </a:r>
            <a:r>
              <a:rPr lang="en-US" sz="2200" b="0" i="0" dirty="0">
                <a:effectLst/>
              </a:rPr>
              <a:t> </a:t>
            </a:r>
            <a:r>
              <a:rPr lang="en-US" sz="2200" b="0" i="0" dirty="0" err="1">
                <a:effectLst/>
              </a:rPr>
              <a:t>belge</a:t>
            </a:r>
            <a:r>
              <a:rPr lang="en-US" sz="2200" b="0" i="0" dirty="0">
                <a:effectLst/>
              </a:rPr>
              <a:t> </a:t>
            </a:r>
            <a:r>
              <a:rPr lang="en-US" sz="2200" b="0" i="0" dirty="0" err="1">
                <a:effectLst/>
              </a:rPr>
              <a:t>tabanlı</a:t>
            </a:r>
            <a:r>
              <a:rPr lang="en-US" sz="2200" b="0" i="0" dirty="0">
                <a:effectLst/>
              </a:rPr>
              <a:t> (MongoDB), </a:t>
            </a:r>
            <a:r>
              <a:rPr lang="en-US" sz="2200" b="0" i="0" dirty="0" err="1">
                <a:effectLst/>
              </a:rPr>
              <a:t>sütun</a:t>
            </a:r>
            <a:r>
              <a:rPr lang="en-US" sz="2200" b="0" i="0" dirty="0">
                <a:effectLst/>
              </a:rPr>
              <a:t> </a:t>
            </a:r>
            <a:r>
              <a:rPr lang="en-US" sz="2200" b="0" i="0" dirty="0" err="1">
                <a:effectLst/>
              </a:rPr>
              <a:t>tabanlı</a:t>
            </a:r>
            <a:r>
              <a:rPr lang="en-US" sz="2200" b="0" i="0" dirty="0">
                <a:effectLst/>
              </a:rPr>
              <a:t> (Cassandra), </a:t>
            </a:r>
            <a:r>
              <a:rPr lang="en-US" sz="2200" b="0" i="0" dirty="0" err="1">
                <a:effectLst/>
              </a:rPr>
              <a:t>anahtar-değer</a:t>
            </a:r>
            <a:r>
              <a:rPr lang="en-US" sz="2200" b="0" i="0" dirty="0">
                <a:effectLst/>
              </a:rPr>
              <a:t> </a:t>
            </a:r>
            <a:r>
              <a:rPr lang="en-US" sz="2200" b="0" i="0" dirty="0" err="1">
                <a:effectLst/>
              </a:rPr>
              <a:t>tabanlı</a:t>
            </a:r>
            <a:r>
              <a:rPr lang="en-US" sz="2200" b="0" i="0" dirty="0">
                <a:effectLst/>
              </a:rPr>
              <a:t> (Redis) </a:t>
            </a:r>
            <a:r>
              <a:rPr lang="en-US" sz="2200" b="0" i="0" dirty="0" err="1">
                <a:effectLst/>
              </a:rPr>
              <a:t>veya</a:t>
            </a:r>
            <a:r>
              <a:rPr lang="en-US" sz="2200" b="0" i="0" dirty="0">
                <a:effectLst/>
              </a:rPr>
              <a:t> </a:t>
            </a:r>
            <a:r>
              <a:rPr lang="en-US" sz="2200" b="0" i="0" dirty="0" err="1">
                <a:effectLst/>
              </a:rPr>
              <a:t>grafik</a:t>
            </a:r>
            <a:r>
              <a:rPr lang="en-US" sz="2200" b="0" i="0" dirty="0">
                <a:effectLst/>
              </a:rPr>
              <a:t> </a:t>
            </a:r>
            <a:r>
              <a:rPr lang="en-US" sz="2200" b="0" i="0" dirty="0" err="1">
                <a:effectLst/>
              </a:rPr>
              <a:t>tabanlı</a:t>
            </a:r>
            <a:r>
              <a:rPr lang="en-US" sz="2200" b="0" i="0" dirty="0">
                <a:effectLst/>
              </a:rPr>
              <a:t> (Neo4j) </a:t>
            </a:r>
            <a:r>
              <a:rPr lang="en-US" sz="2200" b="0" i="0" dirty="0" err="1">
                <a:effectLst/>
              </a:rPr>
              <a:t>gibi</a:t>
            </a:r>
            <a:r>
              <a:rPr lang="en-US" sz="2200" b="0" i="0" dirty="0">
                <a:effectLst/>
              </a:rPr>
              <a:t> </a:t>
            </a:r>
            <a:r>
              <a:rPr lang="en-US" sz="2200" b="0" i="0" dirty="0" err="1">
                <a:effectLst/>
              </a:rPr>
              <a:t>çeşitli</a:t>
            </a:r>
            <a:r>
              <a:rPr lang="en-US" sz="2200" b="0" i="0" dirty="0">
                <a:effectLst/>
              </a:rPr>
              <a:t> </a:t>
            </a:r>
            <a:r>
              <a:rPr lang="en-US" sz="2200" b="0" i="0" dirty="0" err="1">
                <a:effectLst/>
              </a:rPr>
              <a:t>veri</a:t>
            </a:r>
            <a:r>
              <a:rPr lang="en-US" sz="2200" b="0" i="0" dirty="0">
                <a:effectLst/>
              </a:rPr>
              <a:t> </a:t>
            </a:r>
            <a:r>
              <a:rPr lang="en-US" sz="2200" b="0" i="0" dirty="0" err="1">
                <a:effectLst/>
              </a:rPr>
              <a:t>modellerini</a:t>
            </a:r>
            <a:r>
              <a:rPr lang="en-US" sz="2200" b="0" i="0" dirty="0">
                <a:effectLst/>
              </a:rPr>
              <a:t> </a:t>
            </a:r>
            <a:r>
              <a:rPr lang="en-US" sz="2200" b="0" i="0" dirty="0" err="1">
                <a:effectLst/>
              </a:rPr>
              <a:t>destekler</a:t>
            </a:r>
            <a:r>
              <a:rPr lang="en-US" sz="2200" b="0" i="0" dirty="0">
                <a:effectLst/>
              </a:rPr>
              <a:t>.</a:t>
            </a: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803792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5" descr="Aydınlatılan sunucu odası paneli">
            <a:extLst>
              <a:ext uri="{FF2B5EF4-FFF2-40B4-BE49-F238E27FC236}">
                <a16:creationId xmlns:a16="http://schemas.microsoft.com/office/drawing/2014/main" id="{F50D7B25-1876-2221-5AB8-87DC25EAB37B}"/>
              </a:ext>
            </a:extLst>
          </p:cNvPr>
          <p:cNvPicPr>
            <a:picLocks noChangeAspect="1"/>
          </p:cNvPicPr>
          <p:nvPr/>
        </p:nvPicPr>
        <p:blipFill rotWithShape="1">
          <a:blip r:embed="rId2"/>
          <a:srcRect l="12856" r="2019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38" name="Metin kutusu 11">
            <a:extLst>
              <a:ext uri="{FF2B5EF4-FFF2-40B4-BE49-F238E27FC236}">
                <a16:creationId xmlns:a16="http://schemas.microsoft.com/office/drawing/2014/main" id="{62CAD5A1-D0B1-C19D-E479-0C0BFE372AF7}"/>
              </a:ext>
            </a:extLst>
          </p:cNvPr>
          <p:cNvGraphicFramePr/>
          <p:nvPr>
            <p:extLst>
              <p:ext uri="{D42A27DB-BD31-4B8C-83A1-F6EECF244321}">
                <p14:modId xmlns:p14="http://schemas.microsoft.com/office/powerpoint/2010/main" val="1603240975"/>
              </p:ext>
            </p:extLst>
          </p:nvPr>
        </p:nvGraphicFramePr>
        <p:xfrm>
          <a:off x="649045" y="1768666"/>
          <a:ext cx="4243589" cy="3320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1290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F138483-211C-8686-9810-4D317832C77A}"/>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İLİŞKİSEL VE İLİŞKİSEL OLMAYAN(NoSQL) VERİ TABANI SİSTEMLERİ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281ECDC2-86B1-A8BC-17DB-763F48A33626}"/>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1" i="0" dirty="0" err="1">
                <a:effectLst/>
              </a:rPr>
              <a:t>Yüksek</a:t>
            </a:r>
            <a:r>
              <a:rPr lang="en-US" sz="2200" b="1" i="0" dirty="0">
                <a:effectLst/>
              </a:rPr>
              <a:t> </a:t>
            </a:r>
            <a:r>
              <a:rPr lang="en-US" sz="2200" b="1" i="0" dirty="0" err="1">
                <a:effectLst/>
              </a:rPr>
              <a:t>Ölçeklenebilirlik</a:t>
            </a:r>
            <a:r>
              <a:rPr lang="en-US" sz="2200" b="1" i="0" dirty="0">
                <a:effectLst/>
              </a:rPr>
              <a:t>:</a:t>
            </a:r>
            <a:r>
              <a:rPr lang="en-US" sz="2200" b="0" i="0" dirty="0">
                <a:effectLst/>
              </a:rPr>
              <a:t> </a:t>
            </a:r>
            <a:r>
              <a:rPr lang="en-US" sz="2200" b="0" i="0" dirty="0" err="1">
                <a:effectLst/>
              </a:rPr>
              <a:t>İlişkisel</a:t>
            </a:r>
            <a:r>
              <a:rPr lang="en-US" sz="2200" b="0" i="0" dirty="0">
                <a:effectLst/>
              </a:rPr>
              <a:t> </a:t>
            </a:r>
            <a:r>
              <a:rPr lang="en-US" sz="2200" b="0" i="0" dirty="0" err="1">
                <a:effectLst/>
              </a:rPr>
              <a:t>olmayan</a:t>
            </a:r>
            <a:r>
              <a:rPr lang="en-US" sz="2200" b="0" i="0" dirty="0">
                <a:effectLst/>
              </a:rPr>
              <a:t> </a:t>
            </a:r>
            <a:r>
              <a:rPr lang="en-US" sz="2200" b="0" i="0" dirty="0" err="1">
                <a:effectLst/>
              </a:rPr>
              <a:t>veritabanları</a:t>
            </a:r>
            <a:r>
              <a:rPr lang="en-US" sz="2200" b="0" i="0" dirty="0">
                <a:effectLst/>
              </a:rPr>
              <a:t>, </a:t>
            </a:r>
            <a:r>
              <a:rPr lang="en-US" sz="2200" b="0" i="0" dirty="0" err="1">
                <a:effectLst/>
              </a:rPr>
              <a:t>büyük</a:t>
            </a:r>
            <a:r>
              <a:rPr lang="en-US" sz="2200" b="0" i="0" dirty="0">
                <a:effectLst/>
              </a:rPr>
              <a:t> </a:t>
            </a:r>
            <a:r>
              <a:rPr lang="en-US" sz="2200" b="0" i="0" dirty="0" err="1">
                <a:effectLst/>
              </a:rPr>
              <a:t>hacimli</a:t>
            </a:r>
            <a:r>
              <a:rPr lang="en-US" sz="2200" b="0" i="0" dirty="0">
                <a:effectLst/>
              </a:rPr>
              <a:t> </a:t>
            </a:r>
            <a:r>
              <a:rPr lang="en-US" sz="2200" b="0" i="0" dirty="0" err="1">
                <a:effectLst/>
              </a:rPr>
              <a:t>ve</a:t>
            </a:r>
            <a:r>
              <a:rPr lang="en-US" sz="2200" b="0" i="0" dirty="0">
                <a:effectLst/>
              </a:rPr>
              <a:t> </a:t>
            </a:r>
            <a:r>
              <a:rPr lang="en-US" sz="2200" b="0" i="0" dirty="0" err="1">
                <a:effectLst/>
              </a:rPr>
              <a:t>yüksek</a:t>
            </a:r>
            <a:r>
              <a:rPr lang="en-US" sz="2200" b="0" i="0" dirty="0">
                <a:effectLst/>
              </a:rPr>
              <a:t> </a:t>
            </a:r>
            <a:r>
              <a:rPr lang="en-US" sz="2200" b="0" i="0" dirty="0" err="1">
                <a:effectLst/>
              </a:rPr>
              <a:t>trafikli</a:t>
            </a:r>
            <a:r>
              <a:rPr lang="en-US" sz="2200" b="0" i="0" dirty="0">
                <a:effectLst/>
              </a:rPr>
              <a:t> </a:t>
            </a:r>
            <a:r>
              <a:rPr lang="en-US" sz="2200" b="0" i="0" dirty="0" err="1">
                <a:effectLst/>
              </a:rPr>
              <a:t>uygulamalarda</a:t>
            </a:r>
            <a:r>
              <a:rPr lang="en-US" sz="2200" b="0" i="0" dirty="0">
                <a:effectLst/>
              </a:rPr>
              <a:t> </a:t>
            </a:r>
            <a:r>
              <a:rPr lang="en-US" sz="2200" b="0" i="0" dirty="0" err="1">
                <a:effectLst/>
              </a:rPr>
              <a:t>daha</a:t>
            </a:r>
            <a:r>
              <a:rPr lang="en-US" sz="2200" b="0" i="0" dirty="0">
                <a:effectLst/>
              </a:rPr>
              <a:t> iyi </a:t>
            </a:r>
            <a:r>
              <a:rPr lang="en-US" sz="2200" b="0" i="0" dirty="0" err="1">
                <a:effectLst/>
              </a:rPr>
              <a:t>ölçeklenebilirlik</a:t>
            </a:r>
            <a:r>
              <a:rPr lang="en-US" sz="2200" b="0" i="0" dirty="0">
                <a:effectLst/>
              </a:rPr>
              <a:t> </a:t>
            </a:r>
            <a:r>
              <a:rPr lang="en-US" sz="2200" b="0" i="0" dirty="0" err="1">
                <a:effectLst/>
              </a:rPr>
              <a:t>sağlar</a:t>
            </a:r>
            <a:r>
              <a:rPr lang="en-US" sz="2200" b="0" i="0" dirty="0">
                <a:effectLst/>
              </a:rPr>
              <a:t>. </a:t>
            </a:r>
            <a:r>
              <a:rPr lang="en-US" sz="2200" b="0" i="0" dirty="0" err="1">
                <a:effectLst/>
              </a:rPr>
              <a:t>Bunlar</a:t>
            </a:r>
            <a:r>
              <a:rPr lang="en-US" sz="2200" b="0" i="0" dirty="0">
                <a:effectLst/>
              </a:rPr>
              <a:t>, </a:t>
            </a:r>
            <a:r>
              <a:rPr lang="en-US" sz="2200" b="0" i="0" dirty="0" err="1">
                <a:effectLst/>
              </a:rPr>
              <a:t>genellikle</a:t>
            </a:r>
            <a:r>
              <a:rPr lang="en-US" sz="2200" b="0" i="0" dirty="0">
                <a:effectLst/>
              </a:rPr>
              <a:t> </a:t>
            </a:r>
            <a:r>
              <a:rPr lang="en-US" sz="2200" b="0" i="0" dirty="0" err="1">
                <a:effectLst/>
              </a:rPr>
              <a:t>dağıtılmış</a:t>
            </a:r>
            <a:r>
              <a:rPr lang="en-US" sz="2200" b="0" i="0" dirty="0">
                <a:effectLst/>
              </a:rPr>
              <a:t> </a:t>
            </a:r>
            <a:r>
              <a:rPr lang="en-US" sz="2200" b="0" i="0" dirty="0" err="1">
                <a:effectLst/>
              </a:rPr>
              <a:t>sistemler</a:t>
            </a:r>
            <a:r>
              <a:rPr lang="en-US" sz="2200" b="0" i="0" dirty="0">
                <a:effectLst/>
              </a:rPr>
              <a:t> </a:t>
            </a:r>
            <a:r>
              <a:rPr lang="en-US" sz="2200" b="0" i="0" dirty="0" err="1">
                <a:effectLst/>
              </a:rPr>
              <a:t>üzerinde</a:t>
            </a:r>
            <a:r>
              <a:rPr lang="en-US" sz="2200" b="0" i="0" dirty="0">
                <a:effectLst/>
              </a:rPr>
              <a:t> </a:t>
            </a:r>
            <a:r>
              <a:rPr lang="en-US" sz="2200" b="0" i="0" dirty="0" err="1">
                <a:effectLst/>
              </a:rPr>
              <a:t>çalışabilir</a:t>
            </a:r>
            <a:r>
              <a:rPr lang="en-US" sz="2200" b="0" i="0" dirty="0">
                <a:effectLst/>
              </a:rPr>
              <a:t> </a:t>
            </a:r>
            <a:r>
              <a:rPr lang="en-US" sz="2200" b="0" i="0" dirty="0" err="1">
                <a:effectLst/>
              </a:rPr>
              <a:t>ve</a:t>
            </a:r>
            <a:r>
              <a:rPr lang="en-US" sz="2200" b="0" i="0" dirty="0">
                <a:effectLst/>
              </a:rPr>
              <a:t> </a:t>
            </a:r>
            <a:r>
              <a:rPr lang="en-US" sz="2200" b="0" i="0" dirty="0" err="1">
                <a:effectLst/>
              </a:rPr>
              <a:t>yatay</a:t>
            </a:r>
            <a:r>
              <a:rPr lang="en-US" sz="2200" b="0" i="0" dirty="0">
                <a:effectLst/>
              </a:rPr>
              <a:t> </a:t>
            </a:r>
            <a:r>
              <a:rPr lang="en-US" sz="2200" b="0" i="0" dirty="0" err="1">
                <a:effectLst/>
              </a:rPr>
              <a:t>ölçeklendirme</a:t>
            </a:r>
            <a:r>
              <a:rPr lang="en-US" sz="2200" b="0" i="0" dirty="0">
                <a:effectLst/>
              </a:rPr>
              <a:t> (scalability) </a:t>
            </a:r>
            <a:r>
              <a:rPr lang="en-US" sz="2200" b="0" i="0" dirty="0" err="1">
                <a:effectLst/>
              </a:rPr>
              <a:t>sağlayabilirler</a:t>
            </a:r>
            <a:r>
              <a:rPr lang="en-US" sz="2200" b="0" i="0" dirty="0">
                <a:effectLst/>
              </a:rPr>
              <a:t>.</a:t>
            </a:r>
          </a:p>
          <a:p>
            <a:pPr indent="-228600">
              <a:buFont typeface="Arial" panose="020B0604020202020204" pitchFamily="34" charset="0"/>
              <a:buChar char="•"/>
            </a:pPr>
            <a:r>
              <a:rPr lang="en-US" sz="2200" b="1" i="0" dirty="0" err="1">
                <a:effectLst/>
              </a:rPr>
              <a:t>Esnek</a:t>
            </a:r>
            <a:r>
              <a:rPr lang="en-US" sz="2200" b="1" i="0" dirty="0">
                <a:effectLst/>
              </a:rPr>
              <a:t> </a:t>
            </a:r>
            <a:r>
              <a:rPr lang="en-US" sz="2200" b="1" i="0" dirty="0" err="1">
                <a:effectLst/>
              </a:rPr>
              <a:t>Kullanım</a:t>
            </a:r>
            <a:r>
              <a:rPr lang="en-US" sz="2200" b="1" i="0" dirty="0">
                <a:effectLst/>
              </a:rPr>
              <a:t>:</a:t>
            </a:r>
            <a:r>
              <a:rPr lang="en-US" sz="2200" b="0" i="0" dirty="0">
                <a:effectLst/>
              </a:rPr>
              <a:t> NoSQL </a:t>
            </a:r>
            <a:r>
              <a:rPr lang="en-US" sz="2200" b="0" i="0" dirty="0" err="1">
                <a:effectLst/>
              </a:rPr>
              <a:t>veritabanları</a:t>
            </a:r>
            <a:r>
              <a:rPr lang="en-US" sz="2200" b="0" i="0" dirty="0">
                <a:effectLst/>
              </a:rPr>
              <a:t>, </a:t>
            </a:r>
            <a:r>
              <a:rPr lang="en-US" sz="2200" b="0" i="0" dirty="0" err="1">
                <a:effectLst/>
              </a:rPr>
              <a:t>özellikle</a:t>
            </a:r>
            <a:r>
              <a:rPr lang="en-US" sz="2200" b="0" i="0" dirty="0">
                <a:effectLst/>
              </a:rPr>
              <a:t> </a:t>
            </a:r>
            <a:r>
              <a:rPr lang="en-US" sz="2200" b="0" i="0" dirty="0" err="1">
                <a:effectLst/>
              </a:rPr>
              <a:t>hızlı</a:t>
            </a:r>
            <a:r>
              <a:rPr lang="en-US" sz="2200" b="0" i="0" dirty="0">
                <a:effectLst/>
              </a:rPr>
              <a:t> </a:t>
            </a:r>
            <a:r>
              <a:rPr lang="en-US" sz="2200" b="0" i="0" dirty="0" err="1">
                <a:effectLst/>
              </a:rPr>
              <a:t>gelişen</a:t>
            </a:r>
            <a:r>
              <a:rPr lang="en-US" sz="2200" b="0" i="0" dirty="0">
                <a:effectLst/>
              </a:rPr>
              <a:t> </a:t>
            </a:r>
            <a:r>
              <a:rPr lang="en-US" sz="2200" b="0" i="0" dirty="0" err="1">
                <a:effectLst/>
              </a:rPr>
              <a:t>ve</a:t>
            </a:r>
            <a:r>
              <a:rPr lang="en-US" sz="2200" b="0" i="0" dirty="0">
                <a:effectLst/>
              </a:rPr>
              <a:t> </a:t>
            </a:r>
            <a:r>
              <a:rPr lang="en-US" sz="2200" b="0" i="0" dirty="0" err="1">
                <a:effectLst/>
              </a:rPr>
              <a:t>değişen</a:t>
            </a:r>
            <a:r>
              <a:rPr lang="en-US" sz="2200" b="0" i="0" dirty="0">
                <a:effectLst/>
              </a:rPr>
              <a:t> </a:t>
            </a:r>
            <a:r>
              <a:rPr lang="en-US" sz="2200" b="0" i="0" dirty="0" err="1">
                <a:effectLst/>
              </a:rPr>
              <a:t>veri</a:t>
            </a:r>
            <a:r>
              <a:rPr lang="en-US" sz="2200" b="0" i="0" dirty="0">
                <a:effectLst/>
              </a:rPr>
              <a:t> </a:t>
            </a:r>
            <a:r>
              <a:rPr lang="en-US" sz="2200" b="0" i="0" dirty="0" err="1">
                <a:effectLst/>
              </a:rPr>
              <a:t>gereksinimleri</a:t>
            </a:r>
            <a:r>
              <a:rPr lang="en-US" sz="2200" b="0" i="0" dirty="0">
                <a:effectLst/>
              </a:rPr>
              <a:t> </a:t>
            </a:r>
            <a:r>
              <a:rPr lang="en-US" sz="2200" b="0" i="0" dirty="0" err="1">
                <a:effectLst/>
              </a:rPr>
              <a:t>olan</a:t>
            </a:r>
            <a:r>
              <a:rPr lang="en-US" sz="2200" b="0" i="0" dirty="0">
                <a:effectLst/>
              </a:rPr>
              <a:t> </a:t>
            </a:r>
            <a:r>
              <a:rPr lang="en-US" sz="2200" b="0" i="0" dirty="0" err="1">
                <a:effectLst/>
              </a:rPr>
              <a:t>uygulamalarda</a:t>
            </a:r>
            <a:r>
              <a:rPr lang="en-US" sz="2200" b="0" i="0" dirty="0">
                <a:effectLst/>
              </a:rPr>
              <a:t> </a:t>
            </a:r>
            <a:r>
              <a:rPr lang="en-US" sz="2200" b="0" i="0" dirty="0" err="1">
                <a:effectLst/>
              </a:rPr>
              <a:t>esneklik</a:t>
            </a:r>
            <a:r>
              <a:rPr lang="en-US" sz="2200" b="0" i="0" dirty="0">
                <a:effectLst/>
              </a:rPr>
              <a:t> </a:t>
            </a:r>
            <a:r>
              <a:rPr lang="en-US" sz="2200" b="0" i="0" dirty="0" err="1">
                <a:effectLst/>
              </a:rPr>
              <a:t>sağlar</a:t>
            </a:r>
            <a:r>
              <a:rPr lang="en-US" sz="2200" b="0" i="0" dirty="0">
                <a:effectLst/>
              </a:rPr>
              <a:t>. </a:t>
            </a:r>
            <a:r>
              <a:rPr lang="en-US" sz="2200" b="0" i="0" dirty="0" err="1">
                <a:effectLst/>
              </a:rPr>
              <a:t>Yapısal</a:t>
            </a:r>
            <a:r>
              <a:rPr lang="en-US" sz="2200" b="0" i="0" dirty="0">
                <a:effectLst/>
              </a:rPr>
              <a:t> </a:t>
            </a:r>
            <a:r>
              <a:rPr lang="en-US" sz="2200" b="0" i="0" dirty="0" err="1">
                <a:effectLst/>
              </a:rPr>
              <a:t>olmayan</a:t>
            </a:r>
            <a:r>
              <a:rPr lang="en-US" sz="2200" b="0" i="0" dirty="0">
                <a:effectLst/>
              </a:rPr>
              <a:t> </a:t>
            </a:r>
            <a:r>
              <a:rPr lang="en-US" sz="2200" b="0" i="0" dirty="0" err="1">
                <a:effectLst/>
              </a:rPr>
              <a:t>veri</a:t>
            </a:r>
            <a:r>
              <a:rPr lang="en-US" sz="2200" b="0" i="0" dirty="0">
                <a:effectLst/>
              </a:rPr>
              <a:t>, </a:t>
            </a:r>
            <a:r>
              <a:rPr lang="en-US" sz="2200" b="0" i="0" dirty="0" err="1">
                <a:effectLst/>
              </a:rPr>
              <a:t>değişen</a:t>
            </a:r>
            <a:r>
              <a:rPr lang="en-US" sz="2200" b="0" i="0" dirty="0">
                <a:effectLst/>
              </a:rPr>
              <a:t> </a:t>
            </a:r>
            <a:r>
              <a:rPr lang="en-US" sz="2200" b="0" i="0" dirty="0" err="1">
                <a:effectLst/>
              </a:rPr>
              <a:t>gereksinimlere</a:t>
            </a:r>
            <a:r>
              <a:rPr lang="en-US" sz="2200" b="0" i="0" dirty="0">
                <a:effectLst/>
              </a:rPr>
              <a:t> </a:t>
            </a:r>
            <a:r>
              <a:rPr lang="en-US" sz="2200" b="0" i="0" dirty="0" err="1">
                <a:effectLst/>
              </a:rPr>
              <a:t>uyum</a:t>
            </a:r>
            <a:r>
              <a:rPr lang="en-US" sz="2200" b="0" i="0" dirty="0">
                <a:effectLst/>
              </a:rPr>
              <a:t> </a:t>
            </a:r>
            <a:r>
              <a:rPr lang="en-US" sz="2200" b="0" i="0" dirty="0" err="1">
                <a:effectLst/>
              </a:rPr>
              <a:t>sağlamak</a:t>
            </a:r>
            <a:r>
              <a:rPr lang="en-US" sz="2200" b="0" i="0" dirty="0">
                <a:effectLst/>
              </a:rPr>
              <a:t> </a:t>
            </a:r>
            <a:r>
              <a:rPr lang="en-US" sz="2200" b="0" i="0" dirty="0" err="1">
                <a:effectLst/>
              </a:rPr>
              <a:t>için</a:t>
            </a:r>
            <a:r>
              <a:rPr lang="en-US" sz="2200" b="0" i="0" dirty="0">
                <a:effectLst/>
              </a:rPr>
              <a:t> </a:t>
            </a:r>
            <a:r>
              <a:rPr lang="en-US" sz="2200" b="0" i="0" dirty="0" err="1">
                <a:effectLst/>
              </a:rPr>
              <a:t>kolayca</a:t>
            </a:r>
            <a:r>
              <a:rPr lang="en-US" sz="2200" b="0" i="0" dirty="0">
                <a:effectLst/>
              </a:rPr>
              <a:t> </a:t>
            </a:r>
            <a:r>
              <a:rPr lang="en-US" sz="2200" b="0" i="0" dirty="0" err="1">
                <a:effectLst/>
              </a:rPr>
              <a:t>eklenip</a:t>
            </a:r>
            <a:r>
              <a:rPr lang="en-US" sz="2200" b="0" i="0" dirty="0">
                <a:effectLst/>
              </a:rPr>
              <a:t> </a:t>
            </a:r>
            <a:r>
              <a:rPr lang="en-US" sz="2200" b="0" i="0" dirty="0" err="1">
                <a:effectLst/>
              </a:rPr>
              <a:t>kaldırılabilir</a:t>
            </a:r>
            <a:r>
              <a:rPr lang="en-US" sz="2200" b="0" i="0" dirty="0">
                <a:effectLst/>
              </a:rPr>
              <a:t>.</a:t>
            </a: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2479027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EC147D8-E973-8938-DD9E-E83E45B2DFEA}"/>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VERİ TABANI MİMARİLERİNİN PERFORMANS</a:t>
            </a:r>
            <a:br>
              <a:rPr lang="en-US" sz="3400" kern="1200" dirty="0">
                <a:solidFill>
                  <a:schemeClr val="tx1"/>
                </a:solidFill>
                <a:latin typeface="+mj-lt"/>
                <a:ea typeface="+mj-ea"/>
                <a:cs typeface="+mj-cs"/>
              </a:rPr>
            </a:br>
            <a:r>
              <a:rPr lang="en-US" sz="3400" kern="1200" dirty="0">
                <a:solidFill>
                  <a:schemeClr val="tx1"/>
                </a:solidFill>
                <a:latin typeface="+mj-lt"/>
                <a:ea typeface="+mj-ea"/>
                <a:cs typeface="+mj-cs"/>
              </a:rPr>
              <a:t>KARŞILAŞTIRMASI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0FA73697-8247-7BAE-60ED-71BC37E3ACA1}"/>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0" i="0">
                <a:effectLst/>
              </a:rPr>
              <a:t>MySQL ve MongoDB, farklı veritabanı sistemleridir. MySQL, ilişkisel veritabanı özelliklerine sahiptir ve SQL kullanılarak sorgular yapılır. MongoDB ise ilişkisel olmayan bir NoSQL veritabanıdır ve JSON benzeri belgelere dayalı bir veri modeline sahiptir. İki sistem de farklı kullanım senaryolarına ve ihtiyaçlara hitap eder. MySQL, geleneksel ilişkisel veritabanı gereksinimlerini karşılar, MongoDB ise büyük veri miktarlarını işleyen ve hızlı ölçeklenebilirlik gerektiren modern uygulamalara daha uygun olabilir. Her iki sistem de performans, güvenilirlik ve esneklik gibi faktörler göz önünde bulundurularak seçilmelidir.</a:t>
            </a:r>
            <a:endParaRPr lang="en-US" sz="2200"/>
          </a:p>
        </p:txBody>
      </p:sp>
    </p:spTree>
    <p:extLst>
      <p:ext uri="{BB962C8B-B14F-4D97-AF65-F5344CB8AC3E}">
        <p14:creationId xmlns:p14="http://schemas.microsoft.com/office/powerpoint/2010/main" val="3264741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248408-14CC-6214-ECD0-14B85BAE3469}"/>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VERİ TABANI MİMARİLERİNİN PERFORMANS</a:t>
            </a:r>
            <a:br>
              <a:rPr lang="en-US" sz="3400" kern="1200" dirty="0">
                <a:solidFill>
                  <a:schemeClr val="tx1"/>
                </a:solidFill>
                <a:latin typeface="+mj-lt"/>
                <a:ea typeface="+mj-ea"/>
                <a:cs typeface="+mj-cs"/>
              </a:rPr>
            </a:br>
            <a:r>
              <a:rPr lang="en-US" sz="3400" kern="1200" dirty="0">
                <a:solidFill>
                  <a:schemeClr val="tx1"/>
                </a:solidFill>
                <a:latin typeface="+mj-lt"/>
                <a:ea typeface="+mj-ea"/>
                <a:cs typeface="+mj-cs"/>
              </a:rPr>
              <a:t>KARŞILAŞTIRMASI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772760E5-DED7-86CD-3348-2474729386F8}"/>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0" i="0">
                <a:effectLst/>
              </a:rPr>
              <a:t>Veritabanı sistemlerinde zamanı ölçmek için üç farklı yöntem kullanılmıştır: Clock(), Gettimeofday() ve Slow Query Log. Ölçüm metrikleri arasında, görev tamamlama süresi ve işlem tamamlama süresi bulunmaktadır. Analizlerde, MySQL ve MongoDB gibi veritabanı sistemlerinin farklı sorgu türlerine nasıl yanıt verdiği incelenmiş ve sonuçlar grafiklerle gösterilmiştir. Ayrıca, veri tabanı boyutunun performansa etkisi de değerlendirilmiştir. Sonuçlar, MySQL ve MongoDB veritabanlarının performansını ve yanıt sürelerini etkileyen faktörleri ortaya koymuştur</a:t>
            </a:r>
            <a:endParaRPr lang="en-US" sz="2200"/>
          </a:p>
        </p:txBody>
      </p:sp>
    </p:spTree>
    <p:extLst>
      <p:ext uri="{BB962C8B-B14F-4D97-AF65-F5344CB8AC3E}">
        <p14:creationId xmlns:p14="http://schemas.microsoft.com/office/powerpoint/2010/main" val="4229533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5BA14F-4E63-BD68-555D-7611A20490F8}"/>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VERİ TABANI MİMARİLERİNİN PERFORMANS</a:t>
            </a:r>
            <a:br>
              <a:rPr lang="en-US" sz="3400" kern="1200" dirty="0">
                <a:solidFill>
                  <a:schemeClr val="tx1"/>
                </a:solidFill>
                <a:latin typeface="+mj-lt"/>
                <a:ea typeface="+mj-ea"/>
                <a:cs typeface="+mj-cs"/>
              </a:rPr>
            </a:br>
            <a:r>
              <a:rPr lang="en-US" sz="3400" kern="1200" dirty="0">
                <a:solidFill>
                  <a:schemeClr val="tx1"/>
                </a:solidFill>
                <a:latin typeface="+mj-lt"/>
                <a:ea typeface="+mj-ea"/>
                <a:cs typeface="+mj-cs"/>
              </a:rPr>
              <a:t>KARŞILAŞTIRMASI</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DBE18C57-C44D-F631-9114-217D2FA16450}"/>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marL="342900" indent="-342900">
              <a:buFont typeface="Arial" panose="020B0604020202020204" pitchFamily="34" charset="0"/>
              <a:buChar char="•"/>
            </a:pPr>
            <a:br>
              <a:rPr lang="en-US" sz="2200" dirty="0"/>
            </a:br>
            <a:r>
              <a:rPr lang="en-US" sz="2200" b="0" i="0" dirty="0">
                <a:effectLst/>
              </a:rPr>
              <a:t>MySQL </a:t>
            </a:r>
            <a:r>
              <a:rPr lang="en-US" sz="2200" b="0" i="0" dirty="0" err="1">
                <a:effectLst/>
              </a:rPr>
              <a:t>ve</a:t>
            </a:r>
            <a:r>
              <a:rPr lang="en-US" sz="2200" b="0" i="0" dirty="0">
                <a:effectLst/>
              </a:rPr>
              <a:t> MongoDB </a:t>
            </a:r>
            <a:r>
              <a:rPr lang="en-US" sz="2200" b="0" i="0" dirty="0" err="1">
                <a:effectLst/>
              </a:rPr>
              <a:t>veritabanları</a:t>
            </a:r>
            <a:r>
              <a:rPr lang="en-US" sz="2200" b="0" i="0" dirty="0">
                <a:effectLst/>
              </a:rPr>
              <a:t>, </a:t>
            </a:r>
            <a:r>
              <a:rPr lang="en-US" sz="2200" b="0" i="0" dirty="0" err="1">
                <a:effectLst/>
              </a:rPr>
              <a:t>sorgu</a:t>
            </a:r>
            <a:r>
              <a:rPr lang="en-US" sz="2200" b="0" i="0" dirty="0">
                <a:effectLst/>
              </a:rPr>
              <a:t> </a:t>
            </a:r>
            <a:r>
              <a:rPr lang="en-US" sz="2200" b="0" i="0" dirty="0" err="1">
                <a:effectLst/>
              </a:rPr>
              <a:t>sayılarına</a:t>
            </a:r>
            <a:r>
              <a:rPr lang="en-US" sz="2200" b="0" i="0" dirty="0">
                <a:effectLst/>
              </a:rPr>
              <a:t> </a:t>
            </a:r>
            <a:r>
              <a:rPr lang="en-US" sz="2200" b="0" i="0" dirty="0" err="1">
                <a:effectLst/>
              </a:rPr>
              <a:t>bağlı</a:t>
            </a:r>
            <a:r>
              <a:rPr lang="en-US" sz="2200" b="0" i="0" dirty="0">
                <a:effectLst/>
              </a:rPr>
              <a:t> </a:t>
            </a:r>
            <a:r>
              <a:rPr lang="en-US" sz="2200" b="0" i="0" dirty="0" err="1">
                <a:effectLst/>
              </a:rPr>
              <a:t>olarak</a:t>
            </a:r>
            <a:r>
              <a:rPr lang="en-US" sz="2200" b="0" i="0" dirty="0">
                <a:effectLst/>
              </a:rPr>
              <a:t> </a:t>
            </a:r>
            <a:r>
              <a:rPr lang="en-US" sz="2200" b="0" i="0" dirty="0" err="1">
                <a:effectLst/>
              </a:rPr>
              <a:t>farklı</a:t>
            </a:r>
            <a:r>
              <a:rPr lang="en-US" sz="2200" b="0" i="0" dirty="0">
                <a:effectLst/>
              </a:rPr>
              <a:t> </a:t>
            </a:r>
            <a:r>
              <a:rPr lang="en-US" sz="2200" b="0" i="0" dirty="0" err="1">
                <a:effectLst/>
              </a:rPr>
              <a:t>performanslar</a:t>
            </a:r>
            <a:r>
              <a:rPr lang="en-US" sz="2200" b="0" i="0" dirty="0">
                <a:effectLst/>
              </a:rPr>
              <a:t> </a:t>
            </a:r>
            <a:r>
              <a:rPr lang="en-US" sz="2200" b="0" i="0" dirty="0" err="1">
                <a:effectLst/>
              </a:rPr>
              <a:t>sergiler</a:t>
            </a:r>
            <a:r>
              <a:rPr lang="en-US" sz="2200" b="0" i="0" dirty="0">
                <a:effectLst/>
              </a:rPr>
              <a:t>. </a:t>
            </a:r>
            <a:r>
              <a:rPr lang="en-US" sz="2200" b="0" i="0" dirty="0" err="1">
                <a:effectLst/>
              </a:rPr>
              <a:t>Ancak</a:t>
            </a:r>
            <a:r>
              <a:rPr lang="en-US" sz="2200" b="0" i="0" dirty="0">
                <a:effectLst/>
              </a:rPr>
              <a:t>, </a:t>
            </a:r>
            <a:r>
              <a:rPr lang="en-US" sz="2200" b="0" i="0" dirty="0" err="1">
                <a:effectLst/>
              </a:rPr>
              <a:t>yüksek</a:t>
            </a:r>
            <a:r>
              <a:rPr lang="en-US" sz="2200" b="0" i="0" dirty="0">
                <a:effectLst/>
              </a:rPr>
              <a:t> </a:t>
            </a:r>
            <a:r>
              <a:rPr lang="en-US" sz="2200" b="0" i="0" dirty="0" err="1">
                <a:effectLst/>
              </a:rPr>
              <a:t>işlemci</a:t>
            </a:r>
            <a:r>
              <a:rPr lang="en-US" sz="2200" b="0" i="0" dirty="0">
                <a:effectLst/>
              </a:rPr>
              <a:t> </a:t>
            </a:r>
            <a:r>
              <a:rPr lang="en-US" sz="2200" b="0" i="0" dirty="0" err="1">
                <a:effectLst/>
              </a:rPr>
              <a:t>ve</a:t>
            </a:r>
            <a:r>
              <a:rPr lang="en-US" sz="2200" b="0" i="0" dirty="0">
                <a:effectLst/>
              </a:rPr>
              <a:t> </a:t>
            </a:r>
            <a:r>
              <a:rPr lang="en-US" sz="2200" b="0" i="0" dirty="0" err="1">
                <a:effectLst/>
              </a:rPr>
              <a:t>çekirdek</a:t>
            </a:r>
            <a:r>
              <a:rPr lang="en-US" sz="2200" b="0" i="0" dirty="0">
                <a:effectLst/>
              </a:rPr>
              <a:t> </a:t>
            </a:r>
            <a:r>
              <a:rPr lang="en-US" sz="2200" b="0" i="0" dirty="0" err="1">
                <a:effectLst/>
              </a:rPr>
              <a:t>sayılarında</a:t>
            </a:r>
            <a:r>
              <a:rPr lang="en-US" sz="2200" b="0" i="0" dirty="0">
                <a:effectLst/>
              </a:rPr>
              <a:t> </a:t>
            </a:r>
            <a:r>
              <a:rPr lang="en-US" sz="2200" b="0" i="0" dirty="0" err="1">
                <a:effectLst/>
              </a:rPr>
              <a:t>MongoDB'un</a:t>
            </a:r>
            <a:r>
              <a:rPr lang="en-US" sz="2200" b="0" i="0" dirty="0">
                <a:effectLst/>
              </a:rPr>
              <a:t> </a:t>
            </a:r>
            <a:r>
              <a:rPr lang="en-US" sz="2200" b="0" i="0" dirty="0" err="1">
                <a:effectLst/>
              </a:rPr>
              <a:t>performansında</a:t>
            </a:r>
            <a:r>
              <a:rPr lang="en-US" sz="2200" b="0" i="0" dirty="0">
                <a:effectLst/>
              </a:rPr>
              <a:t> </a:t>
            </a:r>
            <a:r>
              <a:rPr lang="en-US" sz="2200" b="0" i="0" dirty="0" err="1">
                <a:effectLst/>
              </a:rPr>
              <a:t>keskin</a:t>
            </a:r>
            <a:r>
              <a:rPr lang="en-US" sz="2200" b="0" i="0" dirty="0">
                <a:effectLst/>
              </a:rPr>
              <a:t> </a:t>
            </a:r>
            <a:r>
              <a:rPr lang="en-US" sz="2200" b="0" i="0" dirty="0" err="1">
                <a:effectLst/>
              </a:rPr>
              <a:t>bir</a:t>
            </a:r>
            <a:r>
              <a:rPr lang="en-US" sz="2200" b="0" i="0" dirty="0">
                <a:effectLst/>
              </a:rPr>
              <a:t> </a:t>
            </a:r>
            <a:r>
              <a:rPr lang="en-US" sz="2200" b="0" i="0" dirty="0" err="1">
                <a:effectLst/>
              </a:rPr>
              <a:t>düşüş</a:t>
            </a:r>
            <a:r>
              <a:rPr lang="en-US" sz="2200" b="0" i="0" dirty="0">
                <a:effectLst/>
              </a:rPr>
              <a:t> </a:t>
            </a:r>
            <a:r>
              <a:rPr lang="en-US" sz="2200" b="0" i="0" dirty="0" err="1">
                <a:effectLst/>
              </a:rPr>
              <a:t>görülür</a:t>
            </a:r>
            <a:r>
              <a:rPr lang="en-US" sz="2200" b="0" i="0" dirty="0">
                <a:effectLst/>
              </a:rPr>
              <a:t>. </a:t>
            </a:r>
            <a:r>
              <a:rPr lang="en-US" sz="2200" b="0" i="0" dirty="0" err="1">
                <a:effectLst/>
              </a:rPr>
              <a:t>İşlemci</a:t>
            </a:r>
            <a:r>
              <a:rPr lang="en-US" sz="2200" b="0" i="0" dirty="0">
                <a:effectLst/>
              </a:rPr>
              <a:t> </a:t>
            </a:r>
            <a:r>
              <a:rPr lang="en-US" sz="2200" b="0" i="0" dirty="0" err="1">
                <a:effectLst/>
              </a:rPr>
              <a:t>çekirdek</a:t>
            </a:r>
            <a:r>
              <a:rPr lang="en-US" sz="2200" b="0" i="0" dirty="0">
                <a:effectLst/>
              </a:rPr>
              <a:t> </a:t>
            </a:r>
            <a:r>
              <a:rPr lang="en-US" sz="2200" b="0" i="0" dirty="0" err="1">
                <a:effectLst/>
              </a:rPr>
              <a:t>sayısı</a:t>
            </a:r>
            <a:r>
              <a:rPr lang="en-US" sz="2200" b="0" i="0" dirty="0">
                <a:effectLst/>
              </a:rPr>
              <a:t> </a:t>
            </a:r>
            <a:r>
              <a:rPr lang="en-US" sz="2200" b="0" i="0" dirty="0" err="1">
                <a:effectLst/>
              </a:rPr>
              <a:t>ile</a:t>
            </a:r>
            <a:r>
              <a:rPr lang="en-US" sz="2200" b="0" i="0" dirty="0">
                <a:effectLst/>
              </a:rPr>
              <a:t> </a:t>
            </a:r>
            <a:r>
              <a:rPr lang="en-US" sz="2200" b="0" i="0" dirty="0" err="1">
                <a:effectLst/>
              </a:rPr>
              <a:t>sorgu</a:t>
            </a:r>
            <a:r>
              <a:rPr lang="en-US" sz="2200" b="0" i="0" dirty="0">
                <a:effectLst/>
              </a:rPr>
              <a:t> </a:t>
            </a:r>
            <a:r>
              <a:rPr lang="en-US" sz="2200" b="0" i="0" dirty="0" err="1">
                <a:effectLst/>
              </a:rPr>
              <a:t>sayısı</a:t>
            </a:r>
            <a:r>
              <a:rPr lang="en-US" sz="2200" b="0" i="0" dirty="0">
                <a:effectLst/>
              </a:rPr>
              <a:t> </a:t>
            </a:r>
            <a:r>
              <a:rPr lang="en-US" sz="2200" b="0" i="0" dirty="0" err="1">
                <a:effectLst/>
              </a:rPr>
              <a:t>arasındaki</a:t>
            </a:r>
            <a:r>
              <a:rPr lang="en-US" sz="2200" b="0" i="0" dirty="0">
                <a:effectLst/>
              </a:rPr>
              <a:t> </a:t>
            </a:r>
            <a:r>
              <a:rPr lang="en-US" sz="2200" b="0" i="0" dirty="0" err="1">
                <a:effectLst/>
              </a:rPr>
              <a:t>ilişki</a:t>
            </a:r>
            <a:r>
              <a:rPr lang="en-US" sz="2200" b="0" i="0" dirty="0">
                <a:effectLst/>
              </a:rPr>
              <a:t> </a:t>
            </a:r>
            <a:r>
              <a:rPr lang="en-US" sz="2200" b="0" i="0" dirty="0" err="1">
                <a:effectLst/>
              </a:rPr>
              <a:t>incelendiğinde</a:t>
            </a:r>
            <a:r>
              <a:rPr lang="en-US" sz="2200" b="0" i="0" dirty="0">
                <a:effectLst/>
              </a:rPr>
              <a:t>, </a:t>
            </a:r>
            <a:r>
              <a:rPr lang="en-US" sz="2200" b="0" i="0" dirty="0" err="1">
                <a:effectLst/>
              </a:rPr>
              <a:t>MySQL'in</a:t>
            </a:r>
            <a:r>
              <a:rPr lang="en-US" sz="2200" b="0" i="0" dirty="0">
                <a:effectLst/>
              </a:rPr>
              <a:t> </a:t>
            </a:r>
            <a:r>
              <a:rPr lang="en-US" sz="2200" b="0" i="0" dirty="0" err="1">
                <a:effectLst/>
              </a:rPr>
              <a:t>performansının</a:t>
            </a:r>
            <a:r>
              <a:rPr lang="en-US" sz="2200" b="0" i="0" dirty="0">
                <a:effectLst/>
              </a:rPr>
              <a:t> 4 </a:t>
            </a:r>
            <a:r>
              <a:rPr lang="en-US" sz="2200" b="0" i="0" dirty="0" err="1">
                <a:effectLst/>
              </a:rPr>
              <a:t>işlemci</a:t>
            </a:r>
            <a:r>
              <a:rPr lang="en-US" sz="2200" b="0" i="0" dirty="0">
                <a:effectLst/>
              </a:rPr>
              <a:t> </a:t>
            </a:r>
            <a:r>
              <a:rPr lang="en-US" sz="2200" b="0" i="0" dirty="0" err="1">
                <a:effectLst/>
              </a:rPr>
              <a:t>çekirdeğine</a:t>
            </a:r>
            <a:r>
              <a:rPr lang="en-US" sz="2200" b="0" i="0" dirty="0">
                <a:effectLst/>
              </a:rPr>
              <a:t> </a:t>
            </a:r>
            <a:r>
              <a:rPr lang="en-US" sz="2200" b="0" i="0" dirty="0" err="1">
                <a:effectLst/>
              </a:rPr>
              <a:t>kadar</a:t>
            </a:r>
            <a:r>
              <a:rPr lang="en-US" sz="2200" b="0" i="0" dirty="0">
                <a:effectLst/>
              </a:rPr>
              <a:t> </a:t>
            </a:r>
            <a:r>
              <a:rPr lang="en-US" sz="2200" b="0" i="0" dirty="0" err="1">
                <a:effectLst/>
              </a:rPr>
              <a:t>MongoDB'den</a:t>
            </a:r>
            <a:r>
              <a:rPr lang="en-US" sz="2200" b="0" i="0" dirty="0">
                <a:effectLst/>
              </a:rPr>
              <a:t> </a:t>
            </a:r>
            <a:r>
              <a:rPr lang="en-US" sz="2200" b="0" i="0" dirty="0" err="1">
                <a:effectLst/>
              </a:rPr>
              <a:t>biraz</a:t>
            </a:r>
            <a:r>
              <a:rPr lang="en-US" sz="2200" b="0" i="0" dirty="0">
                <a:effectLst/>
              </a:rPr>
              <a:t> </a:t>
            </a:r>
            <a:r>
              <a:rPr lang="en-US" sz="2200" b="0" i="0" dirty="0" err="1">
                <a:effectLst/>
              </a:rPr>
              <a:t>daha</a:t>
            </a:r>
            <a:r>
              <a:rPr lang="en-US" sz="2200" b="0" i="0" dirty="0">
                <a:effectLst/>
              </a:rPr>
              <a:t> iyi </a:t>
            </a:r>
            <a:r>
              <a:rPr lang="en-US" sz="2200" b="0" i="0" dirty="0" err="1">
                <a:effectLst/>
              </a:rPr>
              <a:t>olduğu</a:t>
            </a:r>
            <a:r>
              <a:rPr lang="en-US" sz="2200" b="0" i="0" dirty="0">
                <a:effectLst/>
              </a:rPr>
              <a:t> </a:t>
            </a:r>
            <a:r>
              <a:rPr lang="en-US" sz="2200" b="0" i="0" dirty="0" err="1">
                <a:effectLst/>
              </a:rPr>
              <a:t>belirlenmiştir</a:t>
            </a:r>
            <a:r>
              <a:rPr lang="en-US" sz="2200" b="0" i="0" dirty="0">
                <a:effectLst/>
              </a:rPr>
              <a:t>. </a:t>
            </a:r>
            <a:r>
              <a:rPr lang="en-US" sz="2200" b="0" i="0" dirty="0" err="1">
                <a:effectLst/>
              </a:rPr>
              <a:t>İkinci</a:t>
            </a:r>
            <a:r>
              <a:rPr lang="en-US" sz="2200" b="0" i="0" dirty="0">
                <a:effectLst/>
              </a:rPr>
              <a:t> </a:t>
            </a:r>
            <a:r>
              <a:rPr lang="en-US" sz="2200" b="0" i="0" dirty="0" err="1">
                <a:effectLst/>
              </a:rPr>
              <a:t>sorgu</a:t>
            </a:r>
            <a:r>
              <a:rPr lang="en-US" sz="2200" b="0" i="0" dirty="0">
                <a:effectLst/>
              </a:rPr>
              <a:t> </a:t>
            </a:r>
            <a:r>
              <a:rPr lang="en-US" sz="2200" b="0" i="0" dirty="0" err="1">
                <a:effectLst/>
              </a:rPr>
              <a:t>kodu</a:t>
            </a:r>
            <a:r>
              <a:rPr lang="en-US" sz="2200" b="0" i="0" dirty="0">
                <a:effectLst/>
              </a:rPr>
              <a:t> </a:t>
            </a:r>
            <a:r>
              <a:rPr lang="en-US" sz="2200" b="0" i="0" dirty="0" err="1">
                <a:effectLst/>
              </a:rPr>
              <a:t>ile</a:t>
            </a:r>
            <a:r>
              <a:rPr lang="en-US" sz="2200" b="0" i="0" dirty="0">
                <a:effectLst/>
              </a:rPr>
              <a:t> </a:t>
            </a:r>
            <a:r>
              <a:rPr lang="en-US" sz="2200" b="0" i="0" dirty="0" err="1">
                <a:effectLst/>
              </a:rPr>
              <a:t>yapılan</a:t>
            </a:r>
            <a:r>
              <a:rPr lang="en-US" sz="2200" b="0" i="0" dirty="0">
                <a:effectLst/>
              </a:rPr>
              <a:t> </a:t>
            </a:r>
            <a:r>
              <a:rPr lang="en-US" sz="2200" b="0" i="0" dirty="0" err="1">
                <a:effectLst/>
              </a:rPr>
              <a:t>karşılaştırmada</a:t>
            </a:r>
            <a:r>
              <a:rPr lang="en-US" sz="2200" b="0" i="0" dirty="0">
                <a:effectLst/>
              </a:rPr>
              <a:t>, </a:t>
            </a:r>
            <a:r>
              <a:rPr lang="en-US" sz="2200" b="0" i="0" dirty="0" err="1">
                <a:effectLst/>
              </a:rPr>
              <a:t>sorgu</a:t>
            </a:r>
            <a:r>
              <a:rPr lang="en-US" sz="2200" b="0" i="0" dirty="0">
                <a:effectLst/>
              </a:rPr>
              <a:t> </a:t>
            </a:r>
            <a:r>
              <a:rPr lang="en-US" sz="2200" b="0" i="0" dirty="0" err="1">
                <a:effectLst/>
              </a:rPr>
              <a:t>sayısının</a:t>
            </a:r>
            <a:r>
              <a:rPr lang="en-US" sz="2200" b="0" i="0" dirty="0">
                <a:effectLst/>
              </a:rPr>
              <a:t> </a:t>
            </a:r>
            <a:r>
              <a:rPr lang="en-US" sz="2200" b="0" i="0" dirty="0" err="1">
                <a:effectLst/>
              </a:rPr>
              <a:t>artmasıyla</a:t>
            </a:r>
            <a:r>
              <a:rPr lang="en-US" sz="2200" b="0" i="0" dirty="0">
                <a:effectLst/>
              </a:rPr>
              <a:t> </a:t>
            </a:r>
            <a:r>
              <a:rPr lang="en-US" sz="2200" b="0" i="0" dirty="0" err="1">
                <a:effectLst/>
              </a:rPr>
              <a:t>MySQL'in</a:t>
            </a:r>
            <a:r>
              <a:rPr lang="en-US" sz="2200" b="0" i="0" dirty="0">
                <a:effectLst/>
              </a:rPr>
              <a:t> </a:t>
            </a:r>
            <a:r>
              <a:rPr lang="en-US" sz="2200" b="0" i="0" dirty="0" err="1">
                <a:effectLst/>
              </a:rPr>
              <a:t>performansında</a:t>
            </a:r>
            <a:r>
              <a:rPr lang="en-US" sz="2200" b="0" i="0" dirty="0">
                <a:effectLst/>
              </a:rPr>
              <a:t> </a:t>
            </a:r>
            <a:r>
              <a:rPr lang="en-US" sz="2200" b="0" i="0" dirty="0" err="1">
                <a:effectLst/>
              </a:rPr>
              <a:t>belirgin</a:t>
            </a:r>
            <a:r>
              <a:rPr lang="en-US" sz="2200" b="0" i="0" dirty="0">
                <a:effectLst/>
              </a:rPr>
              <a:t> </a:t>
            </a:r>
            <a:r>
              <a:rPr lang="en-US" sz="2200" b="0" i="0" dirty="0" err="1">
                <a:effectLst/>
              </a:rPr>
              <a:t>bir</a:t>
            </a:r>
            <a:r>
              <a:rPr lang="en-US" sz="2200" b="0" i="0" dirty="0">
                <a:effectLst/>
              </a:rPr>
              <a:t> </a:t>
            </a:r>
            <a:r>
              <a:rPr lang="en-US" sz="2200" b="0" i="0" dirty="0" err="1">
                <a:effectLst/>
              </a:rPr>
              <a:t>kötüleşme</a:t>
            </a:r>
            <a:r>
              <a:rPr lang="en-US" sz="2200" b="0" i="0" dirty="0">
                <a:effectLst/>
              </a:rPr>
              <a:t> </a:t>
            </a:r>
            <a:r>
              <a:rPr lang="en-US" sz="2200" b="0" i="0" dirty="0" err="1">
                <a:effectLst/>
              </a:rPr>
              <a:t>gözlenmiştir</a:t>
            </a:r>
            <a:r>
              <a:rPr lang="en-US" sz="2200" b="0" i="0" dirty="0">
                <a:effectLst/>
              </a:rPr>
              <a:t>.</a:t>
            </a:r>
            <a:endParaRPr lang="en-US" sz="2200" dirty="0"/>
          </a:p>
        </p:txBody>
      </p:sp>
    </p:spTree>
    <p:extLst>
      <p:ext uri="{BB962C8B-B14F-4D97-AF65-F5344CB8AC3E}">
        <p14:creationId xmlns:p14="http://schemas.microsoft.com/office/powerpoint/2010/main" val="1457688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900EA5-EDB4-7433-418E-FBDC7144B656}"/>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VERİ TABANI MİMARİLERİNİN PERFORMANS</a:t>
            </a:r>
            <a:br>
              <a:rPr lang="en-US" sz="3400" kern="1200" dirty="0">
                <a:solidFill>
                  <a:schemeClr val="tx1"/>
                </a:solidFill>
                <a:latin typeface="+mj-lt"/>
                <a:ea typeface="+mj-ea"/>
                <a:cs typeface="+mj-cs"/>
              </a:rPr>
            </a:br>
            <a:r>
              <a:rPr lang="en-US" sz="3400" kern="1200" dirty="0">
                <a:solidFill>
                  <a:schemeClr val="tx1"/>
                </a:solidFill>
                <a:latin typeface="+mj-lt"/>
                <a:ea typeface="+mj-ea"/>
                <a:cs typeface="+mj-cs"/>
              </a:rPr>
              <a:t>KARŞILAŞTIRMASI</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CE57ED49-8CCD-C484-9E50-7C4641A41435}"/>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2200" b="0" i="0">
                <a:effectLst/>
              </a:rPr>
              <a:t>MongoDB, ikinci sorgu koduyla yapılan testlerde daha hızlı sorgu yürütme yeteneği gösterir. Özellikle sorgu sayısı arttıkça bu avantaj daha belirgin hale gelir. İşlemci çekirdeği sayısı ile yapılan analizde, MongoDB'un performansının iyileştiği görülürken, MySQL'de ise sorgu sayısı ve veri miktarı arttıkça performansta kademeli bir düşüş yaşanır. Her iki sistemde de benzer sorgu/saniye performansı elde edilir, ancak MongoDB'un MySQL'e göre belirgin bir performans avantajı vardır.</a:t>
            </a:r>
            <a:endParaRPr lang="en-US" sz="2200"/>
          </a:p>
        </p:txBody>
      </p:sp>
    </p:spTree>
    <p:extLst>
      <p:ext uri="{BB962C8B-B14F-4D97-AF65-F5344CB8AC3E}">
        <p14:creationId xmlns:p14="http://schemas.microsoft.com/office/powerpoint/2010/main" val="3677453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6964544-63EC-0D63-A228-4A4A816A825F}"/>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3800" kern="1200">
                <a:solidFill>
                  <a:schemeClr val="tx1"/>
                </a:solidFill>
                <a:latin typeface="+mj-lt"/>
                <a:ea typeface="+mj-ea"/>
                <a:cs typeface="+mj-cs"/>
              </a:rPr>
              <a:t>SONUÇ VE DEĞERLENDİRME</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83A4D41D-A15F-50B9-AA08-B450F3E0512B}"/>
              </a:ext>
            </a:extLst>
          </p:cNvPr>
          <p:cNvSpPr>
            <a:spLocks noGrp="1"/>
          </p:cNvSpPr>
          <p:nvPr>
            <p:ph type="body" sz="half" idx="2"/>
          </p:nvPr>
        </p:nvSpPr>
        <p:spPr>
          <a:xfrm>
            <a:off x="5126418" y="552091"/>
            <a:ext cx="6224335" cy="5431536"/>
          </a:xfrm>
        </p:spPr>
        <p:txBody>
          <a:bodyPr vert="horz" lIns="91440" tIns="45720" rIns="91440" bIns="45720" rtlCol="0" anchor="ctr">
            <a:normAutofit/>
          </a:bodyPr>
          <a:lstStyle/>
          <a:p>
            <a:pPr indent="-228600">
              <a:buFont typeface="Arial" panose="020B0604020202020204" pitchFamily="34" charset="0"/>
              <a:buChar char="•"/>
            </a:pPr>
            <a:r>
              <a:rPr lang="en-US" sz="1800" b="0" i="0" dirty="0">
                <a:effectLst/>
              </a:rPr>
              <a:t>Bu </a:t>
            </a:r>
            <a:r>
              <a:rPr lang="en-US" sz="1800" b="0" i="0" dirty="0" err="1">
                <a:effectLst/>
              </a:rPr>
              <a:t>çalışmada</a:t>
            </a:r>
            <a:r>
              <a:rPr lang="en-US" sz="1800" b="0" i="0" dirty="0">
                <a:effectLst/>
              </a:rPr>
              <a:t>, </a:t>
            </a:r>
            <a:r>
              <a:rPr lang="en-US" sz="1800" b="0" i="0" dirty="0" err="1">
                <a:effectLst/>
              </a:rPr>
              <a:t>geleneksel</a:t>
            </a:r>
            <a:r>
              <a:rPr lang="en-US" sz="1800" b="0" i="0" dirty="0">
                <a:effectLst/>
              </a:rPr>
              <a:t> </a:t>
            </a:r>
            <a:r>
              <a:rPr lang="en-US" sz="1800" b="0" i="0" dirty="0" err="1">
                <a:effectLst/>
              </a:rPr>
              <a:t>ilişkisel</a:t>
            </a:r>
            <a:r>
              <a:rPr lang="en-US" sz="1800" b="0" i="0" dirty="0">
                <a:effectLst/>
              </a:rPr>
              <a:t> </a:t>
            </a:r>
            <a:r>
              <a:rPr lang="en-US" sz="1800" b="0" i="0" dirty="0" err="1">
                <a:effectLst/>
              </a:rPr>
              <a:t>veritabanları</a:t>
            </a:r>
            <a:r>
              <a:rPr lang="en-US" sz="1800" b="0" i="0" dirty="0">
                <a:effectLst/>
              </a:rPr>
              <a:t> </a:t>
            </a:r>
            <a:r>
              <a:rPr lang="en-US" sz="1800" b="0" i="0" dirty="0" err="1">
                <a:effectLst/>
              </a:rPr>
              <a:t>ile</a:t>
            </a:r>
            <a:r>
              <a:rPr lang="en-US" sz="1800" b="0" i="0" dirty="0">
                <a:effectLst/>
              </a:rPr>
              <a:t> </a:t>
            </a:r>
            <a:r>
              <a:rPr lang="en-US" sz="1800" b="0" i="0" dirty="0" err="1">
                <a:effectLst/>
              </a:rPr>
              <a:t>dağıtık</a:t>
            </a:r>
            <a:r>
              <a:rPr lang="en-US" sz="1800" b="0" i="0" dirty="0">
                <a:effectLst/>
              </a:rPr>
              <a:t> </a:t>
            </a:r>
            <a:r>
              <a:rPr lang="en-US" sz="1800" b="0" i="0" dirty="0" err="1">
                <a:effectLst/>
              </a:rPr>
              <a:t>mimariye</a:t>
            </a:r>
            <a:r>
              <a:rPr lang="en-US" sz="1800" b="0" i="0" dirty="0">
                <a:effectLst/>
              </a:rPr>
              <a:t> </a:t>
            </a:r>
            <a:r>
              <a:rPr lang="en-US" sz="1800" b="0" i="0" dirty="0" err="1">
                <a:effectLst/>
              </a:rPr>
              <a:t>sahip</a:t>
            </a:r>
            <a:r>
              <a:rPr lang="en-US" sz="1800" b="0" i="0" dirty="0">
                <a:effectLst/>
              </a:rPr>
              <a:t> </a:t>
            </a:r>
            <a:r>
              <a:rPr lang="en-US" sz="1800" b="0" i="0" dirty="0" err="1">
                <a:effectLst/>
              </a:rPr>
              <a:t>ve</a:t>
            </a:r>
            <a:r>
              <a:rPr lang="en-US" sz="1800" b="0" i="0" dirty="0">
                <a:effectLst/>
              </a:rPr>
              <a:t> </a:t>
            </a:r>
            <a:r>
              <a:rPr lang="en-US" sz="1800" b="0" i="0" dirty="0" err="1">
                <a:effectLst/>
              </a:rPr>
              <a:t>SQL'e</a:t>
            </a:r>
            <a:r>
              <a:rPr lang="en-US" sz="1800" b="0" i="0" dirty="0">
                <a:effectLst/>
              </a:rPr>
              <a:t> </a:t>
            </a:r>
            <a:r>
              <a:rPr lang="en-US" sz="1800" b="0" i="0" dirty="0" err="1">
                <a:effectLst/>
              </a:rPr>
              <a:t>bağlı</a:t>
            </a:r>
            <a:r>
              <a:rPr lang="en-US" sz="1800" b="0" i="0" dirty="0">
                <a:effectLst/>
              </a:rPr>
              <a:t> </a:t>
            </a:r>
            <a:r>
              <a:rPr lang="en-US" sz="1800" b="0" i="0" dirty="0" err="1">
                <a:effectLst/>
              </a:rPr>
              <a:t>olmayan</a:t>
            </a:r>
            <a:r>
              <a:rPr lang="en-US" sz="1800" b="0" i="0" dirty="0">
                <a:effectLst/>
              </a:rPr>
              <a:t> </a:t>
            </a:r>
            <a:r>
              <a:rPr lang="en-US" sz="1800" b="0" i="0" dirty="0" err="1">
                <a:effectLst/>
              </a:rPr>
              <a:t>veritabanları</a:t>
            </a:r>
            <a:r>
              <a:rPr lang="en-US" sz="1800" b="0" i="0" dirty="0">
                <a:effectLst/>
              </a:rPr>
              <a:t> </a:t>
            </a:r>
            <a:r>
              <a:rPr lang="en-US" sz="1800" b="0" i="0" dirty="0" err="1">
                <a:effectLst/>
              </a:rPr>
              <a:t>karşılaştırılmıştır</a:t>
            </a:r>
            <a:r>
              <a:rPr lang="en-US" sz="1800" b="0" i="0" dirty="0">
                <a:effectLst/>
              </a:rPr>
              <a:t>. </a:t>
            </a:r>
            <a:r>
              <a:rPr lang="en-US" sz="1800" b="0" i="0" dirty="0" err="1">
                <a:effectLst/>
              </a:rPr>
              <a:t>Yönetim</a:t>
            </a:r>
            <a:r>
              <a:rPr lang="en-US" sz="1800" b="0" i="0" dirty="0">
                <a:effectLst/>
              </a:rPr>
              <a:t> </a:t>
            </a:r>
            <a:r>
              <a:rPr lang="en-US" sz="1800" b="0" i="0" dirty="0" err="1">
                <a:effectLst/>
              </a:rPr>
              <a:t>bilişim</a:t>
            </a:r>
            <a:r>
              <a:rPr lang="en-US" sz="1800" b="0" i="0" dirty="0">
                <a:effectLst/>
              </a:rPr>
              <a:t> </a:t>
            </a:r>
            <a:r>
              <a:rPr lang="en-US" sz="1800" b="0" i="0" dirty="0" err="1">
                <a:effectLst/>
              </a:rPr>
              <a:t>sistemleri</a:t>
            </a:r>
            <a:r>
              <a:rPr lang="en-US" sz="1800" b="0" i="0" dirty="0">
                <a:effectLst/>
              </a:rPr>
              <a:t> </a:t>
            </a:r>
            <a:r>
              <a:rPr lang="en-US" sz="1800" b="0" i="0" dirty="0" err="1">
                <a:effectLst/>
              </a:rPr>
              <a:t>bağlamında</a:t>
            </a:r>
            <a:r>
              <a:rPr lang="en-US" sz="1800" b="0" i="0" dirty="0">
                <a:effectLst/>
              </a:rPr>
              <a:t> </a:t>
            </a:r>
            <a:r>
              <a:rPr lang="en-US" sz="1800" b="0" i="0" dirty="0" err="1">
                <a:effectLst/>
              </a:rPr>
              <a:t>veritabanlarının</a:t>
            </a:r>
            <a:r>
              <a:rPr lang="en-US" sz="1800" b="0" i="0" dirty="0">
                <a:effectLst/>
              </a:rPr>
              <a:t> </a:t>
            </a:r>
            <a:r>
              <a:rPr lang="en-US" sz="1800" b="0" i="0" dirty="0" err="1">
                <a:effectLst/>
              </a:rPr>
              <a:t>modellemesi</a:t>
            </a:r>
            <a:r>
              <a:rPr lang="en-US" sz="1800" b="0" i="0" dirty="0">
                <a:effectLst/>
              </a:rPr>
              <a:t>, </a:t>
            </a:r>
            <a:r>
              <a:rPr lang="en-US" sz="1800" b="0" i="0" dirty="0" err="1">
                <a:effectLst/>
              </a:rPr>
              <a:t>performans</a:t>
            </a:r>
            <a:r>
              <a:rPr lang="en-US" sz="1800" b="0" i="0" dirty="0">
                <a:effectLst/>
              </a:rPr>
              <a:t> </a:t>
            </a:r>
            <a:r>
              <a:rPr lang="en-US" sz="1800" b="0" i="0" dirty="0" err="1">
                <a:effectLst/>
              </a:rPr>
              <a:t>ölçümleri</a:t>
            </a:r>
            <a:r>
              <a:rPr lang="en-US" sz="1800" b="0" i="0" dirty="0">
                <a:effectLst/>
              </a:rPr>
              <a:t> </a:t>
            </a:r>
            <a:r>
              <a:rPr lang="en-US" sz="1800" b="0" i="0" dirty="0" err="1">
                <a:effectLst/>
              </a:rPr>
              <a:t>ve</a:t>
            </a:r>
            <a:r>
              <a:rPr lang="en-US" sz="1800" b="0" i="0" dirty="0">
                <a:effectLst/>
              </a:rPr>
              <a:t> </a:t>
            </a:r>
            <a:r>
              <a:rPr lang="en-US" sz="1800" b="0" i="0" dirty="0" err="1">
                <a:effectLst/>
              </a:rPr>
              <a:t>uygun</a:t>
            </a:r>
            <a:r>
              <a:rPr lang="en-US" sz="1800" b="0" i="0" dirty="0">
                <a:effectLst/>
              </a:rPr>
              <a:t> hale </a:t>
            </a:r>
            <a:r>
              <a:rPr lang="en-US" sz="1800" b="0" i="0" dirty="0" err="1">
                <a:effectLst/>
              </a:rPr>
              <a:t>getirilmesi</a:t>
            </a:r>
            <a:r>
              <a:rPr lang="en-US" sz="1800" b="0" i="0" dirty="0">
                <a:effectLst/>
              </a:rPr>
              <a:t> </a:t>
            </a:r>
            <a:r>
              <a:rPr lang="en-US" sz="1800" b="0" i="0" dirty="0" err="1">
                <a:effectLst/>
              </a:rPr>
              <a:t>incelenmiştir</a:t>
            </a:r>
            <a:r>
              <a:rPr lang="en-US" sz="1800" b="0" i="0" dirty="0">
                <a:effectLst/>
              </a:rPr>
              <a:t>. NoSQL </a:t>
            </a:r>
            <a:r>
              <a:rPr lang="en-US" sz="1800" b="0" i="0" dirty="0" err="1">
                <a:effectLst/>
              </a:rPr>
              <a:t>kavramı</a:t>
            </a:r>
            <a:r>
              <a:rPr lang="en-US" sz="1800" b="0" i="0" dirty="0">
                <a:effectLst/>
              </a:rPr>
              <a:t> da </a:t>
            </a:r>
            <a:r>
              <a:rPr lang="en-US" sz="1800" b="0" i="0" dirty="0" err="1">
                <a:effectLst/>
              </a:rPr>
              <a:t>ele</a:t>
            </a:r>
            <a:r>
              <a:rPr lang="en-US" sz="1800" b="0" i="0" dirty="0">
                <a:effectLst/>
              </a:rPr>
              <a:t> </a:t>
            </a:r>
            <a:r>
              <a:rPr lang="en-US" sz="1800" b="0" i="0" dirty="0" err="1">
                <a:effectLst/>
              </a:rPr>
              <a:t>alınarak</a:t>
            </a:r>
            <a:r>
              <a:rPr lang="en-US" sz="1800" b="0" i="0" dirty="0">
                <a:effectLst/>
              </a:rPr>
              <a:t>, MongoDB </a:t>
            </a:r>
            <a:r>
              <a:rPr lang="en-US" sz="1800" b="0" i="0" dirty="0" err="1">
                <a:effectLst/>
              </a:rPr>
              <a:t>ve</a:t>
            </a:r>
            <a:r>
              <a:rPr lang="en-US" sz="1800" b="0" i="0" dirty="0">
                <a:effectLst/>
              </a:rPr>
              <a:t> MySQL </a:t>
            </a:r>
            <a:r>
              <a:rPr lang="en-US" sz="1800" b="0" i="0" dirty="0" err="1">
                <a:effectLst/>
              </a:rPr>
              <a:t>gibi</a:t>
            </a:r>
            <a:r>
              <a:rPr lang="en-US" sz="1800" b="0" i="0" dirty="0">
                <a:effectLst/>
              </a:rPr>
              <a:t> </a:t>
            </a:r>
            <a:r>
              <a:rPr lang="en-US" sz="1800" b="0" i="0" dirty="0" err="1">
                <a:effectLst/>
              </a:rPr>
              <a:t>veritabanı</a:t>
            </a:r>
            <a:r>
              <a:rPr lang="en-US" sz="1800" b="0" i="0" dirty="0">
                <a:effectLst/>
              </a:rPr>
              <a:t> </a:t>
            </a:r>
            <a:r>
              <a:rPr lang="en-US" sz="1800" b="0" i="0" dirty="0" err="1">
                <a:effectLst/>
              </a:rPr>
              <a:t>sistemlerinin</a:t>
            </a:r>
            <a:r>
              <a:rPr lang="en-US" sz="1800" b="0" i="0" dirty="0">
                <a:effectLst/>
              </a:rPr>
              <a:t> </a:t>
            </a:r>
            <a:r>
              <a:rPr lang="en-US" sz="1800" b="0" i="0" dirty="0" err="1">
                <a:effectLst/>
              </a:rPr>
              <a:t>performansı</a:t>
            </a:r>
            <a:r>
              <a:rPr lang="en-US" sz="1800" b="0" i="0" dirty="0">
                <a:effectLst/>
              </a:rPr>
              <a:t> </a:t>
            </a:r>
            <a:r>
              <a:rPr lang="en-US" sz="1800" b="0" i="0" dirty="0" err="1">
                <a:effectLst/>
              </a:rPr>
              <a:t>eşit</a:t>
            </a:r>
            <a:r>
              <a:rPr lang="en-US" sz="1800" b="0" i="0" dirty="0">
                <a:effectLst/>
              </a:rPr>
              <a:t> </a:t>
            </a:r>
            <a:r>
              <a:rPr lang="en-US" sz="1800" b="0" i="0" dirty="0" err="1">
                <a:effectLst/>
              </a:rPr>
              <a:t>koşullarda</a:t>
            </a:r>
            <a:r>
              <a:rPr lang="en-US" sz="1800" b="0" i="0" dirty="0">
                <a:effectLst/>
              </a:rPr>
              <a:t> </a:t>
            </a:r>
            <a:r>
              <a:rPr lang="en-US" sz="1800" b="0" i="0" dirty="0" err="1">
                <a:effectLst/>
              </a:rPr>
              <a:t>karşılaştırılmıştır</a:t>
            </a:r>
            <a:r>
              <a:rPr lang="en-US" sz="1800" b="0" i="0" dirty="0">
                <a:effectLst/>
              </a:rPr>
              <a:t>.</a:t>
            </a:r>
          </a:p>
          <a:p>
            <a:pPr indent="-228600">
              <a:buFont typeface="Arial" panose="020B0604020202020204" pitchFamily="34" charset="0"/>
              <a:buChar char="•"/>
            </a:pPr>
            <a:r>
              <a:rPr lang="en-US" sz="1800" b="0" i="0" dirty="0" err="1">
                <a:effectLst/>
              </a:rPr>
              <a:t>Yapılan</a:t>
            </a:r>
            <a:r>
              <a:rPr lang="en-US" sz="1800" b="0" i="0" dirty="0">
                <a:effectLst/>
              </a:rPr>
              <a:t> </a:t>
            </a:r>
            <a:r>
              <a:rPr lang="en-US" sz="1800" b="0" i="0" dirty="0" err="1">
                <a:effectLst/>
              </a:rPr>
              <a:t>testlerde</a:t>
            </a:r>
            <a:r>
              <a:rPr lang="en-US" sz="1800" b="0" i="0" dirty="0">
                <a:effectLst/>
              </a:rPr>
              <a:t>, NoSQL </a:t>
            </a:r>
            <a:r>
              <a:rPr lang="en-US" sz="1800" b="0" i="0" dirty="0" err="1">
                <a:effectLst/>
              </a:rPr>
              <a:t>ağırlıklı</a:t>
            </a:r>
            <a:r>
              <a:rPr lang="en-US" sz="1800" b="0" i="0" dirty="0">
                <a:effectLst/>
              </a:rPr>
              <a:t> </a:t>
            </a:r>
            <a:r>
              <a:rPr lang="en-US" sz="1800" b="0" i="0" dirty="0" err="1">
                <a:effectLst/>
              </a:rPr>
              <a:t>veritabanlarının</a:t>
            </a:r>
            <a:r>
              <a:rPr lang="en-US" sz="1800" b="0" i="0" dirty="0">
                <a:effectLst/>
              </a:rPr>
              <a:t> </a:t>
            </a:r>
            <a:r>
              <a:rPr lang="en-US" sz="1800" b="0" i="0" dirty="0" err="1">
                <a:effectLst/>
              </a:rPr>
              <a:t>büyük</a:t>
            </a:r>
            <a:r>
              <a:rPr lang="en-US" sz="1800" b="0" i="0" dirty="0">
                <a:effectLst/>
              </a:rPr>
              <a:t> </a:t>
            </a:r>
            <a:r>
              <a:rPr lang="en-US" sz="1800" b="0" i="0" dirty="0" err="1">
                <a:effectLst/>
              </a:rPr>
              <a:t>miktarda</a:t>
            </a:r>
            <a:r>
              <a:rPr lang="en-US" sz="1800" b="0" i="0" dirty="0">
                <a:effectLst/>
              </a:rPr>
              <a:t> </a:t>
            </a:r>
            <a:r>
              <a:rPr lang="en-US" sz="1800" b="0" i="0" dirty="0" err="1">
                <a:effectLst/>
              </a:rPr>
              <a:t>veriyi</a:t>
            </a:r>
            <a:r>
              <a:rPr lang="en-US" sz="1800" b="0" i="0" dirty="0">
                <a:effectLst/>
              </a:rPr>
              <a:t> </a:t>
            </a:r>
            <a:r>
              <a:rPr lang="en-US" sz="1800" b="0" i="0" dirty="0" err="1">
                <a:effectLst/>
              </a:rPr>
              <a:t>daha</a:t>
            </a:r>
            <a:r>
              <a:rPr lang="en-US" sz="1800" b="0" i="0" dirty="0">
                <a:effectLst/>
              </a:rPr>
              <a:t> </a:t>
            </a:r>
            <a:r>
              <a:rPr lang="en-US" sz="1800" b="0" i="0" dirty="0" err="1">
                <a:effectLst/>
              </a:rPr>
              <a:t>hızlı</a:t>
            </a:r>
            <a:r>
              <a:rPr lang="en-US" sz="1800" b="0" i="0" dirty="0">
                <a:effectLst/>
              </a:rPr>
              <a:t> </a:t>
            </a:r>
            <a:r>
              <a:rPr lang="en-US" sz="1800" b="0" i="0" dirty="0" err="1">
                <a:effectLst/>
              </a:rPr>
              <a:t>işlediği</a:t>
            </a:r>
            <a:r>
              <a:rPr lang="en-US" sz="1800" b="0" i="0" dirty="0">
                <a:effectLst/>
              </a:rPr>
              <a:t> </a:t>
            </a:r>
            <a:r>
              <a:rPr lang="en-US" sz="1800" b="0" i="0" dirty="0" err="1">
                <a:effectLst/>
              </a:rPr>
              <a:t>ve</a:t>
            </a:r>
            <a:r>
              <a:rPr lang="en-US" sz="1800" b="0" i="0" dirty="0">
                <a:effectLst/>
              </a:rPr>
              <a:t> </a:t>
            </a:r>
            <a:r>
              <a:rPr lang="en-US" sz="1800" b="0" i="0" dirty="0" err="1">
                <a:effectLst/>
              </a:rPr>
              <a:t>MongoDB'un</a:t>
            </a:r>
            <a:r>
              <a:rPr lang="en-US" sz="1800" b="0" i="0" dirty="0">
                <a:effectLst/>
              </a:rPr>
              <a:t> </a:t>
            </a:r>
            <a:r>
              <a:rPr lang="en-US" sz="1800" b="0" i="0" dirty="0" err="1">
                <a:effectLst/>
              </a:rPr>
              <a:t>genellikle</a:t>
            </a:r>
            <a:r>
              <a:rPr lang="en-US" sz="1800" b="0" i="0" dirty="0">
                <a:effectLst/>
              </a:rPr>
              <a:t> </a:t>
            </a:r>
            <a:r>
              <a:rPr lang="en-US" sz="1800" b="0" i="0" dirty="0" err="1">
                <a:effectLst/>
              </a:rPr>
              <a:t>daha</a:t>
            </a:r>
            <a:r>
              <a:rPr lang="en-US" sz="1800" b="0" i="0" dirty="0">
                <a:effectLst/>
              </a:rPr>
              <a:t> iyi </a:t>
            </a:r>
            <a:r>
              <a:rPr lang="en-US" sz="1800" b="0" i="0" dirty="0" err="1">
                <a:effectLst/>
              </a:rPr>
              <a:t>performans</a:t>
            </a:r>
            <a:r>
              <a:rPr lang="en-US" sz="1800" b="0" i="0" dirty="0">
                <a:effectLst/>
              </a:rPr>
              <a:t> </a:t>
            </a:r>
            <a:r>
              <a:rPr lang="en-US" sz="1800" b="0" i="0" dirty="0" err="1">
                <a:effectLst/>
              </a:rPr>
              <a:t>gösterdiği</a:t>
            </a:r>
            <a:r>
              <a:rPr lang="en-US" sz="1800" b="0" i="0" dirty="0">
                <a:effectLst/>
              </a:rPr>
              <a:t> </a:t>
            </a:r>
            <a:r>
              <a:rPr lang="en-US" sz="1800" b="0" i="0" dirty="0" err="1">
                <a:effectLst/>
              </a:rPr>
              <a:t>görülmüştür</a:t>
            </a:r>
            <a:r>
              <a:rPr lang="en-US" sz="1800" b="0" i="0" dirty="0">
                <a:effectLst/>
              </a:rPr>
              <a:t>. </a:t>
            </a:r>
            <a:r>
              <a:rPr lang="en-US" sz="1800" b="0" i="0" dirty="0" err="1">
                <a:effectLst/>
              </a:rPr>
              <a:t>İşlemci</a:t>
            </a:r>
            <a:r>
              <a:rPr lang="en-US" sz="1800" b="0" i="0" dirty="0">
                <a:effectLst/>
              </a:rPr>
              <a:t> </a:t>
            </a:r>
            <a:r>
              <a:rPr lang="en-US" sz="1800" b="0" i="0" dirty="0" err="1">
                <a:effectLst/>
              </a:rPr>
              <a:t>ve</a:t>
            </a:r>
            <a:r>
              <a:rPr lang="en-US" sz="1800" b="0" i="0" dirty="0">
                <a:effectLst/>
              </a:rPr>
              <a:t> </a:t>
            </a:r>
            <a:r>
              <a:rPr lang="en-US" sz="1800" b="0" i="0" dirty="0" err="1">
                <a:effectLst/>
              </a:rPr>
              <a:t>işlemci</a:t>
            </a:r>
            <a:r>
              <a:rPr lang="en-US" sz="1800" b="0" i="0" dirty="0">
                <a:effectLst/>
              </a:rPr>
              <a:t> </a:t>
            </a:r>
            <a:r>
              <a:rPr lang="en-US" sz="1800" b="0" i="0" dirty="0" err="1">
                <a:effectLst/>
              </a:rPr>
              <a:t>çekirdeklerinin</a:t>
            </a:r>
            <a:r>
              <a:rPr lang="en-US" sz="1800" b="0" i="0" dirty="0">
                <a:effectLst/>
              </a:rPr>
              <a:t> </a:t>
            </a:r>
            <a:r>
              <a:rPr lang="en-US" sz="1800" b="0" i="0" dirty="0" err="1">
                <a:effectLst/>
              </a:rPr>
              <a:t>farklı</a:t>
            </a:r>
            <a:r>
              <a:rPr lang="en-US" sz="1800" b="0" i="0" dirty="0">
                <a:effectLst/>
              </a:rPr>
              <a:t> </a:t>
            </a:r>
            <a:r>
              <a:rPr lang="en-US" sz="1800" b="0" i="0" dirty="0" err="1">
                <a:effectLst/>
              </a:rPr>
              <a:t>yapılandırılması</a:t>
            </a:r>
            <a:r>
              <a:rPr lang="en-US" sz="1800" b="0" i="0" dirty="0">
                <a:effectLst/>
              </a:rPr>
              <a:t> </a:t>
            </a:r>
            <a:r>
              <a:rPr lang="en-US" sz="1800" b="0" i="0" dirty="0" err="1">
                <a:effectLst/>
              </a:rPr>
              <a:t>durumunda</a:t>
            </a:r>
            <a:r>
              <a:rPr lang="en-US" sz="1800" b="0" i="0" dirty="0">
                <a:effectLst/>
              </a:rPr>
              <a:t> da </a:t>
            </a:r>
            <a:r>
              <a:rPr lang="en-US" sz="1800" b="0" i="0" dirty="0" err="1">
                <a:effectLst/>
              </a:rPr>
              <a:t>MongoDB'un</a:t>
            </a:r>
            <a:r>
              <a:rPr lang="en-US" sz="1800" b="0" i="0" dirty="0">
                <a:effectLst/>
              </a:rPr>
              <a:t> </a:t>
            </a:r>
            <a:r>
              <a:rPr lang="en-US" sz="1800" b="0" i="0" dirty="0" err="1">
                <a:effectLst/>
              </a:rPr>
              <a:t>performans</a:t>
            </a:r>
            <a:r>
              <a:rPr lang="en-US" sz="1800" b="0" i="0" dirty="0">
                <a:effectLst/>
              </a:rPr>
              <a:t> </a:t>
            </a:r>
            <a:r>
              <a:rPr lang="en-US" sz="1800" b="0" i="0" dirty="0" err="1">
                <a:effectLst/>
              </a:rPr>
              <a:t>avantajı</a:t>
            </a:r>
            <a:r>
              <a:rPr lang="en-US" sz="1800" b="0" i="0" dirty="0">
                <a:effectLst/>
              </a:rPr>
              <a:t> </a:t>
            </a:r>
            <a:r>
              <a:rPr lang="en-US" sz="1800" b="0" i="0" dirty="0" err="1">
                <a:effectLst/>
              </a:rPr>
              <a:t>devam</a:t>
            </a:r>
            <a:r>
              <a:rPr lang="en-US" sz="1800" b="0" i="0" dirty="0">
                <a:effectLst/>
              </a:rPr>
              <a:t> </a:t>
            </a:r>
            <a:r>
              <a:rPr lang="en-US" sz="1800" b="0" i="0" dirty="0" err="1">
                <a:effectLst/>
              </a:rPr>
              <a:t>etmiştir</a:t>
            </a:r>
            <a:r>
              <a:rPr lang="en-US" sz="1800" b="0" i="0" dirty="0">
                <a:effectLst/>
              </a:rPr>
              <a:t>.</a:t>
            </a:r>
          </a:p>
          <a:p>
            <a:pPr indent="-228600">
              <a:buFont typeface="Arial" panose="020B0604020202020204" pitchFamily="34" charset="0"/>
              <a:buChar char="•"/>
            </a:pPr>
            <a:r>
              <a:rPr lang="en-US" sz="1800" b="0" i="0" dirty="0" err="1">
                <a:effectLst/>
              </a:rPr>
              <a:t>Sonuç</a:t>
            </a:r>
            <a:r>
              <a:rPr lang="en-US" sz="1800" b="0" i="0" dirty="0">
                <a:effectLst/>
              </a:rPr>
              <a:t> </a:t>
            </a:r>
            <a:r>
              <a:rPr lang="en-US" sz="1800" b="0" i="0" dirty="0" err="1">
                <a:effectLst/>
              </a:rPr>
              <a:t>olarak</a:t>
            </a:r>
            <a:r>
              <a:rPr lang="en-US" sz="1800" b="0" i="0" dirty="0">
                <a:effectLst/>
              </a:rPr>
              <a:t>, </a:t>
            </a:r>
            <a:r>
              <a:rPr lang="en-US" sz="1800" b="0" i="0" dirty="0" err="1">
                <a:effectLst/>
              </a:rPr>
              <a:t>ilişkisel</a:t>
            </a:r>
            <a:r>
              <a:rPr lang="en-US" sz="1800" b="0" i="0" dirty="0">
                <a:effectLst/>
              </a:rPr>
              <a:t> </a:t>
            </a:r>
            <a:r>
              <a:rPr lang="en-US" sz="1800" b="0" i="0" dirty="0" err="1">
                <a:effectLst/>
              </a:rPr>
              <a:t>olmayan</a:t>
            </a:r>
            <a:r>
              <a:rPr lang="en-US" sz="1800" b="0" i="0" dirty="0">
                <a:effectLst/>
              </a:rPr>
              <a:t> NoSQL </a:t>
            </a:r>
            <a:r>
              <a:rPr lang="en-US" sz="1800" b="0" i="0" dirty="0" err="1">
                <a:effectLst/>
              </a:rPr>
              <a:t>veritabanları</a:t>
            </a:r>
            <a:r>
              <a:rPr lang="en-US" sz="1800" b="0" i="0" dirty="0">
                <a:effectLst/>
              </a:rPr>
              <a:t>, </a:t>
            </a:r>
            <a:r>
              <a:rPr lang="en-US" sz="1800" b="0" i="0" dirty="0" err="1">
                <a:effectLst/>
              </a:rPr>
              <a:t>performans</a:t>
            </a:r>
            <a:r>
              <a:rPr lang="en-US" sz="1800" b="0" i="0" dirty="0">
                <a:effectLst/>
              </a:rPr>
              <a:t>, </a:t>
            </a:r>
            <a:r>
              <a:rPr lang="en-US" sz="1800" b="0" i="0" dirty="0" err="1">
                <a:effectLst/>
              </a:rPr>
              <a:t>geliştirme</a:t>
            </a:r>
            <a:r>
              <a:rPr lang="en-US" sz="1800" b="0" i="0" dirty="0">
                <a:effectLst/>
              </a:rPr>
              <a:t> </a:t>
            </a:r>
            <a:r>
              <a:rPr lang="en-US" sz="1800" b="0" i="0" dirty="0" err="1">
                <a:effectLst/>
              </a:rPr>
              <a:t>zamanı</a:t>
            </a:r>
            <a:r>
              <a:rPr lang="en-US" sz="1800" b="0" i="0" dirty="0">
                <a:effectLst/>
              </a:rPr>
              <a:t> </a:t>
            </a:r>
            <a:r>
              <a:rPr lang="en-US" sz="1800" b="0" i="0" dirty="0" err="1">
                <a:effectLst/>
              </a:rPr>
              <a:t>ve</a:t>
            </a:r>
            <a:r>
              <a:rPr lang="en-US" sz="1800" b="0" i="0" dirty="0">
                <a:effectLst/>
              </a:rPr>
              <a:t> </a:t>
            </a:r>
            <a:r>
              <a:rPr lang="en-US" sz="1800" b="0" i="0" dirty="0" err="1">
                <a:effectLst/>
              </a:rPr>
              <a:t>ölçeklenebilirlik</a:t>
            </a:r>
            <a:r>
              <a:rPr lang="en-US" sz="1800" b="0" i="0" dirty="0">
                <a:effectLst/>
              </a:rPr>
              <a:t> </a:t>
            </a:r>
            <a:r>
              <a:rPr lang="en-US" sz="1800" b="0" i="0" dirty="0" err="1">
                <a:effectLst/>
              </a:rPr>
              <a:t>açısından</a:t>
            </a:r>
            <a:r>
              <a:rPr lang="en-US" sz="1800" b="0" i="0" dirty="0">
                <a:effectLst/>
              </a:rPr>
              <a:t> </a:t>
            </a:r>
            <a:r>
              <a:rPr lang="en-US" sz="1800" b="0" i="0" dirty="0" err="1">
                <a:effectLst/>
              </a:rPr>
              <a:t>daha</a:t>
            </a:r>
            <a:r>
              <a:rPr lang="en-US" sz="1800" b="0" i="0" dirty="0">
                <a:effectLst/>
              </a:rPr>
              <a:t> </a:t>
            </a:r>
            <a:r>
              <a:rPr lang="en-US" sz="1800" b="0" i="0" dirty="0" err="1">
                <a:effectLst/>
              </a:rPr>
              <a:t>etkin</a:t>
            </a:r>
            <a:r>
              <a:rPr lang="en-US" sz="1800" b="0" i="0" dirty="0">
                <a:effectLst/>
              </a:rPr>
              <a:t> </a:t>
            </a:r>
            <a:r>
              <a:rPr lang="en-US" sz="1800" b="0" i="0" dirty="0" err="1">
                <a:effectLst/>
              </a:rPr>
              <a:t>sonuçlar</a:t>
            </a:r>
            <a:r>
              <a:rPr lang="en-US" sz="1800" b="0" i="0" dirty="0">
                <a:effectLst/>
              </a:rPr>
              <a:t> </a:t>
            </a:r>
            <a:r>
              <a:rPr lang="en-US" sz="1800" b="0" i="0" dirty="0" err="1">
                <a:effectLst/>
              </a:rPr>
              <a:t>sağlayabilir</a:t>
            </a:r>
            <a:r>
              <a:rPr lang="en-US" sz="1800" b="0" i="0" dirty="0">
                <a:effectLst/>
              </a:rPr>
              <a:t>, </a:t>
            </a:r>
            <a:r>
              <a:rPr lang="en-US" sz="1800" b="0" i="0" dirty="0" err="1">
                <a:effectLst/>
              </a:rPr>
              <a:t>ancak</a:t>
            </a:r>
            <a:r>
              <a:rPr lang="en-US" sz="1800" b="0" i="0" dirty="0">
                <a:effectLst/>
              </a:rPr>
              <a:t> her </a:t>
            </a:r>
            <a:r>
              <a:rPr lang="en-US" sz="1800" b="0" i="0" dirty="0" err="1">
                <a:effectLst/>
              </a:rPr>
              <a:t>iki</a:t>
            </a:r>
            <a:r>
              <a:rPr lang="en-US" sz="1800" b="0" i="0" dirty="0">
                <a:effectLst/>
              </a:rPr>
              <a:t> </a:t>
            </a:r>
            <a:r>
              <a:rPr lang="en-US" sz="1800" b="0" i="0" dirty="0" err="1">
                <a:effectLst/>
              </a:rPr>
              <a:t>veritabanı</a:t>
            </a:r>
            <a:r>
              <a:rPr lang="en-US" sz="1800" b="0" i="0" dirty="0">
                <a:effectLst/>
              </a:rPr>
              <a:t> </a:t>
            </a:r>
            <a:r>
              <a:rPr lang="en-US" sz="1800" b="0" i="0" dirty="0" err="1">
                <a:effectLst/>
              </a:rPr>
              <a:t>sisteminin</a:t>
            </a:r>
            <a:r>
              <a:rPr lang="en-US" sz="1800" b="0" i="0" dirty="0">
                <a:effectLst/>
              </a:rPr>
              <a:t> de </a:t>
            </a:r>
            <a:r>
              <a:rPr lang="en-US" sz="1800" b="0" i="0" dirty="0" err="1">
                <a:effectLst/>
              </a:rPr>
              <a:t>avantajları</a:t>
            </a:r>
            <a:r>
              <a:rPr lang="en-US" sz="1800" b="0" i="0" dirty="0">
                <a:effectLst/>
              </a:rPr>
              <a:t> </a:t>
            </a:r>
            <a:r>
              <a:rPr lang="en-US" sz="1800" b="0" i="0" dirty="0" err="1">
                <a:effectLst/>
              </a:rPr>
              <a:t>ve</a:t>
            </a:r>
            <a:r>
              <a:rPr lang="en-US" sz="1800" b="0" i="0" dirty="0">
                <a:effectLst/>
              </a:rPr>
              <a:t> </a:t>
            </a:r>
            <a:r>
              <a:rPr lang="en-US" sz="1800" b="0" i="0" dirty="0" err="1">
                <a:effectLst/>
              </a:rPr>
              <a:t>dezavantajları</a:t>
            </a:r>
            <a:r>
              <a:rPr lang="en-US" sz="1800" b="0" i="0" dirty="0">
                <a:effectLst/>
              </a:rPr>
              <a:t> </a:t>
            </a:r>
            <a:r>
              <a:rPr lang="en-US" sz="1800" b="0" i="0" dirty="0" err="1">
                <a:effectLst/>
              </a:rPr>
              <a:t>bulunmaktadır</a:t>
            </a:r>
            <a:r>
              <a:rPr lang="en-US" sz="1800" b="0" i="0" dirty="0">
                <a:effectLst/>
              </a:rPr>
              <a:t>.</a:t>
            </a:r>
          </a:p>
        </p:txBody>
      </p:sp>
    </p:spTree>
    <p:extLst>
      <p:ext uri="{BB962C8B-B14F-4D97-AF65-F5344CB8AC3E}">
        <p14:creationId xmlns:p14="http://schemas.microsoft.com/office/powerpoint/2010/main" val="1377863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F2F285BA-80D9-0477-9BCB-E578AF5367DC}"/>
              </a:ext>
            </a:extLst>
          </p:cNvPr>
          <p:cNvSpPr>
            <a:spLocks noGrp="1"/>
          </p:cNvSpPr>
          <p:nvPr>
            <p:ph type="body" sz="half" idx="2"/>
          </p:nvPr>
        </p:nvSpPr>
        <p:spPr>
          <a:xfrm>
            <a:off x="1092211" y="1474707"/>
            <a:ext cx="3158741" cy="3908586"/>
          </a:xfrm>
        </p:spPr>
        <p:txBody>
          <a:bodyPr vert="horz" lIns="91440" tIns="45720" rIns="91440" bIns="45720" rtlCol="0">
            <a:normAutofit/>
          </a:bodyPr>
          <a:lstStyle/>
          <a:p>
            <a:pPr indent="-228600">
              <a:buFont typeface="Arial" panose="020B0604020202020204" pitchFamily="34" charset="0"/>
              <a:buChar char="•"/>
            </a:pPr>
            <a:r>
              <a:rPr lang="en-US" sz="1900" dirty="0" err="1"/>
              <a:t>Verinin</a:t>
            </a:r>
            <a:r>
              <a:rPr lang="en-US" sz="1900" dirty="0"/>
              <a:t> </a:t>
            </a:r>
            <a:r>
              <a:rPr lang="en-US" sz="1900" dirty="0" err="1"/>
              <a:t>büyüklüğü</a:t>
            </a:r>
            <a:r>
              <a:rPr lang="en-US" sz="1900" dirty="0"/>
              <a:t>, </a:t>
            </a:r>
            <a:r>
              <a:rPr lang="en-US" sz="1900" dirty="0" err="1"/>
              <a:t>miktarı</a:t>
            </a:r>
            <a:r>
              <a:rPr lang="en-US" sz="1900" dirty="0"/>
              <a:t> </a:t>
            </a:r>
            <a:r>
              <a:rPr lang="en-US" sz="1900" dirty="0" err="1"/>
              <a:t>ve</a:t>
            </a:r>
            <a:r>
              <a:rPr lang="tr-TR" sz="1900" dirty="0"/>
              <a:t> </a:t>
            </a:r>
            <a:r>
              <a:rPr lang="en-US" sz="1900" dirty="0" err="1"/>
              <a:t>karmaşıklığı</a:t>
            </a:r>
            <a:r>
              <a:rPr lang="en-US" sz="1900" dirty="0"/>
              <a:t> </a:t>
            </a:r>
            <a:r>
              <a:rPr lang="en-US" sz="1900" dirty="0" err="1"/>
              <a:t>gibi</a:t>
            </a:r>
            <a:r>
              <a:rPr lang="en-US" sz="1900" dirty="0"/>
              <a:t> </a:t>
            </a:r>
            <a:r>
              <a:rPr lang="en-US" sz="1900" dirty="0" err="1"/>
              <a:t>etkenlere</a:t>
            </a:r>
            <a:r>
              <a:rPr lang="en-US" sz="1900" dirty="0"/>
              <a:t> </a:t>
            </a:r>
            <a:r>
              <a:rPr lang="en-US" sz="1900" dirty="0" err="1"/>
              <a:t>bağlı</a:t>
            </a:r>
            <a:r>
              <a:rPr lang="en-US" sz="1900" dirty="0"/>
              <a:t> </a:t>
            </a:r>
            <a:r>
              <a:rPr lang="en-US" sz="1900" dirty="0" err="1"/>
              <a:t>olarak</a:t>
            </a:r>
            <a:r>
              <a:rPr lang="en-US" sz="1900" dirty="0"/>
              <a:t> </a:t>
            </a:r>
            <a:r>
              <a:rPr lang="en-US" sz="1900" dirty="0" err="1"/>
              <a:t>farklı</a:t>
            </a:r>
            <a:r>
              <a:rPr lang="en-US" sz="1900" dirty="0"/>
              <a:t> </a:t>
            </a:r>
            <a:r>
              <a:rPr lang="en-US" sz="1900" dirty="0" err="1"/>
              <a:t>veri</a:t>
            </a:r>
            <a:r>
              <a:rPr lang="tr-TR" sz="1900" dirty="0"/>
              <a:t> </a:t>
            </a:r>
            <a:r>
              <a:rPr lang="en-US" sz="1900" dirty="0" err="1"/>
              <a:t>modelleme</a:t>
            </a:r>
            <a:r>
              <a:rPr lang="en-US" sz="1900" dirty="0"/>
              <a:t>, </a:t>
            </a:r>
            <a:r>
              <a:rPr lang="en-US" sz="1900" dirty="0" err="1"/>
              <a:t>veri</a:t>
            </a:r>
            <a:r>
              <a:rPr lang="en-US" sz="1900" dirty="0"/>
              <a:t> </a:t>
            </a:r>
            <a:r>
              <a:rPr lang="en-US" sz="1900" dirty="0" err="1"/>
              <a:t>depolama</a:t>
            </a:r>
            <a:r>
              <a:rPr lang="en-US" sz="1900" dirty="0"/>
              <a:t> </a:t>
            </a:r>
            <a:r>
              <a:rPr lang="en-US" sz="1900" dirty="0" err="1"/>
              <a:t>ve</a:t>
            </a:r>
            <a:r>
              <a:rPr lang="en-US" sz="1900" dirty="0"/>
              <a:t> </a:t>
            </a:r>
            <a:r>
              <a:rPr lang="en-US" sz="1900" dirty="0" err="1"/>
              <a:t>sorgulama</a:t>
            </a:r>
            <a:r>
              <a:rPr lang="en-US" sz="1900" dirty="0"/>
              <a:t> </a:t>
            </a:r>
            <a:r>
              <a:rPr lang="en-US" sz="1900" dirty="0" err="1"/>
              <a:t>yöntemleri</a:t>
            </a:r>
            <a:r>
              <a:rPr lang="tr-TR" sz="1900" dirty="0"/>
              <a:t>  </a:t>
            </a:r>
            <a:r>
              <a:rPr lang="en-US" sz="1900" dirty="0" err="1"/>
              <a:t>geliştirilmiştir</a:t>
            </a:r>
            <a:r>
              <a:rPr lang="tr-TR" sz="1900" dirty="0"/>
              <a:t>.</a:t>
            </a:r>
          </a:p>
          <a:p>
            <a:pPr indent="-228600">
              <a:buFont typeface="Arial" panose="020B0604020202020204" pitchFamily="34" charset="0"/>
              <a:buChar char="•"/>
            </a:pPr>
            <a:r>
              <a:rPr lang="en-US" sz="1900" dirty="0"/>
              <a:t>Bu </a:t>
            </a:r>
            <a:r>
              <a:rPr lang="en-US" sz="1900" dirty="0" err="1"/>
              <a:t>kapsamda</a:t>
            </a:r>
            <a:r>
              <a:rPr lang="en-US" sz="1900" dirty="0"/>
              <a:t>, </a:t>
            </a:r>
            <a:r>
              <a:rPr lang="en-US" sz="1900" dirty="0" err="1"/>
              <a:t>okuma</a:t>
            </a:r>
            <a:r>
              <a:rPr lang="en-US" sz="1900" dirty="0"/>
              <a:t> </a:t>
            </a:r>
            <a:r>
              <a:rPr lang="en-US" sz="1900" dirty="0" err="1"/>
              <a:t>ve</a:t>
            </a:r>
            <a:r>
              <a:rPr lang="en-US" sz="1900" dirty="0"/>
              <a:t> </a:t>
            </a:r>
            <a:r>
              <a:rPr lang="en-US" sz="1900" dirty="0" err="1"/>
              <a:t>yazma</a:t>
            </a:r>
            <a:r>
              <a:rPr lang="en-US" sz="1900" dirty="0"/>
              <a:t> </a:t>
            </a:r>
            <a:r>
              <a:rPr lang="en-US" sz="1900" dirty="0" err="1"/>
              <a:t>gibi</a:t>
            </a:r>
            <a:r>
              <a:rPr lang="en-US" sz="1900" dirty="0"/>
              <a:t> </a:t>
            </a:r>
            <a:r>
              <a:rPr lang="en-US" sz="1900" dirty="0" err="1"/>
              <a:t>işlemlerin</a:t>
            </a:r>
            <a:r>
              <a:rPr lang="en-US" sz="1900" dirty="0"/>
              <a:t> </a:t>
            </a:r>
            <a:r>
              <a:rPr lang="en-US" sz="1900" dirty="0" err="1"/>
              <a:t>yoğun</a:t>
            </a:r>
            <a:r>
              <a:rPr lang="tr-TR" sz="1900" dirty="0"/>
              <a:t> </a:t>
            </a:r>
            <a:r>
              <a:rPr lang="en-US" sz="1900" dirty="0" err="1"/>
              <a:t>olarak</a:t>
            </a:r>
            <a:r>
              <a:rPr lang="en-US" sz="1900" dirty="0"/>
              <a:t> </a:t>
            </a:r>
            <a:r>
              <a:rPr lang="en-US" sz="1900" dirty="0" err="1"/>
              <a:t>kullanıldığı</a:t>
            </a:r>
            <a:r>
              <a:rPr lang="en-US" sz="1900" dirty="0"/>
              <a:t> </a:t>
            </a:r>
            <a:r>
              <a:rPr lang="en-US" sz="1900" dirty="0" err="1"/>
              <a:t>veri</a:t>
            </a:r>
            <a:r>
              <a:rPr lang="en-US" sz="1900" dirty="0"/>
              <a:t> </a:t>
            </a:r>
            <a:r>
              <a:rPr lang="en-US" sz="1900" dirty="0" err="1"/>
              <a:t>tabanlarında</a:t>
            </a:r>
            <a:r>
              <a:rPr lang="en-US" sz="1900" dirty="0"/>
              <a:t> </a:t>
            </a:r>
            <a:r>
              <a:rPr lang="en-US" sz="1900" dirty="0" err="1"/>
              <a:t>ilişkisel</a:t>
            </a:r>
            <a:r>
              <a:rPr lang="en-US" sz="1900" dirty="0"/>
              <a:t> </a:t>
            </a:r>
            <a:r>
              <a:rPr lang="en-US" sz="1900" dirty="0" err="1"/>
              <a:t>veri</a:t>
            </a:r>
            <a:r>
              <a:rPr lang="tr-TR" sz="1900" dirty="0"/>
              <a:t> </a:t>
            </a:r>
            <a:r>
              <a:rPr lang="en-US" sz="1900" dirty="0" err="1"/>
              <a:t>tabanlarının</a:t>
            </a:r>
            <a:r>
              <a:rPr lang="en-US" sz="1900" dirty="0"/>
              <a:t> </a:t>
            </a:r>
            <a:r>
              <a:rPr lang="en-US" sz="1900" dirty="0" err="1"/>
              <a:t>yanı</a:t>
            </a:r>
            <a:r>
              <a:rPr lang="en-US" sz="1900" dirty="0"/>
              <a:t> </a:t>
            </a:r>
            <a:r>
              <a:rPr lang="en-US" sz="1900" dirty="0" err="1"/>
              <a:t>sıra</a:t>
            </a:r>
            <a:r>
              <a:rPr lang="en-US" sz="1900" dirty="0"/>
              <a:t> </a:t>
            </a:r>
            <a:r>
              <a:rPr lang="en-US" sz="1900" dirty="0" err="1"/>
              <a:t>ilişkisel</a:t>
            </a:r>
            <a:r>
              <a:rPr lang="en-US" sz="1900" dirty="0"/>
              <a:t> </a:t>
            </a:r>
            <a:r>
              <a:rPr lang="en-US" sz="1900" dirty="0" err="1"/>
              <a:t>olmayan</a:t>
            </a:r>
            <a:r>
              <a:rPr lang="en-US" sz="1900" dirty="0"/>
              <a:t> </a:t>
            </a:r>
            <a:r>
              <a:rPr lang="en-US" sz="1900" dirty="0" err="1"/>
              <a:t>veri</a:t>
            </a:r>
            <a:r>
              <a:rPr lang="en-US" sz="1900" dirty="0"/>
              <a:t> </a:t>
            </a:r>
            <a:r>
              <a:rPr lang="en-US" sz="1900" dirty="0" err="1"/>
              <a:t>tabanı</a:t>
            </a:r>
            <a:r>
              <a:rPr lang="tr-TR" sz="1900" dirty="0"/>
              <a:t> </a:t>
            </a:r>
            <a:r>
              <a:rPr lang="en-US" sz="1900" dirty="0" err="1"/>
              <a:t>yönetim</a:t>
            </a:r>
            <a:r>
              <a:rPr lang="en-US" sz="1900" dirty="0"/>
              <a:t> </a:t>
            </a:r>
            <a:r>
              <a:rPr lang="en-US" sz="1900" dirty="0" err="1"/>
              <a:t>sistemleri</a:t>
            </a:r>
            <a:r>
              <a:rPr lang="en-US" sz="1900" dirty="0"/>
              <a:t> de </a:t>
            </a:r>
            <a:r>
              <a:rPr lang="en-US" sz="1900" dirty="0" err="1"/>
              <a:t>kullanılmaktadır</a:t>
            </a:r>
            <a:endParaRPr lang="en-US" sz="1900" dirty="0"/>
          </a:p>
          <a:p>
            <a:pPr indent="-228600">
              <a:buFont typeface="Arial" panose="020B0604020202020204" pitchFamily="34" charset="0"/>
              <a:buChar char="•"/>
            </a:pPr>
            <a:endParaRPr lang="en-US" sz="1900" dirty="0"/>
          </a:p>
        </p:txBody>
      </p:sp>
      <p:pic>
        <p:nvPicPr>
          <p:cNvPr id="6" name="Picture 5" descr="Kırmızı dizeler içeren el">
            <a:extLst>
              <a:ext uri="{FF2B5EF4-FFF2-40B4-BE49-F238E27FC236}">
                <a16:creationId xmlns:a16="http://schemas.microsoft.com/office/drawing/2014/main" id="{766CD75D-AC15-C210-04C5-7249F950B374}"/>
              </a:ext>
            </a:extLst>
          </p:cNvPr>
          <p:cNvPicPr>
            <a:picLocks noChangeAspect="1"/>
          </p:cNvPicPr>
          <p:nvPr/>
        </p:nvPicPr>
        <p:blipFill rotWithShape="1">
          <a:blip r:embed="rId2"/>
          <a:srcRect l="4790" r="24704" b="-2"/>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152193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161BCE2-D0C9-7C4C-6A3F-A7F235881628}"/>
              </a:ext>
            </a:extLst>
          </p:cNvPr>
          <p:cNvSpPr txBox="1"/>
          <p:nvPr/>
        </p:nvSpPr>
        <p:spPr>
          <a:xfrm>
            <a:off x="8231188" y="642938"/>
            <a:ext cx="3324225" cy="1992313"/>
          </a:xfrm>
          <a:prstGeom prst="rect">
            <a:avLst/>
          </a:prstGeom>
          <a:noFill/>
        </p:spPr>
        <p:txBody>
          <a:bodyPr wrap="square" rtlCol="0" anchor="t">
            <a:normAutofit/>
          </a:bodyPr>
          <a:lstStyle/>
          <a:p>
            <a:pPr marL="285750" indent="-285750">
              <a:lnSpc>
                <a:spcPct val="90000"/>
              </a:lnSpc>
              <a:spcAft>
                <a:spcPts val="600"/>
              </a:spcAft>
              <a:buFont typeface="Arial" panose="020B0604020202020204" pitchFamily="34" charset="0"/>
              <a:buChar char="•"/>
            </a:pPr>
            <a:r>
              <a:rPr lang="tr-TR" sz="2200" dirty="0">
                <a:solidFill>
                  <a:srgbClr val="FF0000"/>
                </a:solidFill>
              </a:rPr>
              <a:t>Girdi  :</a:t>
            </a:r>
          </a:p>
          <a:p>
            <a:pPr>
              <a:lnSpc>
                <a:spcPct val="90000"/>
              </a:lnSpc>
              <a:spcAft>
                <a:spcPts val="600"/>
              </a:spcAft>
            </a:pPr>
            <a:r>
              <a:rPr lang="tr-TR" sz="2000" dirty="0"/>
              <a:t>Organizasyonun içinden veya dış çevresinden, ham bilgileri (veriyi) toplamaktır. </a:t>
            </a:r>
          </a:p>
          <a:p>
            <a:pPr>
              <a:lnSpc>
                <a:spcPct val="90000"/>
              </a:lnSpc>
              <a:spcAft>
                <a:spcPts val="600"/>
              </a:spcAft>
            </a:pPr>
            <a:endParaRPr lang="tr-TR" sz="2200" dirty="0"/>
          </a:p>
        </p:txBody>
      </p:sp>
      <p:sp>
        <p:nvSpPr>
          <p:cNvPr id="6" name="Metin kutusu 5">
            <a:extLst>
              <a:ext uri="{FF2B5EF4-FFF2-40B4-BE49-F238E27FC236}">
                <a16:creationId xmlns:a16="http://schemas.microsoft.com/office/drawing/2014/main" id="{EB357393-FC45-4A91-81C1-E99863545C02}"/>
              </a:ext>
            </a:extLst>
          </p:cNvPr>
          <p:cNvSpPr txBox="1"/>
          <p:nvPr/>
        </p:nvSpPr>
        <p:spPr>
          <a:xfrm>
            <a:off x="8231188" y="2703513"/>
            <a:ext cx="3324225" cy="1301750"/>
          </a:xfrm>
          <a:prstGeom prst="rect">
            <a:avLst/>
          </a:prstGeom>
          <a:noFill/>
        </p:spPr>
        <p:txBody>
          <a:bodyPr wrap="square" rtlCol="0" anchor="t">
            <a:normAutofit/>
          </a:bodyPr>
          <a:lstStyle/>
          <a:p>
            <a:pPr marL="285750" indent="-285750">
              <a:lnSpc>
                <a:spcPct val="90000"/>
              </a:lnSpc>
              <a:spcAft>
                <a:spcPts val="600"/>
              </a:spcAft>
              <a:buFont typeface="Arial" panose="020B0604020202020204" pitchFamily="34" charset="0"/>
              <a:buChar char="•"/>
            </a:pPr>
            <a:r>
              <a:rPr lang="tr-TR" sz="2200" dirty="0">
                <a:solidFill>
                  <a:srgbClr val="FF0000"/>
                </a:solidFill>
              </a:rPr>
              <a:t>İşlem :</a:t>
            </a:r>
          </a:p>
          <a:p>
            <a:pPr>
              <a:lnSpc>
                <a:spcPct val="90000"/>
              </a:lnSpc>
              <a:spcAft>
                <a:spcPts val="600"/>
              </a:spcAft>
            </a:pPr>
            <a:r>
              <a:rPr lang="tr-TR" sz="2000" dirty="0"/>
              <a:t>Elde edilen ham veriyi daha anlamlı biçime çevirir.</a:t>
            </a:r>
          </a:p>
          <a:p>
            <a:pPr>
              <a:lnSpc>
                <a:spcPct val="90000"/>
              </a:lnSpc>
              <a:spcAft>
                <a:spcPts val="600"/>
              </a:spcAft>
            </a:pPr>
            <a:endParaRPr lang="tr-TR" sz="2200" dirty="0"/>
          </a:p>
        </p:txBody>
      </p:sp>
      <p:sp>
        <p:nvSpPr>
          <p:cNvPr id="7" name="Metin kutusu 6">
            <a:extLst>
              <a:ext uri="{FF2B5EF4-FFF2-40B4-BE49-F238E27FC236}">
                <a16:creationId xmlns:a16="http://schemas.microsoft.com/office/drawing/2014/main" id="{132DC8E2-D040-DE63-F282-95C380BA79DC}"/>
              </a:ext>
            </a:extLst>
          </p:cNvPr>
          <p:cNvSpPr txBox="1"/>
          <p:nvPr/>
        </p:nvSpPr>
        <p:spPr>
          <a:xfrm>
            <a:off x="8231188" y="4073525"/>
            <a:ext cx="3324225" cy="2138363"/>
          </a:xfrm>
          <a:prstGeom prst="rect">
            <a:avLst/>
          </a:prstGeom>
          <a:noFill/>
        </p:spPr>
        <p:txBody>
          <a:bodyPr wrap="square" rtlCol="0" anchor="t">
            <a:normAutofit/>
          </a:bodyPr>
          <a:lstStyle/>
          <a:p>
            <a:pPr marL="285750" indent="-285750">
              <a:lnSpc>
                <a:spcPct val="90000"/>
              </a:lnSpc>
              <a:spcAft>
                <a:spcPts val="600"/>
              </a:spcAft>
              <a:buFont typeface="Arial" panose="020B0604020202020204" pitchFamily="34" charset="0"/>
              <a:buChar char="•"/>
            </a:pPr>
            <a:r>
              <a:rPr lang="tr-TR" sz="2400" dirty="0">
                <a:solidFill>
                  <a:srgbClr val="FF0000"/>
                </a:solidFill>
              </a:rPr>
              <a:t>Çıktı : </a:t>
            </a:r>
          </a:p>
          <a:p>
            <a:pPr>
              <a:lnSpc>
                <a:spcPct val="90000"/>
              </a:lnSpc>
              <a:spcAft>
                <a:spcPts val="600"/>
              </a:spcAft>
            </a:pPr>
            <a:r>
              <a:rPr lang="tr-TR" sz="2000" dirty="0"/>
              <a:t>İşlenmiş bilgiyi (enformasyon), insanlara veya kullanılacak olan aktivitelere aktarır.</a:t>
            </a:r>
          </a:p>
          <a:p>
            <a:pPr>
              <a:lnSpc>
                <a:spcPct val="90000"/>
              </a:lnSpc>
              <a:spcAft>
                <a:spcPts val="600"/>
              </a:spcAft>
            </a:pPr>
            <a:endParaRPr lang="tr-TR" sz="2400" dirty="0"/>
          </a:p>
        </p:txBody>
      </p:sp>
      <p:sp>
        <p:nvSpPr>
          <p:cNvPr id="2" name="Başlık 1">
            <a:extLst>
              <a:ext uri="{FF2B5EF4-FFF2-40B4-BE49-F238E27FC236}">
                <a16:creationId xmlns:a16="http://schemas.microsoft.com/office/drawing/2014/main" id="{88D0F233-3B57-125D-3271-DCB3AD4C76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BİLİŞİM SiSTEMLERi VE YÖNETiMi</a:t>
            </a:r>
          </a:p>
        </p:txBody>
      </p:sp>
      <p:sp>
        <p:nvSpPr>
          <p:cNvPr id="4" name="Metin Yer Tutucusu 3">
            <a:extLst>
              <a:ext uri="{FF2B5EF4-FFF2-40B4-BE49-F238E27FC236}">
                <a16:creationId xmlns:a16="http://schemas.microsoft.com/office/drawing/2014/main" id="{9EE66294-3F5D-F7E0-A7F4-9CC2E3B835F5}"/>
              </a:ext>
            </a:extLst>
          </p:cNvPr>
          <p:cNvSpPr>
            <a:spLocks noGrp="1"/>
          </p:cNvSpPr>
          <p:nvPr>
            <p:ph type="body" sz="half" idx="2"/>
          </p:nvPr>
        </p:nvSpPr>
        <p:spPr>
          <a:xfrm>
            <a:off x="4821238" y="645318"/>
            <a:ext cx="3409950" cy="5567363"/>
          </a:xfrm>
        </p:spPr>
        <p:txBody>
          <a:bodyPr wrap="square" anchor="t">
            <a:normAutofit/>
          </a:bodyPr>
          <a:lstStyle/>
          <a:p>
            <a:endParaRPr lang="tr-TR" sz="2600" dirty="0"/>
          </a:p>
          <a:p>
            <a:r>
              <a:rPr lang="tr-TR" sz="2200" dirty="0"/>
              <a:t>Bilişim sistemi, organizasyonlarda karar verme aşamasına kadar bilgiyi toplamak, düzenlemek, işlemek ve saklamak olarak tanımlanabilir.</a:t>
            </a:r>
          </a:p>
          <a:p>
            <a:r>
              <a:rPr lang="tr-TR" sz="2200" dirty="0"/>
              <a:t>. Bilişim sistemlerinde üç aktivite</a:t>
            </a:r>
          </a:p>
          <a:p>
            <a:r>
              <a:rPr lang="tr-TR" sz="2200" dirty="0"/>
              <a:t>bilgiyi üretmek için gereklidir. Bu aktiviteler: girdi, işlem ve çıktıdır.</a:t>
            </a:r>
          </a:p>
          <a:p>
            <a:endParaRPr lang="tr-TR" sz="2600" dirty="0"/>
          </a:p>
        </p:txBody>
      </p:sp>
    </p:spTree>
    <p:extLst>
      <p:ext uri="{BB962C8B-B14F-4D97-AF65-F5344CB8AC3E}">
        <p14:creationId xmlns:p14="http://schemas.microsoft.com/office/powerpoint/2010/main" val="2190363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609856-D97F-FC3E-B567-7C009442445C}"/>
              </a:ext>
            </a:extLst>
          </p:cNvPr>
          <p:cNvSpPr>
            <a:spLocks noGrp="1"/>
          </p:cNvSpPr>
          <p:nvPr>
            <p:ph type="title"/>
          </p:nvPr>
        </p:nvSpPr>
        <p:spPr>
          <a:xfrm>
            <a:off x="838200" y="1336390"/>
            <a:ext cx="6155988" cy="1182927"/>
          </a:xfrm>
        </p:spPr>
        <p:txBody>
          <a:bodyPr vert="horz" lIns="91440" tIns="45720" rIns="91440" bIns="45720" rtlCol="0" anchor="b">
            <a:normAutofit/>
          </a:bodyPr>
          <a:lstStyle/>
          <a:p>
            <a:pPr algn="ctr"/>
            <a:r>
              <a:rPr lang="en-US" sz="3900" kern="1200" dirty="0">
                <a:solidFill>
                  <a:schemeClr val="tx1"/>
                </a:solidFill>
                <a:latin typeface="+mj-lt"/>
                <a:ea typeface="+mj-ea"/>
                <a:cs typeface="+mj-cs"/>
              </a:rPr>
              <a:t>VERİ TABANI </a:t>
            </a:r>
            <a:r>
              <a:rPr lang="tr-TR" sz="3900" kern="1200" dirty="0">
                <a:solidFill>
                  <a:schemeClr val="tx1"/>
                </a:solidFill>
                <a:latin typeface="+mj-lt"/>
                <a:ea typeface="+mj-ea"/>
                <a:cs typeface="+mj-cs"/>
              </a:rPr>
              <a:t>              </a:t>
            </a:r>
            <a:r>
              <a:rPr lang="en-US" sz="3900" kern="1200" dirty="0">
                <a:solidFill>
                  <a:schemeClr val="tx1"/>
                </a:solidFill>
                <a:latin typeface="+mj-lt"/>
                <a:ea typeface="+mj-ea"/>
                <a:cs typeface="+mj-cs"/>
              </a:rPr>
              <a:t>YÖNETİM SİSTEMİ</a:t>
            </a:r>
          </a:p>
        </p:txBody>
      </p:sp>
      <p:sp>
        <p:nvSpPr>
          <p:cNvPr id="5" name="Metin kutusu 4">
            <a:extLst>
              <a:ext uri="{FF2B5EF4-FFF2-40B4-BE49-F238E27FC236}">
                <a16:creationId xmlns:a16="http://schemas.microsoft.com/office/drawing/2014/main" id="{E75B9846-A032-20FB-2A33-8BB087BAD735}"/>
              </a:ext>
            </a:extLst>
          </p:cNvPr>
          <p:cNvSpPr txBox="1"/>
          <p:nvPr/>
        </p:nvSpPr>
        <p:spPr>
          <a:xfrm>
            <a:off x="803776" y="2829330"/>
            <a:ext cx="6190412" cy="3344459"/>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400" dirty="0">
                <a:solidFill>
                  <a:schemeClr val="tx1">
                    <a:alpha val="80000"/>
                  </a:schemeClr>
                </a:solidFill>
              </a:rPr>
              <a:t>Veri </a:t>
            </a:r>
            <a:r>
              <a:rPr lang="en-US" sz="2400" dirty="0" err="1">
                <a:solidFill>
                  <a:schemeClr val="tx1">
                    <a:alpha val="80000"/>
                  </a:schemeClr>
                </a:solidFill>
              </a:rPr>
              <a:t>tabanı</a:t>
            </a:r>
            <a:r>
              <a:rPr lang="en-US" sz="2400" dirty="0">
                <a:solidFill>
                  <a:schemeClr val="tx1">
                    <a:alpha val="80000"/>
                  </a:schemeClr>
                </a:solidFill>
              </a:rPr>
              <a:t> </a:t>
            </a:r>
            <a:r>
              <a:rPr lang="en-US" sz="2400" dirty="0" err="1">
                <a:solidFill>
                  <a:schemeClr val="tx1">
                    <a:alpha val="80000"/>
                  </a:schemeClr>
                </a:solidFill>
              </a:rPr>
              <a:t>yönetim</a:t>
            </a:r>
            <a:r>
              <a:rPr lang="en-US" sz="2400" dirty="0">
                <a:solidFill>
                  <a:schemeClr val="tx1">
                    <a:alpha val="80000"/>
                  </a:schemeClr>
                </a:solidFill>
              </a:rPr>
              <a:t> </a:t>
            </a:r>
            <a:r>
              <a:rPr lang="en-US" sz="2400" dirty="0" err="1">
                <a:solidFill>
                  <a:schemeClr val="tx1">
                    <a:alpha val="80000"/>
                  </a:schemeClr>
                </a:solidFill>
              </a:rPr>
              <a:t>sistemleri</a:t>
            </a:r>
            <a:r>
              <a:rPr lang="en-US" sz="2400" dirty="0">
                <a:solidFill>
                  <a:schemeClr val="tx1">
                    <a:alpha val="80000"/>
                  </a:schemeClr>
                </a:solidFill>
              </a:rPr>
              <a:t> (VTYS), </a:t>
            </a:r>
            <a:r>
              <a:rPr lang="en-US" sz="2400" dirty="0" err="1">
                <a:solidFill>
                  <a:schemeClr val="tx1">
                    <a:alpha val="80000"/>
                  </a:schemeClr>
                </a:solidFill>
              </a:rPr>
              <a:t>verilere</a:t>
            </a:r>
            <a:r>
              <a:rPr lang="en-US" sz="2400" dirty="0">
                <a:solidFill>
                  <a:schemeClr val="tx1">
                    <a:alpha val="80000"/>
                  </a:schemeClr>
                </a:solidFill>
              </a:rPr>
              <a:t> </a:t>
            </a:r>
            <a:r>
              <a:rPr lang="en-US" sz="2400" dirty="0" err="1">
                <a:solidFill>
                  <a:schemeClr val="tx1">
                    <a:alpha val="80000"/>
                  </a:schemeClr>
                </a:solidFill>
              </a:rPr>
              <a:t>aynı</a:t>
            </a:r>
            <a:r>
              <a:rPr lang="en-US" sz="2400" dirty="0">
                <a:solidFill>
                  <a:schemeClr val="tx1">
                    <a:alpha val="80000"/>
                  </a:schemeClr>
                </a:solidFill>
              </a:rPr>
              <a:t> </a:t>
            </a:r>
            <a:r>
              <a:rPr lang="en-US" sz="2400" dirty="0" err="1">
                <a:solidFill>
                  <a:schemeClr val="tx1">
                    <a:alpha val="80000"/>
                  </a:schemeClr>
                </a:solidFill>
              </a:rPr>
              <a:t>anda</a:t>
            </a:r>
            <a:r>
              <a:rPr lang="en-US" sz="2400" dirty="0">
                <a:solidFill>
                  <a:schemeClr val="tx1">
                    <a:alpha val="80000"/>
                  </a:schemeClr>
                </a:solidFill>
              </a:rPr>
              <a:t> </a:t>
            </a:r>
            <a:r>
              <a:rPr lang="en-US" sz="2400" dirty="0" err="1">
                <a:solidFill>
                  <a:schemeClr val="tx1">
                    <a:alpha val="80000"/>
                  </a:schemeClr>
                </a:solidFill>
              </a:rPr>
              <a:t>birden</a:t>
            </a:r>
            <a:r>
              <a:rPr lang="en-US" sz="2400" dirty="0">
                <a:solidFill>
                  <a:schemeClr val="tx1">
                    <a:alpha val="80000"/>
                  </a:schemeClr>
                </a:solidFill>
              </a:rPr>
              <a:t> </a:t>
            </a:r>
            <a:r>
              <a:rPr lang="en-US" sz="2400" dirty="0" err="1">
                <a:solidFill>
                  <a:schemeClr val="tx1">
                    <a:alpha val="80000"/>
                  </a:schemeClr>
                </a:solidFill>
              </a:rPr>
              <a:t>çok</a:t>
            </a:r>
            <a:r>
              <a:rPr lang="en-US" sz="2400" dirty="0">
                <a:solidFill>
                  <a:schemeClr val="tx1">
                    <a:alpha val="80000"/>
                  </a:schemeClr>
                </a:solidFill>
              </a:rPr>
              <a:t> </a:t>
            </a:r>
            <a:r>
              <a:rPr lang="en-US" sz="2400" dirty="0" err="1">
                <a:solidFill>
                  <a:schemeClr val="tx1">
                    <a:alpha val="80000"/>
                  </a:schemeClr>
                </a:solidFill>
              </a:rPr>
              <a:t>bağlantı</a:t>
            </a:r>
            <a:r>
              <a:rPr lang="en-US" sz="2400" dirty="0">
                <a:solidFill>
                  <a:schemeClr val="tx1">
                    <a:alpha val="80000"/>
                  </a:schemeClr>
                </a:solidFill>
              </a:rPr>
              <a:t> </a:t>
            </a:r>
            <a:r>
              <a:rPr lang="en-US" sz="2400" dirty="0" err="1">
                <a:solidFill>
                  <a:schemeClr val="tx1">
                    <a:alpha val="80000"/>
                  </a:schemeClr>
                </a:solidFill>
              </a:rPr>
              <a:t>sağlayabilme</a:t>
            </a:r>
            <a:r>
              <a:rPr lang="en-US" sz="2400" dirty="0">
                <a:solidFill>
                  <a:schemeClr val="tx1">
                    <a:alpha val="80000"/>
                  </a:schemeClr>
                </a:solidFill>
              </a:rPr>
              <a:t> </a:t>
            </a:r>
            <a:r>
              <a:rPr lang="en-US" sz="2400" dirty="0" err="1">
                <a:solidFill>
                  <a:schemeClr val="tx1">
                    <a:alpha val="80000"/>
                  </a:schemeClr>
                </a:solidFill>
              </a:rPr>
              <a:t>özelliği</a:t>
            </a:r>
            <a:r>
              <a:rPr lang="en-US" sz="2400" dirty="0">
                <a:solidFill>
                  <a:schemeClr val="tx1">
                    <a:alpha val="80000"/>
                  </a:schemeClr>
                </a:solidFill>
              </a:rPr>
              <a:t> </a:t>
            </a:r>
            <a:r>
              <a:rPr lang="en-US" sz="2400" dirty="0" err="1">
                <a:solidFill>
                  <a:schemeClr val="tx1">
                    <a:alpha val="80000"/>
                  </a:schemeClr>
                </a:solidFill>
              </a:rPr>
              <a:t>sağlar</a:t>
            </a:r>
            <a:r>
              <a:rPr lang="en-US" sz="2400" dirty="0">
                <a:solidFill>
                  <a:schemeClr val="tx1">
                    <a:alpha val="80000"/>
                  </a:schemeClr>
                </a:solidFill>
              </a:rPr>
              <a:t>. Bu </a:t>
            </a:r>
            <a:r>
              <a:rPr lang="en-US" sz="2400" dirty="0" err="1">
                <a:solidFill>
                  <a:schemeClr val="tx1">
                    <a:alpha val="80000"/>
                  </a:schemeClr>
                </a:solidFill>
              </a:rPr>
              <a:t>sistemler</a:t>
            </a:r>
            <a:r>
              <a:rPr lang="en-US" sz="2400" dirty="0">
                <a:solidFill>
                  <a:schemeClr val="tx1">
                    <a:alpha val="80000"/>
                  </a:schemeClr>
                </a:solidFill>
              </a:rPr>
              <a:t>, </a:t>
            </a:r>
            <a:r>
              <a:rPr lang="en-US" sz="2400" dirty="0" err="1">
                <a:solidFill>
                  <a:schemeClr val="tx1">
                    <a:alpha val="80000"/>
                  </a:schemeClr>
                </a:solidFill>
              </a:rPr>
              <a:t>veri</a:t>
            </a:r>
            <a:r>
              <a:rPr lang="en-US" sz="2400" dirty="0">
                <a:solidFill>
                  <a:schemeClr val="tx1">
                    <a:alpha val="80000"/>
                  </a:schemeClr>
                </a:solidFill>
              </a:rPr>
              <a:t> </a:t>
            </a:r>
            <a:r>
              <a:rPr lang="en-US" sz="2400" dirty="0" err="1">
                <a:solidFill>
                  <a:schemeClr val="tx1">
                    <a:alpha val="80000"/>
                  </a:schemeClr>
                </a:solidFill>
              </a:rPr>
              <a:t>tabanı</a:t>
            </a:r>
            <a:r>
              <a:rPr lang="en-US" sz="2400" dirty="0">
                <a:solidFill>
                  <a:schemeClr val="tx1">
                    <a:alpha val="80000"/>
                  </a:schemeClr>
                </a:solidFill>
              </a:rPr>
              <a:t> </a:t>
            </a:r>
            <a:r>
              <a:rPr lang="en-US" sz="2400" dirty="0" err="1">
                <a:solidFill>
                  <a:schemeClr val="tx1">
                    <a:alpha val="80000"/>
                  </a:schemeClr>
                </a:solidFill>
              </a:rPr>
              <a:t>yönetiminin</a:t>
            </a:r>
            <a:r>
              <a:rPr lang="en-US" sz="2400" dirty="0">
                <a:solidFill>
                  <a:schemeClr val="tx1">
                    <a:alpha val="80000"/>
                  </a:schemeClr>
                </a:solidFill>
              </a:rPr>
              <a:t> </a:t>
            </a:r>
            <a:r>
              <a:rPr lang="en-US" sz="2400" dirty="0" err="1">
                <a:solidFill>
                  <a:schemeClr val="tx1">
                    <a:alpha val="80000"/>
                  </a:schemeClr>
                </a:solidFill>
              </a:rPr>
              <a:t>bir</a:t>
            </a:r>
            <a:r>
              <a:rPr lang="en-US" sz="2400" dirty="0">
                <a:solidFill>
                  <a:schemeClr val="tx1">
                    <a:alpha val="80000"/>
                  </a:schemeClr>
                </a:solidFill>
              </a:rPr>
              <a:t> </a:t>
            </a:r>
            <a:r>
              <a:rPr lang="en-US" sz="2400" dirty="0" err="1">
                <a:solidFill>
                  <a:schemeClr val="tx1">
                    <a:alpha val="80000"/>
                  </a:schemeClr>
                </a:solidFill>
              </a:rPr>
              <a:t>parçası</a:t>
            </a:r>
            <a:r>
              <a:rPr lang="en-US" sz="2400" dirty="0">
                <a:solidFill>
                  <a:schemeClr val="tx1">
                    <a:alpha val="80000"/>
                  </a:schemeClr>
                </a:solidFill>
              </a:rPr>
              <a:t> </a:t>
            </a:r>
            <a:r>
              <a:rPr lang="en-US" sz="2400" dirty="0" err="1">
                <a:solidFill>
                  <a:schemeClr val="tx1">
                    <a:alpha val="80000"/>
                  </a:schemeClr>
                </a:solidFill>
              </a:rPr>
              <a:t>olarak</a:t>
            </a:r>
            <a:r>
              <a:rPr lang="en-US" sz="2400" dirty="0">
                <a:solidFill>
                  <a:schemeClr val="tx1">
                    <a:alpha val="80000"/>
                  </a:schemeClr>
                </a:solidFill>
              </a:rPr>
              <a:t>, </a:t>
            </a:r>
            <a:r>
              <a:rPr lang="en-US" sz="2400" dirty="0" err="1">
                <a:solidFill>
                  <a:schemeClr val="tx1">
                    <a:alpha val="80000"/>
                  </a:schemeClr>
                </a:solidFill>
              </a:rPr>
              <a:t>verinin</a:t>
            </a:r>
            <a:r>
              <a:rPr lang="en-US" sz="2400" dirty="0">
                <a:solidFill>
                  <a:schemeClr val="tx1">
                    <a:alpha val="80000"/>
                  </a:schemeClr>
                </a:solidFill>
              </a:rPr>
              <a:t> </a:t>
            </a:r>
            <a:r>
              <a:rPr lang="en-US" sz="2400" dirty="0" err="1">
                <a:solidFill>
                  <a:schemeClr val="tx1">
                    <a:alpha val="80000"/>
                  </a:schemeClr>
                </a:solidFill>
              </a:rPr>
              <a:t>nasıl</a:t>
            </a:r>
            <a:r>
              <a:rPr lang="en-US" sz="2400" dirty="0">
                <a:solidFill>
                  <a:schemeClr val="tx1">
                    <a:alpha val="80000"/>
                  </a:schemeClr>
                </a:solidFill>
              </a:rPr>
              <a:t> </a:t>
            </a:r>
            <a:r>
              <a:rPr lang="en-US" sz="2400" dirty="0" err="1">
                <a:solidFill>
                  <a:schemeClr val="tx1">
                    <a:alpha val="80000"/>
                  </a:schemeClr>
                </a:solidFill>
              </a:rPr>
              <a:t>depolanacağı</a:t>
            </a:r>
            <a:r>
              <a:rPr lang="en-US" sz="2400" dirty="0">
                <a:solidFill>
                  <a:schemeClr val="tx1">
                    <a:alpha val="80000"/>
                  </a:schemeClr>
                </a:solidFill>
              </a:rPr>
              <a:t>, </a:t>
            </a:r>
            <a:r>
              <a:rPr lang="en-US" sz="2400" dirty="0" err="1">
                <a:solidFill>
                  <a:schemeClr val="tx1">
                    <a:alpha val="80000"/>
                  </a:schemeClr>
                </a:solidFill>
              </a:rPr>
              <a:t>kullanılacağı</a:t>
            </a:r>
            <a:r>
              <a:rPr lang="en-US" sz="2400" dirty="0">
                <a:solidFill>
                  <a:schemeClr val="tx1">
                    <a:alpha val="80000"/>
                  </a:schemeClr>
                </a:solidFill>
              </a:rPr>
              <a:t> </a:t>
            </a:r>
            <a:r>
              <a:rPr lang="en-US" sz="2400" dirty="0" err="1">
                <a:solidFill>
                  <a:schemeClr val="tx1">
                    <a:alpha val="80000"/>
                  </a:schemeClr>
                </a:solidFill>
              </a:rPr>
              <a:t>ve</a:t>
            </a:r>
            <a:r>
              <a:rPr lang="en-US" sz="2400" dirty="0">
                <a:solidFill>
                  <a:schemeClr val="tx1">
                    <a:alpha val="80000"/>
                  </a:schemeClr>
                </a:solidFill>
              </a:rPr>
              <a:t> </a:t>
            </a:r>
            <a:r>
              <a:rPr lang="en-US" sz="2400" dirty="0" err="1">
                <a:solidFill>
                  <a:schemeClr val="tx1">
                    <a:alpha val="80000"/>
                  </a:schemeClr>
                </a:solidFill>
              </a:rPr>
              <a:t>erişileceğini</a:t>
            </a:r>
            <a:r>
              <a:rPr lang="en-US" sz="2400" dirty="0">
                <a:solidFill>
                  <a:schemeClr val="tx1">
                    <a:alpha val="80000"/>
                  </a:schemeClr>
                </a:solidFill>
              </a:rPr>
              <a:t> </a:t>
            </a:r>
            <a:r>
              <a:rPr lang="en-US" sz="2400" dirty="0" err="1">
                <a:solidFill>
                  <a:schemeClr val="tx1">
                    <a:alpha val="80000"/>
                  </a:schemeClr>
                </a:solidFill>
              </a:rPr>
              <a:t>mantıksal</a:t>
            </a:r>
            <a:r>
              <a:rPr lang="en-US" sz="2400" dirty="0">
                <a:solidFill>
                  <a:schemeClr val="tx1">
                    <a:alpha val="80000"/>
                  </a:schemeClr>
                </a:solidFill>
              </a:rPr>
              <a:t> </a:t>
            </a:r>
            <a:r>
              <a:rPr lang="en-US" sz="2400" dirty="0" err="1">
                <a:solidFill>
                  <a:schemeClr val="tx1">
                    <a:alpha val="80000"/>
                  </a:schemeClr>
                </a:solidFill>
              </a:rPr>
              <a:t>olarak</a:t>
            </a:r>
            <a:r>
              <a:rPr lang="en-US" sz="2400" dirty="0">
                <a:solidFill>
                  <a:schemeClr val="tx1">
                    <a:alpha val="80000"/>
                  </a:schemeClr>
                </a:solidFill>
              </a:rPr>
              <a:t> </a:t>
            </a:r>
            <a:r>
              <a:rPr lang="en-US" sz="2400" dirty="0" err="1">
                <a:solidFill>
                  <a:schemeClr val="tx1">
                    <a:alpha val="80000"/>
                  </a:schemeClr>
                </a:solidFill>
              </a:rPr>
              <a:t>yönlendiren</a:t>
            </a:r>
            <a:r>
              <a:rPr lang="en-US" sz="2400" dirty="0">
                <a:solidFill>
                  <a:schemeClr val="tx1">
                    <a:alpha val="80000"/>
                  </a:schemeClr>
                </a:solidFill>
              </a:rPr>
              <a:t> </a:t>
            </a:r>
            <a:r>
              <a:rPr lang="en-US" sz="2400" dirty="0" err="1">
                <a:solidFill>
                  <a:schemeClr val="tx1">
                    <a:alpha val="80000"/>
                  </a:schemeClr>
                </a:solidFill>
              </a:rPr>
              <a:t>bir</a:t>
            </a:r>
            <a:r>
              <a:rPr lang="en-US" sz="2400" dirty="0">
                <a:solidFill>
                  <a:schemeClr val="tx1">
                    <a:alpha val="80000"/>
                  </a:schemeClr>
                </a:solidFill>
              </a:rPr>
              <a:t> </a:t>
            </a:r>
            <a:r>
              <a:rPr lang="en-US" sz="2400" dirty="0" err="1">
                <a:solidFill>
                  <a:schemeClr val="tx1">
                    <a:alpha val="80000"/>
                  </a:schemeClr>
                </a:solidFill>
              </a:rPr>
              <a:t>kurallar</a:t>
            </a:r>
            <a:r>
              <a:rPr lang="en-US" sz="2400" dirty="0">
                <a:solidFill>
                  <a:schemeClr val="tx1">
                    <a:alpha val="80000"/>
                  </a:schemeClr>
                </a:solidFill>
              </a:rPr>
              <a:t> </a:t>
            </a:r>
            <a:r>
              <a:rPr lang="en-US" sz="2400" dirty="0" err="1">
                <a:solidFill>
                  <a:schemeClr val="tx1">
                    <a:alpha val="80000"/>
                  </a:schemeClr>
                </a:solidFill>
              </a:rPr>
              <a:t>sistemidir</a:t>
            </a:r>
            <a:r>
              <a:rPr lang="en-US" sz="2400" dirty="0">
                <a:solidFill>
                  <a:schemeClr val="tx1">
                    <a:alpha val="80000"/>
                  </a:schemeClr>
                </a:solidFill>
              </a:rPr>
              <a:t>.</a:t>
            </a:r>
          </a:p>
          <a:p>
            <a:pPr indent="-228600" defTabSz="914400">
              <a:lnSpc>
                <a:spcPct val="90000"/>
              </a:lnSpc>
              <a:spcAft>
                <a:spcPts val="600"/>
              </a:spcAft>
              <a:buFont typeface="Arial" panose="020B0604020202020204" pitchFamily="34" charset="0"/>
              <a:buChar char="•"/>
            </a:pPr>
            <a:endParaRPr lang="en-US" sz="2000" dirty="0">
              <a:solidFill>
                <a:schemeClr val="tx1">
                  <a:alpha val="80000"/>
                </a:schemeClr>
              </a:solidFill>
            </a:endParaRPr>
          </a:p>
        </p:txBody>
      </p:sp>
      <p:pic>
        <p:nvPicPr>
          <p:cNvPr id="9" name="Graphic 8" descr="Akış Çizelgesi">
            <a:extLst>
              <a:ext uri="{FF2B5EF4-FFF2-40B4-BE49-F238E27FC236}">
                <a16:creationId xmlns:a16="http://schemas.microsoft.com/office/drawing/2014/main" id="{B2C56CFC-4DF9-EA75-E63C-E08A1F17E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Tree>
    <p:extLst>
      <p:ext uri="{BB962C8B-B14F-4D97-AF65-F5344CB8AC3E}">
        <p14:creationId xmlns:p14="http://schemas.microsoft.com/office/powerpoint/2010/main" val="2961477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CA6093-16DE-2685-C37F-C9140A5C2EA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Düz model/Tablo modeli</a:t>
            </a:r>
          </a:p>
        </p:txBody>
      </p:sp>
      <p:pic>
        <p:nvPicPr>
          <p:cNvPr id="1026" name="Picture 2" descr="Veri Tabanı Normalleştirme (Normalizasyon) - Onur KUL | Kişisel Blog">
            <a:extLst>
              <a:ext uri="{FF2B5EF4-FFF2-40B4-BE49-F238E27FC236}">
                <a16:creationId xmlns:a16="http://schemas.microsoft.com/office/drawing/2014/main" id="{BAEC37DF-3450-F638-7C2B-C8097B8EC05D}"/>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1" b="20071"/>
          <a:stretch/>
        </p:blipFill>
        <p:spPr bwMode="auto">
          <a:xfrm>
            <a:off x="4654296" y="2111573"/>
            <a:ext cx="6903720" cy="2634853"/>
          </a:xfrm>
          <a:prstGeom prst="rect">
            <a:avLst/>
          </a:prstGeom>
          <a:noFill/>
          <a:extLst>
            <a:ext uri="{909E8E84-426E-40DD-AFC4-6F175D3DCCD1}">
              <a14:hiddenFill xmlns:a14="http://schemas.microsoft.com/office/drawing/2010/main">
                <a:solidFill>
                  <a:srgbClr val="FFFFFF"/>
                </a:solidFill>
              </a14:hiddenFill>
            </a:ext>
          </a:extLst>
        </p:spPr>
      </p:pic>
      <p:sp>
        <p:nvSpPr>
          <p:cNvPr id="1067" name="Metin Yer Tutucusu 3">
            <a:extLst>
              <a:ext uri="{FF2B5EF4-FFF2-40B4-BE49-F238E27FC236}">
                <a16:creationId xmlns:a16="http://schemas.microsoft.com/office/drawing/2014/main" id="{E9EBB348-2B57-11EE-2C6A-07AAEEE289A4}"/>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 İki boyutlu veri grubundan oluşur. Sütunlarda verilerin benzer özellikleri, satırlarda ise veri grupları yer alır.</a:t>
            </a:r>
          </a:p>
          <a:p>
            <a:pPr indent="-228600">
              <a:buFont typeface="Arial" panose="020B0604020202020204" pitchFamily="34" charset="0"/>
              <a:buChar char="•"/>
            </a:pPr>
            <a:r>
              <a:rPr lang="en-US" sz="2200"/>
              <a:t>Kullanıcı adlarının ve şifrelerinin tutulduğu veri tabanı buna örnek olarak verilebilir</a:t>
            </a:r>
          </a:p>
        </p:txBody>
      </p:sp>
    </p:spTree>
    <p:extLst>
      <p:ext uri="{BB962C8B-B14F-4D97-AF65-F5344CB8AC3E}">
        <p14:creationId xmlns:p14="http://schemas.microsoft.com/office/powerpoint/2010/main" val="2481513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4003BA-EF38-C198-480E-83AA5C1FA685}"/>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kern="1200">
                <a:solidFill>
                  <a:schemeClr val="tx1"/>
                </a:solidFill>
                <a:latin typeface="+mj-lt"/>
                <a:ea typeface="+mj-ea"/>
                <a:cs typeface="+mj-cs"/>
              </a:rPr>
              <a:t>Hiyerarşik Veri Modeli</a:t>
            </a:r>
          </a:p>
        </p:txBody>
      </p:sp>
      <p:sp>
        <p:nvSpPr>
          <p:cNvPr id="4" name="Metin Yer Tutucusu 3">
            <a:extLst>
              <a:ext uri="{FF2B5EF4-FFF2-40B4-BE49-F238E27FC236}">
                <a16:creationId xmlns:a16="http://schemas.microsoft.com/office/drawing/2014/main" id="{8E3BB950-C18F-5BB5-2331-48932B82FDB2}"/>
              </a:ext>
            </a:extLst>
          </p:cNvPr>
          <p:cNvSpPr>
            <a:spLocks noGrp="1"/>
          </p:cNvSpPr>
          <p:nvPr>
            <p:ph type="body" sz="half" idx="2"/>
          </p:nvPr>
        </p:nvSpPr>
        <p:spPr>
          <a:xfrm>
            <a:off x="876693" y="2533476"/>
            <a:ext cx="3455821" cy="3447832"/>
          </a:xfrm>
        </p:spPr>
        <p:txBody>
          <a:bodyPr vert="horz" lIns="91440" tIns="45720" rIns="91440" bIns="45720" rtlCol="0" anchor="t">
            <a:normAutofit/>
          </a:bodyPr>
          <a:lstStyle/>
          <a:p>
            <a:pPr indent="-228600">
              <a:buFont typeface="Arial" panose="020B0604020202020204" pitchFamily="34" charset="0"/>
              <a:buChar char="•"/>
            </a:pPr>
            <a:r>
              <a:rPr lang="en-US" sz="2000" dirty="0"/>
              <a:t> </a:t>
            </a:r>
            <a:r>
              <a:rPr lang="en-US" sz="2000"/>
              <a:t>Bu veri tabanının depoladığı yapısal verilere “kayıt” adı verildi. Kayıtlar ağaç mimarisi şeklinde yukarıdan aşağı sıralanmaktadır. Kök adı verilen ilk kaydın bir veya daha çok çocuk kayıtları vardır.</a:t>
            </a:r>
            <a:endParaRPr lang="en-US" sz="2000" dirty="0"/>
          </a:p>
          <a:p>
            <a:pPr indent="-228600">
              <a:buFont typeface="Arial" panose="020B0604020202020204" pitchFamily="34" charset="0"/>
              <a:buChar char="•"/>
            </a:pPr>
            <a:r>
              <a:rPr lang="en-US" sz="2000"/>
              <a:t>Çocuk kayıtlarında kendi çocuk kayıtları olabilir.</a:t>
            </a:r>
            <a:endParaRPr lang="en-US" sz="2000" dirty="0"/>
          </a:p>
          <a:p>
            <a:pPr indent="-228600">
              <a:buFont typeface="Arial" panose="020B0604020202020204" pitchFamily="34" charset="0"/>
              <a:buChar char="•"/>
            </a:pPr>
            <a:r>
              <a:rPr lang="en-US" sz="2000"/>
              <a:t> Kök haricinde bütün kayıtların bir ebeveyni vardır</a:t>
            </a:r>
            <a:endParaRPr lang="en-US" sz="2000" dirty="0"/>
          </a:p>
        </p:txBody>
      </p:sp>
      <p:pic>
        <p:nvPicPr>
          <p:cNvPr id="2054" name="Picture 6" descr="Şirket Organizasyon Şeması ve Görev Tanımları">
            <a:extLst>
              <a:ext uri="{FF2B5EF4-FFF2-40B4-BE49-F238E27FC236}">
                <a16:creationId xmlns:a16="http://schemas.microsoft.com/office/drawing/2014/main" id="{33A308D8-9E9F-156E-0260-A71D61E646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18" r="-2" b="-2"/>
          <a:stretch/>
        </p:blipFill>
        <p:spPr bwMode="auto">
          <a:xfrm>
            <a:off x="4987672" y="919012"/>
            <a:ext cx="6389346" cy="5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145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25E58E-720E-E7EA-98BF-740C42BDDE28}"/>
              </a:ext>
            </a:extLst>
          </p:cNvPr>
          <p:cNvSpPr>
            <a:spLocks noGrp="1"/>
          </p:cNvSpPr>
          <p:nvPr>
            <p:ph type="title"/>
          </p:nvPr>
        </p:nvSpPr>
        <p:spPr>
          <a:xfrm>
            <a:off x="876693" y="741391"/>
            <a:ext cx="5219307" cy="1616203"/>
          </a:xfrm>
        </p:spPr>
        <p:txBody>
          <a:bodyPr vert="horz" lIns="91440" tIns="45720" rIns="91440" bIns="45720" rtlCol="0" anchor="b">
            <a:normAutofit/>
          </a:bodyPr>
          <a:lstStyle/>
          <a:p>
            <a:r>
              <a:rPr lang="en-US" kern="1200">
                <a:solidFill>
                  <a:schemeClr val="tx1"/>
                </a:solidFill>
                <a:latin typeface="+mj-lt"/>
                <a:ea typeface="+mj-ea"/>
                <a:cs typeface="+mj-cs"/>
              </a:rPr>
              <a:t>Ağ veri modeli</a:t>
            </a:r>
          </a:p>
        </p:txBody>
      </p:sp>
      <p:sp>
        <p:nvSpPr>
          <p:cNvPr id="4" name="Metin Yer Tutucusu 3">
            <a:extLst>
              <a:ext uri="{FF2B5EF4-FFF2-40B4-BE49-F238E27FC236}">
                <a16:creationId xmlns:a16="http://schemas.microsoft.com/office/drawing/2014/main" id="{4E61AB64-F704-AAA2-3E64-EF4606CE978E}"/>
              </a:ext>
            </a:extLst>
          </p:cNvPr>
          <p:cNvSpPr>
            <a:spLocks noGrp="1"/>
          </p:cNvSpPr>
          <p:nvPr>
            <p:ph type="body" sz="half" idx="2"/>
          </p:nvPr>
        </p:nvSpPr>
        <p:spPr>
          <a:xfrm>
            <a:off x="876692" y="2533476"/>
            <a:ext cx="5219307" cy="3537410"/>
          </a:xfrm>
        </p:spPr>
        <p:txBody>
          <a:bodyPr vert="horz" lIns="91440" tIns="45720" rIns="91440" bIns="45720" rtlCol="0" anchor="t">
            <a:normAutofit/>
          </a:bodyPr>
          <a:lstStyle/>
          <a:p>
            <a:pPr indent="-228600">
              <a:buFont typeface="Arial" panose="020B0604020202020204" pitchFamily="34" charset="0"/>
              <a:buChar char="•"/>
            </a:pPr>
            <a:r>
              <a:rPr lang="en-US" sz="2000"/>
              <a:t> Hiyerarşik veri modelinin geliştirilmiş</a:t>
            </a:r>
          </a:p>
          <a:p>
            <a:pPr indent="-228600">
              <a:buFont typeface="Arial" panose="020B0604020202020204" pitchFamily="34" charset="0"/>
              <a:buChar char="•"/>
            </a:pPr>
            <a:r>
              <a:rPr lang="en-US" sz="2000"/>
              <a:t>halidir. Hızlıca kabul görmesinin nedeni bir verinin</a:t>
            </a:r>
          </a:p>
          <a:p>
            <a:pPr indent="-228600">
              <a:buFont typeface="Arial" panose="020B0604020202020204" pitchFamily="34" charset="0"/>
              <a:buChar char="•"/>
            </a:pPr>
            <a:r>
              <a:rPr lang="en-US" sz="2000"/>
              <a:t>doğal olarak başka veriler ile ilişkili olmasıdır.</a:t>
            </a:r>
          </a:p>
          <a:p>
            <a:pPr indent="-228600">
              <a:buFont typeface="Arial" panose="020B0604020202020204" pitchFamily="34" charset="0"/>
              <a:buChar char="•"/>
            </a:pPr>
            <a:endParaRPr lang="en-US" sz="2000"/>
          </a:p>
          <a:p>
            <a:pPr indent="-228600">
              <a:buFont typeface="Arial" panose="020B0604020202020204" pitchFamily="34" charset="0"/>
              <a:buChar char="•"/>
            </a:pPr>
            <a:r>
              <a:rPr lang="en-US" sz="2000"/>
              <a:t>Verilerin tek bir birim yerine birden çok veri ile ilişkilendirilmesini sağlayarak daha doğru ve faydı bilgi elde edilmesini sağlar.</a:t>
            </a:r>
          </a:p>
        </p:txBody>
      </p:sp>
      <p:pic>
        <p:nvPicPr>
          <p:cNvPr id="3076" name="Picture 4" descr="Veritabanı Yönetim Sistemleri">
            <a:extLst>
              <a:ext uri="{FF2B5EF4-FFF2-40B4-BE49-F238E27FC236}">
                <a16:creationId xmlns:a16="http://schemas.microsoft.com/office/drawing/2014/main" id="{BE73026D-FD7D-58DA-3F9A-3DBD2C6C10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5587" y="2382743"/>
            <a:ext cx="4273463" cy="302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8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5" name="Rectangle 414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2956841-74DB-7980-5F6F-09724CE507D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İlişkisel Veri Modeli</a:t>
            </a:r>
          </a:p>
        </p:txBody>
      </p:sp>
      <p:sp>
        <p:nvSpPr>
          <p:cNvPr id="414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2A5B567F-9C3A-260A-C1D9-7BBEEAA2E9BD}"/>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2200"/>
              <a:t>İlişkiler yardımıyla, veri içerisindeki ilişkiler modellenir. Dolayısıyla, ilişkisel bir veri tabanı, çeşitli ilişki örneklerinden oluşur.</a:t>
            </a:r>
          </a:p>
          <a:p>
            <a:pPr indent="-228600">
              <a:buFont typeface="Arial" panose="020B0604020202020204" pitchFamily="34" charset="0"/>
              <a:buChar char="•"/>
            </a:pPr>
            <a:endParaRPr lang="en-US" sz="2200"/>
          </a:p>
          <a:p>
            <a:pPr indent="-228600">
              <a:buFont typeface="Arial" panose="020B0604020202020204" pitchFamily="34" charset="0"/>
              <a:buChar char="•"/>
            </a:pPr>
            <a:r>
              <a:rPr lang="en-US" sz="2200"/>
              <a:t>Bu veri modelinde veriler arasındaki içerik ilişkisi ve bu içerklere göre sınıflandırma(dosyalandırma) işlemleri yapılarak ilişkili verilere kolay ulaşılmasını sağlar.</a:t>
            </a:r>
          </a:p>
        </p:txBody>
      </p:sp>
      <p:pic>
        <p:nvPicPr>
          <p:cNvPr id="4102" name="Picture 6" descr="Programlama Notları: Relations (Veritabanı ilişkileri)">
            <a:extLst>
              <a:ext uri="{FF2B5EF4-FFF2-40B4-BE49-F238E27FC236}">
                <a16:creationId xmlns:a16="http://schemas.microsoft.com/office/drawing/2014/main" id="{82DB2E66-90FA-BD46-68D7-899096892A5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883" r="8883"/>
          <a:stretch>
            <a:fillRect/>
          </a:stretch>
        </p:blipFill>
        <p:spPr bwMode="auto">
          <a:xfrm>
            <a:off x="6099048" y="1273768"/>
            <a:ext cx="5458968" cy="431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099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2013 - 2022 Teması">
  <a:themeElements>
    <a:clrScheme name="Office 2013 - 2022 Teması">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2013 - 2022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Veri Tabanı Sistemleri</Template>
  <TotalTime>6</TotalTime>
  <Words>1568</Words>
  <Application>Microsoft Office PowerPoint</Application>
  <PresentationFormat>Geniş ekran</PresentationFormat>
  <Paragraphs>86</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Calibri</vt:lpstr>
      <vt:lpstr>Calibri Light</vt:lpstr>
      <vt:lpstr>Office 2013 - 2022 Teması</vt:lpstr>
      <vt:lpstr>Veri Tabanı  Ve  Veri Tabanı Yönetim Sistemleri</vt:lpstr>
      <vt:lpstr>PowerPoint Sunusu</vt:lpstr>
      <vt:lpstr>PowerPoint Sunusu</vt:lpstr>
      <vt:lpstr>BİLİŞİM SiSTEMLERi VE YÖNETiMi</vt:lpstr>
      <vt:lpstr>VERİ TABANI               YÖNETİM SİSTEMİ</vt:lpstr>
      <vt:lpstr>Düz model/Tablo modeli</vt:lpstr>
      <vt:lpstr>Hiyerarşik Veri Modeli</vt:lpstr>
      <vt:lpstr>Ağ veri modeli</vt:lpstr>
      <vt:lpstr>İlişkisel Veri Modeli</vt:lpstr>
      <vt:lpstr>Nesne Yönelimli Veri Modeli</vt:lpstr>
      <vt:lpstr>Nesne İlişkisel Veri Modeli</vt:lpstr>
      <vt:lpstr>Çoklu Ortam Veri Modeli</vt:lpstr>
      <vt:lpstr>Dağıtık Veri Modeli</vt:lpstr>
      <vt:lpstr>VERİ TABANI TASARIMI</vt:lpstr>
      <vt:lpstr>VERİ TABANI TASARIMI</vt:lpstr>
      <vt:lpstr>VERİ TABANI TASARIMI</vt:lpstr>
      <vt:lpstr>VERİ TABANI TASARIMI</vt:lpstr>
      <vt:lpstr>İLİŞKİSEL VE İLİŞKİSEL OLMAYAN(NoSQL) VERİ TABANI SİSTEMLERİ</vt:lpstr>
      <vt:lpstr>İLİŞKİSEL VE İLİŞKİSEL OLMAYAN(NoSQL) VERİ TABANI SİSTEMLERİ</vt:lpstr>
      <vt:lpstr>İLİŞKİSEL VE İLİŞKİSEL OLMAYAN(NoSQL) VERİ TABANI SİSTEMLERİ</vt:lpstr>
      <vt:lpstr>VERİ TABANI MİMARİLERİNİN PERFORMANS KARŞILAŞTIRMASI</vt:lpstr>
      <vt:lpstr>VERİ TABANI MİMARİLERİNİN PERFORMANS KARŞILAŞTIRMASI</vt:lpstr>
      <vt:lpstr>VERİ TABANI MİMARİLERİNİN PERFORMANS KARŞILAŞTIRMASI</vt:lpstr>
      <vt:lpstr>VERİ TABANI MİMARİLERİNİN PERFORMANS KARŞILAŞTIRMASI</vt:lpstr>
      <vt:lpstr>SONUÇ VE DEĞERLENDİRME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Ve  Veri Tabanı Yönetim Sistemleri</dc:title>
  <dc:creator>Saner Eraslan</dc:creator>
  <cp:lastModifiedBy>Saner Eraslan</cp:lastModifiedBy>
  <cp:revision>2</cp:revision>
  <dcterms:created xsi:type="dcterms:W3CDTF">2024-03-19T12:44:57Z</dcterms:created>
  <dcterms:modified xsi:type="dcterms:W3CDTF">2024-03-19T12:55:58Z</dcterms:modified>
</cp:coreProperties>
</file>