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81B48-A301-4973-9E36-76F64662DD16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97940-FDDE-454C-9BFC-04844405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97940-FDDE-454C-9BFC-048444058D4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59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7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1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50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6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0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7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9E364E-0E1A-490C-AFBA-4E067C03867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2BF8-B088-4A0F-9CE2-8D58F9819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0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D73017-232C-469C-8D0F-FFED0A2C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621" y="523201"/>
            <a:ext cx="6374735" cy="269586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Формы и виды предпринимательской деятельности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D20B5-CED9-43C5-9FD6-2AA03C53D118}"/>
              </a:ext>
            </a:extLst>
          </p:cNvPr>
          <p:cNvSpPr txBox="1"/>
          <p:nvPr/>
        </p:nvSpPr>
        <p:spPr>
          <a:xfrm>
            <a:off x="1501422" y="2623272"/>
            <a:ext cx="8173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 зависимости от содержания предпринимательской деятельности выделяют следующие виды предпринимательской деятельности: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E4447-8B14-491B-B9CD-4F59D3E15377}"/>
              </a:ext>
            </a:extLst>
          </p:cNvPr>
          <p:cNvSpPr txBox="1"/>
          <p:nvPr/>
        </p:nvSpPr>
        <p:spPr>
          <a:xfrm>
            <a:off x="6908799" y="3756378"/>
            <a:ext cx="6096000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производственная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коммерческая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финансовая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консалтинговая и аудиторская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инновационная</a:t>
            </a:r>
          </a:p>
        </p:txBody>
      </p:sp>
    </p:spTree>
    <p:extLst>
      <p:ext uri="{BB962C8B-B14F-4D97-AF65-F5344CB8AC3E}">
        <p14:creationId xmlns:p14="http://schemas.microsoft.com/office/powerpoint/2010/main" val="122201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99504-7E74-4DFD-B355-D6B0EFA6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562777" cy="8680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dirty="0"/>
              <a:t>Фондовая биржа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1A18F-C29E-44F2-8CC3-4388BF14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357" y="1331259"/>
            <a:ext cx="8946541" cy="1490963"/>
          </a:xfrm>
        </p:spPr>
        <p:txBody>
          <a:bodyPr/>
          <a:lstStyle/>
          <a:p>
            <a:r>
              <a:rPr lang="ru-RU" dirty="0"/>
              <a:t>Организационно оформленный, регулярно функционирующий рынок ценных бумаг, способствующий повышению мобильности капитала и выявлению реальной стоимости активов.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5BCF8-7CD1-4739-9F67-FAE0DB5DB34B}"/>
              </a:ext>
            </a:extLst>
          </p:cNvPr>
          <p:cNvSpPr txBox="1"/>
          <p:nvPr/>
        </p:nvSpPr>
        <p:spPr>
          <a:xfrm>
            <a:off x="2833512" y="2582461"/>
            <a:ext cx="8207022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accent1"/>
                </a:solidFill>
              </a:rPr>
              <a:t>Принцип функционирования </a:t>
            </a:r>
            <a:r>
              <a:rPr lang="ru-RU" sz="2000" dirty="0"/>
              <a:t>фондовой биржи базируется на оперативном регулировании спроса и предложения. На фондовой бирже проводят так называемые котировки ценных бумаг, которые состоят в регулярной оценке специалистами котировочного отдела биржи курсов покупателей и курсов продавцов по всем ценным бумагам, которые проходят через биржу.</a:t>
            </a:r>
          </a:p>
        </p:txBody>
      </p:sp>
    </p:spTree>
    <p:extLst>
      <p:ext uri="{BB962C8B-B14F-4D97-AF65-F5344CB8AC3E}">
        <p14:creationId xmlns:p14="http://schemas.microsoft.com/office/powerpoint/2010/main" val="229999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82952-FEE8-446D-86F8-D2E899BE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689800" cy="87937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/>
              <a:t>Кредитное предпринимательство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6400-8409-44C1-8DE5-75D06302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01" y="1332089"/>
            <a:ext cx="8946541" cy="982133"/>
          </a:xfrm>
        </p:spPr>
        <p:txBody>
          <a:bodyPr/>
          <a:lstStyle/>
          <a:p>
            <a:r>
              <a:rPr lang="ru-RU" dirty="0"/>
              <a:t>Относится к числу наиболее известных разновидностей предпринимательства в финансовой сфере.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29E9C-CB18-4583-AAC3-D284624E3262}"/>
              </a:ext>
            </a:extLst>
          </p:cNvPr>
          <p:cNvSpPr txBox="1"/>
          <p:nvPr/>
        </p:nvSpPr>
        <p:spPr>
          <a:xfrm>
            <a:off x="2257777" y="2232876"/>
            <a:ext cx="9042401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/>
                </a:solidFill>
              </a:rPr>
              <a:t>Предприниматель</a:t>
            </a:r>
            <a:r>
              <a:rPr lang="ru-RU" dirty="0"/>
              <a:t>, занимающийся кредитным предпринимательством, привлекает денежные вклады граждан и юридических лиц, выплачивая их владельцам денежное вознаграждение в виде депозитного процента за весь период пользования вкладами, и выдает привлеченные средства в долг покупателям кредитов под более высокий кредитный процент.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50FBD-465E-4112-B99A-81A647E72D4A}"/>
              </a:ext>
            </a:extLst>
          </p:cNvPr>
          <p:cNvSpPr txBox="1"/>
          <p:nvPr/>
        </p:nvSpPr>
        <p:spPr>
          <a:xfrm>
            <a:off x="6096000" y="47755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Разница между кредитными и депозитными процентами </a:t>
            </a:r>
            <a:r>
              <a:rPr lang="ru-RU" dirty="0"/>
              <a:t>покрывает расходы предпринимателя, и служить источником предпринимательской прибыли. </a:t>
            </a:r>
          </a:p>
        </p:txBody>
      </p:sp>
    </p:spTree>
    <p:extLst>
      <p:ext uri="{BB962C8B-B14F-4D97-AF65-F5344CB8AC3E}">
        <p14:creationId xmlns:p14="http://schemas.microsoft.com/office/powerpoint/2010/main" val="21811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01789-6E4A-4A0C-95A8-39B2BCC8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8" y="298605"/>
            <a:ext cx="9570333" cy="1354442"/>
          </a:xfrm>
        </p:spPr>
        <p:txBody>
          <a:bodyPr/>
          <a:lstStyle/>
          <a:p>
            <a:r>
              <a:rPr lang="ru-RU" sz="3600" dirty="0"/>
              <a:t>4. Консалтинговая и аудиторская предпринимательская деятельность.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A9AC9-CE36-4A63-ADF6-D935DB05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8" y="1653047"/>
            <a:ext cx="8909932" cy="106281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Консультант (от лат. </a:t>
            </a:r>
            <a:r>
              <a:rPr lang="ru-RU" sz="2400" dirty="0" err="1"/>
              <a:t>Consultants</a:t>
            </a:r>
            <a:r>
              <a:rPr lang="ru-RU" sz="2400" dirty="0"/>
              <a:t> – советующий) – это специалист в определенной области, дающий советы по вопросам своей специальности.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35D8C-8BE3-4ECA-B807-CAF8C1268F8C}"/>
              </a:ext>
            </a:extLst>
          </p:cNvPr>
          <p:cNvSpPr txBox="1"/>
          <p:nvPr/>
        </p:nvSpPr>
        <p:spPr>
          <a:xfrm>
            <a:off x="339988" y="2731795"/>
            <a:ext cx="97253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lvl="4" indent="0">
              <a:buNone/>
            </a:pPr>
            <a:r>
              <a:rPr lang="ru-RU" sz="2000" dirty="0"/>
              <a:t>В соответствии с определением Европейской федерации ассоциации консультантов по экономике и управлению. </a:t>
            </a:r>
            <a:r>
              <a:rPr lang="ru-RU" sz="2000" dirty="0">
                <a:solidFill>
                  <a:schemeClr val="accent1"/>
                </a:solidFill>
              </a:rPr>
              <a:t>Менеджмент-консалтинг заключается в </a:t>
            </a:r>
            <a:r>
              <a:rPr lang="ru-RU" sz="2000" dirty="0"/>
              <a:t>предоставлении независимых советов и помощи по вопросам управления, включая определение и оценку проблем и (или) возможностей, рекомендацию соответствующих мер и помощь в их реализации.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ECD69-5BA3-4346-B069-9161098A8837}"/>
              </a:ext>
            </a:extLst>
          </p:cNvPr>
          <p:cNvSpPr txBox="1"/>
          <p:nvPr/>
        </p:nvSpPr>
        <p:spPr>
          <a:xfrm>
            <a:off x="5202676" y="5086375"/>
            <a:ext cx="6522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Консультантов по управлению привлекают для того, чтобы устранить неопределенность, возникающую на разных стадиях процесса подготовки, принятия и реализации ответственных управленческих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4082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31CB-1984-48A2-A9A5-C00832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392078"/>
            <a:ext cx="7752821" cy="1074812"/>
          </a:xfrm>
        </p:spPr>
        <p:txBody>
          <a:bodyPr/>
          <a:lstStyle/>
          <a:p>
            <a:r>
              <a:rPr lang="ru-RU" sz="2800" dirty="0"/>
              <a:t>5. Инновационная предпринимательская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2D799-8FCA-4A24-AAF0-EBBFA353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07" y="1743710"/>
            <a:ext cx="8946541" cy="193413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Связана с созданием, освоением и распространением инноваций (конечный продукт научно-технического прогресса в виде нового продукта или технологии).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E86FE-0D2E-4E9B-A8AB-1811CDC48FE6}"/>
              </a:ext>
            </a:extLst>
          </p:cNvPr>
          <p:cNvSpPr txBox="1"/>
          <p:nvPr/>
        </p:nvSpPr>
        <p:spPr>
          <a:xfrm>
            <a:off x="3999137" y="4231480"/>
            <a:ext cx="6852355" cy="188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accent1"/>
                </a:solidFill>
              </a:rPr>
              <a:t>В основе </a:t>
            </a:r>
            <a:r>
              <a:rPr lang="ru-RU" sz="2000" dirty="0"/>
              <a:t>инновационной предпринимательской деятельности лежит</a:t>
            </a:r>
            <a:r>
              <a:rPr lang="ru-RU" sz="2000" dirty="0">
                <a:solidFill>
                  <a:schemeClr val="accent1"/>
                </a:solidFill>
              </a:rPr>
              <a:t> нововведение </a:t>
            </a:r>
            <a:r>
              <a:rPr lang="ru-RU" sz="2000" dirty="0"/>
              <a:t>в области продукции или услуг, позволяющее создать новый рынок, удовлетворить новые потребности.</a:t>
            </a:r>
          </a:p>
        </p:txBody>
      </p:sp>
    </p:spTree>
    <p:extLst>
      <p:ext uri="{BB962C8B-B14F-4D97-AF65-F5344CB8AC3E}">
        <p14:creationId xmlns:p14="http://schemas.microsoft.com/office/powerpoint/2010/main" val="341073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EA316-71F1-4606-9C29-E9844A2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11" y="2728735"/>
            <a:ext cx="5624795" cy="1400530"/>
          </a:xfrm>
        </p:spPr>
        <p:txBody>
          <a:bodyPr/>
          <a:lstStyle/>
          <a:p>
            <a:r>
              <a:rPr lang="ru-RU" dirty="0"/>
              <a:t>Все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C43F0-9113-4B37-A446-971545DA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3A211-83C3-4F48-AB6F-5BF20CC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1. Производственная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8F38C-4822-4138-899A-D239B19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93" y="1714252"/>
            <a:ext cx="8946541" cy="1085393"/>
          </a:xfrm>
        </p:spPr>
        <p:txBody>
          <a:bodyPr/>
          <a:lstStyle/>
          <a:p>
            <a:r>
              <a:rPr lang="ru-RU" dirty="0"/>
              <a:t>Представляет процесс производства продукции, оказания услуг, выполнения работ подлежащих последующей реализации потребителям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F9133A-5712-4F7C-A0B1-F2758844F936}"/>
              </a:ext>
            </a:extLst>
          </p:cNvPr>
          <p:cNvSpPr/>
          <p:nvPr/>
        </p:nvSpPr>
        <p:spPr>
          <a:xfrm>
            <a:off x="1002691" y="2989563"/>
            <a:ext cx="2530729" cy="82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CACFA4-8F58-409A-8118-8824DAA0646D}"/>
              </a:ext>
            </a:extLst>
          </p:cNvPr>
          <p:cNvSpPr/>
          <p:nvPr/>
        </p:nvSpPr>
        <p:spPr>
          <a:xfrm>
            <a:off x="1024258" y="4058356"/>
            <a:ext cx="2530729" cy="82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A28EF2-D770-4C18-8253-B6E04375D585}"/>
              </a:ext>
            </a:extLst>
          </p:cNvPr>
          <p:cNvSpPr/>
          <p:nvPr/>
        </p:nvSpPr>
        <p:spPr>
          <a:xfrm>
            <a:off x="1024258" y="5143748"/>
            <a:ext cx="2530729" cy="82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328AA-90D6-4E00-AF2D-43D86BCB5276}"/>
              </a:ext>
            </a:extLst>
          </p:cNvPr>
          <p:cNvSpPr txBox="1"/>
          <p:nvPr/>
        </p:nvSpPr>
        <p:spPr>
          <a:xfrm>
            <a:off x="902098" y="3055303"/>
            <a:ext cx="273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Собственники основных средств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4F0A3-88C8-4490-A5CC-FEF22FB63201}"/>
              </a:ext>
            </a:extLst>
          </p:cNvPr>
          <p:cNvSpPr txBox="1"/>
          <p:nvPr/>
        </p:nvSpPr>
        <p:spPr>
          <a:xfrm>
            <a:off x="951889" y="4134887"/>
            <a:ext cx="2632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Собственники оборотных средств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B6AAD-173E-43BD-B0DE-BD44A5CED2DF}"/>
              </a:ext>
            </a:extLst>
          </p:cNvPr>
          <p:cNvSpPr txBox="1"/>
          <p:nvPr/>
        </p:nvSpPr>
        <p:spPr>
          <a:xfrm>
            <a:off x="1027287" y="5202684"/>
            <a:ext cx="252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Обладатели рабочей силы</a:t>
            </a: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114F5B03-37F6-4EE2-B7EF-D2119739E9CF}"/>
              </a:ext>
            </a:extLst>
          </p:cNvPr>
          <p:cNvSpPr/>
          <p:nvPr/>
        </p:nvSpPr>
        <p:spPr>
          <a:xfrm rot="5400000">
            <a:off x="4635002" y="2751417"/>
            <a:ext cx="2983918" cy="3460211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6C063-DF0B-4CCE-8EA9-1B7950B786E8}"/>
              </a:ext>
            </a:extLst>
          </p:cNvPr>
          <p:cNvSpPr txBox="1"/>
          <p:nvPr/>
        </p:nvSpPr>
        <p:spPr>
          <a:xfrm>
            <a:off x="4520024" y="42423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ПРЕДПРИНИМАТЕЛЬ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09D56A-5018-45F9-99D9-56D970ECB9D2}"/>
              </a:ext>
            </a:extLst>
          </p:cNvPr>
          <p:cNvSpPr/>
          <p:nvPr/>
        </p:nvSpPr>
        <p:spPr>
          <a:xfrm>
            <a:off x="8947290" y="3685466"/>
            <a:ext cx="2242020" cy="154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B328C-A38D-4FC3-B83C-80B92E4142CE}"/>
              </a:ext>
            </a:extLst>
          </p:cNvPr>
          <p:cNvSpPr txBox="1"/>
          <p:nvPr/>
        </p:nvSpPr>
        <p:spPr>
          <a:xfrm>
            <a:off x="8725614" y="3996169"/>
            <a:ext cx="244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Покупатели товаров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E401966D-4BFD-438D-966A-65D43D0DCF76}"/>
              </a:ext>
            </a:extLst>
          </p:cNvPr>
          <p:cNvSpPr/>
          <p:nvPr/>
        </p:nvSpPr>
        <p:spPr>
          <a:xfrm>
            <a:off x="3634009" y="3510844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07C961A1-BD36-421E-AEEA-31EA7CF624D7}"/>
              </a:ext>
            </a:extLst>
          </p:cNvPr>
          <p:cNvSpPr/>
          <p:nvPr/>
        </p:nvSpPr>
        <p:spPr>
          <a:xfrm>
            <a:off x="3628576" y="4513265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88585236-9366-4471-B860-4A9BB9699A7A}"/>
              </a:ext>
            </a:extLst>
          </p:cNvPr>
          <p:cNvSpPr/>
          <p:nvPr/>
        </p:nvSpPr>
        <p:spPr>
          <a:xfrm>
            <a:off x="3644792" y="5658225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3AA30C63-5642-4969-93C5-8D375FE095B6}"/>
              </a:ext>
            </a:extLst>
          </p:cNvPr>
          <p:cNvSpPr/>
          <p:nvPr/>
        </p:nvSpPr>
        <p:spPr>
          <a:xfrm rot="10800000">
            <a:off x="3624514" y="3178388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964951C9-0279-42E9-A229-0BF0EF905443}"/>
              </a:ext>
            </a:extLst>
          </p:cNvPr>
          <p:cNvSpPr/>
          <p:nvPr/>
        </p:nvSpPr>
        <p:spPr>
          <a:xfrm rot="10800000">
            <a:off x="3629350" y="4164410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11BBA5B8-BBA8-411A-9E13-91C4F7060D3B}"/>
              </a:ext>
            </a:extLst>
          </p:cNvPr>
          <p:cNvSpPr/>
          <p:nvPr/>
        </p:nvSpPr>
        <p:spPr>
          <a:xfrm rot="10800000">
            <a:off x="3618436" y="5345252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06C9D8CE-9EFE-4BFA-B5F8-83A348D5ADEA}"/>
              </a:ext>
            </a:extLst>
          </p:cNvPr>
          <p:cNvSpPr/>
          <p:nvPr/>
        </p:nvSpPr>
        <p:spPr>
          <a:xfrm rot="10800000">
            <a:off x="8007445" y="4038145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EE22015A-0458-45C1-B599-EA8B0D211EA4}"/>
              </a:ext>
            </a:extLst>
          </p:cNvPr>
          <p:cNvSpPr/>
          <p:nvPr/>
        </p:nvSpPr>
        <p:spPr>
          <a:xfrm>
            <a:off x="8059331" y="4608660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5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989DAF-70BB-4852-B2ED-8AFC65ED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1" y="585363"/>
            <a:ext cx="8946541" cy="1017660"/>
          </a:xfrm>
        </p:spPr>
        <p:txBody>
          <a:bodyPr/>
          <a:lstStyle/>
          <a:p>
            <a:r>
              <a:rPr lang="ru-RU" dirty="0"/>
              <a:t>Производственная предпринимательская деятельность связана с необходимостью приобретения предпринимателем ряда факторов производства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D2418-75B5-4BDA-A9DE-C5BEEA05C827}"/>
              </a:ext>
            </a:extLst>
          </p:cNvPr>
          <p:cNvSpPr txBox="1"/>
          <p:nvPr/>
        </p:nvSpPr>
        <p:spPr>
          <a:xfrm>
            <a:off x="3984977" y="189451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accent1"/>
                </a:solidFill>
              </a:rPr>
              <a:t>оборотные средства (</a:t>
            </a:r>
            <a:r>
              <a:rPr lang="ru-RU" dirty="0" err="1">
                <a:solidFill>
                  <a:schemeClr val="accent1"/>
                </a:solidFill>
              </a:rPr>
              <a:t>ОбС</a:t>
            </a:r>
            <a:r>
              <a:rPr lang="ru-RU" dirty="0">
                <a:solidFill>
                  <a:schemeClr val="accent1"/>
                </a:solidFill>
              </a:rPr>
              <a:t>) </a:t>
            </a:r>
            <a:r>
              <a:rPr lang="ru-RU" dirty="0"/>
              <a:t>- материалы, комплектующие, полуфабрикаты;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accent1"/>
                </a:solidFill>
              </a:rPr>
              <a:t>основные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средства (ОС) </a:t>
            </a:r>
            <a:r>
              <a:rPr lang="ru-RU" dirty="0"/>
              <a:t>- производственные помещения, рабочие машины, оборудование, приборы;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привлечение квалифицированной </a:t>
            </a:r>
            <a:r>
              <a:rPr lang="ru-RU" dirty="0">
                <a:solidFill>
                  <a:schemeClr val="accent1"/>
                </a:solidFill>
              </a:rPr>
              <a:t>рабочей силы </a:t>
            </a:r>
            <a:r>
              <a:rPr lang="ru-RU" dirty="0"/>
              <a:t>(РС)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наличие соответствующих </a:t>
            </a:r>
            <a:r>
              <a:rPr lang="ru-RU" dirty="0">
                <a:solidFill>
                  <a:schemeClr val="accent1"/>
                </a:solidFill>
              </a:rPr>
              <a:t>информационных ресурсов и технологий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B46F4-ABC0-424C-8881-9826DCEE6249}"/>
              </a:ext>
            </a:extLst>
          </p:cNvPr>
          <p:cNvSpPr txBox="1"/>
          <p:nvPr/>
        </p:nvSpPr>
        <p:spPr>
          <a:xfrm>
            <a:off x="2257778" y="4986451"/>
            <a:ext cx="8810977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i="1" dirty="0"/>
              <a:t>От их наличия и количества непосредственно зависят объемы производства. В условиях конкретного рынка формируются цены и определяются объемы продаж товаров. 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6A00333-22BE-4DA4-972B-1D5B9D7361D4}"/>
              </a:ext>
            </a:extLst>
          </p:cNvPr>
          <p:cNvCxnSpPr/>
          <p:nvPr/>
        </p:nvCxnSpPr>
        <p:spPr>
          <a:xfrm>
            <a:off x="0" y="47639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6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3A211-83C3-4F48-AB6F-5BF20CC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2. Коммерческая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8F38C-4822-4138-899A-D239B19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89" y="1433609"/>
            <a:ext cx="10060418" cy="13060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Предпринимательская деятельность, связанная с куплей-продажей товаров. К коммерческой предпринимательской деятельности относится торговая, торгово-закупочная деятельность, торгово-посредническая, а также товарные биржи</a:t>
            </a: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114F5B03-37F6-4EE2-B7EF-D2119739E9CF}"/>
              </a:ext>
            </a:extLst>
          </p:cNvPr>
          <p:cNvSpPr/>
          <p:nvPr/>
        </p:nvSpPr>
        <p:spPr>
          <a:xfrm rot="5400000">
            <a:off x="4635002" y="2751417"/>
            <a:ext cx="2983918" cy="3460211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6C063-DF0B-4CCE-8EA9-1B7950B786E8}"/>
              </a:ext>
            </a:extLst>
          </p:cNvPr>
          <p:cNvSpPr txBox="1"/>
          <p:nvPr/>
        </p:nvSpPr>
        <p:spPr>
          <a:xfrm>
            <a:off x="4520024" y="42423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ПРЕДПРИНИМАТЕЛЬ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09D56A-5018-45F9-99D9-56D970ECB9D2}"/>
              </a:ext>
            </a:extLst>
          </p:cNvPr>
          <p:cNvSpPr/>
          <p:nvPr/>
        </p:nvSpPr>
        <p:spPr>
          <a:xfrm>
            <a:off x="8947290" y="3685466"/>
            <a:ext cx="2242020" cy="154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B328C-A38D-4FC3-B83C-80B92E4142CE}"/>
              </a:ext>
            </a:extLst>
          </p:cNvPr>
          <p:cNvSpPr txBox="1"/>
          <p:nvPr/>
        </p:nvSpPr>
        <p:spPr>
          <a:xfrm>
            <a:off x="8820080" y="3996169"/>
            <a:ext cx="244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Покупатели товаров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07C961A1-BD36-421E-AEEA-31EA7CF624D7}"/>
              </a:ext>
            </a:extLst>
          </p:cNvPr>
          <p:cNvSpPr/>
          <p:nvPr/>
        </p:nvSpPr>
        <p:spPr>
          <a:xfrm>
            <a:off x="3628576" y="4513265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964951C9-0279-42E9-A229-0BF0EF905443}"/>
              </a:ext>
            </a:extLst>
          </p:cNvPr>
          <p:cNvSpPr/>
          <p:nvPr/>
        </p:nvSpPr>
        <p:spPr>
          <a:xfrm rot="10800000">
            <a:off x="3629350" y="4164410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06C9D8CE-9EFE-4BFA-B5F8-83A348D5ADEA}"/>
              </a:ext>
            </a:extLst>
          </p:cNvPr>
          <p:cNvSpPr/>
          <p:nvPr/>
        </p:nvSpPr>
        <p:spPr>
          <a:xfrm rot="10800000">
            <a:off x="8007445" y="4038145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EE22015A-0458-45C1-B599-EA8B0D211EA4}"/>
              </a:ext>
            </a:extLst>
          </p:cNvPr>
          <p:cNvSpPr/>
          <p:nvPr/>
        </p:nvSpPr>
        <p:spPr>
          <a:xfrm>
            <a:off x="8059331" y="4608660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482FD91-3ABE-40CC-A3D6-961544E3643B}"/>
              </a:ext>
            </a:extLst>
          </p:cNvPr>
          <p:cNvSpPr/>
          <p:nvPr/>
        </p:nvSpPr>
        <p:spPr>
          <a:xfrm>
            <a:off x="920974" y="3685465"/>
            <a:ext cx="2242020" cy="154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B216D7-6F58-4353-A32F-22581931C291}"/>
              </a:ext>
            </a:extLst>
          </p:cNvPr>
          <p:cNvSpPr txBox="1"/>
          <p:nvPr/>
        </p:nvSpPr>
        <p:spPr>
          <a:xfrm>
            <a:off x="856746" y="4057724"/>
            <a:ext cx="240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Обладатели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62321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2E4C-DB69-4254-9AD6-E508A94A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любой коммерческой сделки включает: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A87C8-A935-4BF7-80FE-10D9A973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19444" cy="419548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найм работников </a:t>
            </a:r>
            <a:r>
              <a:rPr lang="ru-RU" dirty="0"/>
              <a:t>для выполнения торгово-посреднических услуг (закупки товаров, их транспортировки, продажи, проведения рекламной кампании, оформление необходимых документов);</a:t>
            </a:r>
          </a:p>
          <a:p>
            <a:r>
              <a:rPr lang="ru-RU" dirty="0">
                <a:solidFill>
                  <a:schemeClr val="accent1"/>
                </a:solidFill>
              </a:rPr>
              <a:t>приобретение или аренда помещений</a:t>
            </a:r>
            <a:r>
              <a:rPr lang="ru-RU" dirty="0"/>
              <a:t>, складов, баз необходимых для хранения и реализации товаров; • закупку товара для последующей продажи; • привлечение кредитов для финансирования сделки и последующий их возврат с процентами;</a:t>
            </a:r>
          </a:p>
          <a:p>
            <a:r>
              <a:rPr lang="ru-RU" dirty="0">
                <a:solidFill>
                  <a:schemeClr val="accent1"/>
                </a:solidFill>
              </a:rPr>
              <a:t>получение и оплату услуг</a:t>
            </a:r>
            <a:r>
              <a:rPr lang="ru-RU" dirty="0"/>
              <a:t> сторонних организаций и лиц, выполняющих посреднические функции;</a:t>
            </a:r>
          </a:p>
          <a:p>
            <a:r>
              <a:rPr lang="ru-RU" dirty="0">
                <a:solidFill>
                  <a:schemeClr val="accent1"/>
                </a:solidFill>
              </a:rPr>
              <a:t>получение или приобретение </a:t>
            </a:r>
            <a:r>
              <a:rPr lang="ru-RU" dirty="0"/>
              <a:t>необходимой информации, требуемой для планирования, оформления и регулирования сделки;</a:t>
            </a:r>
          </a:p>
          <a:p>
            <a:r>
              <a:rPr lang="ru-RU" dirty="0">
                <a:solidFill>
                  <a:schemeClr val="accent1"/>
                </a:solidFill>
              </a:rPr>
              <a:t>реализацию товаров </a:t>
            </a:r>
            <a:r>
              <a:rPr lang="ru-RU" dirty="0"/>
              <a:t>покупателю и </a:t>
            </a:r>
            <a:r>
              <a:rPr lang="ru-RU" dirty="0">
                <a:solidFill>
                  <a:schemeClr val="accent1"/>
                </a:solidFill>
              </a:rPr>
              <a:t>получению выручки</a:t>
            </a:r>
            <a:r>
              <a:rPr lang="ru-RU" dirty="0"/>
              <a:t>; </a:t>
            </a:r>
          </a:p>
          <a:p>
            <a:r>
              <a:rPr lang="ru-RU" dirty="0">
                <a:solidFill>
                  <a:schemeClr val="accent1"/>
                </a:solidFill>
              </a:rPr>
              <a:t>регистрацию сделки</a:t>
            </a:r>
            <a:r>
              <a:rPr lang="ru-RU" dirty="0"/>
              <a:t>, выплату налогов и платежей федеральным и муниципальным финансовым органам.</a:t>
            </a:r>
          </a:p>
        </p:txBody>
      </p:sp>
    </p:spTree>
    <p:extLst>
      <p:ext uri="{BB962C8B-B14F-4D97-AF65-F5344CB8AC3E}">
        <p14:creationId xmlns:p14="http://schemas.microsoft.com/office/powerpoint/2010/main" val="132633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3A211-83C3-4F48-AB6F-5BF20CC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3. Финансовая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8F38C-4822-4138-899A-D239B19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974" y="1450414"/>
            <a:ext cx="10237421" cy="1672466"/>
          </a:xfrm>
        </p:spPr>
        <p:txBody>
          <a:bodyPr>
            <a:normAutofit/>
          </a:bodyPr>
          <a:lstStyle/>
          <a:p>
            <a:r>
              <a:rPr lang="ru-RU" dirty="0"/>
              <a:t>Представляет собой форму коммерческого предпринимательства, где в качестве предмета купли-продажи выступает особый товар – денежные средства , валюта, ценные бумаги (акции, облигации, векселя, ваучеры и т. д.), т. е. продажа денег в прямой или косвенной форме</a:t>
            </a: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114F5B03-37F6-4EE2-B7EF-D2119739E9CF}"/>
              </a:ext>
            </a:extLst>
          </p:cNvPr>
          <p:cNvSpPr/>
          <p:nvPr/>
        </p:nvSpPr>
        <p:spPr>
          <a:xfrm rot="5400000">
            <a:off x="4635002" y="2751417"/>
            <a:ext cx="2983918" cy="3460211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6C063-DF0B-4CCE-8EA9-1B7950B786E8}"/>
              </a:ext>
            </a:extLst>
          </p:cNvPr>
          <p:cNvSpPr txBox="1"/>
          <p:nvPr/>
        </p:nvSpPr>
        <p:spPr>
          <a:xfrm>
            <a:off x="4520024" y="42423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ПРЕДПРИНИМАТЕЛЬ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09D56A-5018-45F9-99D9-56D970ECB9D2}"/>
              </a:ext>
            </a:extLst>
          </p:cNvPr>
          <p:cNvSpPr/>
          <p:nvPr/>
        </p:nvSpPr>
        <p:spPr>
          <a:xfrm>
            <a:off x="8947290" y="3685466"/>
            <a:ext cx="2242020" cy="154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B328C-A38D-4FC3-B83C-80B92E4142CE}"/>
              </a:ext>
            </a:extLst>
          </p:cNvPr>
          <p:cNvSpPr txBox="1"/>
          <p:nvPr/>
        </p:nvSpPr>
        <p:spPr>
          <a:xfrm>
            <a:off x="8820080" y="3996169"/>
            <a:ext cx="2447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Покупатели денежных средств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07C961A1-BD36-421E-AEEA-31EA7CF624D7}"/>
              </a:ext>
            </a:extLst>
          </p:cNvPr>
          <p:cNvSpPr/>
          <p:nvPr/>
        </p:nvSpPr>
        <p:spPr>
          <a:xfrm>
            <a:off x="3628576" y="4513265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964951C9-0279-42E9-A229-0BF0EF905443}"/>
              </a:ext>
            </a:extLst>
          </p:cNvPr>
          <p:cNvSpPr/>
          <p:nvPr/>
        </p:nvSpPr>
        <p:spPr>
          <a:xfrm rot="10800000">
            <a:off x="3629350" y="4164410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06C9D8CE-9EFE-4BFA-B5F8-83A348D5ADEA}"/>
              </a:ext>
            </a:extLst>
          </p:cNvPr>
          <p:cNvSpPr/>
          <p:nvPr/>
        </p:nvSpPr>
        <p:spPr>
          <a:xfrm rot="10800000">
            <a:off x="8007445" y="4038145"/>
            <a:ext cx="662257" cy="190790"/>
          </a:xfrm>
          <a:prstGeom prst="rightArrow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EE22015A-0458-45C1-B599-EA8B0D211EA4}"/>
              </a:ext>
            </a:extLst>
          </p:cNvPr>
          <p:cNvSpPr/>
          <p:nvPr/>
        </p:nvSpPr>
        <p:spPr>
          <a:xfrm>
            <a:off x="8059331" y="4608660"/>
            <a:ext cx="662257" cy="1907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482FD91-3ABE-40CC-A3D6-961544E3643B}"/>
              </a:ext>
            </a:extLst>
          </p:cNvPr>
          <p:cNvSpPr/>
          <p:nvPr/>
        </p:nvSpPr>
        <p:spPr>
          <a:xfrm>
            <a:off x="920974" y="3685465"/>
            <a:ext cx="2242020" cy="154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0C48A-CA41-409F-8460-C9A2368CBC64}"/>
              </a:ext>
            </a:extLst>
          </p:cNvPr>
          <p:cNvSpPr txBox="1"/>
          <p:nvPr/>
        </p:nvSpPr>
        <p:spPr>
          <a:xfrm>
            <a:off x="1081439" y="4011557"/>
            <a:ext cx="1921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Обладатели денежных средств</a:t>
            </a:r>
          </a:p>
        </p:txBody>
      </p:sp>
    </p:spTree>
    <p:extLst>
      <p:ext uri="{BB962C8B-B14F-4D97-AF65-F5344CB8AC3E}">
        <p14:creationId xmlns:p14="http://schemas.microsoft.com/office/powerpoint/2010/main" val="17157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8A5438-ACE6-42C8-BF4C-80AC57A0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611" y="2090898"/>
            <a:ext cx="9880778" cy="13423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Прибыль образуется за счет продажи финансовых средств и получения процента, прибавочного капитала.</a:t>
            </a:r>
          </a:p>
          <a:p>
            <a:pPr marL="0" indent="0">
              <a:buNone/>
            </a:pPr>
            <a:r>
              <a:rPr lang="ru-RU" dirty="0"/>
              <a:t> Основными субъектами финансового предпринимательства являются: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44236-D252-4868-A4D5-490ABEC56543}"/>
              </a:ext>
            </a:extLst>
          </p:cNvPr>
          <p:cNvSpPr txBox="1"/>
          <p:nvPr/>
        </p:nvSpPr>
        <p:spPr>
          <a:xfrm>
            <a:off x="5309924" y="361382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Коммерческие банки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финансово-кредитные и страховые компании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Валютные и фондовые биржи.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C791-1104-4B5A-A21E-481C9E27A390}"/>
              </a:ext>
            </a:extLst>
          </p:cNvPr>
          <p:cNvSpPr txBox="1"/>
          <p:nvPr/>
        </p:nvSpPr>
        <p:spPr>
          <a:xfrm>
            <a:off x="550156" y="550871"/>
            <a:ext cx="9745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Основные финансово </a:t>
            </a:r>
            <a:r>
              <a:rPr lang="ru-RU" sz="3200" dirty="0" err="1"/>
              <a:t>предпренимательские</a:t>
            </a:r>
            <a:r>
              <a:rPr lang="ru-RU" sz="3200" dirty="0"/>
              <a:t>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57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E2AC0A-3BA4-4870-AC9A-7A84F2D2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48" y="1331075"/>
            <a:ext cx="8946541" cy="24852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финансово-кредитное учреждение акционерного типа, кредитующее на платной основе преимущественно коммерческие организации.</a:t>
            </a:r>
          </a:p>
          <a:p>
            <a:pPr marL="0" indent="0">
              <a:buNone/>
            </a:pPr>
            <a:r>
              <a:rPr lang="ru-RU" dirty="0"/>
              <a:t>Осуществляющие прием денежных вкладов (депозитов) и другие расчетные операции по поручению клиентов.</a:t>
            </a:r>
          </a:p>
          <a:p>
            <a:pPr marL="0" indent="0">
              <a:buNone/>
            </a:pPr>
            <a:r>
              <a:rPr lang="ru-RU" dirty="0"/>
              <a:t>Источник доходов коммерческого банка – разница между процентными ставками привлеченных и ссудных средств.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760FA-FAC1-46BA-ADC1-4B2302002A07}"/>
              </a:ext>
            </a:extLst>
          </p:cNvPr>
          <p:cNvSpPr txBox="1"/>
          <p:nvPr/>
        </p:nvSpPr>
        <p:spPr>
          <a:xfrm>
            <a:off x="2590800" y="4055857"/>
            <a:ext cx="8545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Операции коммерческих банков делятся на три группы: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A0A26-D357-46D4-9F2F-5930182A467D}"/>
              </a:ext>
            </a:extLst>
          </p:cNvPr>
          <p:cNvSpPr txBox="1"/>
          <p:nvPr/>
        </p:nvSpPr>
        <p:spPr>
          <a:xfrm>
            <a:off x="425979" y="5682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/>
              <a:t>Коммерческий банк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50C79-A284-4D80-9C08-9DB273074550}"/>
              </a:ext>
            </a:extLst>
          </p:cNvPr>
          <p:cNvSpPr txBox="1"/>
          <p:nvPr/>
        </p:nvSpPr>
        <p:spPr>
          <a:xfrm>
            <a:off x="5040489" y="478826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пассивные (привлечение средств)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активные (размещение средств)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err="1"/>
              <a:t>комиссионнопосреднические</a:t>
            </a:r>
            <a:r>
              <a:rPr lang="ru-RU" dirty="0"/>
              <a:t> (выполнение различных операций по поручению клиентов с уплатой комиссии).</a:t>
            </a:r>
          </a:p>
        </p:txBody>
      </p:sp>
    </p:spTree>
    <p:extLst>
      <p:ext uri="{BB962C8B-B14F-4D97-AF65-F5344CB8AC3E}">
        <p14:creationId xmlns:p14="http://schemas.microsoft.com/office/powerpoint/2010/main" val="39990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66A84-2B5F-4BB0-AFBE-3C0D1FF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83384"/>
            <a:ext cx="9404723" cy="980971"/>
          </a:xfrm>
        </p:spPr>
        <p:txBody>
          <a:bodyPr/>
          <a:lstStyle/>
          <a:p>
            <a:r>
              <a:rPr lang="ru-RU" sz="2800" dirty="0"/>
              <a:t>Особенность деятельности коммерческих банков в России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9C0CA-E128-46B4-8213-EF54831C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622" y="1264355"/>
            <a:ext cx="8946541" cy="1853038"/>
          </a:xfrm>
        </p:spPr>
        <p:txBody>
          <a:bodyPr/>
          <a:lstStyle/>
          <a:p>
            <a:r>
              <a:rPr lang="ru-RU" dirty="0"/>
              <a:t>Привлечение средств предприятий на значительные сроки, а дают взаймы на относительно короткие сроки. Эти банки подвержены риску коммерческому характера, так, как обязаны, выплатить своим кредиторам деньги в заранее определенный срок и с установленными процентами.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3EA7E82-2FB2-4725-B1C0-12C60638AF2F}"/>
              </a:ext>
            </a:extLst>
          </p:cNvPr>
          <p:cNvSpPr txBox="1">
            <a:spLocks/>
          </p:cNvSpPr>
          <p:nvPr/>
        </p:nvSpPr>
        <p:spPr>
          <a:xfrm>
            <a:off x="1193622" y="3000519"/>
            <a:ext cx="8946541" cy="109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большинство из них не обладают возможностями предоставлять    долгосрочные кредиты в значительных размерах, т.к. чаще всего не располагают необходимыми средствами.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F0EBAC3-EBE3-4845-8D27-6DF6D2625B78}"/>
              </a:ext>
            </a:extLst>
          </p:cNvPr>
          <p:cNvSpPr txBox="1">
            <a:spLocks/>
          </p:cNvSpPr>
          <p:nvPr/>
        </p:nvSpPr>
        <p:spPr>
          <a:xfrm>
            <a:off x="1193623" y="4526844"/>
            <a:ext cx="8946541" cy="109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A7D3DC8-3560-42C9-ADC2-875F3723F55A}"/>
              </a:ext>
            </a:extLst>
          </p:cNvPr>
          <p:cNvSpPr txBox="1">
            <a:spLocks/>
          </p:cNvSpPr>
          <p:nvPr/>
        </p:nvSpPr>
        <p:spPr>
          <a:xfrm>
            <a:off x="1193622" y="4107329"/>
            <a:ext cx="8946541" cy="2022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большинство из них не обладают возможностями предоставлять    Долгосрочных кредитов, выданных коммерческим банкам, составляет лишь 3% всех активов. Между тем главным источником доходов коммерческих банков экономически развитых стран являются долгосрочные кредиты. Отсюда и неустойчивость доходов коммерческих банков России и нередкое их банкротство.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99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851</Words>
  <Application>Microsoft Office PowerPoint</Application>
  <PresentationFormat>Широкоэкранный</PresentationFormat>
  <Paragraphs>71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Ион</vt:lpstr>
      <vt:lpstr>Презентация PowerPoint</vt:lpstr>
      <vt:lpstr>1. Производственная</vt:lpstr>
      <vt:lpstr>Презентация PowerPoint</vt:lpstr>
      <vt:lpstr>2. Коммерческая</vt:lpstr>
      <vt:lpstr>Программа любой коммерческой сделки включает: </vt:lpstr>
      <vt:lpstr>3. Финансовая</vt:lpstr>
      <vt:lpstr>Презентация PowerPoint</vt:lpstr>
      <vt:lpstr>Презентация PowerPoint</vt:lpstr>
      <vt:lpstr>Особенность деятельности коммерческих банков в России</vt:lpstr>
      <vt:lpstr>Фондовая биржа</vt:lpstr>
      <vt:lpstr>Кредитное предпринимательство</vt:lpstr>
      <vt:lpstr>4. Консалтинговая и аудиторская предпринимательская деятельность.</vt:lpstr>
      <vt:lpstr>5. Инновационная предпринимательская деятельность</vt:lpstr>
      <vt:lpstr>Все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sanesh93613@outlook.com</dc:creator>
  <cp:lastModifiedBy>sanesh93613@outlook.com</cp:lastModifiedBy>
  <cp:revision>7</cp:revision>
  <dcterms:created xsi:type="dcterms:W3CDTF">2022-01-26T23:28:56Z</dcterms:created>
  <dcterms:modified xsi:type="dcterms:W3CDTF">2022-01-27T00:58:02Z</dcterms:modified>
</cp:coreProperties>
</file>