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18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0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16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4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78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4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0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1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9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1163EE-4C44-4773-861C-62E4EF4E5A23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88E30-6690-4FE8-A5B9-FBC1FA033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ba.yandex.net/redirect?url=https%3A//yandex.ru/search/%3Ftext%3D%D0%B2%D0%B8%D0%B4%D1%8B%2B%D1%81%D0%B8%D1%81%D1%82%D0%B5%D0%BC%2B%D0%BD%D0%B0%D0%BB%D0%BE%D0%B3%D0%BE%D0%BE%D0%B1%D0%BB%D0%BE%D0%B6%D0%B5%D0%BD%D0%B8%D1%8F%2B%D0%B4%D0%BB%D1%8F%2B%D0%B8%D0%BF%26lr%3D213%26clid%3D2261451%26win%3D482%26suggest_reqid%3D128100316163342679325583810411411&amp;client=znatoki&amp;sign=4edd157bdd04d29c1e8a521dd32a022d" TargetMode="External"/><Relationship Id="rId2" Type="http://schemas.openxmlformats.org/officeDocument/2006/relationships/hyperlink" Target="https://sba.yandex.net/redirect?url=https%3A//yandex.ru/search/%3Ftext%3D%25D0%25BA%25D0%25B0%25D0%25BA%2520%25D0%25B2%25D1%258B%25D0%25B1%25D1%2580%25D0%25B0%25D1%2582%25D1%258C%2520%25D0%25BA%25D0%25BE%25D0%25B4%25D1%258B%2520%25D0%25BE%25D0%25BA%25D0%25B2%25D1%258D%25D0%25B4%26clid%3D2261451%26win%3D482%26%26lr%3D213&amp;client=znatoki&amp;sign=37608c69880dc2f087591c618e8def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ba.yandex.net/redirect?url=https%3A//www.nalog.gov.ru/rn77/related_activities/registration_ip_yl/registration_ip/order/4162994/&amp;client=znatoki&amp;sign=8ddc9dc394eb5dc2f9328750eafe457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ba.yandex.net/redirect?url=https%3A//www.gosuslugi.ru/10058/1&amp;client=znatoki&amp;sign=0ae6fe030cdce82a58a543f044f9df00" TargetMode="External"/><Relationship Id="rId2" Type="http://schemas.openxmlformats.org/officeDocument/2006/relationships/hyperlink" Target="https://sba.yandex.net/redirect?url=https%3A//yandex.ru/search/%3Ftext%3D%D1%82%D0%B5%D1%80%D1%80%D0%B8%D1%82%D0%BE%D1%80%D0%B8%D0%B0%D0%BB%D1%8C%D0%BD%D1%8B%D0%B5%2B%D0%BE%D1%80%D0%B3%D0%B0%D0%BD%D1%8B%2B%D0%A4%D0%9D%D0%A1%26clid%3D1955453%26win%3D510%26lr%3D213&amp;client=znatoki&amp;sign=ff76759e2610ab874da9b7581b7737e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ba.yandex.net/redirect?url=http%3A//www.consultant.ru/cons/cgi/online.cgi%3Freq%3Ddoc%26ts%3DQUBB1pSwdTHL77k5%26cacheid%3DA45DD395E5014ED51AA4EF990F0D4297%26mode%3Dsplus%26base%3DLAW%26n%3D389853%26dst%3D16134%26rnd%3DCC0A7BB82CAA77C9C4B5C566FF43B8DB%235ICB1pS1zwtOjsOB&amp;client=znatoki&amp;sign=5fc4397651ed6337dd463d978eda4a5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672862"/>
          </a:xfrm>
        </p:spPr>
        <p:txBody>
          <a:bodyPr/>
          <a:lstStyle/>
          <a:p>
            <a:r>
              <a:rPr lang="ru-RU" dirty="0"/>
              <a:t>Индивидуальный предприниматель – это физическое лицо, зарегистрированное в установленном порядке и осуществляющее предпринимательскую деятельность без образования юридического лица.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8470" y="3736259"/>
            <a:ext cx="9819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зарегистрированные индивидуальные предприниматели регистрируются в государственном реестре, который является федеральным информационным ресурсом.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569959"/>
            <a:ext cx="64819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accent1"/>
                </a:solidFill>
              </a:rPr>
              <a:t>Индивидуальное</a:t>
            </a:r>
          </a:p>
          <a:p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ru-RU" sz="2800" dirty="0" smtClean="0">
                <a:solidFill>
                  <a:schemeClr val="accent1"/>
                </a:solidFill>
              </a:rPr>
              <a:t>          предпринимательство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373486" y="1935577"/>
            <a:ext cx="9474386" cy="33111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Порядок </a:t>
            </a:r>
            <a:r>
              <a:rPr lang="ru-RU" dirty="0"/>
              <a:t>действий следующий: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 </a:t>
            </a:r>
            <a:r>
              <a:rPr lang="ru-RU" dirty="0">
                <a:hlinkClick r:id="rId2"/>
              </a:rPr>
              <a:t>коды деятельности по ОКВЭД</a:t>
            </a:r>
            <a:r>
              <a:rPr lang="ru-RU" dirty="0"/>
              <a:t>. По ним государственные органы поймут, чем вы планируете заниматься.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Определитесь с </a:t>
            </a:r>
            <a:r>
              <a:rPr lang="ru-RU" dirty="0">
                <a:hlinkClick r:id="rId3"/>
              </a:rPr>
              <a:t>видом налогообложения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Отсканируйте паспорт в формате .</a:t>
            </a:r>
            <a:r>
              <a:rPr lang="ru-RU" dirty="0" err="1"/>
              <a:t>pdf</a:t>
            </a:r>
            <a:r>
              <a:rPr lang="ru-RU" dirty="0"/>
              <a:t> или .</a:t>
            </a:r>
            <a:r>
              <a:rPr lang="ru-RU" dirty="0" err="1"/>
              <a:t>jpg</a:t>
            </a:r>
            <a:r>
              <a:rPr lang="ru-RU" dirty="0"/>
              <a:t> для электронной подачи или сделайте его копию, если подаете лично.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Заполните </a:t>
            </a:r>
            <a:r>
              <a:rPr lang="ru-RU" dirty="0">
                <a:hlinkClick r:id="rId4"/>
              </a:rPr>
              <a:t>заявление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98656" y="1200815"/>
            <a:ext cx="490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 налоговой — лично или онлайн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77118" y="291142"/>
            <a:ext cx="330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Как</a:t>
            </a:r>
            <a:r>
              <a:rPr lang="ru-RU" sz="3600" b="1" dirty="0">
                <a:solidFill>
                  <a:schemeClr val="accent1"/>
                </a:solidFill>
              </a:rPr>
              <a:t> </a:t>
            </a:r>
            <a:r>
              <a:rPr lang="ru-RU" sz="3200" b="1" dirty="0" smtClean="0">
                <a:solidFill>
                  <a:schemeClr val="accent1"/>
                </a:solidFill>
              </a:rPr>
              <a:t>открыть</a:t>
            </a:r>
            <a:r>
              <a:rPr lang="ru-RU" sz="3600" b="1" dirty="0" smtClean="0">
                <a:solidFill>
                  <a:schemeClr val="accent1"/>
                </a:solidFill>
              </a:rPr>
              <a:t> </a:t>
            </a:r>
            <a:r>
              <a:rPr lang="ru-RU" sz="3200" b="1" dirty="0" smtClean="0">
                <a:solidFill>
                  <a:schemeClr val="accent1"/>
                </a:solidFill>
              </a:rPr>
              <a:t>ИП</a:t>
            </a:r>
            <a:r>
              <a:rPr lang="ru-RU" sz="3600" b="1" dirty="0" smtClean="0">
                <a:solidFill>
                  <a:schemeClr val="accent1"/>
                </a:solidFill>
              </a:rPr>
              <a:t>?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6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653" y="351503"/>
            <a:ext cx="10396882" cy="1151965"/>
          </a:xfrm>
        </p:spPr>
        <p:txBody>
          <a:bodyPr>
            <a:noAutofit/>
          </a:bodyPr>
          <a:lstStyle/>
          <a:p>
            <a:r>
              <a:rPr lang="ru-RU" sz="3200" b="1" dirty="0"/>
              <a:t>Как подать заявление о регистрации </a:t>
            </a:r>
            <a:r>
              <a:rPr lang="ru-RU" sz="3200" b="1" dirty="0" smtClean="0"/>
              <a:t>ИП?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92278" y="1207990"/>
            <a:ext cx="10394707" cy="3924449"/>
          </a:xfrm>
        </p:spPr>
        <p:txBody>
          <a:bodyPr>
            <a:normAutofit/>
          </a:bodyPr>
          <a:lstStyle/>
          <a:p>
            <a:r>
              <a:rPr lang="ru-RU" dirty="0" smtClean="0"/>
              <a:t>лично </a:t>
            </a:r>
            <a:r>
              <a:rPr lang="ru-RU" dirty="0"/>
              <a:t>в </a:t>
            </a:r>
            <a:r>
              <a:rPr lang="ru-RU" dirty="0">
                <a:hlinkClick r:id="rId2"/>
              </a:rPr>
              <a:t>отделении ФНС</a:t>
            </a:r>
            <a:r>
              <a:rPr lang="ru-RU" dirty="0"/>
              <a:t>;</a:t>
            </a:r>
          </a:p>
          <a:p>
            <a:r>
              <a:rPr lang="ru-RU" dirty="0"/>
              <a:t>по почте;</a:t>
            </a:r>
          </a:p>
          <a:p>
            <a:r>
              <a:rPr lang="ru-RU" dirty="0"/>
              <a:t>в разделе </a:t>
            </a:r>
            <a:r>
              <a:rPr lang="ru-RU" dirty="0">
                <a:hlinkClick r:id="rId3"/>
              </a:rPr>
              <a:t>Регистрация предпринимателей</a:t>
            </a:r>
            <a:r>
              <a:rPr lang="ru-RU" dirty="0"/>
              <a:t> на </a:t>
            </a:r>
            <a:r>
              <a:rPr lang="ru-RU" dirty="0" err="1"/>
              <a:t>Госуслугах</a:t>
            </a:r>
            <a:r>
              <a:rPr lang="ru-RU" dirty="0"/>
              <a:t>;</a:t>
            </a:r>
          </a:p>
          <a:p>
            <a:r>
              <a:rPr lang="ru-RU" dirty="0"/>
              <a:t>в отделении МФЦ;</a:t>
            </a:r>
          </a:p>
          <a:p>
            <a:r>
              <a:rPr lang="ru-RU" dirty="0"/>
              <a:t>через нотариуса.</a:t>
            </a:r>
          </a:p>
          <a:p>
            <a:r>
              <a:rPr lang="ru-RU" dirty="0"/>
              <a:t>К бумажному заявлению приложите квитанцию об уплате пошлины в размере 800 рублей. Подача заявления в электронной форме </a:t>
            </a:r>
            <a:r>
              <a:rPr lang="ru-RU" dirty="0">
                <a:hlinkClick r:id="rId4"/>
              </a:rPr>
              <a:t>бесплатная</a:t>
            </a:r>
            <a:r>
              <a:rPr lang="ru-RU" dirty="0"/>
              <a:t>.</a:t>
            </a:r>
          </a:p>
          <a:p>
            <a:r>
              <a:rPr lang="ru-RU" dirty="0"/>
              <a:t>ИП зарегистрируют за три рабочих дня. </a:t>
            </a:r>
          </a:p>
        </p:txBody>
      </p:sp>
    </p:spTree>
    <p:extLst>
      <p:ext uri="{BB962C8B-B14F-4D97-AF65-F5344CB8AC3E}">
        <p14:creationId xmlns:p14="http://schemas.microsoft.com/office/powerpoint/2010/main" val="41146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7436" y="461805"/>
            <a:ext cx="47740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accent1"/>
                </a:solidFill>
              </a:rPr>
              <a:t>Малое </a:t>
            </a:r>
            <a:endParaRPr lang="ru-RU" sz="3200" dirty="0" smtClean="0">
              <a:solidFill>
                <a:schemeClr val="accent1"/>
              </a:solidFill>
            </a:endParaRPr>
          </a:p>
          <a:p>
            <a:r>
              <a:rPr lang="ru-RU" sz="3200" dirty="0" smtClean="0">
                <a:solidFill>
                  <a:schemeClr val="accent1"/>
                </a:solidFill>
              </a:rPr>
              <a:t>	предпринимательство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8415" y="2010971"/>
            <a:ext cx="107756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соответствии с Федеральным законом РФ №88 - ФЗ от 14 июня 1995г. «О государственной поддержке малого предпринимательства в Российской Федерации под субъектами малого предпринимательства понимаются коммерческие организации, в уставном капитале которых доля участия Российской Федерации, субъектов Российской Федерации, общественных и религиозных организаций (объединений), благотворительных и иных фондов не превышает 25 %, доля, принадлежащая одному или нескольким юридическим лицам, не являющимся субъектами малого предпринимательства, не превышает 25 % и в которых средняя численность работников за отчетный период не превышает установленных показателей 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Под </a:t>
            </a:r>
            <a:r>
              <a:rPr lang="ru-RU" dirty="0"/>
              <a:t>субъектами малого предпринимательства понимаются также физические лица, занимающиеся предпринимательской деятельностью без образования юридического лица</a:t>
            </a:r>
          </a:p>
        </p:txBody>
      </p:sp>
    </p:spTree>
    <p:extLst>
      <p:ext uri="{BB962C8B-B14F-4D97-AF65-F5344CB8AC3E}">
        <p14:creationId xmlns:p14="http://schemas.microsoft.com/office/powerpoint/2010/main" val="998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99560"/>
              </p:ext>
            </p:extLst>
          </p:nvPr>
        </p:nvGraphicFramePr>
        <p:xfrm>
          <a:off x="1" y="641871"/>
          <a:ext cx="11759379" cy="55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12">
                  <a:extLst>
                    <a:ext uri="{9D8B030D-6E8A-4147-A177-3AD203B41FA5}">
                      <a16:colId xmlns:a16="http://schemas.microsoft.com/office/drawing/2014/main" val="1757243666"/>
                    </a:ext>
                  </a:extLst>
                </a:gridCol>
                <a:gridCol w="5823974">
                  <a:extLst>
                    <a:ext uri="{9D8B030D-6E8A-4147-A177-3AD203B41FA5}">
                      <a16:colId xmlns:a16="http://schemas.microsoft.com/office/drawing/2014/main" val="2204063068"/>
                    </a:ext>
                  </a:extLst>
                </a:gridCol>
                <a:gridCol w="3919793">
                  <a:extLst>
                    <a:ext uri="{9D8B030D-6E8A-4147-A177-3AD203B41FA5}">
                      <a16:colId xmlns:a16="http://schemas.microsoft.com/office/drawing/2014/main" val="423667585"/>
                    </a:ext>
                  </a:extLst>
                </a:gridCol>
              </a:tblGrid>
              <a:tr h="2090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Критерии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Содержание критериев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3314"/>
                  </a:ext>
                </a:extLst>
              </a:tr>
              <a:tr h="501829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цели деятельности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признаваться только коммерческие организации, основной целью деятельности которых является извлечение прибыли;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14170"/>
                  </a:ext>
                </a:extLst>
              </a:tr>
              <a:tr h="648195">
                <a:tc rowSpan="4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составу учредителей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являться только коммерческие организации, в уставном капитале которых доля участия РФ, субъектов РФ, общественных и религиозных организаций, благотворительных и иных фондов не превышает 25%;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20131"/>
                  </a:ext>
                </a:extLst>
              </a:tr>
              <a:tr h="501829">
                <a:tc vMerge="1"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Доля, принадлежности одному или нескольким юридическим лицам, не являющимся субъектами малого предпринимательства, не должна превышать 25%;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71809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Доля иностранных юридических лиц в уставном капитале предприятия не должна превышать 25%;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20624"/>
                  </a:ext>
                </a:extLst>
              </a:tr>
              <a:tr h="501829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Малыми предприятиями могут признаваться только коммерческие организации, в которых средняя численность работников за отчетный период не превышает следующих предельных уровней.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46878"/>
                  </a:ext>
                </a:extLst>
              </a:tr>
              <a:tr h="573902">
                <a:tc rowSpan="6"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По средней численности работников за отчетный период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Отрасли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Кол-во человек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80672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Промышленность, строительство и транспорт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19646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Сельское хозяйство и научно-техническая сфера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25373"/>
                  </a:ext>
                </a:extLst>
              </a:tr>
              <a:tr h="209095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Оптовая торговля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0709"/>
                  </a:ext>
                </a:extLst>
              </a:tr>
              <a:tr h="35546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Розничная торговля и бытовое обслуживание населения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13716"/>
                  </a:ext>
                </a:extLst>
              </a:tr>
              <a:tr h="209095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Остальные отрасли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Bahnschrift SemiBold SemiConden" panose="020B0502040204020203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ru-RU" sz="1600" dirty="0">
                        <a:latin typeface="Bahnschrift SemiBold SemiConden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56989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82330" y="91716"/>
            <a:ext cx="9394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Критерии отнесения предприятий к малому предпринимательству</a:t>
            </a:r>
          </a:p>
        </p:txBody>
      </p:sp>
    </p:spTree>
    <p:extLst>
      <p:ext uri="{BB962C8B-B14F-4D97-AF65-F5344CB8AC3E}">
        <p14:creationId xmlns:p14="http://schemas.microsoft.com/office/powerpoint/2010/main" val="38410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79405" y="202278"/>
            <a:ext cx="6843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Преимущества и недостатки малого предпринимательства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106" y="602388"/>
            <a:ext cx="52799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u="sng" dirty="0" smtClean="0">
                <a:solidFill>
                  <a:schemeClr val="tx2"/>
                </a:solidFill>
              </a:rPr>
              <a:t>Преимущества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 Мобильность </a:t>
            </a:r>
            <a:r>
              <a:rPr lang="ru-RU" dirty="0"/>
              <a:t>и гибкость управления предприятием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 Быстрая </a:t>
            </a:r>
            <a:r>
              <a:rPr lang="ru-RU" dirty="0"/>
              <a:t>адаптация к конъюнктуре рынка, запросам потребителей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Простые </a:t>
            </a:r>
            <a:r>
              <a:rPr lang="ru-RU" dirty="0"/>
              <a:t>организационные связи; </a:t>
            </a:r>
            <a:endParaRPr lang="ru-RU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Высокая </a:t>
            </a:r>
            <a:r>
              <a:rPr lang="ru-RU" dirty="0"/>
              <a:t>восприимчивость с новшествами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ru-RU" dirty="0"/>
              <a:t>сфер, которые невыгодны крупному предпринимательству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 Возможность </a:t>
            </a:r>
            <a:r>
              <a:rPr lang="ru-RU" dirty="0"/>
              <a:t>привлечения относительно небольших ресурсов для создания предприятия.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10461" y="726934"/>
            <a:ext cx="6213560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u="sng" dirty="0" smtClean="0">
                <a:solidFill>
                  <a:schemeClr val="tx2"/>
                </a:solidFill>
              </a:rPr>
              <a:t>Недостатки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Ограниченность </a:t>
            </a:r>
            <a:r>
              <a:rPr lang="ru-RU" dirty="0"/>
              <a:t>ресурсов всех видов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Сильная </a:t>
            </a:r>
            <a:r>
              <a:rPr lang="ru-RU" dirty="0"/>
              <a:t>зависимость от рыночной </a:t>
            </a:r>
            <a:r>
              <a:rPr lang="ru-RU" dirty="0" smtClean="0"/>
              <a:t>конъюнктуры;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Ограниченные </a:t>
            </a:r>
            <a:r>
              <a:rPr lang="ru-RU" dirty="0"/>
              <a:t>финансовые и кредитные возможности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Меньше </a:t>
            </a:r>
            <a:r>
              <a:rPr lang="ru-RU" dirty="0"/>
              <a:t>возможностей для социальной защиты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Отсутствие </a:t>
            </a:r>
            <a:r>
              <a:rPr lang="ru-RU" dirty="0"/>
              <a:t>современного менеджмента</a:t>
            </a:r>
            <a:r>
              <a:rPr lang="ru-RU" dirty="0" smtClean="0"/>
              <a:t>;</a:t>
            </a:r>
          </a:p>
          <a:p>
            <a:pPr marL="342900" indent="-3429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ru-RU" dirty="0" smtClean="0"/>
              <a:t>Чрезмерная </a:t>
            </a:r>
            <a:r>
              <a:rPr lang="ru-RU" dirty="0"/>
              <a:t>нагрузка на руководителя.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36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2116" y="282280"/>
            <a:ext cx="10127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В соответствии с федеральным законодательством государственная поддержка малого предпринимательства должна осуществляться по следующим направлениям: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2051" y="1248044"/>
            <a:ext cx="89473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• создание льготных условий использования субъектами малого предпринимательства государственных финансовых, </a:t>
            </a:r>
            <a:r>
              <a:rPr lang="ru-RU" dirty="0" err="1"/>
              <a:t>материальнотехнических</a:t>
            </a:r>
            <a:r>
              <a:rPr lang="ru-RU" dirty="0"/>
              <a:t> и информационных ресурсов, а также научно-технических разработок и технологий; </a:t>
            </a:r>
            <a:endParaRPr lang="ru-RU" dirty="0" smtClean="0"/>
          </a:p>
          <a:p>
            <a:r>
              <a:rPr lang="ru-RU" dirty="0" smtClean="0"/>
              <a:t>• </a:t>
            </a:r>
            <a:r>
              <a:rPr lang="ru-RU" dirty="0"/>
              <a:t>установление упрощенной процедуры регистрации субъектов малого предпринимательства, лицензирования их деятельности, сертификации продукции, представления государственной статистики и бухгалтерской отчетности; </a:t>
            </a:r>
            <a:endParaRPr lang="ru-RU" dirty="0" smtClean="0"/>
          </a:p>
          <a:p>
            <a:r>
              <a:rPr lang="ru-RU" dirty="0" smtClean="0"/>
              <a:t>• </a:t>
            </a:r>
            <a:r>
              <a:rPr lang="ru-RU" dirty="0"/>
              <a:t>поддержка внешнеэкономической деятельности субъектов малого предпринимательства; </a:t>
            </a:r>
            <a:endParaRPr lang="ru-RU" dirty="0" smtClean="0"/>
          </a:p>
          <a:p>
            <a:r>
              <a:rPr lang="ru-RU" dirty="0" smtClean="0"/>
              <a:t>• </a:t>
            </a:r>
            <a:r>
              <a:rPr lang="ru-RU" dirty="0"/>
              <a:t>организация подготовки, переподготовки и повышения квалификации кадров для малых предприятий и </a:t>
            </a:r>
            <a:r>
              <a:rPr lang="ru-RU" dirty="0" err="1"/>
              <a:t>т.д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19715" y="4110366"/>
            <a:ext cx="7570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Формами государственной поддержки малого предпринимательства также являются финансирование федеральных программ поддержки и развития малого предпринимательства, предоставление налоговых льгот малым предприятиям, осуществляющим приоритетные виды деятельности, льготное кредитование и страхование субъектов малого предпринимательства.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7237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100</TotalTime>
  <Words>526</Words>
  <Application>Microsoft Office PowerPoint</Application>
  <PresentationFormat>Широкоэкранный</PresentationFormat>
  <Paragraphs>67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Calibri</vt:lpstr>
      <vt:lpstr>Impact</vt:lpstr>
      <vt:lpstr>Главное мероприятие</vt:lpstr>
      <vt:lpstr>Презентация PowerPoint</vt:lpstr>
      <vt:lpstr>Презентация PowerPoint</vt:lpstr>
      <vt:lpstr>Как подать заявление о регистрации ИП?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     предпринимательство</dc:title>
  <dc:creator>Александр</dc:creator>
  <cp:lastModifiedBy>Александр</cp:lastModifiedBy>
  <cp:revision>10</cp:revision>
  <dcterms:created xsi:type="dcterms:W3CDTF">2022-01-27T06:58:04Z</dcterms:created>
  <dcterms:modified xsi:type="dcterms:W3CDTF">2022-01-27T08:38:50Z</dcterms:modified>
</cp:coreProperties>
</file>