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1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0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16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4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8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4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1163EE-4C44-4773-861C-62E4EF4E5A2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ba.yandex.net/redirect?url=https://yandex.ru/search/?text%3D%D0%B2%D0%B8%D0%B4%D1%8B%2B%D1%81%D0%B8%D1%81%D1%82%D0%B5%D0%BC%2B%D0%BD%D0%B0%D0%BB%D0%BE%D0%B3%D0%BE%D0%BE%D0%B1%D0%BB%D0%BE%D0%B6%D0%B5%D0%BD%D0%B8%D1%8F%2B%D0%B4%D0%BB%D1%8F%2B%D0%B8%D0%BF%26lr%3D213%26clid%3D2261451%26win%3D482%26suggest_reqid%3D128100316163342679325583810411411&amp;client=znatoki&amp;sign=4edd157bdd04d29c1e8a521dd32a022d" TargetMode="External"/><Relationship Id="rId2" Type="http://schemas.openxmlformats.org/officeDocument/2006/relationships/hyperlink" Target="https://sba.yandex.net/redirect?url=https://yandex.ru/search/?text%3D%D0%BA%D0%B0%D0%BA%20%D0%B2%D1%8B%D0%B1%D1%80%D0%B0%D1%82%D1%8C%20%D0%BA%D0%BE%D0%B4%D1%8B%20%D0%BE%D0%BA%D0%B2%D1%8D%D0%B4%26clid%3D2261451%26win%3D482%26%26lr%3D213&amp;client=znatoki&amp;sign=37608c69880dc2f087591c618e8def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ba.yandex.net/redirect?url=https://www.nalog.gov.ru/rn77/related_activities/registration_ip_yl/registration_ip/order/4162994/&amp;client=znatoki&amp;sign=8ddc9dc394eb5dc2f9328750eafe457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ba.yandex.net/redirect?url=https://www.gosuslugi.ru/10058/1&amp;client=znatoki&amp;sign=0ae6fe030cdce82a58a543f044f9df00" TargetMode="External"/><Relationship Id="rId2" Type="http://schemas.openxmlformats.org/officeDocument/2006/relationships/hyperlink" Target="https://sba.yandex.net/redirect?url=https://yandex.ru/search/?text%3D%D1%82%D0%B5%D1%80%D1%80%D0%B8%D1%82%D0%BE%D1%80%D0%B8%D0%B0%D0%BB%D1%8C%D0%BD%D1%8B%D0%B5%2B%D0%BE%D1%80%D0%B3%D0%B0%D0%BD%D1%8B%2B%D0%A4%D0%9D%D0%A1%26clid%3D1955453%26win%3D510%26lr%3D213&amp;client=znatoki&amp;sign=ff76759e2610ab874da9b7581b7737e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ba.yandex.net/redirect?url=http://www.consultant.ru/cons/cgi/online.cgi?req%3Ddoc%26ts%3DQUBB1pSwdTHL77k5%26cacheid%3DA45DD395E5014ED51AA4EF990F0D4297%26mode%3Dsplus%26base%3DLAW%26n%3D389853%26dst%3D16134%26rnd%3DCC0A7BB82CAA77C9C4B5C566FF43B8DB#5ICB1pS1zwtOjsOB&amp;client=znatoki&amp;sign=5fc4397651ed6337dd463d978eda4a5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672862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Индивидуальный предприниматель – это физическое лицо, зарегистрированное в установленном порядке и осуществляющее предпринимательскую деятельность без образования юридического лица.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8470" y="3736259"/>
            <a:ext cx="9819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Все зарегистрированные индивидуальные предприниматели регистрируются в государственном реестре, который является федеральным информационным ресурсом.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569959"/>
            <a:ext cx="64819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1"/>
                </a:solidFill>
              </a:rPr>
              <a:t>Индивидуальное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           предпринимательство</a:t>
            </a:r>
          </a:p>
        </p:txBody>
      </p:sp>
    </p:spTree>
    <p:extLst>
      <p:ext uri="{BB962C8B-B14F-4D97-AF65-F5344CB8AC3E}">
        <p14:creationId xmlns:p14="http://schemas.microsoft.com/office/powerpoint/2010/main" val="22772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207231" y="2295154"/>
            <a:ext cx="9474386" cy="331118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Порядок действий следующий: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Выберите </a:t>
            </a:r>
            <a:r>
              <a:rPr lang="ru-RU" dirty="0">
                <a:latin typeface="Bahnschrift" panose="020B0502040204020203" pitchFamily="34" charset="0"/>
                <a:hlinkClick r:id="rId2"/>
              </a:rPr>
              <a:t>коды деятельности по ОКВЭД</a:t>
            </a:r>
            <a:r>
              <a:rPr lang="ru-RU" dirty="0">
                <a:latin typeface="Bahnschrift" panose="020B0502040204020203" pitchFamily="34" charset="0"/>
              </a:rPr>
              <a:t>. По ним государственные органы поймут, чем вы планируете заниматься.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Определитесь с </a:t>
            </a:r>
            <a:r>
              <a:rPr lang="ru-RU" dirty="0">
                <a:latin typeface="Bahnschrift" panose="020B0502040204020203" pitchFamily="34" charset="0"/>
                <a:hlinkClick r:id="rId3"/>
              </a:rPr>
              <a:t>видом налогообложения</a:t>
            </a:r>
            <a:r>
              <a:rPr lang="ru-RU" dirty="0">
                <a:latin typeface="Bahnschrift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Отсканируйте паспорт в формате .</a:t>
            </a:r>
            <a:r>
              <a:rPr lang="ru-RU" dirty="0" err="1">
                <a:latin typeface="Bahnschrift" panose="020B0502040204020203" pitchFamily="34" charset="0"/>
              </a:rPr>
              <a:t>pdf</a:t>
            </a:r>
            <a:r>
              <a:rPr lang="ru-RU" dirty="0">
                <a:latin typeface="Bahnschrift" panose="020B0502040204020203" pitchFamily="34" charset="0"/>
              </a:rPr>
              <a:t> или .</a:t>
            </a:r>
            <a:r>
              <a:rPr lang="ru-RU" dirty="0" err="1">
                <a:latin typeface="Bahnschrift" panose="020B0502040204020203" pitchFamily="34" charset="0"/>
              </a:rPr>
              <a:t>jpg</a:t>
            </a:r>
            <a:r>
              <a:rPr lang="ru-RU" dirty="0">
                <a:latin typeface="Bahnschrift" panose="020B0502040204020203" pitchFamily="34" charset="0"/>
              </a:rPr>
              <a:t> для электронной подачи или сделайте его копию, если подаете лично.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Заполните </a:t>
            </a:r>
            <a:r>
              <a:rPr lang="ru-RU" dirty="0">
                <a:latin typeface="Bahnschrift" panose="020B0502040204020203" pitchFamily="34" charset="0"/>
                <a:hlinkClick r:id="rId4"/>
              </a:rPr>
              <a:t>заявление</a:t>
            </a:r>
            <a:r>
              <a:rPr lang="ru-RU" dirty="0">
                <a:latin typeface="Bahnschrift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3856" y="1154648"/>
            <a:ext cx="4902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В налоговой — лично или онлайн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7118" y="291142"/>
            <a:ext cx="3303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accent1"/>
                </a:solidFill>
              </a:rPr>
              <a:t>Как открыть ИП?</a:t>
            </a:r>
          </a:p>
        </p:txBody>
      </p:sp>
    </p:spTree>
    <p:extLst>
      <p:ext uri="{BB962C8B-B14F-4D97-AF65-F5344CB8AC3E}">
        <p14:creationId xmlns:p14="http://schemas.microsoft.com/office/powerpoint/2010/main" val="308586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653" y="351503"/>
            <a:ext cx="10396882" cy="1151965"/>
          </a:xfrm>
        </p:spPr>
        <p:txBody>
          <a:bodyPr>
            <a:noAutofit/>
          </a:bodyPr>
          <a:lstStyle/>
          <a:p>
            <a:r>
              <a:rPr lang="ru-RU" sz="3000" dirty="0"/>
              <a:t>Как подать заявление о регистрации ИП?</a:t>
            </a:r>
            <a:br>
              <a:rPr lang="ru-RU" sz="3000" dirty="0"/>
            </a:b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2278" y="1207990"/>
            <a:ext cx="10394707" cy="3924449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лично в </a:t>
            </a:r>
            <a:r>
              <a:rPr lang="ru-RU" dirty="0">
                <a:latin typeface="Bahnschrift" panose="020B0502040204020203" pitchFamily="34" charset="0"/>
                <a:hlinkClick r:id="rId2"/>
              </a:rPr>
              <a:t>отделении ФНС</a:t>
            </a:r>
            <a:r>
              <a:rPr lang="ru-RU" dirty="0">
                <a:latin typeface="Bahnschrift" panose="020B0502040204020203" pitchFamily="34" charset="0"/>
              </a:rPr>
              <a:t>;</a:t>
            </a:r>
          </a:p>
          <a:p>
            <a:r>
              <a:rPr lang="ru-RU" dirty="0">
                <a:latin typeface="Bahnschrift" panose="020B0502040204020203" pitchFamily="34" charset="0"/>
              </a:rPr>
              <a:t>по почте;</a:t>
            </a:r>
          </a:p>
          <a:p>
            <a:r>
              <a:rPr lang="ru-RU" dirty="0">
                <a:latin typeface="Bahnschrift" panose="020B0502040204020203" pitchFamily="34" charset="0"/>
              </a:rPr>
              <a:t>в разделе </a:t>
            </a:r>
            <a:r>
              <a:rPr lang="ru-RU" dirty="0">
                <a:latin typeface="Bahnschrift" panose="020B0502040204020203" pitchFamily="34" charset="0"/>
                <a:hlinkClick r:id="rId3"/>
              </a:rPr>
              <a:t>Регистрация предпринимателей</a:t>
            </a:r>
            <a:r>
              <a:rPr lang="ru-RU" dirty="0">
                <a:latin typeface="Bahnschrift" panose="020B0502040204020203" pitchFamily="34" charset="0"/>
              </a:rPr>
              <a:t> на </a:t>
            </a:r>
            <a:r>
              <a:rPr lang="ru-RU" dirty="0" err="1">
                <a:latin typeface="Bahnschrift" panose="020B0502040204020203" pitchFamily="34" charset="0"/>
              </a:rPr>
              <a:t>Госуслугах</a:t>
            </a:r>
            <a:r>
              <a:rPr lang="ru-RU" dirty="0">
                <a:latin typeface="Bahnschrift" panose="020B0502040204020203" pitchFamily="34" charset="0"/>
              </a:rPr>
              <a:t>;</a:t>
            </a:r>
          </a:p>
          <a:p>
            <a:r>
              <a:rPr lang="ru-RU" dirty="0">
                <a:latin typeface="Bahnschrift" panose="020B0502040204020203" pitchFamily="34" charset="0"/>
              </a:rPr>
              <a:t>в отделении МФЦ;</a:t>
            </a:r>
          </a:p>
          <a:p>
            <a:r>
              <a:rPr lang="ru-RU" dirty="0">
                <a:latin typeface="Bahnschrift" panose="020B0502040204020203" pitchFamily="34" charset="0"/>
              </a:rPr>
              <a:t>через нотариуса.</a:t>
            </a:r>
          </a:p>
          <a:p>
            <a:r>
              <a:rPr lang="ru-RU" dirty="0">
                <a:latin typeface="Bahnschrift" panose="020B0502040204020203" pitchFamily="34" charset="0"/>
              </a:rPr>
              <a:t>К бумажному заявлению приложите квитанцию об уплате пошлины в размере 800 рублей. Подача заявления в электронной форме </a:t>
            </a:r>
            <a:r>
              <a:rPr lang="ru-RU" dirty="0">
                <a:latin typeface="Bahnschrift" panose="020B0502040204020203" pitchFamily="34" charset="0"/>
                <a:hlinkClick r:id="rId4"/>
              </a:rPr>
              <a:t>бесплатная</a:t>
            </a:r>
            <a:r>
              <a:rPr lang="ru-RU" dirty="0">
                <a:latin typeface="Bahnschrift" panose="020B0502040204020203" pitchFamily="34" charset="0"/>
              </a:rPr>
              <a:t>.</a:t>
            </a:r>
          </a:p>
          <a:p>
            <a:r>
              <a:rPr lang="ru-RU" dirty="0">
                <a:latin typeface="Bahnschrift" panose="020B0502040204020203" pitchFamily="34" charset="0"/>
              </a:rPr>
              <a:t>ИП зарегистрируют за три рабочих дня. </a:t>
            </a:r>
          </a:p>
        </p:txBody>
      </p:sp>
    </p:spTree>
    <p:extLst>
      <p:ext uri="{BB962C8B-B14F-4D97-AF65-F5344CB8AC3E}">
        <p14:creationId xmlns:p14="http://schemas.microsoft.com/office/powerpoint/2010/main" val="41146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7436" y="461805"/>
            <a:ext cx="47740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Малое </a:t>
            </a:r>
          </a:p>
          <a:p>
            <a:r>
              <a:rPr lang="ru-RU" sz="3200" dirty="0">
                <a:solidFill>
                  <a:schemeClr val="accent1"/>
                </a:solidFill>
              </a:rPr>
              <a:t>	предпринимательство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8415" y="2010971"/>
            <a:ext cx="107756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В соответствии с Федеральным законом РФ №88 - ФЗ от 14 июня 1995г. «О государственной поддержке малого предпринимательства в Российской Федерации под субъектами малого предпринимательства понимаются коммерческие организации, в уставном капитале которых доля участия Российской Федерации, субъектов Российской Федерации, общественных и религиозных организаций (объединений), благотворительных и иных фондов не превышает 25 %, доля, принадлежащая одному или нескольким юридическим лицам, не являющимся субъектами малого предпринимательства, не превышает 25 % и в которых средняя численность работников за отчетный период не превышает установленных показателей . </a:t>
            </a:r>
          </a:p>
          <a:p>
            <a:r>
              <a:rPr lang="ru-RU" dirty="0">
                <a:latin typeface="Bahnschrift" panose="020B0502040204020203" pitchFamily="34" charset="0"/>
              </a:rPr>
              <a:t>Под субъектами малого предпринимательства понимаются также физические лица, занимающиеся предпринимательской деятельностью без образования юридического лица</a:t>
            </a:r>
          </a:p>
        </p:txBody>
      </p:sp>
    </p:spTree>
    <p:extLst>
      <p:ext uri="{BB962C8B-B14F-4D97-AF65-F5344CB8AC3E}">
        <p14:creationId xmlns:p14="http://schemas.microsoft.com/office/powerpoint/2010/main" val="998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99560"/>
              </p:ext>
            </p:extLst>
          </p:nvPr>
        </p:nvGraphicFramePr>
        <p:xfrm>
          <a:off x="1" y="641871"/>
          <a:ext cx="11759379" cy="55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12">
                  <a:extLst>
                    <a:ext uri="{9D8B030D-6E8A-4147-A177-3AD203B41FA5}">
                      <a16:colId xmlns:a16="http://schemas.microsoft.com/office/drawing/2014/main" val="1757243666"/>
                    </a:ext>
                  </a:extLst>
                </a:gridCol>
                <a:gridCol w="5823974">
                  <a:extLst>
                    <a:ext uri="{9D8B030D-6E8A-4147-A177-3AD203B41FA5}">
                      <a16:colId xmlns:a16="http://schemas.microsoft.com/office/drawing/2014/main" val="2204063068"/>
                    </a:ext>
                  </a:extLst>
                </a:gridCol>
                <a:gridCol w="3919793">
                  <a:extLst>
                    <a:ext uri="{9D8B030D-6E8A-4147-A177-3AD203B41FA5}">
                      <a16:colId xmlns:a16="http://schemas.microsoft.com/office/drawing/2014/main" val="423667585"/>
                    </a:ext>
                  </a:extLst>
                </a:gridCol>
              </a:tblGrid>
              <a:tr h="2090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Критерии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Содержание критериев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3314"/>
                  </a:ext>
                </a:extLst>
              </a:tr>
              <a:tr h="5018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цели деятельности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признаваться только коммерческие организации, основной целью деятельности которых является извлечение прибыли;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14170"/>
                  </a:ext>
                </a:extLst>
              </a:tr>
              <a:tr h="648195">
                <a:tc rowSpan="4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составу учредителей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являться только коммерческие организации, в уставном капитале которых доля участия РФ, субъектов РФ, общественных и религиозных организаций, благотворительных и иных фондов не превышает 25%;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20131"/>
                  </a:ext>
                </a:extLst>
              </a:tr>
              <a:tr h="501829">
                <a:tc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Доля, принадлежности одному или нескольким юридическим лицам, не являющимся субъектами малого предпринимательства, не должна превышать 25%;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71809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Доля иностранных юридических лиц в уставном капитале предприятия не должна превышать 25%;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20624"/>
                  </a:ext>
                </a:extLst>
              </a:tr>
              <a:tr h="501829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признаваться только коммерческие организации, в которых средняя численность работников за отчетный период не превышает следующих предельных уровней.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46878"/>
                  </a:ext>
                </a:extLst>
              </a:tr>
              <a:tr h="573902">
                <a:tc rowSpan="6"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средней численности работников за отчетный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Отрасли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Кол-во человек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80672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Промышленность, строительство и 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19646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Сельское хозяйство и научно-техническая сфера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25373"/>
                  </a:ext>
                </a:extLst>
              </a:tr>
              <a:tr h="209095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0709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Розничная торговля и бытовое обслуживание населения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13716"/>
                  </a:ext>
                </a:extLst>
              </a:tr>
              <a:tr h="209095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Остальные отрасли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56989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82330" y="91716"/>
            <a:ext cx="10577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Критерии отнесения предприятий к малому предпринимательству</a:t>
            </a:r>
          </a:p>
        </p:txBody>
      </p:sp>
    </p:spTree>
    <p:extLst>
      <p:ext uri="{BB962C8B-B14F-4D97-AF65-F5344CB8AC3E}">
        <p14:creationId xmlns:p14="http://schemas.microsoft.com/office/powerpoint/2010/main" val="38410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79405" y="202278"/>
            <a:ext cx="6843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Преимущества и недостатки малого предпринимательства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106" y="602388"/>
            <a:ext cx="52799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u="sng" dirty="0">
                <a:solidFill>
                  <a:schemeClr val="tx2"/>
                </a:solidFill>
              </a:rPr>
              <a:t>Преимущества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 Мобильность и гибкость управления предприятием;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 Быстрая адаптация к конъюнктуре рынка, запросам потребителей;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Простые организационные связи;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Высокая восприимчивость с новшествами;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Использование сфер, которые невыгодны крупному предпринимательству;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 Возможность привлечения относительно небольших ресурсов для создания предприятия.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82221" y="726934"/>
            <a:ext cx="647004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u="sng" dirty="0">
                <a:solidFill>
                  <a:schemeClr val="tx2"/>
                </a:solidFill>
              </a:rPr>
              <a:t>Недостатки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Ограниченность ресурсов всех видов;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Сильная зависимость от рыночной конъюнктуры;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Ограниченные финансовые и кредитные возможности;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Меньше возможностей для социальной защиты;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Отсутствие современного менеджмента;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>
                <a:latin typeface="Bahnschrift" panose="020B0502040204020203" pitchFamily="34" charset="0"/>
              </a:rPr>
              <a:t>Чрезмерная нагрузка на руководителя.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36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2116" y="282280"/>
            <a:ext cx="10127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В соответствии с федеральным законодательством государственная поддержка малого предпринимательства должна осуществляться по следующим направлениям: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2116" y="1018431"/>
            <a:ext cx="89473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 </a:t>
            </a:r>
            <a:r>
              <a:rPr lang="ru-RU" dirty="0">
                <a:latin typeface="Bahnschrift" panose="020B0502040204020203" pitchFamily="34" charset="0"/>
              </a:rPr>
              <a:t>создание льготных условий использования субъектами малого предпринимательства государственных финансовых, </a:t>
            </a:r>
            <a:r>
              <a:rPr lang="ru-RU" dirty="0" err="1">
                <a:latin typeface="Bahnschrift" panose="020B0502040204020203" pitchFamily="34" charset="0"/>
              </a:rPr>
              <a:t>материальнотехнических</a:t>
            </a:r>
            <a:r>
              <a:rPr lang="ru-RU" dirty="0">
                <a:latin typeface="Bahnschrift" panose="020B0502040204020203" pitchFamily="34" charset="0"/>
              </a:rPr>
              <a:t> и информационных ресурсов, а также научно-технических разработок и технологий; </a:t>
            </a:r>
          </a:p>
          <a:p>
            <a:r>
              <a:rPr lang="ru-RU" dirty="0">
                <a:latin typeface="Bahnschrift" panose="020B0502040204020203" pitchFamily="34" charset="0"/>
              </a:rPr>
              <a:t>• установление упрощенной процедуры регистрации субъектов малого предпринимательства, лицензирования их деятельности, сертификации продукции, представления государственной статистики и бухгалтерской отчетности; </a:t>
            </a:r>
          </a:p>
          <a:p>
            <a:r>
              <a:rPr lang="ru-RU" dirty="0">
                <a:latin typeface="Bahnschrift" panose="020B0502040204020203" pitchFamily="34" charset="0"/>
              </a:rPr>
              <a:t>• поддержка внешнеэкономической деятельности субъектов малого предпринимательства; </a:t>
            </a:r>
          </a:p>
          <a:p>
            <a:r>
              <a:rPr lang="ru-RU" dirty="0">
                <a:latin typeface="Bahnschrift" panose="020B0502040204020203" pitchFamily="34" charset="0"/>
              </a:rPr>
              <a:t>• организация подготовки, переподготовки и повышения квалификации кадров для малых предприятий и </a:t>
            </a:r>
            <a:r>
              <a:rPr lang="ru-RU" dirty="0" err="1">
                <a:latin typeface="Bahnschrift" panose="020B0502040204020203" pitchFamily="34" charset="0"/>
              </a:rPr>
              <a:t>т.д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59045" y="4406486"/>
            <a:ext cx="75708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latin typeface="Bahnschrift" panose="020B0502040204020203" pitchFamily="34" charset="0"/>
              </a:rPr>
              <a:t>Формами государственной поддержки малого предпринимательства также являются финансирование федеральных программ поддержки и развития малого предпринимательства, предоставление налоговых льгот малым предприятиям, осуществляющим приоритетные виды деятельности, льготное кредитование и страхование субъектов малого предпринимательства.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7237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471221" y="1601280"/>
            <a:ext cx="2283542" cy="2095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/>
              <a:t>Все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2261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109</TotalTime>
  <Words>527</Words>
  <Application>Microsoft Office PowerPoint</Application>
  <PresentationFormat>Широкоэкранный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 SemiConden</vt:lpstr>
      <vt:lpstr>Calibri</vt:lpstr>
      <vt:lpstr>Impact</vt:lpstr>
      <vt:lpstr>Главное мероприятие</vt:lpstr>
      <vt:lpstr>Презентация PowerPoint</vt:lpstr>
      <vt:lpstr>Презентация PowerPoint</vt:lpstr>
      <vt:lpstr>Как подать заявление о регистрации ИП?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     предпринимательство</dc:title>
  <dc:creator>Александр</dc:creator>
  <cp:lastModifiedBy>Александр</cp:lastModifiedBy>
  <cp:revision>12</cp:revision>
  <dcterms:created xsi:type="dcterms:W3CDTF">2022-01-27T06:58:04Z</dcterms:created>
  <dcterms:modified xsi:type="dcterms:W3CDTF">2022-01-28T08:36:19Z</dcterms:modified>
</cp:coreProperties>
</file>