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0" r:id="rId5"/>
    <p:sldId id="269" r:id="rId6"/>
    <p:sldId id="273" r:id="rId7"/>
    <p:sldId id="272" r:id="rId8"/>
    <p:sldId id="268" r:id="rId9"/>
    <p:sldId id="274" r:id="rId10"/>
    <p:sldId id="275" r:id="rId11"/>
    <p:sldId id="27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5B"/>
    <a:srgbClr val="D53033"/>
    <a:srgbClr val="F2C0C1"/>
    <a:srgbClr val="C5E5D7"/>
    <a:srgbClr val="7CC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9A981-99C6-4D10-B323-ACE0FFEA6AC0}" v="192" dt="2023-08-20T08:54:41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20.08.2023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1452988"/>
            <a:ext cx="9879195" cy="201258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3200" b="1" dirty="0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Разработка системы управления потоком </a:t>
            </a:r>
            <a:r>
              <a:rPr lang="ru-RU" sz="3200" b="1" err="1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транспортируемои</a:t>
            </a:r>
            <a:r>
              <a:rPr lang="ru-RU" sz="3200" b="1" dirty="0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̆ жидкости, </a:t>
            </a:r>
            <a:r>
              <a:rPr lang="ru-RU" sz="3200" b="1" err="1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обеспечивающеи</a:t>
            </a:r>
            <a:r>
              <a:rPr lang="ru-RU" sz="3200" b="1" dirty="0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̆ равномерное поступление на </a:t>
            </a:r>
            <a:r>
              <a:rPr lang="ru-RU" sz="3200" b="1" err="1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конечныи</a:t>
            </a:r>
            <a:r>
              <a:rPr lang="ru-RU" sz="3200" b="1">
                <a:solidFill>
                  <a:srgbClr val="008E5B"/>
                </a:solidFill>
                <a:latin typeface="Montserrat Medium"/>
                <a:ea typeface="+mj-lt"/>
                <a:cs typeface="+mj-lt"/>
              </a:rPr>
              <a:t>̆ объект</a:t>
            </a:r>
            <a:endParaRPr lang="en-US" sz="3200">
              <a:solidFill>
                <a:srgbClr val="008E5B"/>
              </a:solidFill>
              <a:latin typeface="Montserrat Medium"/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287" y="4990114"/>
            <a:ext cx="3735213" cy="7186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700" dirty="0">
                <a:latin typeface="Montserrat Light"/>
                <a:ea typeface="+mn-lt"/>
                <a:cs typeface="+mn-lt"/>
              </a:rPr>
              <a:t>Евсеев Александр</a:t>
            </a:r>
            <a:br>
              <a:rPr lang="ru-RU" sz="1700" dirty="0">
                <a:latin typeface="Montserrat Light"/>
                <a:ea typeface="+mn-lt"/>
                <a:cs typeface="+mn-lt"/>
              </a:rPr>
            </a:br>
            <a:r>
              <a:rPr lang="ru-RU" sz="1700" dirty="0" err="1">
                <a:latin typeface="Montserrat Light"/>
                <a:cs typeface="Calibri"/>
              </a:rPr>
              <a:t>Ахнджанов</a:t>
            </a:r>
            <a:r>
              <a:rPr lang="ru-RU" sz="1700" dirty="0">
                <a:latin typeface="Montserrat Light"/>
                <a:cs typeface="Calibri"/>
              </a:rPr>
              <a:t> </a:t>
            </a:r>
            <a:r>
              <a:rPr lang="ru-RU" sz="1700" dirty="0" err="1">
                <a:latin typeface="Montserrat Light"/>
                <a:cs typeface="Calibri"/>
              </a:rPr>
              <a:t>Джавлон</a:t>
            </a:r>
            <a:endParaRPr lang="ru-RU" sz="1700" dirty="0">
              <a:latin typeface="Montserrat Light"/>
              <a:cs typeface="Calibri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3" y="5050771"/>
            <a:ext cx="396036" cy="231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67265" y="3724239"/>
            <a:ext cx="9144000" cy="36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rgbClr val="D53033"/>
                </a:solidFill>
                <a:latin typeface="Montserrat Medium"/>
              </a:rPr>
              <a:t>Brent</a:t>
            </a: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67265" y="4168054"/>
            <a:ext cx="3658631" cy="389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Montserrat Light"/>
              </a:rPr>
              <a:t>Евсеев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3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92E749-C959-279E-AF8E-9B10DE294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03" y="664365"/>
            <a:ext cx="8893593" cy="57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0E74E410-5B89-04B1-BD94-A2EAE7F8F956}"/>
              </a:ext>
            </a:extLst>
          </p:cNvPr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Ссылки на демонстрации</a:t>
            </a:r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58847A23-E0E5-1E25-1B21-DC71F21E6CC9}"/>
              </a:ext>
            </a:extLst>
          </p:cNvPr>
          <p:cNvSpPr txBox="1">
            <a:spLocks/>
          </p:cNvSpPr>
          <p:nvPr/>
        </p:nvSpPr>
        <p:spPr>
          <a:xfrm>
            <a:off x="688704" y="2458031"/>
            <a:ext cx="617453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Montserrat Medium"/>
                <a:ea typeface="+mj-lt"/>
                <a:cs typeface="+mj-lt"/>
                <a:sym typeface="Montserrat SemiBold"/>
              </a:rPr>
              <a:t>https://tatneft-hackathon.vercel.app</a:t>
            </a:r>
            <a:endParaRPr lang="en-US" dirty="0">
              <a:latin typeface="Montserrat Medium"/>
            </a:endParaRPr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D52B11B6-2604-E1E0-9FBC-CE21CF24FA7A}"/>
              </a:ext>
            </a:extLst>
          </p:cNvPr>
          <p:cNvSpPr txBox="1">
            <a:spLocks/>
          </p:cNvSpPr>
          <p:nvPr/>
        </p:nvSpPr>
        <p:spPr>
          <a:xfrm>
            <a:off x="688704" y="1926046"/>
            <a:ext cx="9640737" cy="6740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Цифровая 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BI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система и демо-модель системы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52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7265" y="2371982"/>
            <a:ext cx="9144000" cy="138460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8E5B"/>
                </a:solidFill>
                <a:latin typeface="Montserrat Medium" panose="00000600000000000000" pitchFamily="2" charset="-52"/>
                <a:cs typeface="Gotham Pro" panose="02000503040000020004" pitchFamily="2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Задача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436868"/>
            <a:ext cx="9536522" cy="1329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/>
                <a:ea typeface="Montserrat SemiBold"/>
                <a:cs typeface="Gotham Pro" panose="02000503040000020004" pitchFamily="2" charset="0"/>
                <a:sym typeface="Montserrat SemiBold"/>
              </a:rPr>
              <a:t>Нужно решить проблему с системой управления потоков. Создать сервис централизированного управления. Автоматизировать и создать алгоритм обеспечивающий бесперебойную работу системы.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</a:endParaRPr>
          </a:p>
        </p:txBody>
      </p:sp>
      <p:sp>
        <p:nvSpPr>
          <p:cNvPr id="47" name="Google Shape;62;p14"/>
          <p:cNvSpPr txBox="1">
            <a:spLocks/>
          </p:cNvSpPr>
          <p:nvPr/>
        </p:nvSpPr>
        <p:spPr>
          <a:xfrm>
            <a:off x="2258718" y="855920"/>
            <a:ext cx="1011108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rgbClr val="FF0000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7" name="Google Shape;62;p14"/>
          <p:cNvSpPr txBox="1">
            <a:spLocks/>
          </p:cNvSpPr>
          <p:nvPr/>
        </p:nvSpPr>
        <p:spPr>
          <a:xfrm>
            <a:off x="4214518" y="855920"/>
            <a:ext cx="1011108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rgbClr val="FF0000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</a:endParaRP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97246586-394F-CCEA-1FF6-9A19BEB22DE6}"/>
              </a:ext>
            </a:extLst>
          </p:cNvPr>
          <p:cNvSpPr txBox="1">
            <a:spLocks/>
          </p:cNvSpPr>
          <p:nvPr/>
        </p:nvSpPr>
        <p:spPr>
          <a:xfrm>
            <a:off x="6375594" y="1980524"/>
            <a:ext cx="4767788" cy="3094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Система перекачки жидкости представляет не что иное как граф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Причем однонаправленный поток воды явно говорит нам, что это ориентированный граф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28231-55B0-30F5-FA79-DA6B660FD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5" y="1676401"/>
            <a:ext cx="6165379" cy="43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97246586-394F-CCEA-1FF6-9A19BEB22DE6}"/>
              </a:ext>
            </a:extLst>
          </p:cNvPr>
          <p:cNvSpPr txBox="1">
            <a:spLocks/>
          </p:cNvSpPr>
          <p:nvPr/>
        </p:nvSpPr>
        <p:spPr>
          <a:xfrm>
            <a:off x="871731" y="1517009"/>
            <a:ext cx="10010388" cy="24273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 теории графов транспортная сеть — ориентированный граф , в котором каждое ребро имеет неотрицательную пропускную способность и поток.  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Выделяются две вершины:  источник и сток такие, что любая другая вершина сети лежит на пути . Транспортная сеть может быть использована для моделирования, например, дорожного трафика, доставки товаров или энергоносителей.</a:t>
            </a:r>
          </a:p>
        </p:txBody>
      </p:sp>
      <p:sp>
        <p:nvSpPr>
          <p:cNvPr id="27" name="AutoShape 23" descr="G=(V,E)">
            <a:extLst>
              <a:ext uri="{FF2B5EF4-FFF2-40B4-BE49-F238E27FC236}">
                <a16:creationId xmlns:a16="http://schemas.microsoft.com/office/drawing/2014/main" id="{5579F26C-841C-7A3D-50C0-272256FAE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2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24" descr="(u,v)\in E">
            <a:extLst>
              <a:ext uri="{FF2B5EF4-FFF2-40B4-BE49-F238E27FC236}">
                <a16:creationId xmlns:a16="http://schemas.microsoft.com/office/drawing/2014/main" id="{4E4E8D73-E66E-F3D1-544E-2EE0E7844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9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5" descr="{\displaystyle c(u,v)\geqslant 0}">
            <a:extLst>
              <a:ext uri="{FF2B5EF4-FFF2-40B4-BE49-F238E27FC236}">
                <a16:creationId xmlns:a16="http://schemas.microsoft.com/office/drawing/2014/main" id="{525BEA50-6190-B929-9E0A-BC1304085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408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26" descr="f(u,v)">
            <a:extLst>
              <a:ext uri="{FF2B5EF4-FFF2-40B4-BE49-F238E27FC236}">
                <a16:creationId xmlns:a16="http://schemas.microsoft.com/office/drawing/2014/main" id="{A9F26470-1CE8-DC6A-170D-521BCB9B5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774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AutoShape 27" descr="s">
            <a:extLst>
              <a:ext uri="{FF2B5EF4-FFF2-40B4-BE49-F238E27FC236}">
                <a16:creationId xmlns:a16="http://schemas.microsoft.com/office/drawing/2014/main" id="{56F5A89C-C727-15E9-AF5E-7D773F653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079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8" descr="t">
            <a:extLst>
              <a:ext uri="{FF2B5EF4-FFF2-40B4-BE49-F238E27FC236}">
                <a16:creationId xmlns:a16="http://schemas.microsoft.com/office/drawing/2014/main" id="{EC11E203-BB26-655B-8FD0-C555DEB6D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60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9" descr="s">
            <a:extLst>
              <a:ext uri="{FF2B5EF4-FFF2-40B4-BE49-F238E27FC236}">
                <a16:creationId xmlns:a16="http://schemas.microsoft.com/office/drawing/2014/main" id="{89C538DB-B7BF-407E-25CB-C9BB5ACEF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530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30" descr="t">
            <a:extLst>
              <a:ext uri="{FF2B5EF4-FFF2-40B4-BE49-F238E27FC236}">
                <a16:creationId xmlns:a16="http://schemas.microsoft.com/office/drawing/2014/main" id="{AB82A5C9-ED1D-8581-4E7F-AEB96952F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94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AutoShape 31" descr="s\neq t">
            <a:extLst>
              <a:ext uri="{FF2B5EF4-FFF2-40B4-BE49-F238E27FC236}">
                <a16:creationId xmlns:a16="http://schemas.microsoft.com/office/drawing/2014/main" id="{B97BCB36-8124-36EA-A72B-51BE928C2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278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D4D22EE9-8D04-7FBF-21BE-F5FF95B5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348" y="4257858"/>
            <a:ext cx="49001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 сети с источником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TIXGeneral-Italic" pitchFamily="2" charset="2"/>
                <a:cs typeface="Arial" panose="020B0604020202020204" pitchFamily="34" charset="0"/>
              </a:rPr>
              <a:t>s</a:t>
            </a:r>
            <a:r>
              <a:rPr lang="ru-RU" altLang="ru-RU" sz="12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стоком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TIXGeneral-Italic" pitchFamily="2" charset="2"/>
                <a:cs typeface="Arial" panose="020B0604020202020204" pitchFamily="34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Первое число означает величину потока, второе — пропускную способность ребра. Сумма входящих рёбер везде (кроме источника и стока) равна сумме исходящих. Кроме того, величина потока на ребре никогда не превышает пропускную способность этого ребра.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Величина потока в этом примере равна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TIXGeneral-Regular" pitchFamily="2" charset="2"/>
                <a:cs typeface="Arial" panose="020B0604020202020204" pitchFamily="34" charset="0"/>
              </a:rPr>
              <a:t>3+2=5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(считаем от вершины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TIXGeneral-Italic" pitchFamily="2" charset="2"/>
                <a:cs typeface="Arial" panose="020B0604020202020204" pitchFamily="34" charset="0"/>
              </a:rPr>
              <a:t>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C808889-8F8D-2BFD-6499-1A79997FD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31" y="4013106"/>
            <a:ext cx="4402904" cy="21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97246586-394F-CCEA-1FF6-9A19BEB22DE6}"/>
              </a:ext>
            </a:extLst>
          </p:cNvPr>
          <p:cNvSpPr txBox="1">
            <a:spLocks/>
          </p:cNvSpPr>
          <p:nvPr/>
        </p:nvSpPr>
        <p:spPr>
          <a:xfrm>
            <a:off x="690036" y="1745226"/>
            <a:ext cx="10272622" cy="42568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основан на заполнении вершин графа динамическим потоком. При этом полагается, что выбор вершин, из которых будет производиться заполнение и их количество определяются нами. Процесс заполнения предполагается дискретным. Пропускные способности дуг и емкости вершин – целые числа. 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Составить детализированную модель нашей системы и решить полученный граф можно опираясь на теорему Форда-</a:t>
            </a:r>
            <a:r>
              <a:rPr lang="ru-RU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Фалкерсона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для нахождения максимального потока на сети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Так же принимаем во внимание работы </a:t>
            </a: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Жилякова Л.Ю., Кузнецов </a:t>
            </a:r>
            <a:r>
              <a:rPr lang="ru-RU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О.П.Теория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ресурсных сетей: монография // М.: РИОР: ИНФРА-М, 2017. – 283 с.  </a:t>
            </a:r>
          </a:p>
        </p:txBody>
      </p:sp>
    </p:spTree>
    <p:extLst>
      <p:ext uri="{BB962C8B-B14F-4D97-AF65-F5344CB8AC3E}">
        <p14:creationId xmlns:p14="http://schemas.microsoft.com/office/powerpoint/2010/main" val="30553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7" name="Google Shape;62;p14"/>
          <p:cNvSpPr txBox="1">
            <a:spLocks/>
          </p:cNvSpPr>
          <p:nvPr/>
        </p:nvSpPr>
        <p:spPr>
          <a:xfrm>
            <a:off x="4214518" y="855920"/>
            <a:ext cx="1011108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rgbClr val="FF0000"/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</a:endParaRPr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97246586-394F-CCEA-1FF6-9A19BEB22DE6}"/>
              </a:ext>
            </a:extLst>
          </p:cNvPr>
          <p:cNvSpPr txBox="1">
            <a:spLocks/>
          </p:cNvSpPr>
          <p:nvPr/>
        </p:nvSpPr>
        <p:spPr>
          <a:xfrm>
            <a:off x="6375594" y="1980524"/>
            <a:ext cx="4767788" cy="30941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Возможность регулировать объемы жидкости посредством изменения верхней границы резервуара по факту является слоем активации для наших потоков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Показаны на схеме зеленым цветом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Это похоже на устройство моделей машинного обучения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A4A901-6EE6-07A2-FE41-D2CE023B2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5993" y="2048460"/>
            <a:ext cx="7772400" cy="49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Алгоритм решения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97246586-394F-CCEA-1FF6-9A19BEB22DE6}"/>
              </a:ext>
            </a:extLst>
          </p:cNvPr>
          <p:cNvSpPr txBox="1">
            <a:spLocks/>
          </p:cNvSpPr>
          <p:nvPr/>
        </p:nvSpPr>
        <p:spPr>
          <a:xfrm>
            <a:off x="690036" y="1745226"/>
            <a:ext cx="10272622" cy="42568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Собрать данные со всех системы</a:t>
            </a: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Реализовать на основе полученных данных рабочую модель в виде направленного графа</a:t>
            </a: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Установить веса, пропускные способности и потребление в вершинах графа.</a:t>
            </a: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На основе этих данных сделать выводы о корреляции реальных технических характеристик и их влиянии на состояние системы. Это позволит избежать повторного анализа при изменении конфигурации системы</a:t>
            </a: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Определить параметры слоя активации ( функцию уставки верхнего уровня резервуара ) на основании модели сети.</a:t>
            </a: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marL="457200" indent="-457200" algn="l">
              <a:buClr>
                <a:schemeClr val="dk1"/>
              </a:buClr>
              <a:buSzPts val="990"/>
              <a:buFont typeface="+mj-lt"/>
              <a:buAutoNum type="arabicPeriod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7143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2;p14"/>
          <p:cNvSpPr txBox="1">
            <a:spLocks/>
          </p:cNvSpPr>
          <p:nvPr/>
        </p:nvSpPr>
        <p:spPr>
          <a:xfrm>
            <a:off x="690037" y="855920"/>
            <a:ext cx="9536522" cy="479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400" b="1" dirty="0">
                <a:solidFill>
                  <a:srgbClr val="0A9B69"/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Решение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sp>
        <p:nvSpPr>
          <p:cNvPr id="46" name="Google Shape;62;p14"/>
          <p:cNvSpPr txBox="1">
            <a:spLocks/>
          </p:cNvSpPr>
          <p:nvPr/>
        </p:nvSpPr>
        <p:spPr>
          <a:xfrm>
            <a:off x="690037" y="1436867"/>
            <a:ext cx="9536522" cy="46478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Мы предлагаем разработать цифровую систему, которая позволит создать цифровую копию системы распределения жидкости и будет аккумулировать в себя  всю информацию с внешних устройств. 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Наше решение уже на этом этапе покажет фактическое состояние системы и поможет в принятии решений 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Расчетный алгоритм поможет прогнозировать и выставлять оптимальные значения верхний уровней жидкости.</a:t>
            </a: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latin typeface="Montserrat Medium" panose="00000600000000000000" pitchFamily="2" charset="-52"/>
              <a:ea typeface="Montserrat SemiBold"/>
              <a:cs typeface="Gotham Pro" panose="02000503040000020004" pitchFamily="2" charset="0"/>
              <a:sym typeface="Montserrat SemiBold"/>
            </a:endParaRPr>
          </a:p>
          <a:p>
            <a:pPr algn="l">
              <a:buClr>
                <a:schemeClr val="dk1"/>
              </a:buClr>
              <a:buSzPts val="990"/>
            </a:pP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-52"/>
                <a:ea typeface="Montserrat SemiBold"/>
                <a:cs typeface="Gotham Pro" panose="02000503040000020004" pitchFamily="2" charset="0"/>
                <a:sym typeface="Montserrat SemiBold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4696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8" y="5701827"/>
            <a:ext cx="738667" cy="738667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4" y="4539209"/>
            <a:ext cx="756670" cy="1688799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" y="216906"/>
            <a:ext cx="1042437" cy="2975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435C41-A140-832B-DE54-3626ECC05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8" y="514505"/>
            <a:ext cx="9183903" cy="59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0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469</Words>
  <Application>Microsoft Macintosh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Montserrat Light</vt:lpstr>
      <vt:lpstr>Montserrat Medium</vt:lpstr>
      <vt:lpstr>STIXGeneral-Italic</vt:lpstr>
      <vt:lpstr>STIXGeneral-Regular</vt:lpstr>
      <vt:lpstr>Тема Office</vt:lpstr>
      <vt:lpstr>Разработка системы управления потоком транспортируемой жидкости, обеспечивающей равномерное поступление на конечный объект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Alexander.Evseev</cp:lastModifiedBy>
  <cp:revision>134</cp:revision>
  <dcterms:created xsi:type="dcterms:W3CDTF">2023-04-24T06:50:16Z</dcterms:created>
  <dcterms:modified xsi:type="dcterms:W3CDTF">2023-08-20T09:18:28Z</dcterms:modified>
</cp:coreProperties>
</file>