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1" r:id="rId2"/>
    <p:sldId id="382" r:id="rId3"/>
    <p:sldId id="383" r:id="rId4"/>
    <p:sldId id="327" r:id="rId5"/>
    <p:sldId id="367" r:id="rId6"/>
    <p:sldId id="373" r:id="rId7"/>
    <p:sldId id="378" r:id="rId8"/>
    <p:sldId id="379" r:id="rId9"/>
    <p:sldId id="371" r:id="rId10"/>
    <p:sldId id="342" r:id="rId11"/>
    <p:sldId id="343" r:id="rId12"/>
    <p:sldId id="345" r:id="rId13"/>
    <p:sldId id="372" r:id="rId14"/>
    <p:sldId id="341" r:id="rId15"/>
    <p:sldId id="380" r:id="rId16"/>
    <p:sldId id="384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993CB-9594-4A42-B072-994346069E37}" type="doc">
      <dgm:prSet loTypeId="urn:microsoft.com/office/officeart/2005/8/layout/cycle4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2F87E0-097D-A94E-BF93-8D58B95A3C9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Profil D</a:t>
          </a:r>
          <a:endParaRPr lang="de-DE" dirty="0">
            <a:latin typeface="Open Sans"/>
            <a:cs typeface="Open Sans"/>
          </a:endParaRPr>
        </a:p>
      </dgm:t>
    </dgm:pt>
    <dgm:pt modelId="{94B6B8AC-CE20-7B42-BE9F-1555D413F3EE}" type="parTrans" cxnId="{0CBE68BD-949F-B849-A850-EF9A6743CC4E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E64B2DC3-8DA7-3F4A-B58C-678755AEB5B9}" type="sibTrans" cxnId="{0CBE68BD-949F-B849-A850-EF9A6743CC4E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B84E11F0-AE7E-654A-9E53-A64F9781551F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Diabetiker</a:t>
          </a:r>
          <a:endParaRPr lang="de-DE" b="1" dirty="0">
            <a:latin typeface="Open Sans"/>
            <a:cs typeface="Open Sans"/>
          </a:endParaRPr>
        </a:p>
      </dgm:t>
    </dgm:pt>
    <dgm:pt modelId="{88FB7B59-9FCA-CB4C-87D2-2241679B47DB}" type="parTrans" cxnId="{08E470A9-A5AD-9C4E-A757-7017E19EA65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D00D72FA-9570-054E-883E-6CE7C0E6DAB7}" type="sibTrans" cxnId="{08E470A9-A5AD-9C4E-A757-7017E19EA65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D757148E-0FF3-1B49-9290-337CA2806AB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Profil A</a:t>
          </a:r>
          <a:endParaRPr lang="de-DE" dirty="0">
            <a:latin typeface="Open Sans"/>
            <a:cs typeface="Open Sans"/>
          </a:endParaRPr>
        </a:p>
      </dgm:t>
    </dgm:pt>
    <dgm:pt modelId="{B68BE6DA-85CF-CB43-86E2-3D88CA136F1F}" type="parTrans" cxnId="{5A2FE37D-31A1-C446-AE23-17CAF8C546E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9088CEE3-7173-BF46-B043-E02608337017}" type="sibTrans" cxnId="{5A2FE37D-31A1-C446-AE23-17CAF8C546E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7DECAE60-FF84-FA40-9EBF-280EC8D09FCF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Med. Fachpersonal	</a:t>
          </a:r>
          <a:endParaRPr lang="de-DE" b="1" dirty="0">
            <a:latin typeface="Open Sans"/>
            <a:cs typeface="Open Sans"/>
          </a:endParaRPr>
        </a:p>
      </dgm:t>
    </dgm:pt>
    <dgm:pt modelId="{5F1ABD3A-A6F5-D942-9990-BFCE1DF36DA4}" type="parTrans" cxnId="{71675F2A-CED6-AF40-9547-60F2C78DCB3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1E86ED35-B4D6-514C-B1BB-9CFEC147CFCC}" type="sibTrans" cxnId="{71675F2A-CED6-AF40-9547-60F2C78DCB3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5D994E6A-7B9F-AE4B-8E7B-DDC7168CA39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Profil</a:t>
          </a:r>
        </a:p>
        <a:p>
          <a:r>
            <a:rPr lang="de-DE" dirty="0" smtClean="0">
              <a:latin typeface="Open Sans"/>
              <a:cs typeface="Open Sans"/>
            </a:rPr>
            <a:t>B</a:t>
          </a:r>
          <a:endParaRPr lang="de-DE" dirty="0">
            <a:latin typeface="Open Sans"/>
            <a:cs typeface="Open Sans"/>
          </a:endParaRPr>
        </a:p>
      </dgm:t>
    </dgm:pt>
    <dgm:pt modelId="{B6396404-446A-0C42-ACB4-1FAA3464B414}" type="parTrans" cxnId="{D0B46917-6BD7-D44F-BE7D-700CFC3B9ACE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5EBA3531-F09D-5F4D-905E-AE48E2093168}" type="sibTrans" cxnId="{D0B46917-6BD7-D44F-BE7D-700CFC3B9ACE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89011C14-24FF-C84C-B4ED-B0671373D3FF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Diabetes-Berater</a:t>
          </a:r>
          <a:endParaRPr lang="de-DE" b="1" dirty="0">
            <a:latin typeface="Open Sans"/>
            <a:cs typeface="Open Sans"/>
          </a:endParaRPr>
        </a:p>
      </dgm:t>
    </dgm:pt>
    <dgm:pt modelId="{521E70B4-FB57-F140-8C77-98C9E7125655}" type="parTrans" cxnId="{3D7C8BCC-F9E4-2F4B-9E81-0687703DFE6F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094BDAA8-459A-024E-9C45-3592DE211BE0}" type="sibTrans" cxnId="{3D7C8BCC-F9E4-2F4B-9E81-0687703DFE6F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9A3B40DB-75A8-D14A-A90B-09AF60EC597C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Profil</a:t>
          </a:r>
        </a:p>
        <a:p>
          <a:r>
            <a:rPr lang="de-DE" dirty="0" smtClean="0">
              <a:latin typeface="Open Sans"/>
              <a:cs typeface="Open Sans"/>
            </a:rPr>
            <a:t>C</a:t>
          </a:r>
          <a:endParaRPr lang="de-DE" dirty="0">
            <a:latin typeface="Open Sans"/>
            <a:cs typeface="Open Sans"/>
          </a:endParaRPr>
        </a:p>
      </dgm:t>
    </dgm:pt>
    <dgm:pt modelId="{D9BCE7A9-F052-AA4D-B543-3058FEFF12E0}" type="parTrans" cxnId="{B4200FF3-44CC-0141-BD05-25DADF8CF0F9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E9602F56-AB62-FD4E-A761-E6CE9E96E150}" type="sibTrans" cxnId="{B4200FF3-44CC-0141-BD05-25DADF8CF0F9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FBE8300F-37A2-C147-BB55-34046ADA37B5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Verbände </a:t>
          </a:r>
          <a:endParaRPr lang="de-DE" b="1" dirty="0">
            <a:latin typeface="Open Sans"/>
            <a:cs typeface="Open Sans"/>
          </a:endParaRPr>
        </a:p>
      </dgm:t>
    </dgm:pt>
    <dgm:pt modelId="{EA857942-367C-614A-A68A-8A343E132201}" type="parTrans" cxnId="{1ABE52C7-2FA4-8440-B9CF-C200369BE6B4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8CD59644-B13E-4A4A-B57D-C9F292192DCD}" type="sibTrans" cxnId="{1ABE52C7-2FA4-8440-B9CF-C200369BE6B4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6F90AAC0-2032-214F-986C-F8D679BC9A8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Angehörige</a:t>
          </a:r>
          <a:endParaRPr lang="de-DE" b="1" dirty="0">
            <a:latin typeface="Open Sans"/>
            <a:cs typeface="Open Sans"/>
          </a:endParaRPr>
        </a:p>
      </dgm:t>
    </dgm:pt>
    <dgm:pt modelId="{B84F4B29-E339-F240-8684-C5219A5C5ED5}" type="parTrans" cxnId="{0300BDB2-3E7E-EC48-AA20-9EF6A74A63E4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FCB61A83-1C98-4D42-A5EC-383198073CA5}" type="sibTrans" cxnId="{0300BDB2-3E7E-EC48-AA20-9EF6A74A63E4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B5732931-93F9-D547-8D9F-E98596E09821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Interessierte</a:t>
          </a:r>
          <a:endParaRPr lang="de-DE" b="1" dirty="0">
            <a:latin typeface="Open Sans"/>
            <a:cs typeface="Open Sans"/>
          </a:endParaRPr>
        </a:p>
      </dgm:t>
    </dgm:pt>
    <dgm:pt modelId="{556D066A-4C5E-FB44-94A8-29EEC4CD8504}" type="parTrans" cxnId="{05279226-F5B5-E843-AF40-F77FD3691F9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DBA57E98-B454-2348-A8B2-B76EA5A2B9D6}" type="sibTrans" cxnId="{05279226-F5B5-E843-AF40-F77FD3691F95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F6E471AF-D556-9844-8FB7-C6F567301355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Ärzte</a:t>
          </a:r>
          <a:endParaRPr lang="de-DE" b="1" dirty="0">
            <a:latin typeface="Open Sans"/>
            <a:cs typeface="Open Sans"/>
          </a:endParaRPr>
        </a:p>
      </dgm:t>
    </dgm:pt>
    <dgm:pt modelId="{088CDA55-5DE1-F346-A136-D3606EFFBBEF}" type="parTrans" cxnId="{1E7051E4-9252-7A4F-8E08-4D30091A5C07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D3DF060D-2699-EA41-8A4C-36DED3C35D8C}" type="sibTrans" cxnId="{1E7051E4-9252-7A4F-8E08-4D30091A5C07}">
      <dgm:prSet/>
      <dgm:spPr/>
      <dgm:t>
        <a:bodyPr/>
        <a:lstStyle/>
        <a:p>
          <a:endParaRPr lang="de-DE">
            <a:latin typeface="Open Sans"/>
            <a:cs typeface="Open Sans"/>
          </a:endParaRPr>
        </a:p>
      </dgm:t>
    </dgm:pt>
    <dgm:pt modelId="{C2330F89-A85B-924B-BE45-4DAD7F364BA5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Moderatoren </a:t>
          </a:r>
          <a:endParaRPr lang="de-DE" b="1" dirty="0">
            <a:latin typeface="Open Sans"/>
            <a:cs typeface="Open Sans"/>
          </a:endParaRPr>
        </a:p>
      </dgm:t>
    </dgm:pt>
    <dgm:pt modelId="{C2C18A40-7484-B84A-92DB-FD5EEF4F57CB}" type="parTrans" cxnId="{451CC545-44BF-5A41-951D-6BF303B40118}">
      <dgm:prSet/>
      <dgm:spPr/>
      <dgm:t>
        <a:bodyPr/>
        <a:lstStyle/>
        <a:p>
          <a:endParaRPr lang="de-DE"/>
        </a:p>
      </dgm:t>
    </dgm:pt>
    <dgm:pt modelId="{BE43A27D-419F-9F49-8258-04D5E202957D}" type="sibTrans" cxnId="{451CC545-44BF-5A41-951D-6BF303B40118}">
      <dgm:prSet/>
      <dgm:spPr/>
      <dgm:t>
        <a:bodyPr/>
        <a:lstStyle/>
        <a:p>
          <a:endParaRPr lang="de-DE"/>
        </a:p>
      </dgm:t>
    </dgm:pt>
    <dgm:pt modelId="{C437084A-4DD0-E648-868F-1716BC9F1930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KK</a:t>
          </a:r>
          <a:endParaRPr lang="de-DE" b="1" dirty="0">
            <a:latin typeface="Open Sans"/>
            <a:cs typeface="Open Sans"/>
          </a:endParaRPr>
        </a:p>
      </dgm:t>
    </dgm:pt>
    <dgm:pt modelId="{BF04A869-08DE-8043-9A42-C3B000A12EEF}" type="parTrans" cxnId="{FC80B5DF-6280-1D47-AD3F-F9F804FA221C}">
      <dgm:prSet/>
      <dgm:spPr/>
      <dgm:t>
        <a:bodyPr/>
        <a:lstStyle/>
        <a:p>
          <a:endParaRPr lang="de-DE"/>
        </a:p>
      </dgm:t>
    </dgm:pt>
    <dgm:pt modelId="{C5D0869F-EE8B-294A-A0A5-64C3C109D4DE}" type="sibTrans" cxnId="{FC80B5DF-6280-1D47-AD3F-F9F804FA221C}">
      <dgm:prSet/>
      <dgm:spPr/>
      <dgm:t>
        <a:bodyPr/>
        <a:lstStyle/>
        <a:p>
          <a:endParaRPr lang="de-DE"/>
        </a:p>
      </dgm:t>
    </dgm:pt>
    <dgm:pt modelId="{4842F92D-D740-AF4D-A104-5FCA6B281BF5}" type="pres">
      <dgm:prSet presAssocID="{376993CB-9594-4A42-B072-994346069E3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5BB2E5-290B-6A4C-879C-864E3502FF27}" type="pres">
      <dgm:prSet presAssocID="{376993CB-9594-4A42-B072-994346069E37}" presName="children" presStyleCnt="0"/>
      <dgm:spPr/>
    </dgm:pt>
    <dgm:pt modelId="{057466FD-4A39-B94F-99A4-F569EBCEFDFF}" type="pres">
      <dgm:prSet presAssocID="{376993CB-9594-4A42-B072-994346069E37}" presName="child1group" presStyleCnt="0"/>
      <dgm:spPr/>
    </dgm:pt>
    <dgm:pt modelId="{7501734F-6469-A644-955A-757682B2F36E}" type="pres">
      <dgm:prSet presAssocID="{376993CB-9594-4A42-B072-994346069E37}" presName="child1" presStyleLbl="bgAcc1" presStyleIdx="0" presStyleCnt="4"/>
      <dgm:spPr/>
      <dgm:t>
        <a:bodyPr/>
        <a:lstStyle/>
        <a:p>
          <a:endParaRPr lang="de-DE"/>
        </a:p>
      </dgm:t>
    </dgm:pt>
    <dgm:pt modelId="{695E9B59-4849-3941-86CC-73B67EDFD1F4}" type="pres">
      <dgm:prSet presAssocID="{376993CB-9594-4A42-B072-994346069E3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C116E2-F44F-3A47-8368-C2847F8F67EC}" type="pres">
      <dgm:prSet presAssocID="{376993CB-9594-4A42-B072-994346069E37}" presName="child2group" presStyleCnt="0"/>
      <dgm:spPr/>
    </dgm:pt>
    <dgm:pt modelId="{0A3F7E41-2399-F54C-8878-D7056BCC1E21}" type="pres">
      <dgm:prSet presAssocID="{376993CB-9594-4A42-B072-994346069E37}" presName="child2" presStyleLbl="bgAcc1" presStyleIdx="1" presStyleCnt="4"/>
      <dgm:spPr/>
      <dgm:t>
        <a:bodyPr/>
        <a:lstStyle/>
        <a:p>
          <a:endParaRPr lang="de-DE"/>
        </a:p>
      </dgm:t>
    </dgm:pt>
    <dgm:pt modelId="{3F0DD8D4-524B-C74B-BE25-9A19ED6006B7}" type="pres">
      <dgm:prSet presAssocID="{376993CB-9594-4A42-B072-994346069E3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302756-8476-2148-BA59-F95C171345F2}" type="pres">
      <dgm:prSet presAssocID="{376993CB-9594-4A42-B072-994346069E37}" presName="child3group" presStyleCnt="0"/>
      <dgm:spPr/>
    </dgm:pt>
    <dgm:pt modelId="{ED536691-6490-BC42-AB52-A1E1F93C9653}" type="pres">
      <dgm:prSet presAssocID="{376993CB-9594-4A42-B072-994346069E37}" presName="child3" presStyleLbl="bgAcc1" presStyleIdx="2" presStyleCnt="4"/>
      <dgm:spPr/>
      <dgm:t>
        <a:bodyPr/>
        <a:lstStyle/>
        <a:p>
          <a:endParaRPr lang="de-DE"/>
        </a:p>
      </dgm:t>
    </dgm:pt>
    <dgm:pt modelId="{D980FF19-9579-B54D-B10D-9DF5C6B61BB4}" type="pres">
      <dgm:prSet presAssocID="{376993CB-9594-4A42-B072-994346069E3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2956E5-8723-5443-92AF-3162F9FC5F23}" type="pres">
      <dgm:prSet presAssocID="{376993CB-9594-4A42-B072-994346069E37}" presName="child4group" presStyleCnt="0"/>
      <dgm:spPr/>
    </dgm:pt>
    <dgm:pt modelId="{A08F16DA-D25E-9649-B610-529F489AE88A}" type="pres">
      <dgm:prSet presAssocID="{376993CB-9594-4A42-B072-994346069E37}" presName="child4" presStyleLbl="bgAcc1" presStyleIdx="3" presStyleCnt="4"/>
      <dgm:spPr/>
      <dgm:t>
        <a:bodyPr/>
        <a:lstStyle/>
        <a:p>
          <a:endParaRPr lang="de-DE"/>
        </a:p>
      </dgm:t>
    </dgm:pt>
    <dgm:pt modelId="{DDB15DD4-1B43-D844-B816-14B3F3962F44}" type="pres">
      <dgm:prSet presAssocID="{376993CB-9594-4A42-B072-994346069E3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04BE7C-73B3-D744-AFEE-2989B9A02D06}" type="pres">
      <dgm:prSet presAssocID="{376993CB-9594-4A42-B072-994346069E37}" presName="childPlaceholder" presStyleCnt="0"/>
      <dgm:spPr/>
    </dgm:pt>
    <dgm:pt modelId="{0CB9DF3A-53FD-544A-98EA-1CFDF56DFD10}" type="pres">
      <dgm:prSet presAssocID="{376993CB-9594-4A42-B072-994346069E37}" presName="circle" presStyleCnt="0"/>
      <dgm:spPr/>
    </dgm:pt>
    <dgm:pt modelId="{D68062AB-CF0E-6F4F-A148-1593CFFA6739}" type="pres">
      <dgm:prSet presAssocID="{376993CB-9594-4A42-B072-994346069E3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7FECA5-A864-CB49-97F8-E8535639231F}" type="pres">
      <dgm:prSet presAssocID="{376993CB-9594-4A42-B072-994346069E3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E778C2-E583-F84C-BB93-328A434B0CF3}" type="pres">
      <dgm:prSet presAssocID="{376993CB-9594-4A42-B072-994346069E3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B9D044-6F02-A841-90B0-24BECC8F4E2F}" type="pres">
      <dgm:prSet presAssocID="{376993CB-9594-4A42-B072-994346069E3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CF4E7C-778A-B049-B29F-F8DF627D9D81}" type="pres">
      <dgm:prSet presAssocID="{376993CB-9594-4A42-B072-994346069E37}" presName="quadrantPlaceholder" presStyleCnt="0"/>
      <dgm:spPr/>
    </dgm:pt>
    <dgm:pt modelId="{DCC78125-F67F-CD41-BB8C-D19F9D0CDEC4}" type="pres">
      <dgm:prSet presAssocID="{376993CB-9594-4A42-B072-994346069E37}" presName="center1" presStyleLbl="fgShp" presStyleIdx="0" presStyleCnt="2"/>
      <dgm:spPr/>
    </dgm:pt>
    <dgm:pt modelId="{41056F40-C0D5-5C4B-AD37-06283D552605}" type="pres">
      <dgm:prSet presAssocID="{376993CB-9594-4A42-B072-994346069E37}" presName="center2" presStyleLbl="fgShp" presStyleIdx="1" presStyleCnt="2"/>
      <dgm:spPr/>
    </dgm:pt>
  </dgm:ptLst>
  <dgm:cxnLst>
    <dgm:cxn modelId="{5A2FE37D-31A1-C446-AE23-17CAF8C546E5}" srcId="{376993CB-9594-4A42-B072-994346069E37}" destId="{D757148E-0FF3-1B49-9290-337CA2806ABF}" srcOrd="1" destOrd="0" parTransId="{B68BE6DA-85CF-CB43-86E2-3D88CA136F1F}" sibTransId="{9088CEE3-7173-BF46-B043-E02608337017}"/>
    <dgm:cxn modelId="{CD2C4497-015F-A64B-8DCA-2A03DCCDFA76}" type="presOf" srcId="{F6E471AF-D556-9844-8FB7-C6F567301355}" destId="{0A3F7E41-2399-F54C-8878-D7056BCC1E21}" srcOrd="0" destOrd="0" presId="urn:microsoft.com/office/officeart/2005/8/layout/cycle4"/>
    <dgm:cxn modelId="{B4200FF3-44CC-0141-BD05-25DADF8CF0F9}" srcId="{376993CB-9594-4A42-B072-994346069E37}" destId="{9A3B40DB-75A8-D14A-A90B-09AF60EC597C}" srcOrd="3" destOrd="0" parTransId="{D9BCE7A9-F052-AA4D-B543-3058FEFF12E0}" sibTransId="{E9602F56-AB62-FD4E-A761-E6CE9E96E150}"/>
    <dgm:cxn modelId="{CF473DCD-60F5-A742-BC0D-1AE7C0C39CA0}" type="presOf" srcId="{376993CB-9594-4A42-B072-994346069E37}" destId="{4842F92D-D740-AF4D-A104-5FCA6B281BF5}" srcOrd="0" destOrd="0" presId="urn:microsoft.com/office/officeart/2005/8/layout/cycle4"/>
    <dgm:cxn modelId="{71675F2A-CED6-AF40-9547-60F2C78DCB35}" srcId="{D757148E-0FF3-1B49-9290-337CA2806ABF}" destId="{7DECAE60-FF84-FA40-9EBF-280EC8D09FCF}" srcOrd="1" destOrd="0" parTransId="{5F1ABD3A-A6F5-D942-9990-BFCE1DF36DA4}" sibTransId="{1E86ED35-B4D6-514C-B1BB-9CFEC147CFCC}"/>
    <dgm:cxn modelId="{2E20A42C-DD59-5545-88F3-ECAFF1627988}" type="presOf" srcId="{C437084A-4DD0-E648-868F-1716BC9F1930}" destId="{A08F16DA-D25E-9649-B610-529F489AE88A}" srcOrd="0" destOrd="1" presId="urn:microsoft.com/office/officeart/2005/8/layout/cycle4"/>
    <dgm:cxn modelId="{E477C835-CA9E-2844-BB27-8C6C659F8536}" type="presOf" srcId="{89011C14-24FF-C84C-B4ED-B0671373D3FF}" destId="{D980FF19-9579-B54D-B10D-9DF5C6B61BB4}" srcOrd="1" destOrd="0" presId="urn:microsoft.com/office/officeart/2005/8/layout/cycle4"/>
    <dgm:cxn modelId="{E1150C0F-7350-F14B-902B-EFDED23A9256}" type="presOf" srcId="{B5732931-93F9-D547-8D9F-E98596E09821}" destId="{7501734F-6469-A644-955A-757682B2F36E}" srcOrd="0" destOrd="2" presId="urn:microsoft.com/office/officeart/2005/8/layout/cycle4"/>
    <dgm:cxn modelId="{0300BDB2-3E7E-EC48-AA20-9EF6A74A63E4}" srcId="{002F87E0-097D-A94E-BF93-8D58B95A3C9F}" destId="{6F90AAC0-2032-214F-986C-F8D679BC9A8A}" srcOrd="1" destOrd="0" parTransId="{B84F4B29-E339-F240-8684-C5219A5C5ED5}" sibTransId="{FCB61A83-1C98-4D42-A5EC-383198073CA5}"/>
    <dgm:cxn modelId="{53F89F6D-F349-E442-AA65-F22CBED098E6}" type="presOf" srcId="{B84E11F0-AE7E-654A-9E53-A64F9781551F}" destId="{695E9B59-4849-3941-86CC-73B67EDFD1F4}" srcOrd="1" destOrd="0" presId="urn:microsoft.com/office/officeart/2005/8/layout/cycle4"/>
    <dgm:cxn modelId="{EEEB4BC3-7274-E542-B223-349D80C429DF}" type="presOf" srcId="{6F90AAC0-2032-214F-986C-F8D679BC9A8A}" destId="{7501734F-6469-A644-955A-757682B2F36E}" srcOrd="0" destOrd="1" presId="urn:microsoft.com/office/officeart/2005/8/layout/cycle4"/>
    <dgm:cxn modelId="{CE9DE7D7-5820-6C47-AC4E-9A22C8BD6783}" type="presOf" srcId="{C437084A-4DD0-E648-868F-1716BC9F1930}" destId="{DDB15DD4-1B43-D844-B816-14B3F3962F44}" srcOrd="1" destOrd="1" presId="urn:microsoft.com/office/officeart/2005/8/layout/cycle4"/>
    <dgm:cxn modelId="{D0B46917-6BD7-D44F-BE7D-700CFC3B9ACE}" srcId="{376993CB-9594-4A42-B072-994346069E37}" destId="{5D994E6A-7B9F-AE4B-8E7B-DDC7168CA39F}" srcOrd="2" destOrd="0" parTransId="{B6396404-446A-0C42-ACB4-1FAA3464B414}" sibTransId="{5EBA3531-F09D-5F4D-905E-AE48E2093168}"/>
    <dgm:cxn modelId="{52412FC8-4884-5A4F-BC25-67732420BBA9}" type="presOf" srcId="{5D994E6A-7B9F-AE4B-8E7B-DDC7168CA39F}" destId="{66E778C2-E583-F84C-BB93-328A434B0CF3}" srcOrd="0" destOrd="0" presId="urn:microsoft.com/office/officeart/2005/8/layout/cycle4"/>
    <dgm:cxn modelId="{36018F9A-72C2-F746-8B2B-03C8DACAC61B}" type="presOf" srcId="{7DECAE60-FF84-FA40-9EBF-280EC8D09FCF}" destId="{3F0DD8D4-524B-C74B-BE25-9A19ED6006B7}" srcOrd="1" destOrd="1" presId="urn:microsoft.com/office/officeart/2005/8/layout/cycle4"/>
    <dgm:cxn modelId="{F933F089-CF74-164B-B80F-A896D18641AA}" type="presOf" srcId="{9A3B40DB-75A8-D14A-A90B-09AF60EC597C}" destId="{E7B9D044-6F02-A841-90B0-24BECC8F4E2F}" srcOrd="0" destOrd="0" presId="urn:microsoft.com/office/officeart/2005/8/layout/cycle4"/>
    <dgm:cxn modelId="{007BB404-EC18-9949-8946-49498471970A}" type="presOf" srcId="{C2330F89-A85B-924B-BE45-4DAD7F364BA5}" destId="{ED536691-6490-BC42-AB52-A1E1F93C9653}" srcOrd="0" destOrd="1" presId="urn:microsoft.com/office/officeart/2005/8/layout/cycle4"/>
    <dgm:cxn modelId="{0CBE68BD-949F-B849-A850-EF9A6743CC4E}" srcId="{376993CB-9594-4A42-B072-994346069E37}" destId="{002F87E0-097D-A94E-BF93-8D58B95A3C9F}" srcOrd="0" destOrd="0" parTransId="{94B6B8AC-CE20-7B42-BE9F-1555D413F3EE}" sibTransId="{E64B2DC3-8DA7-3F4A-B58C-678755AEB5B9}"/>
    <dgm:cxn modelId="{69AE7D4B-F7E2-3649-A3E8-3D810C78DAAE}" type="presOf" srcId="{7DECAE60-FF84-FA40-9EBF-280EC8D09FCF}" destId="{0A3F7E41-2399-F54C-8878-D7056BCC1E21}" srcOrd="0" destOrd="1" presId="urn:microsoft.com/office/officeart/2005/8/layout/cycle4"/>
    <dgm:cxn modelId="{08E470A9-A5AD-9C4E-A757-7017E19EA655}" srcId="{002F87E0-097D-A94E-BF93-8D58B95A3C9F}" destId="{B84E11F0-AE7E-654A-9E53-A64F9781551F}" srcOrd="0" destOrd="0" parTransId="{88FB7B59-9FCA-CB4C-87D2-2241679B47DB}" sibTransId="{D00D72FA-9570-054E-883E-6CE7C0E6DAB7}"/>
    <dgm:cxn modelId="{0757E69A-C6D1-3147-A6C0-F22531594B6B}" type="presOf" srcId="{89011C14-24FF-C84C-B4ED-B0671373D3FF}" destId="{ED536691-6490-BC42-AB52-A1E1F93C9653}" srcOrd="0" destOrd="0" presId="urn:microsoft.com/office/officeart/2005/8/layout/cycle4"/>
    <dgm:cxn modelId="{783B41CF-B1CC-8F48-9F52-7A5863A6B1A0}" type="presOf" srcId="{C2330F89-A85B-924B-BE45-4DAD7F364BA5}" destId="{D980FF19-9579-B54D-B10D-9DF5C6B61BB4}" srcOrd="1" destOrd="1" presId="urn:microsoft.com/office/officeart/2005/8/layout/cycle4"/>
    <dgm:cxn modelId="{FC80B5DF-6280-1D47-AD3F-F9F804FA221C}" srcId="{9A3B40DB-75A8-D14A-A90B-09AF60EC597C}" destId="{C437084A-4DD0-E648-868F-1716BC9F1930}" srcOrd="1" destOrd="0" parTransId="{BF04A869-08DE-8043-9A42-C3B000A12EEF}" sibTransId="{C5D0869F-EE8B-294A-A0A5-64C3C109D4DE}"/>
    <dgm:cxn modelId="{5A266CEE-F15C-554D-B00E-1FE84081715F}" type="presOf" srcId="{D757148E-0FF3-1B49-9290-337CA2806ABF}" destId="{687FECA5-A864-CB49-97F8-E8535639231F}" srcOrd="0" destOrd="0" presId="urn:microsoft.com/office/officeart/2005/8/layout/cycle4"/>
    <dgm:cxn modelId="{3C84BAC1-5B45-6B49-B66E-DC19CDD89CC8}" type="presOf" srcId="{F6E471AF-D556-9844-8FB7-C6F567301355}" destId="{3F0DD8D4-524B-C74B-BE25-9A19ED6006B7}" srcOrd="1" destOrd="0" presId="urn:microsoft.com/office/officeart/2005/8/layout/cycle4"/>
    <dgm:cxn modelId="{181FE117-8FD2-8449-8AC6-739BFE6484F6}" type="presOf" srcId="{FBE8300F-37A2-C147-BB55-34046ADA37B5}" destId="{A08F16DA-D25E-9649-B610-529F489AE88A}" srcOrd="0" destOrd="0" presId="urn:microsoft.com/office/officeart/2005/8/layout/cycle4"/>
    <dgm:cxn modelId="{3D7C8BCC-F9E4-2F4B-9E81-0687703DFE6F}" srcId="{5D994E6A-7B9F-AE4B-8E7B-DDC7168CA39F}" destId="{89011C14-24FF-C84C-B4ED-B0671373D3FF}" srcOrd="0" destOrd="0" parTransId="{521E70B4-FB57-F140-8C77-98C9E7125655}" sibTransId="{094BDAA8-459A-024E-9C45-3592DE211BE0}"/>
    <dgm:cxn modelId="{1E7051E4-9252-7A4F-8E08-4D30091A5C07}" srcId="{D757148E-0FF3-1B49-9290-337CA2806ABF}" destId="{F6E471AF-D556-9844-8FB7-C6F567301355}" srcOrd="0" destOrd="0" parTransId="{088CDA55-5DE1-F346-A136-D3606EFFBBEF}" sibTransId="{D3DF060D-2699-EA41-8A4C-36DED3C35D8C}"/>
    <dgm:cxn modelId="{7234A53B-823A-4947-B610-C15E186AE671}" type="presOf" srcId="{6F90AAC0-2032-214F-986C-F8D679BC9A8A}" destId="{695E9B59-4849-3941-86CC-73B67EDFD1F4}" srcOrd="1" destOrd="1" presId="urn:microsoft.com/office/officeart/2005/8/layout/cycle4"/>
    <dgm:cxn modelId="{1ABE52C7-2FA4-8440-B9CF-C200369BE6B4}" srcId="{9A3B40DB-75A8-D14A-A90B-09AF60EC597C}" destId="{FBE8300F-37A2-C147-BB55-34046ADA37B5}" srcOrd="0" destOrd="0" parTransId="{EA857942-367C-614A-A68A-8A343E132201}" sibTransId="{8CD59644-B13E-4A4A-B57D-C9F292192DCD}"/>
    <dgm:cxn modelId="{34D88066-3DAF-FC4E-90AB-06B88343549B}" type="presOf" srcId="{002F87E0-097D-A94E-BF93-8D58B95A3C9F}" destId="{D68062AB-CF0E-6F4F-A148-1593CFFA6739}" srcOrd="0" destOrd="0" presId="urn:microsoft.com/office/officeart/2005/8/layout/cycle4"/>
    <dgm:cxn modelId="{8AFB1EFB-80D4-1245-82F3-C13B27AC9369}" type="presOf" srcId="{B5732931-93F9-D547-8D9F-E98596E09821}" destId="{695E9B59-4849-3941-86CC-73B67EDFD1F4}" srcOrd="1" destOrd="2" presId="urn:microsoft.com/office/officeart/2005/8/layout/cycle4"/>
    <dgm:cxn modelId="{05279226-F5B5-E843-AF40-F77FD3691F95}" srcId="{002F87E0-097D-A94E-BF93-8D58B95A3C9F}" destId="{B5732931-93F9-D547-8D9F-E98596E09821}" srcOrd="2" destOrd="0" parTransId="{556D066A-4C5E-FB44-94A8-29EEC4CD8504}" sibTransId="{DBA57E98-B454-2348-A8B2-B76EA5A2B9D6}"/>
    <dgm:cxn modelId="{94360828-6B80-D146-8DC2-AB664BBEAA14}" type="presOf" srcId="{B84E11F0-AE7E-654A-9E53-A64F9781551F}" destId="{7501734F-6469-A644-955A-757682B2F36E}" srcOrd="0" destOrd="0" presId="urn:microsoft.com/office/officeart/2005/8/layout/cycle4"/>
    <dgm:cxn modelId="{48F2A9FF-BF2A-9E42-8286-2DC225478E87}" type="presOf" srcId="{FBE8300F-37A2-C147-BB55-34046ADA37B5}" destId="{DDB15DD4-1B43-D844-B816-14B3F3962F44}" srcOrd="1" destOrd="0" presId="urn:microsoft.com/office/officeart/2005/8/layout/cycle4"/>
    <dgm:cxn modelId="{451CC545-44BF-5A41-951D-6BF303B40118}" srcId="{5D994E6A-7B9F-AE4B-8E7B-DDC7168CA39F}" destId="{C2330F89-A85B-924B-BE45-4DAD7F364BA5}" srcOrd="1" destOrd="0" parTransId="{C2C18A40-7484-B84A-92DB-FD5EEF4F57CB}" sibTransId="{BE43A27D-419F-9F49-8258-04D5E202957D}"/>
    <dgm:cxn modelId="{52F8A5BC-2939-6546-98C8-18B9F4B19732}" type="presParOf" srcId="{4842F92D-D740-AF4D-A104-5FCA6B281BF5}" destId="{605BB2E5-290B-6A4C-879C-864E3502FF27}" srcOrd="0" destOrd="0" presId="urn:microsoft.com/office/officeart/2005/8/layout/cycle4"/>
    <dgm:cxn modelId="{73FE3BB5-920F-F645-BF5E-B69836CC337D}" type="presParOf" srcId="{605BB2E5-290B-6A4C-879C-864E3502FF27}" destId="{057466FD-4A39-B94F-99A4-F569EBCEFDFF}" srcOrd="0" destOrd="0" presId="urn:microsoft.com/office/officeart/2005/8/layout/cycle4"/>
    <dgm:cxn modelId="{C1EA8BB8-6C50-B542-A29A-B4BB6E9D5B9A}" type="presParOf" srcId="{057466FD-4A39-B94F-99A4-F569EBCEFDFF}" destId="{7501734F-6469-A644-955A-757682B2F36E}" srcOrd="0" destOrd="0" presId="urn:microsoft.com/office/officeart/2005/8/layout/cycle4"/>
    <dgm:cxn modelId="{E24A76B7-1966-4541-9E5E-2EA5F39B51D5}" type="presParOf" srcId="{057466FD-4A39-B94F-99A4-F569EBCEFDFF}" destId="{695E9B59-4849-3941-86CC-73B67EDFD1F4}" srcOrd="1" destOrd="0" presId="urn:microsoft.com/office/officeart/2005/8/layout/cycle4"/>
    <dgm:cxn modelId="{329D966B-3241-234F-9A1D-FE7CC500CBB5}" type="presParOf" srcId="{605BB2E5-290B-6A4C-879C-864E3502FF27}" destId="{9CC116E2-F44F-3A47-8368-C2847F8F67EC}" srcOrd="1" destOrd="0" presId="urn:microsoft.com/office/officeart/2005/8/layout/cycle4"/>
    <dgm:cxn modelId="{D56FB422-3D38-CC46-960F-B90FEC7E382F}" type="presParOf" srcId="{9CC116E2-F44F-3A47-8368-C2847F8F67EC}" destId="{0A3F7E41-2399-F54C-8878-D7056BCC1E21}" srcOrd="0" destOrd="0" presId="urn:microsoft.com/office/officeart/2005/8/layout/cycle4"/>
    <dgm:cxn modelId="{58FA0F80-179A-2849-8C4C-23C0522D0052}" type="presParOf" srcId="{9CC116E2-F44F-3A47-8368-C2847F8F67EC}" destId="{3F0DD8D4-524B-C74B-BE25-9A19ED6006B7}" srcOrd="1" destOrd="0" presId="urn:microsoft.com/office/officeart/2005/8/layout/cycle4"/>
    <dgm:cxn modelId="{1E982E65-F26D-034A-A616-C96460917D78}" type="presParOf" srcId="{605BB2E5-290B-6A4C-879C-864E3502FF27}" destId="{FC302756-8476-2148-BA59-F95C171345F2}" srcOrd="2" destOrd="0" presId="urn:microsoft.com/office/officeart/2005/8/layout/cycle4"/>
    <dgm:cxn modelId="{B2A2EBCA-6A69-524D-BF8C-CCFD87FB009C}" type="presParOf" srcId="{FC302756-8476-2148-BA59-F95C171345F2}" destId="{ED536691-6490-BC42-AB52-A1E1F93C9653}" srcOrd="0" destOrd="0" presId="urn:microsoft.com/office/officeart/2005/8/layout/cycle4"/>
    <dgm:cxn modelId="{8A7C9FCD-BA00-E444-8974-B28E48BD98A6}" type="presParOf" srcId="{FC302756-8476-2148-BA59-F95C171345F2}" destId="{D980FF19-9579-B54D-B10D-9DF5C6B61BB4}" srcOrd="1" destOrd="0" presId="urn:microsoft.com/office/officeart/2005/8/layout/cycle4"/>
    <dgm:cxn modelId="{BAFFE728-828E-124A-846D-4E8CAD2ACBF6}" type="presParOf" srcId="{605BB2E5-290B-6A4C-879C-864E3502FF27}" destId="{DA2956E5-8723-5443-92AF-3162F9FC5F23}" srcOrd="3" destOrd="0" presId="urn:microsoft.com/office/officeart/2005/8/layout/cycle4"/>
    <dgm:cxn modelId="{1A136CD6-39D4-6E42-992D-EC2AF97C9427}" type="presParOf" srcId="{DA2956E5-8723-5443-92AF-3162F9FC5F23}" destId="{A08F16DA-D25E-9649-B610-529F489AE88A}" srcOrd="0" destOrd="0" presId="urn:microsoft.com/office/officeart/2005/8/layout/cycle4"/>
    <dgm:cxn modelId="{B78B84BD-E5D1-C74A-921F-66DC1CFF702C}" type="presParOf" srcId="{DA2956E5-8723-5443-92AF-3162F9FC5F23}" destId="{DDB15DD4-1B43-D844-B816-14B3F3962F44}" srcOrd="1" destOrd="0" presId="urn:microsoft.com/office/officeart/2005/8/layout/cycle4"/>
    <dgm:cxn modelId="{5B6CED5F-13E6-5547-91B5-1CCAC41218D3}" type="presParOf" srcId="{605BB2E5-290B-6A4C-879C-864E3502FF27}" destId="{C704BE7C-73B3-D744-AFEE-2989B9A02D06}" srcOrd="4" destOrd="0" presId="urn:microsoft.com/office/officeart/2005/8/layout/cycle4"/>
    <dgm:cxn modelId="{347CFE8C-1781-2B41-9D76-B1C2BAEDFE3E}" type="presParOf" srcId="{4842F92D-D740-AF4D-A104-5FCA6B281BF5}" destId="{0CB9DF3A-53FD-544A-98EA-1CFDF56DFD10}" srcOrd="1" destOrd="0" presId="urn:microsoft.com/office/officeart/2005/8/layout/cycle4"/>
    <dgm:cxn modelId="{198C55F4-10AE-7D4F-A9CE-3685B39D035B}" type="presParOf" srcId="{0CB9DF3A-53FD-544A-98EA-1CFDF56DFD10}" destId="{D68062AB-CF0E-6F4F-A148-1593CFFA6739}" srcOrd="0" destOrd="0" presId="urn:microsoft.com/office/officeart/2005/8/layout/cycle4"/>
    <dgm:cxn modelId="{67C9DCA5-3546-B744-A64D-17F7D9808A9E}" type="presParOf" srcId="{0CB9DF3A-53FD-544A-98EA-1CFDF56DFD10}" destId="{687FECA5-A864-CB49-97F8-E8535639231F}" srcOrd="1" destOrd="0" presId="urn:microsoft.com/office/officeart/2005/8/layout/cycle4"/>
    <dgm:cxn modelId="{09F847E8-3F42-604D-97B4-76A3567EFB4D}" type="presParOf" srcId="{0CB9DF3A-53FD-544A-98EA-1CFDF56DFD10}" destId="{66E778C2-E583-F84C-BB93-328A434B0CF3}" srcOrd="2" destOrd="0" presId="urn:microsoft.com/office/officeart/2005/8/layout/cycle4"/>
    <dgm:cxn modelId="{319879C8-46C0-2346-AE9D-84524C46C06E}" type="presParOf" srcId="{0CB9DF3A-53FD-544A-98EA-1CFDF56DFD10}" destId="{E7B9D044-6F02-A841-90B0-24BECC8F4E2F}" srcOrd="3" destOrd="0" presId="urn:microsoft.com/office/officeart/2005/8/layout/cycle4"/>
    <dgm:cxn modelId="{E687F420-2597-4D43-ABEF-C5623883DF94}" type="presParOf" srcId="{0CB9DF3A-53FD-544A-98EA-1CFDF56DFD10}" destId="{F6CF4E7C-778A-B049-B29F-F8DF627D9D81}" srcOrd="4" destOrd="0" presId="urn:microsoft.com/office/officeart/2005/8/layout/cycle4"/>
    <dgm:cxn modelId="{974919DC-BA67-FF4A-AC86-0E0D31315CF5}" type="presParOf" srcId="{4842F92D-D740-AF4D-A104-5FCA6B281BF5}" destId="{DCC78125-F67F-CD41-BB8C-D19F9D0CDEC4}" srcOrd="2" destOrd="0" presId="urn:microsoft.com/office/officeart/2005/8/layout/cycle4"/>
    <dgm:cxn modelId="{FB153B54-58A9-9541-A85C-DE51CF087CA7}" type="presParOf" srcId="{4842F92D-D740-AF4D-A104-5FCA6B281BF5}" destId="{41056F40-C0D5-5C4B-AD37-06283D55260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6691-6490-BC42-AB52-A1E1F93C9653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Diabetes-Berater</a:t>
          </a:r>
          <a:endParaRPr lang="de-DE" sz="1300" b="1" kern="1200" dirty="0">
            <a:latin typeface="Open Sans"/>
            <a:cs typeface="Open San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Moderatoren </a:t>
          </a:r>
          <a:endParaRPr lang="de-DE" sz="1300" b="1" kern="1200" dirty="0">
            <a:latin typeface="Open Sans"/>
            <a:cs typeface="Open Sans"/>
          </a:endParaRPr>
        </a:p>
      </dsp:txBody>
      <dsp:txXfrm>
        <a:off x="4312835" y="3117207"/>
        <a:ext cx="1348197" cy="918226"/>
      </dsp:txXfrm>
    </dsp:sp>
    <dsp:sp modelId="{A08F16DA-D25E-9649-B610-529F489AE88A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Verbände </a:t>
          </a:r>
          <a:endParaRPr lang="de-DE" sz="1300" b="1" kern="1200" dirty="0">
            <a:latin typeface="Open Sans"/>
            <a:cs typeface="Open San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KK</a:t>
          </a:r>
          <a:endParaRPr lang="de-DE" sz="1300" b="1" kern="1200" dirty="0">
            <a:latin typeface="Open Sans"/>
            <a:cs typeface="Open Sans"/>
          </a:endParaRPr>
        </a:p>
      </dsp:txBody>
      <dsp:txXfrm>
        <a:off x="434967" y="3117207"/>
        <a:ext cx="1348197" cy="918226"/>
      </dsp:txXfrm>
    </dsp:sp>
    <dsp:sp modelId="{0A3F7E41-2399-F54C-8878-D7056BCC1E21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Ärzte</a:t>
          </a:r>
          <a:endParaRPr lang="de-DE" sz="1300" b="1" kern="1200" dirty="0">
            <a:latin typeface="Open Sans"/>
            <a:cs typeface="Open San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Med. Fachpersonal	</a:t>
          </a:r>
          <a:endParaRPr lang="de-DE" sz="1300" b="1" kern="1200" dirty="0">
            <a:latin typeface="Open Sans"/>
            <a:cs typeface="Open Sans"/>
          </a:endParaRPr>
        </a:p>
      </dsp:txBody>
      <dsp:txXfrm>
        <a:off x="4312835" y="28567"/>
        <a:ext cx="1348197" cy="918226"/>
      </dsp:txXfrm>
    </dsp:sp>
    <dsp:sp modelId="{7501734F-6469-A644-955A-757682B2F36E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Diabetiker</a:t>
          </a:r>
          <a:endParaRPr lang="de-DE" sz="1300" b="1" kern="1200" dirty="0">
            <a:latin typeface="Open Sans"/>
            <a:cs typeface="Open San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Angehörige</a:t>
          </a:r>
          <a:endParaRPr lang="de-DE" sz="1300" b="1" kern="1200" dirty="0">
            <a:latin typeface="Open Sans"/>
            <a:cs typeface="Open San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>
              <a:latin typeface="Open Sans"/>
              <a:cs typeface="Open Sans"/>
            </a:rPr>
            <a:t>Interessierte</a:t>
          </a:r>
          <a:endParaRPr lang="de-DE" sz="1300" b="1" kern="1200" dirty="0">
            <a:latin typeface="Open Sans"/>
            <a:cs typeface="Open Sans"/>
          </a:endParaRPr>
        </a:p>
      </dsp:txBody>
      <dsp:txXfrm>
        <a:off x="434967" y="28567"/>
        <a:ext cx="1348197" cy="918226"/>
      </dsp:txXfrm>
    </dsp:sp>
    <dsp:sp modelId="{D68062AB-CF0E-6F4F-A148-1593CFFA6739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atin typeface="Open Sans"/>
              <a:cs typeface="Open Sans"/>
            </a:rPr>
            <a:t>Profil D</a:t>
          </a:r>
          <a:endParaRPr lang="de-DE" sz="2600" kern="1200" dirty="0">
            <a:latin typeface="Open Sans"/>
            <a:cs typeface="Open Sans"/>
          </a:endParaRPr>
        </a:p>
      </dsp:txBody>
      <dsp:txXfrm>
        <a:off x="1763056" y="747055"/>
        <a:ext cx="1244304" cy="1244304"/>
      </dsp:txXfrm>
    </dsp:sp>
    <dsp:sp modelId="{687FECA5-A864-CB49-97F8-E8535639231F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atin typeface="Open Sans"/>
              <a:cs typeface="Open Sans"/>
            </a:rPr>
            <a:t>Profil A</a:t>
          </a:r>
          <a:endParaRPr lang="de-DE" sz="2600" kern="1200" dirty="0">
            <a:latin typeface="Open Sans"/>
            <a:cs typeface="Open Sans"/>
          </a:endParaRPr>
        </a:p>
      </dsp:txBody>
      <dsp:txXfrm rot="-5400000">
        <a:off x="3088640" y="747055"/>
        <a:ext cx="1244304" cy="1244304"/>
      </dsp:txXfrm>
    </dsp:sp>
    <dsp:sp modelId="{66E778C2-E583-F84C-BB93-328A434B0CF3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atin typeface="Open Sans"/>
              <a:cs typeface="Open Sans"/>
            </a:rPr>
            <a:t>Profil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atin typeface="Open Sans"/>
              <a:cs typeface="Open Sans"/>
            </a:rPr>
            <a:t>B</a:t>
          </a:r>
          <a:endParaRPr lang="de-DE" sz="2600" kern="1200" dirty="0">
            <a:latin typeface="Open Sans"/>
            <a:cs typeface="Open Sans"/>
          </a:endParaRPr>
        </a:p>
      </dsp:txBody>
      <dsp:txXfrm rot="10800000">
        <a:off x="3088640" y="2072640"/>
        <a:ext cx="1244304" cy="1244304"/>
      </dsp:txXfrm>
    </dsp:sp>
    <dsp:sp modelId="{E7B9D044-6F02-A841-90B0-24BECC8F4E2F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atin typeface="Open Sans"/>
              <a:cs typeface="Open Sans"/>
            </a:rPr>
            <a:t>Profil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atin typeface="Open Sans"/>
              <a:cs typeface="Open Sans"/>
            </a:rPr>
            <a:t>C</a:t>
          </a:r>
          <a:endParaRPr lang="de-DE" sz="2600" kern="1200" dirty="0">
            <a:latin typeface="Open Sans"/>
            <a:cs typeface="Open Sans"/>
          </a:endParaRPr>
        </a:p>
      </dsp:txBody>
      <dsp:txXfrm rot="5400000">
        <a:off x="1763056" y="2072640"/>
        <a:ext cx="1244304" cy="1244304"/>
      </dsp:txXfrm>
    </dsp:sp>
    <dsp:sp modelId="{DCC78125-F67F-CD41-BB8C-D19F9D0CDEC4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56F40-C0D5-5C4B-AD37-06283D552605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B0F5-7367-4C4C-A4D2-2093C9687DF4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47F6-3192-E140-9626-B45492C0B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Knapp 3min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47F6-3192-E140-9626-B45492C0B9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9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47F6-3192-E140-9626-B45492C0B9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5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23.01.14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7216"/>
            <a:ext cx="9143999" cy="1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81" y="6356350"/>
            <a:ext cx="795719" cy="307258"/>
          </a:xfrm>
          <a:prstGeom prst="rect">
            <a:avLst/>
          </a:prstGeom>
        </p:spPr>
      </p:pic>
      <p:pic>
        <p:nvPicPr>
          <p:cNvPr id="4" name="Bild 3" descr="qr-logo_sanexio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3" y="6255054"/>
            <a:ext cx="494946" cy="4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www.selbsthilfe-diabetes.d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14300" y="0"/>
            <a:ext cx="891197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solidFill>
                  <a:srgbClr val="3366FF"/>
                </a:solidFill>
                <a:latin typeface="Open Sans Extrabold"/>
                <a:cs typeface="Open Sans Extrabold"/>
              </a:rPr>
              <a:t>Selbsthilfe-Diabetes.de</a:t>
            </a:r>
            <a:endParaRPr lang="de-DE" sz="5400" dirty="0">
              <a:solidFill>
                <a:srgbClr val="3366FF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5077" y="3886200"/>
            <a:ext cx="7815385" cy="17526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3366FF"/>
                </a:solidFill>
                <a:latin typeface="Open Sans Light"/>
                <a:cs typeface="Open Sans Light"/>
              </a:rPr>
              <a:t>Dr. </a:t>
            </a:r>
            <a:r>
              <a:rPr lang="de-DE" dirty="0" err="1" smtClean="0">
                <a:solidFill>
                  <a:srgbClr val="3366FF"/>
                </a:solidFill>
                <a:latin typeface="Open Sans Light"/>
                <a:cs typeface="Open Sans Light"/>
              </a:rPr>
              <a:t>rer</a:t>
            </a:r>
            <a:r>
              <a:rPr lang="de-DE" dirty="0" smtClean="0">
                <a:solidFill>
                  <a:srgbClr val="3366FF"/>
                </a:solidFill>
                <a:latin typeface="Open Sans Light"/>
                <a:cs typeface="Open Sans Light"/>
              </a:rPr>
              <a:t>. </a:t>
            </a:r>
            <a:r>
              <a:rPr lang="de-DE" dirty="0" err="1" smtClean="0">
                <a:solidFill>
                  <a:srgbClr val="3366FF"/>
                </a:solidFill>
                <a:latin typeface="Open Sans Light"/>
                <a:cs typeface="Open Sans Light"/>
              </a:rPr>
              <a:t>oec</a:t>
            </a:r>
            <a:r>
              <a:rPr lang="de-DE" dirty="0" smtClean="0">
                <a:solidFill>
                  <a:srgbClr val="3366FF"/>
                </a:solidFill>
                <a:latin typeface="Open Sans Light"/>
                <a:cs typeface="Open Sans Light"/>
              </a:rPr>
              <a:t>. Klaus-D. </a:t>
            </a:r>
            <a:r>
              <a:rPr lang="de-DE" dirty="0" err="1" smtClean="0">
                <a:solidFill>
                  <a:srgbClr val="3366FF"/>
                </a:solidFill>
                <a:latin typeface="Open Sans Light"/>
                <a:cs typeface="Open Sans Light"/>
              </a:rPr>
              <a:t>Warz</a:t>
            </a:r>
            <a:endParaRPr lang="de-DE" dirty="0" smtClean="0">
              <a:solidFill>
                <a:srgbClr val="3366FF"/>
              </a:solidFill>
              <a:latin typeface="Open Sans Light"/>
              <a:cs typeface="Open Sans Light"/>
            </a:endParaRPr>
          </a:p>
          <a:p>
            <a:r>
              <a:rPr lang="de-DE" dirty="0" smtClean="0">
                <a:solidFill>
                  <a:srgbClr val="3366FF"/>
                </a:solidFill>
                <a:latin typeface="Open Sans Light"/>
                <a:cs typeface="Open Sans Light"/>
              </a:rPr>
              <a:t>Dr. med. Siegbert Stracke, </a:t>
            </a:r>
            <a:r>
              <a:rPr lang="de-DE" dirty="0">
                <a:solidFill>
                  <a:srgbClr val="3366FF"/>
                </a:solidFill>
                <a:latin typeface="Open Sans Light"/>
                <a:cs typeface="Open Sans Light"/>
              </a:rPr>
              <a:t>MBA</a:t>
            </a:r>
            <a:r>
              <a:rPr lang="de-DE" dirty="0">
                <a:solidFill>
                  <a:srgbClr val="3366FF"/>
                </a:solidFill>
                <a:latin typeface="Open Sans Light"/>
                <a:cs typeface="Open Sans Light"/>
              </a:rPr>
              <a:t> </a:t>
            </a:r>
            <a:r>
              <a:rPr lang="de-DE" dirty="0">
                <a:solidFill>
                  <a:srgbClr val="3366FF"/>
                </a:solidFill>
                <a:latin typeface="Open Sans Light"/>
                <a:cs typeface="Open Sans Light"/>
              </a:rPr>
              <a:t>Gesundheitsökonom</a:t>
            </a:r>
            <a:endParaRPr lang="de-DE" dirty="0">
              <a:solidFill>
                <a:srgbClr val="3366FF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354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ildschirmfoto 2014-01-19 um 10.16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33"/>
            <a:ext cx="9144000" cy="5715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219434" y="6100992"/>
            <a:ext cx="4708503" cy="571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latin typeface="Open Sans"/>
                <a:cs typeface="Open Sans"/>
                <a:hlinkClick r:id="rId4"/>
              </a:rPr>
              <a:t>http://www.selbsthilfe-diabetes.de</a:t>
            </a:r>
            <a:endParaRPr lang="de-DE" sz="2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03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22 um 11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7" y="200122"/>
            <a:ext cx="7718136" cy="58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1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4-01-19 um 10.3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9" y="113255"/>
            <a:ext cx="5040109" cy="6081394"/>
          </a:xfrm>
          <a:prstGeom prst="rect">
            <a:avLst/>
          </a:prstGeom>
        </p:spPr>
      </p:pic>
      <p:pic>
        <p:nvPicPr>
          <p:cNvPr id="3" name="Bild 2" descr="Bildschirmfoto 2014-01-19 um 10.35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98" y="113255"/>
            <a:ext cx="4508802" cy="61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3-11-22 um 08.5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9144000" cy="66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9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4-01-19 um 10.32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0"/>
            <a:ext cx="9144000" cy="56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82728"/>
            <a:ext cx="8229600" cy="7566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1D4750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de-DE" b="1" dirty="0" smtClean="0">
                <a:latin typeface="Open Sans Bold"/>
                <a:cs typeface="Open Sans Bold"/>
              </a:rPr>
              <a:t>Premium</a:t>
            </a:r>
          </a:p>
          <a:p>
            <a:r>
              <a:rPr lang="de-DE" b="1" dirty="0" smtClean="0">
                <a:latin typeface="Open Sans Bold"/>
                <a:cs typeface="Open Sans Bold"/>
              </a:rPr>
              <a:t>Account </a:t>
            </a:r>
          </a:p>
          <a:p>
            <a:r>
              <a:rPr lang="de-DE" b="1" dirty="0" smtClean="0">
                <a:latin typeface="Open Sans Bold"/>
                <a:cs typeface="Open Sans Bold"/>
              </a:rPr>
              <a:t>für DDB</a:t>
            </a:r>
            <a:endParaRPr lang="de-DE" b="1" dirty="0">
              <a:latin typeface="Open Sans Bold"/>
              <a:cs typeface="Open Sans Bold"/>
            </a:endParaRPr>
          </a:p>
        </p:txBody>
      </p:sp>
      <p:pic>
        <p:nvPicPr>
          <p:cNvPr id="6" name="Bild 5" descr="Bildschirmfoto 2014-01-22 um 23.3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82" y="129433"/>
            <a:ext cx="5330025" cy="60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6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585" y="652958"/>
            <a:ext cx="8229600" cy="75664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Open Sans Light"/>
                <a:cs typeface="Open Sans Light"/>
              </a:rPr>
              <a:t/>
            </a:r>
            <a:br>
              <a:rPr lang="de-DE" dirty="0" smtClean="0">
                <a:latin typeface="Open Sans Light"/>
                <a:cs typeface="Open Sans Light"/>
              </a:rPr>
            </a:br>
            <a:r>
              <a:rPr lang="de-DE" dirty="0" smtClean="0">
                <a:latin typeface="Open Sans Light"/>
                <a:cs typeface="Open Sans Light"/>
              </a:rPr>
              <a:t/>
            </a:r>
            <a:br>
              <a:rPr lang="de-DE" dirty="0" smtClean="0">
                <a:latin typeface="Open Sans Light"/>
                <a:cs typeface="Open Sans Light"/>
              </a:rPr>
            </a:br>
            <a:r>
              <a:rPr lang="de-DE" b="1" dirty="0">
                <a:latin typeface="Open Sans Light"/>
                <a:cs typeface="Open Sans Light"/>
              </a:rPr>
              <a:t>Fragen und </a:t>
            </a:r>
            <a:r>
              <a:rPr lang="de-DE" b="1" dirty="0" smtClean="0">
                <a:latin typeface="Open Sans Light"/>
                <a:cs typeface="Open Sans Light"/>
              </a:rPr>
              <a:t>Antworten</a:t>
            </a:r>
            <a:br>
              <a:rPr lang="de-DE" b="1" dirty="0" smtClean="0">
                <a:latin typeface="Open Sans Light"/>
                <a:cs typeface="Open Sans Light"/>
              </a:rPr>
            </a:br>
            <a:r>
              <a:rPr lang="de-DE" dirty="0">
                <a:latin typeface="Open Sans Light"/>
                <a:cs typeface="Open Sans Light"/>
              </a:rPr>
              <a:t/>
            </a:r>
            <a:br>
              <a:rPr lang="de-DE" dirty="0">
                <a:latin typeface="Open Sans Light"/>
                <a:cs typeface="Open Sans Light"/>
              </a:rPr>
            </a:br>
            <a:r>
              <a:rPr lang="de-DE" sz="4900" b="1" dirty="0" err="1" smtClean="0">
                <a:solidFill>
                  <a:srgbClr val="3366FF"/>
                </a:solidFill>
                <a:latin typeface="Open Sans Light"/>
                <a:cs typeface="Open Sans Light"/>
              </a:rPr>
              <a:t>www.selbsthife</a:t>
            </a:r>
            <a:r>
              <a:rPr lang="de-DE" sz="4900" b="1" dirty="0" err="1" smtClean="0">
                <a:solidFill>
                  <a:srgbClr val="3366FF"/>
                </a:solidFill>
                <a:latin typeface="Open Sans Light"/>
                <a:cs typeface="Open Sans Light"/>
              </a:rPr>
              <a:t>-diabetes.de</a:t>
            </a:r>
            <a:endParaRPr lang="de-DE" sz="4900" b="1" dirty="0">
              <a:solidFill>
                <a:srgbClr val="3366FF"/>
              </a:solidFill>
              <a:latin typeface="Open Sans Light"/>
              <a:cs typeface="Open Sans Light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14300" y="0"/>
            <a:ext cx="891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b="1" dirty="0" smtClean="0">
                <a:latin typeface="Open Sans Bold"/>
                <a:cs typeface="Open Sans Bold"/>
              </a:rPr>
              <a:t>Agenda</a:t>
            </a:r>
            <a:endParaRPr lang="de-DE" b="1" dirty="0">
              <a:latin typeface="Open Sans Bold"/>
              <a:cs typeface="Open Sans Bold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441086" cy="48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500" dirty="0" smtClean="0">
              <a:latin typeface="Open Sans Light"/>
              <a:cs typeface="Open Sans Light"/>
            </a:endParaRPr>
          </a:p>
          <a:p>
            <a:pPr marL="0" indent="0">
              <a:buNone/>
            </a:pPr>
            <a:r>
              <a:rPr lang="de-DE" b="1" dirty="0" smtClean="0">
                <a:latin typeface="Open Sans Light"/>
                <a:cs typeface="Open Sans Light"/>
              </a:rPr>
              <a:t>Digitales Deutschland </a:t>
            </a:r>
            <a:r>
              <a:rPr lang="de-DE" b="1" dirty="0" smtClean="0">
                <a:latin typeface="Open Sans Light"/>
                <a:cs typeface="Open Sans Light"/>
              </a:rPr>
              <a:t>- soziale Netzwerke</a:t>
            </a:r>
            <a:endParaRPr lang="de-DE" b="1" dirty="0">
              <a:latin typeface="Open Sans Light"/>
              <a:cs typeface="Open Sans Light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3366FF"/>
                </a:solidFill>
                <a:latin typeface="Open Sans Light"/>
                <a:cs typeface="Open Sans Light"/>
              </a:rPr>
              <a:t>Referent: </a:t>
            </a:r>
            <a:r>
              <a:rPr lang="de-DE" sz="1800" dirty="0" smtClean="0">
                <a:solidFill>
                  <a:srgbClr val="3366FF"/>
                </a:solidFill>
                <a:latin typeface="Open Sans Light"/>
                <a:cs typeface="Open Sans Light"/>
              </a:rPr>
              <a:t>Klaus </a:t>
            </a:r>
            <a:r>
              <a:rPr lang="de-DE" sz="1800" dirty="0" smtClean="0">
                <a:solidFill>
                  <a:srgbClr val="3366FF"/>
                </a:solidFill>
                <a:latin typeface="Open Sans Light"/>
                <a:cs typeface="Open Sans Light"/>
              </a:rPr>
              <a:t>Warz, </a:t>
            </a:r>
            <a:r>
              <a:rPr lang="de-DE" sz="1800" dirty="0">
                <a:solidFill>
                  <a:srgbClr val="3366FF"/>
                </a:solidFill>
                <a:latin typeface="Open Sans Light"/>
                <a:cs typeface="Open Sans Light"/>
              </a:rPr>
              <a:t>KDW Business &amp; IT </a:t>
            </a:r>
            <a:r>
              <a:rPr lang="de-DE" sz="1800" dirty="0" smtClean="0">
                <a:solidFill>
                  <a:srgbClr val="3366FF"/>
                </a:solidFill>
                <a:latin typeface="Open Sans Light"/>
                <a:cs typeface="Open Sans Light"/>
              </a:rPr>
              <a:t>Consulting, Erfurt</a:t>
            </a:r>
            <a:endParaRPr lang="de-DE" sz="1800" dirty="0">
              <a:solidFill>
                <a:srgbClr val="3366FF"/>
              </a:solidFill>
              <a:latin typeface="Open Sans Light"/>
              <a:cs typeface="Open Sans Light"/>
            </a:endParaRPr>
          </a:p>
          <a:p>
            <a:pPr marL="0" indent="0">
              <a:buNone/>
            </a:pPr>
            <a:endParaRPr lang="de-DE" b="1" dirty="0" smtClean="0">
              <a:latin typeface="Open Sans Light"/>
              <a:cs typeface="Open Sans Light"/>
            </a:endParaRPr>
          </a:p>
          <a:p>
            <a:pPr marL="0" indent="0">
              <a:buNone/>
            </a:pPr>
            <a:r>
              <a:rPr lang="de-DE" b="1" dirty="0" smtClean="0">
                <a:latin typeface="Open Sans Light"/>
                <a:cs typeface="Open Sans Light"/>
              </a:rPr>
              <a:t>Selbsthilfe</a:t>
            </a:r>
            <a:r>
              <a:rPr lang="de-DE" b="1" dirty="0">
                <a:latin typeface="Open Sans Light"/>
                <a:cs typeface="Open Sans Light"/>
              </a:rPr>
              <a:t>-</a:t>
            </a:r>
            <a:r>
              <a:rPr lang="de-DE" b="1" dirty="0" err="1">
                <a:latin typeface="Open Sans Light"/>
                <a:cs typeface="Open Sans Light"/>
              </a:rPr>
              <a:t>Diabetes.de</a:t>
            </a:r>
            <a:r>
              <a:rPr lang="de-DE" b="1" dirty="0">
                <a:latin typeface="Open Sans Light"/>
                <a:cs typeface="Open Sans Light"/>
              </a:rPr>
              <a:t> </a:t>
            </a:r>
            <a:endParaRPr lang="de-DE" b="1" dirty="0" smtClean="0">
              <a:latin typeface="Open Sans Light"/>
              <a:cs typeface="Open Sans Light"/>
            </a:endParaRPr>
          </a:p>
          <a:p>
            <a:pPr lvl="1"/>
            <a:r>
              <a:rPr lang="de-DE" sz="1600" dirty="0" smtClean="0">
                <a:latin typeface="Open Sans Light"/>
                <a:cs typeface="Open Sans Light"/>
              </a:rPr>
              <a:t>Projektgemeinschaft </a:t>
            </a:r>
            <a:r>
              <a:rPr lang="de-DE" sz="1600" dirty="0" err="1" smtClean="0">
                <a:latin typeface="Open Sans Light"/>
                <a:cs typeface="Open Sans Light"/>
              </a:rPr>
              <a:t>Sanexio</a:t>
            </a:r>
            <a:r>
              <a:rPr lang="de-DE" sz="1600" dirty="0" smtClean="0">
                <a:latin typeface="Open Sans Light"/>
                <a:cs typeface="Open Sans Light"/>
              </a:rPr>
              <a:t> + KDW B&amp;IT Consulting</a:t>
            </a:r>
          </a:p>
          <a:p>
            <a:pPr lvl="1"/>
            <a:r>
              <a:rPr lang="de-DE" sz="1600" dirty="0" smtClean="0">
                <a:latin typeface="Open Sans Light"/>
                <a:cs typeface="Open Sans Light"/>
              </a:rPr>
              <a:t>Was unterscheidet uns von bestehenden Foren ?</a:t>
            </a:r>
          </a:p>
          <a:p>
            <a:pPr lvl="1"/>
            <a:r>
              <a:rPr lang="de-DE" sz="1600" dirty="0" smtClean="0">
                <a:latin typeface="Open Sans Light"/>
                <a:cs typeface="Open Sans Light"/>
              </a:rPr>
              <a:t>Welche Ziele verfolgen wir ?</a:t>
            </a:r>
          </a:p>
          <a:p>
            <a:pPr lvl="1"/>
            <a:r>
              <a:rPr lang="de-DE" sz="1600" dirty="0" smtClean="0">
                <a:latin typeface="Open Sans Light"/>
                <a:cs typeface="Open Sans Light"/>
              </a:rPr>
              <a:t>Wie setzen wir dies um ?</a:t>
            </a:r>
          </a:p>
          <a:p>
            <a:pPr lvl="1"/>
            <a:r>
              <a:rPr lang="de-DE" sz="1600" dirty="0" smtClean="0">
                <a:latin typeface="Open Sans Light"/>
                <a:cs typeface="Open Sans Light"/>
              </a:rPr>
              <a:t>Kurzer Einblick in die </a:t>
            </a:r>
            <a:r>
              <a:rPr lang="de-DE" sz="1600" dirty="0" smtClean="0">
                <a:latin typeface="Open Sans Light"/>
                <a:cs typeface="Open Sans Light"/>
              </a:rPr>
              <a:t>Plattform</a:t>
            </a:r>
          </a:p>
          <a:p>
            <a:pPr marL="57150" indent="0">
              <a:buNone/>
            </a:pPr>
            <a:r>
              <a:rPr lang="de-DE" sz="1800" dirty="0">
                <a:solidFill>
                  <a:srgbClr val="3366FF"/>
                </a:solidFill>
                <a:latin typeface="Open Sans Light"/>
                <a:cs typeface="Open Sans Light"/>
              </a:rPr>
              <a:t>Referent: Siegbert Stracke, </a:t>
            </a:r>
            <a:r>
              <a:rPr lang="de-DE" sz="1800" dirty="0" err="1">
                <a:solidFill>
                  <a:srgbClr val="3366FF"/>
                </a:solidFill>
                <a:latin typeface="Open Sans Light"/>
                <a:cs typeface="Open Sans Light"/>
              </a:rPr>
              <a:t>Sanexio</a:t>
            </a:r>
            <a:r>
              <a:rPr lang="de-DE" sz="1800" dirty="0">
                <a:solidFill>
                  <a:srgbClr val="3366FF"/>
                </a:solidFill>
                <a:latin typeface="Open Sans Light"/>
                <a:cs typeface="Open Sans Light"/>
              </a:rPr>
              <a:t> GmbH &amp; Co. </a:t>
            </a:r>
            <a:r>
              <a:rPr lang="de-DE" sz="1800" dirty="0" smtClean="0">
                <a:solidFill>
                  <a:srgbClr val="3366FF"/>
                </a:solidFill>
                <a:latin typeface="Open Sans Light"/>
                <a:cs typeface="Open Sans Light"/>
              </a:rPr>
              <a:t>KG, Bad Hersfeld</a:t>
            </a:r>
            <a:endParaRPr lang="de-DE" sz="1800" dirty="0">
              <a:solidFill>
                <a:srgbClr val="3366FF"/>
              </a:solidFill>
              <a:latin typeface="Open Sans Light"/>
              <a:cs typeface="Open Sans Light"/>
            </a:endParaRPr>
          </a:p>
          <a:p>
            <a:pPr marL="457200" lvl="1" indent="0">
              <a:buNone/>
            </a:pPr>
            <a:endParaRPr lang="de-DE" sz="1600" dirty="0" smtClean="0">
              <a:latin typeface="Open Sans Light"/>
              <a:cs typeface="Open Sans Light"/>
            </a:endParaRPr>
          </a:p>
          <a:p>
            <a:pPr marL="0" indent="0">
              <a:buNone/>
            </a:pPr>
            <a:r>
              <a:rPr lang="de-DE" b="1" dirty="0">
                <a:latin typeface="Open Sans Light"/>
                <a:cs typeface="Open Sans Light"/>
              </a:rPr>
              <a:t>Fragen &amp; </a:t>
            </a:r>
            <a:r>
              <a:rPr lang="de-DE" b="1" dirty="0" smtClean="0">
                <a:latin typeface="Open Sans Light"/>
                <a:cs typeface="Open Sans Light"/>
              </a:rPr>
              <a:t>Antworten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3366FF"/>
                </a:solidFill>
                <a:latin typeface="Open Sans Light"/>
                <a:cs typeface="Open Sans Light"/>
              </a:rPr>
              <a:t>Plenum </a:t>
            </a:r>
            <a:r>
              <a:rPr lang="de-DE" sz="1800" dirty="0">
                <a:solidFill>
                  <a:srgbClr val="3366FF"/>
                </a:solidFill>
                <a:latin typeface="Open Sans Light"/>
                <a:cs typeface="Open Sans Light"/>
              </a:rPr>
              <a:t>&amp; Referenten</a:t>
            </a:r>
            <a:endParaRPr lang="de-DE" sz="1800" dirty="0">
              <a:solidFill>
                <a:srgbClr val="3366FF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558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8667" y="477635"/>
            <a:ext cx="8348133" cy="1548952"/>
          </a:xfrm>
        </p:spPr>
        <p:txBody>
          <a:bodyPr>
            <a:normAutofit fontScale="90000"/>
          </a:bodyPr>
          <a:lstStyle/>
          <a:p>
            <a:r>
              <a:rPr lang="de-DE" sz="3600" b="1" dirty="0" smtClean="0">
                <a:latin typeface="Open Sans Bold"/>
                <a:cs typeface="Open Sans Bold"/>
              </a:rPr>
              <a:t>KDW Business &amp; IT Consulting </a:t>
            </a:r>
            <a:r>
              <a:rPr lang="de-DE" sz="3600" b="1" dirty="0" err="1" smtClean="0">
                <a:latin typeface="Open Sans Bold"/>
                <a:cs typeface="Open Sans Bold"/>
              </a:rPr>
              <a:t>GbR</a:t>
            </a:r>
            <a:r>
              <a:rPr lang="de-DE" sz="3600" b="1" dirty="0" smtClean="0">
                <a:latin typeface="Open Sans Bold"/>
                <a:cs typeface="Open Sans Bold"/>
              </a:rPr>
              <a:t/>
            </a:r>
            <a:br>
              <a:rPr lang="de-DE" sz="3600" b="1" dirty="0" smtClean="0">
                <a:latin typeface="Open Sans Bold"/>
                <a:cs typeface="Open Sans Bold"/>
              </a:rPr>
            </a:br>
            <a:r>
              <a:rPr lang="de-DE" sz="3600" b="1" dirty="0" smtClean="0"/>
              <a:t>Dr</a:t>
            </a:r>
            <a:r>
              <a:rPr lang="de-DE" sz="3600" b="1" dirty="0"/>
              <a:t>. </a:t>
            </a:r>
            <a:r>
              <a:rPr lang="de-DE" sz="3600" b="1" dirty="0" err="1"/>
              <a:t>rer</a:t>
            </a:r>
            <a:r>
              <a:rPr lang="de-DE" sz="3600" b="1" dirty="0"/>
              <a:t>. </a:t>
            </a:r>
            <a:r>
              <a:rPr lang="de-DE" sz="3600" b="1" dirty="0" err="1"/>
              <a:t>oec</a:t>
            </a:r>
            <a:r>
              <a:rPr lang="de-DE" sz="3600" b="1" dirty="0"/>
              <a:t>. Dipl. Math. Klaus-Dieter Warz</a:t>
            </a:r>
            <a:br>
              <a:rPr lang="de-DE" sz="3600" b="1" dirty="0"/>
            </a:br>
            <a:endParaRPr lang="de-DE" sz="3600" b="1" dirty="0">
              <a:latin typeface="Open Sans Bold"/>
              <a:cs typeface="Open Sans Bold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86154" y="1999436"/>
            <a:ext cx="81962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Ausbildung</a:t>
            </a:r>
          </a:p>
          <a:p>
            <a:pPr marL="285750" indent="-285750">
              <a:buFontTx/>
              <a:buChar char="•"/>
            </a:pPr>
            <a:r>
              <a:rPr lang="de-DE" sz="1600" dirty="0" smtClean="0"/>
              <a:t>Geb. 1951, verh</a:t>
            </a:r>
            <a:r>
              <a:rPr lang="de-DE" sz="1600" dirty="0"/>
              <a:t>.</a:t>
            </a:r>
            <a:r>
              <a:rPr lang="de-DE" sz="1600" dirty="0" smtClean="0"/>
              <a:t> 4 Kinder, wohn. </a:t>
            </a:r>
            <a:r>
              <a:rPr lang="de-DE" sz="1600" dirty="0"/>
              <a:t>i</a:t>
            </a:r>
            <a:r>
              <a:rPr lang="de-DE" sz="1600" dirty="0" smtClean="0"/>
              <a:t>n Erfurt</a:t>
            </a:r>
          </a:p>
          <a:p>
            <a:pPr marL="285750" indent="-285750">
              <a:buFontTx/>
              <a:buChar char="•"/>
            </a:pPr>
            <a:r>
              <a:rPr lang="de-DE" sz="1600" dirty="0" smtClean="0"/>
              <a:t>Studium der Mathematiker an der Uni Jena (1971-1975)</a:t>
            </a:r>
          </a:p>
          <a:p>
            <a:pPr marL="285750" indent="-285750">
              <a:buFontTx/>
              <a:buChar char="•"/>
            </a:pPr>
            <a:r>
              <a:rPr lang="de-DE" sz="1600" dirty="0" smtClean="0"/>
              <a:t>Studium der Wirtschaftsinformatik an der TH Ilmenau (1985-1987)</a:t>
            </a:r>
          </a:p>
          <a:p>
            <a:pPr marL="285750" indent="-285750">
              <a:buFontTx/>
              <a:buChar char="•"/>
            </a:pPr>
            <a:r>
              <a:rPr lang="de-DE" sz="1600" dirty="0" smtClean="0"/>
              <a:t>Studium Interpersonelle Kommunikation an der Uni Salzburg (2009-2012)</a:t>
            </a:r>
          </a:p>
          <a:p>
            <a:pPr marL="285750" indent="-285750">
              <a:buFontTx/>
              <a:buChar char="•"/>
            </a:pPr>
            <a:endParaRPr lang="de-DE" sz="1600" dirty="0" smtClean="0"/>
          </a:p>
          <a:p>
            <a:r>
              <a:rPr lang="de-DE" sz="1600" b="1" dirty="0"/>
              <a:t>Beruf</a:t>
            </a:r>
          </a:p>
          <a:p>
            <a:pPr marL="285750" indent="-285750">
              <a:buFontTx/>
              <a:buChar char="•"/>
            </a:pPr>
            <a:r>
              <a:rPr lang="de-DE" sz="1600" dirty="0"/>
              <a:t>Leitender Angestellter/Führungskraft in der Informations-Technologie </a:t>
            </a:r>
            <a:r>
              <a:rPr lang="de-DE" sz="1600" dirty="0" smtClean="0"/>
              <a:t>; Verantwortlich </a:t>
            </a:r>
            <a:r>
              <a:rPr lang="de-DE" sz="1600" dirty="0"/>
              <a:t>für CAD, Office Automation, ERP/SAP, Applikations-Entwicklung/PDM sowie Netzwerke in nationalen + internationalen Firmen 1975-1985, 1987-2008</a:t>
            </a:r>
          </a:p>
          <a:p>
            <a:pPr marL="285750" indent="-285750">
              <a:buFontTx/>
              <a:buChar char="•"/>
            </a:pPr>
            <a:r>
              <a:rPr lang="de-DE" sz="1600" dirty="0"/>
              <a:t>Seit 2009 </a:t>
            </a:r>
            <a:r>
              <a:rPr lang="de-DE" sz="1600" dirty="0" smtClean="0"/>
              <a:t>Unternehmensberater </a:t>
            </a:r>
            <a:r>
              <a:rPr lang="de-DE" sz="1600" dirty="0"/>
              <a:t>im Klein- und Mittelstandbereich und </a:t>
            </a:r>
            <a:r>
              <a:rPr lang="de-DE" sz="1600" dirty="0" err="1"/>
              <a:t>eGovernment</a:t>
            </a:r>
            <a:endParaRPr lang="de-DE" sz="1600" dirty="0"/>
          </a:p>
          <a:p>
            <a:endParaRPr lang="de-DE" dirty="0" smtClean="0"/>
          </a:p>
          <a:p>
            <a:r>
              <a:rPr lang="de-DE" sz="1600" b="1" dirty="0" smtClean="0"/>
              <a:t>Ehrenamt</a:t>
            </a:r>
            <a:endParaRPr lang="de-DE" sz="1600" b="1" dirty="0"/>
          </a:p>
          <a:p>
            <a:pPr marL="285750" indent="-285750">
              <a:buFont typeface="Wingdings" charset="2"/>
              <a:buChar char="²"/>
            </a:pPr>
            <a:r>
              <a:rPr lang="de-DE" sz="1600" dirty="0"/>
              <a:t>stellv. LV DDB Thüringen </a:t>
            </a:r>
            <a:r>
              <a:rPr lang="de-DE" sz="1600" dirty="0" smtClean="0"/>
              <a:t>e.V.</a:t>
            </a:r>
            <a:endParaRPr lang="de-DE" sz="1600" dirty="0"/>
          </a:p>
          <a:p>
            <a:pPr marL="285750" indent="-285750">
              <a:buFont typeface="Wingdings" charset="2"/>
              <a:buChar char="²"/>
            </a:pPr>
            <a:r>
              <a:rPr lang="de-DE" sz="1600" dirty="0"/>
              <a:t>Revisor im Verein „Christian-Morgenstern-Haus“ </a:t>
            </a:r>
            <a:r>
              <a:rPr lang="de-DE" sz="1600" dirty="0" err="1"/>
              <a:t>Görbitzhausen</a:t>
            </a:r>
            <a:r>
              <a:rPr lang="de-DE" sz="1600" dirty="0"/>
              <a:t> e.V</a:t>
            </a:r>
            <a:r>
              <a:rPr lang="de-DE" sz="1600" dirty="0" smtClean="0"/>
              <a:t>.</a:t>
            </a:r>
          </a:p>
          <a:p>
            <a:pPr marL="285750" indent="-285750">
              <a:buFont typeface="Wingdings" charset="2"/>
              <a:buChar char="²"/>
            </a:pPr>
            <a:r>
              <a:rPr lang="de-DE" sz="1600" dirty="0" smtClean="0"/>
              <a:t>Vorstandsmitglied eines Automobilclubs und Web-Administrator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7083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21841" y="1893698"/>
            <a:ext cx="233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Open Sans Light"/>
                <a:cs typeface="Open Sans Light"/>
              </a:rPr>
              <a:t>COWORKING SPACE.</a:t>
            </a:r>
          </a:p>
        </p:txBody>
      </p:sp>
      <p:pic>
        <p:nvPicPr>
          <p:cNvPr id="10" name="Bild 9" descr="connect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73" y="2623789"/>
            <a:ext cx="1216833" cy="12168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390545" y="3977814"/>
            <a:ext cx="228853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Beratung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Projektmanagement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Businessmodelle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91741" y="372654"/>
            <a:ext cx="3576321" cy="844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200" dirty="0" smtClean="0">
                <a:latin typeface="Open Sans"/>
                <a:cs typeface="Open Sans"/>
              </a:rPr>
              <a:t>      </a:t>
            </a:r>
            <a:r>
              <a:rPr lang="de-DE" sz="2800" dirty="0" smtClean="0">
                <a:solidFill>
                  <a:schemeClr val="tx1"/>
                </a:solidFill>
                <a:latin typeface="Open Sans Light"/>
                <a:cs typeface="Open Sans Light"/>
              </a:rPr>
              <a:t>Auf einen Blick.</a:t>
            </a:r>
            <a:endParaRPr lang="de-DE" sz="2800" b="1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45558" y="189369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Open Sans Light"/>
                <a:cs typeface="Open Sans Light"/>
              </a:rPr>
              <a:t>E- &amp; M-HEALTH.</a:t>
            </a:r>
            <a:endParaRPr lang="de-DE" b="1" dirty="0">
              <a:latin typeface="Open Sans Light"/>
              <a:cs typeface="Open Sans Light"/>
            </a:endParaRPr>
          </a:p>
        </p:txBody>
      </p:sp>
      <p:pic>
        <p:nvPicPr>
          <p:cNvPr id="6" name="Bild 5" descr="pages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17" y="2623788"/>
            <a:ext cx="1216834" cy="121683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3880" y="3977814"/>
            <a:ext cx="2107518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Netzwerklösungen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Applikationen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IT-Administration</a:t>
            </a:r>
            <a:endParaRPr lang="de-DE" dirty="0">
              <a:latin typeface="Open Sans Light"/>
              <a:cs typeface="Open Sans Light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081376" y="1893699"/>
            <a:ext cx="208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Open Sans Light"/>
                <a:cs typeface="Open Sans Light"/>
              </a:rPr>
              <a:t>EIGENE PROJEKTE.</a:t>
            </a:r>
            <a:endParaRPr lang="de-DE" b="1" dirty="0">
              <a:latin typeface="Open Sans Light"/>
              <a:cs typeface="Open Sans Light"/>
            </a:endParaRPr>
          </a:p>
        </p:txBody>
      </p:sp>
      <p:pic>
        <p:nvPicPr>
          <p:cNvPr id="19" name="Bild 18" descr="labs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54" y="2623791"/>
            <a:ext cx="1216833" cy="1216833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324734" y="3978110"/>
            <a:ext cx="2439114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Ärzte-Netzwerke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Versorgungslösungen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 Light"/>
                <a:cs typeface="Open Sans Light"/>
              </a:rPr>
              <a:t>Virtuelle Selbsthilfe</a:t>
            </a:r>
          </a:p>
        </p:txBody>
      </p:sp>
      <p:pic>
        <p:nvPicPr>
          <p:cNvPr id="3" name="Bild 2" descr="sanexio-vekto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9" y="349838"/>
            <a:ext cx="2936434" cy="11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11-17 um 10.2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6" y="136748"/>
            <a:ext cx="6447213" cy="609386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51064" y="630472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Open Sans Light"/>
                <a:cs typeface="Open Sans Light"/>
              </a:rPr>
              <a:t>Cisco Customer </a:t>
            </a:r>
            <a:r>
              <a:rPr lang="de-DE" sz="1200" b="1" dirty="0">
                <a:latin typeface="Open Sans Light"/>
                <a:cs typeface="Open Sans Light"/>
              </a:rPr>
              <a:t>Experience Report </a:t>
            </a:r>
            <a:r>
              <a:rPr lang="de-DE" sz="1200" b="1" dirty="0" err="1">
                <a:latin typeface="Open Sans Light"/>
                <a:cs typeface="Open Sans Light"/>
              </a:rPr>
              <a:t>Focused</a:t>
            </a:r>
            <a:r>
              <a:rPr lang="de-DE" sz="1200" b="1" dirty="0">
                <a:latin typeface="Open Sans Light"/>
                <a:cs typeface="Open Sans Light"/>
              </a:rPr>
              <a:t> on </a:t>
            </a:r>
            <a:r>
              <a:rPr lang="de-DE" sz="1200" b="1" dirty="0" err="1">
                <a:latin typeface="Open Sans Light"/>
                <a:cs typeface="Open Sans Light"/>
              </a:rPr>
              <a:t>Health</a:t>
            </a:r>
            <a:r>
              <a:rPr lang="de-DE" sz="1200" b="1" dirty="0">
                <a:latin typeface="Open Sans Light"/>
                <a:cs typeface="Open Sans Light"/>
              </a:rPr>
              <a:t> </a:t>
            </a:r>
            <a:r>
              <a:rPr lang="de-DE" sz="1200" b="1" dirty="0" smtClean="0">
                <a:latin typeface="Open Sans Light"/>
                <a:cs typeface="Open Sans Light"/>
              </a:rPr>
              <a:t>Care 2013</a:t>
            </a:r>
            <a:endParaRPr lang="de-DE" sz="1200" b="1" dirty="0">
              <a:latin typeface="Open Sans Light"/>
              <a:cs typeface="Open Sans Light"/>
            </a:endParaRPr>
          </a:p>
          <a:p>
            <a:endParaRPr lang="de-DE" sz="12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25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2728"/>
            <a:ext cx="8229600" cy="756640"/>
          </a:xfrm>
        </p:spPr>
        <p:txBody>
          <a:bodyPr/>
          <a:lstStyle/>
          <a:p>
            <a:r>
              <a:rPr lang="de-DE" b="1" dirty="0" smtClean="0">
                <a:latin typeface="Open Sans Bold"/>
                <a:cs typeface="Open Sans Bold"/>
              </a:rPr>
              <a:t>Vergleich von</a:t>
            </a:r>
            <a:endParaRPr lang="de-DE" b="1" dirty="0">
              <a:latin typeface="Open Sans Bold"/>
              <a:cs typeface="Open Sans Bold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4000" dirty="0">
              <a:latin typeface="Open Sans Light"/>
              <a:cs typeface="Open Sans Light"/>
            </a:endParaRPr>
          </a:p>
          <a:p>
            <a:pPr marL="0" indent="0">
              <a:buNone/>
            </a:pPr>
            <a:r>
              <a:rPr lang="de-DE" sz="4000" dirty="0" smtClean="0">
                <a:latin typeface="Open Sans Light"/>
                <a:cs typeface="Open Sans Light"/>
              </a:rPr>
              <a:t>					Selbsthilfe-Diabetes.de</a:t>
            </a:r>
          </a:p>
          <a:p>
            <a:pPr marL="0" indent="0">
              <a:buNone/>
            </a:pPr>
            <a:r>
              <a:rPr lang="de-DE" sz="4000" dirty="0" smtClean="0">
                <a:latin typeface="Open Sans Light"/>
                <a:cs typeface="Open Sans Light"/>
              </a:rPr>
              <a:t>					mit bestehenden Foren</a:t>
            </a:r>
            <a:endParaRPr lang="de-DE" sz="4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102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b="1" dirty="0" smtClean="0">
                <a:latin typeface="Open Sans Bold"/>
                <a:cs typeface="Open Sans Bold"/>
              </a:rPr>
              <a:t>Diabetes-Plattformen / Foren</a:t>
            </a:r>
            <a:endParaRPr lang="de-DE" b="1" dirty="0">
              <a:latin typeface="Open Sans Bold"/>
              <a:cs typeface="Open Sans Bold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796346" y="1351207"/>
            <a:ext cx="21748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err="1" smtClean="0">
                <a:latin typeface="Open Sans Light"/>
                <a:cs typeface="Open Sans Light"/>
              </a:rPr>
              <a:t>Insulinclub.de</a:t>
            </a:r>
            <a:endParaRPr lang="de-DE" sz="2500" b="1" dirty="0">
              <a:latin typeface="Open Sans Light"/>
              <a:cs typeface="Open Sans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227502" y="2066788"/>
            <a:ext cx="25667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smtClean="0">
                <a:latin typeface="Open Sans Light"/>
                <a:cs typeface="Open Sans Light"/>
              </a:rPr>
              <a:t>Diabetes-</a:t>
            </a:r>
            <a:r>
              <a:rPr lang="de-DE" sz="2500" b="1" dirty="0" err="1" smtClean="0">
                <a:latin typeface="Open Sans Light"/>
                <a:cs typeface="Open Sans Light"/>
              </a:rPr>
              <a:t>kids.de</a:t>
            </a:r>
            <a:endParaRPr lang="de-DE" sz="2500" b="1" dirty="0">
              <a:latin typeface="Open Sans Light"/>
              <a:cs typeface="Open Sans Ligh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17327" y="3311074"/>
            <a:ext cx="24413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err="1" smtClean="0">
                <a:latin typeface="Open Sans Light"/>
                <a:cs typeface="Open Sans Light"/>
              </a:rPr>
              <a:t>Diabetesinfo.de</a:t>
            </a:r>
            <a:endParaRPr lang="de-DE" sz="2500" b="1" dirty="0">
              <a:latin typeface="Open Sans Light"/>
              <a:cs typeface="Open Sans Ligh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74399" y="4195450"/>
            <a:ext cx="27967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smtClean="0">
                <a:latin typeface="Open Sans Light"/>
                <a:cs typeface="Open Sans Light"/>
              </a:rPr>
              <a:t>Diabetes-</a:t>
            </a:r>
            <a:r>
              <a:rPr lang="de-DE" sz="2500" b="1" dirty="0" err="1" smtClean="0">
                <a:latin typeface="Open Sans Light"/>
                <a:cs typeface="Open Sans Light"/>
              </a:rPr>
              <a:t>teens.de</a:t>
            </a:r>
            <a:endParaRPr lang="de-DE" sz="2500" b="1" dirty="0">
              <a:latin typeface="Open Sans Light"/>
              <a:cs typeface="Open Sans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41296" y="4676810"/>
            <a:ext cx="2848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smtClean="0">
                <a:latin typeface="Open Sans Light"/>
                <a:cs typeface="Open Sans Light"/>
              </a:rPr>
              <a:t>Diabetes-</a:t>
            </a:r>
            <a:r>
              <a:rPr lang="de-DE" sz="2500" b="1" dirty="0" err="1" smtClean="0">
                <a:latin typeface="Open Sans Light"/>
                <a:cs typeface="Open Sans Light"/>
              </a:rPr>
              <a:t>friend.de</a:t>
            </a:r>
            <a:endParaRPr lang="de-DE" sz="2500" b="1" dirty="0">
              <a:latin typeface="Open Sans Light"/>
              <a:cs typeface="Open Sans Ligh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57998" y="5514299"/>
            <a:ext cx="35007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smtClean="0">
                <a:latin typeface="Open Sans Light"/>
                <a:cs typeface="Open Sans Light"/>
              </a:rPr>
              <a:t>Diabetesgate-</a:t>
            </a:r>
            <a:r>
              <a:rPr lang="de-DE" sz="2500" b="1" dirty="0" err="1" smtClean="0">
                <a:latin typeface="Open Sans Light"/>
                <a:cs typeface="Open Sans Light"/>
              </a:rPr>
              <a:t>forum.de</a:t>
            </a:r>
            <a:endParaRPr lang="de-DE" sz="2500" b="1" dirty="0">
              <a:latin typeface="Open Sans Light"/>
              <a:cs typeface="Open Sans Ligh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22849" y="2500788"/>
            <a:ext cx="40865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 err="1" smtClean="0">
                <a:latin typeface="Open Sans Light"/>
                <a:cs typeface="Open Sans Light"/>
              </a:rPr>
              <a:t>DiabetesNetzwerk</a:t>
            </a:r>
            <a:r>
              <a:rPr lang="de-DE" sz="2500" b="1" dirty="0" smtClean="0">
                <a:latin typeface="Open Sans Light"/>
                <a:cs typeface="Open Sans Light"/>
              </a:rPr>
              <a:t> Sachsen</a:t>
            </a:r>
            <a:endParaRPr lang="de-DE" sz="25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886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21089"/>
              </p:ext>
            </p:extLst>
          </p:nvPr>
        </p:nvGraphicFramePr>
        <p:xfrm>
          <a:off x="784666" y="347551"/>
          <a:ext cx="7838582" cy="5658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291"/>
                <a:gridCol w="3919291"/>
              </a:tblGrid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Bestehende Foren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Selbsthilfe-Diabetes.de</a:t>
                      </a:r>
                      <a:endParaRPr lang="de-DE" dirty="0"/>
                    </a:p>
                  </a:txBody>
                  <a:tcPr/>
                </a:tc>
              </a:tr>
              <a:tr h="740926">
                <a:tc>
                  <a:txBody>
                    <a:bodyPr/>
                    <a:lstStyle/>
                    <a:p>
                      <a:r>
                        <a:rPr lang="de-DE" dirty="0" smtClean="0"/>
                        <a:t>Thematisch gegliederte Diskussionen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Web 2.0 – Plattform </a:t>
                      </a:r>
                    </a:p>
                    <a:p>
                      <a:r>
                        <a:rPr lang="de-DE" dirty="0" smtClean="0"/>
                        <a:t>mit hoher Interaktivität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Statischer Aufbau und Struktur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(Sachliche Kommunikation)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Bildet soziale und medizinische Strukturen virtuell ab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Geringe User-Interaktion</a:t>
                      </a:r>
                    </a:p>
                    <a:p>
                      <a:r>
                        <a:rPr lang="de-DE" dirty="0" smtClean="0"/>
                        <a:t>Wenig</a:t>
                      </a:r>
                      <a:r>
                        <a:rPr lang="de-DE" baseline="0" dirty="0" smtClean="0"/>
                        <a:t> persönlicher Bezug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Hohes User Investment</a:t>
                      </a:r>
                    </a:p>
                    <a:p>
                      <a:r>
                        <a:rPr lang="de-DE" dirty="0" smtClean="0"/>
                        <a:t>Soziale Kommunikation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</a:t>
                      </a:r>
                      <a:r>
                        <a:rPr lang="de-DE" baseline="0" dirty="0" smtClean="0"/>
                        <a:t> auf Themen</a:t>
                      </a:r>
                    </a:p>
                    <a:p>
                      <a:r>
                        <a:rPr lang="de-DE" baseline="0" dirty="0" smtClean="0"/>
                        <a:t>Frage-Antwort Szenarien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Dynamischer</a:t>
                      </a:r>
                      <a:r>
                        <a:rPr lang="de-DE" baseline="0" dirty="0" smtClean="0"/>
                        <a:t> Aufbau von Profilen, Gruppen und Netzwerken</a:t>
                      </a:r>
                      <a:endParaRPr lang="de-DE" dirty="0" smtClean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Threads und Kommentare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Vielfalt an Kommunikationsformen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Nutzer kann alle Bereiche 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Anonymität</a:t>
                      </a:r>
                      <a:r>
                        <a:rPr lang="de-DE" baseline="0" dirty="0" smtClean="0"/>
                        <a:t> / Geschützte Bereiche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Suchfunktion</a:t>
                      </a:r>
                      <a:r>
                        <a:rPr lang="de-DE" baseline="0" dirty="0" smtClean="0"/>
                        <a:t> nach Themen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Matching</a:t>
                      </a:r>
                      <a:r>
                        <a:rPr lang="de-DE" dirty="0" smtClean="0"/>
                        <a:t> nach Profileingabe</a:t>
                      </a:r>
                    </a:p>
                    <a:p>
                      <a:r>
                        <a:rPr lang="de-DE" dirty="0" err="1" smtClean="0"/>
                        <a:t>Social</a:t>
                      </a:r>
                      <a:r>
                        <a:rPr lang="de-DE" dirty="0" smtClean="0"/>
                        <a:t> / </a:t>
                      </a:r>
                      <a:r>
                        <a:rPr lang="de-DE" dirty="0" err="1" smtClean="0"/>
                        <a:t>Geo</a:t>
                      </a:r>
                      <a:r>
                        <a:rPr lang="de-DE" dirty="0" smtClean="0"/>
                        <a:t> / Medical</a:t>
                      </a:r>
                      <a:r>
                        <a:rPr lang="de-DE" baseline="0" dirty="0" smtClean="0"/>
                        <a:t> - Graph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r>
                        <a:rPr lang="de-DE" dirty="0" smtClean="0"/>
                        <a:t>Kaum</a:t>
                      </a:r>
                      <a:r>
                        <a:rPr lang="de-DE" baseline="0" dirty="0" smtClean="0"/>
                        <a:t> / kein medialer Content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Multiple Schnittstellen</a:t>
                      </a:r>
                    </a:p>
                    <a:p>
                      <a:r>
                        <a:rPr lang="de-DE" dirty="0" smtClean="0"/>
                        <a:t>Netzwerkgenerierte Nachrichten</a:t>
                      </a:r>
                      <a:endParaRPr lang="de-DE" dirty="0"/>
                    </a:p>
                  </a:txBody>
                  <a:tcPr/>
                </a:tc>
              </a:tr>
              <a:tr h="4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Selten für alle Geräte kompatibel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Responsive</a:t>
                      </a:r>
                      <a:r>
                        <a:rPr lang="de-DE" dirty="0" smtClean="0"/>
                        <a:t> Design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0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197642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457200" y="282728"/>
            <a:ext cx="8229600" cy="7566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1D4750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de-DE" b="1" dirty="0" err="1" smtClean="0">
                <a:latin typeface="Open Sans Bold"/>
                <a:cs typeface="Open Sans Bold"/>
              </a:rPr>
              <a:t>Matching</a:t>
            </a:r>
            <a:r>
              <a:rPr lang="de-DE" b="1" dirty="0" smtClean="0">
                <a:latin typeface="Open Sans Bold"/>
                <a:cs typeface="Open Sans Bold"/>
              </a:rPr>
              <a:t> / Profile / Gruppen</a:t>
            </a:r>
            <a:endParaRPr lang="de-DE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2066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exio_Docvoc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Sanexio_Docvocat.potx</Template>
  <TotalTime>0</TotalTime>
  <Words>436</Words>
  <Application>Microsoft Macintosh PowerPoint</Application>
  <PresentationFormat>Bildschirmpräsentation (4:3)</PresentationFormat>
  <Paragraphs>110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Sanexio_Docvocat</vt:lpstr>
      <vt:lpstr>Selbsthilfe-Diabetes.de</vt:lpstr>
      <vt:lpstr>Agenda</vt:lpstr>
      <vt:lpstr>KDW Business &amp; IT Consulting GbR Dr. rer. oec. Dipl. Math. Klaus-Dieter Warz </vt:lpstr>
      <vt:lpstr>      Auf einen Blick.</vt:lpstr>
      <vt:lpstr>PowerPoint-Präsentation</vt:lpstr>
      <vt:lpstr>Vergleich von</vt:lpstr>
      <vt:lpstr>Diabetes-Plattformen / Foren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Fragen und Antworten  www.selbsthife-diabetes.de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Dr. Klaus -D. Warz</cp:lastModifiedBy>
  <cp:revision>182</cp:revision>
  <cp:lastPrinted>2013-05-13T16:32:16Z</cp:lastPrinted>
  <dcterms:created xsi:type="dcterms:W3CDTF">2012-11-27T17:36:27Z</dcterms:created>
  <dcterms:modified xsi:type="dcterms:W3CDTF">2014-01-23T12:54:29Z</dcterms:modified>
</cp:coreProperties>
</file>