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pn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71" r:id="rId2"/>
    <p:sldId id="275" r:id="rId3"/>
    <p:sldId id="257" r:id="rId4"/>
    <p:sldId id="267" r:id="rId5"/>
    <p:sldId id="272" r:id="rId6"/>
    <p:sldId id="304" r:id="rId7"/>
    <p:sldId id="303" r:id="rId8"/>
    <p:sldId id="268" r:id="rId9"/>
    <p:sldId id="277" r:id="rId10"/>
    <p:sldId id="278" r:id="rId11"/>
    <p:sldId id="265" r:id="rId12"/>
    <p:sldId id="279" r:id="rId13"/>
    <p:sldId id="280" r:id="rId14"/>
    <p:sldId id="284" r:id="rId15"/>
    <p:sldId id="281" r:id="rId16"/>
    <p:sldId id="282" r:id="rId17"/>
    <p:sldId id="264" r:id="rId18"/>
    <p:sldId id="285" r:id="rId19"/>
    <p:sldId id="313" r:id="rId20"/>
    <p:sldId id="286" r:id="rId21"/>
    <p:sldId id="310" r:id="rId22"/>
    <p:sldId id="311" r:id="rId23"/>
    <p:sldId id="283" r:id="rId24"/>
    <p:sldId id="312" r:id="rId25"/>
    <p:sldId id="270" r:id="rId26"/>
    <p:sldId id="292" r:id="rId27"/>
    <p:sldId id="288" r:id="rId28"/>
    <p:sldId id="260" r:id="rId29"/>
    <p:sldId id="287" r:id="rId30"/>
    <p:sldId id="263" r:id="rId31"/>
    <p:sldId id="290" r:id="rId32"/>
    <p:sldId id="291" r:id="rId33"/>
    <p:sldId id="305" r:id="rId34"/>
    <p:sldId id="309" r:id="rId35"/>
    <p:sldId id="306" r:id="rId36"/>
    <p:sldId id="307" r:id="rId37"/>
    <p:sldId id="274" r:id="rId38"/>
    <p:sldId id="273" r:id="rId39"/>
    <p:sldId id="293" r:id="rId40"/>
    <p:sldId id="262" r:id="rId41"/>
    <p:sldId id="294" r:id="rId42"/>
    <p:sldId id="295" r:id="rId43"/>
    <p:sldId id="296" r:id="rId44"/>
    <p:sldId id="297" r:id="rId45"/>
    <p:sldId id="259" r:id="rId46"/>
    <p:sldId id="261" r:id="rId47"/>
    <p:sldId id="298" r:id="rId48"/>
    <p:sldId id="299" r:id="rId49"/>
    <p:sldId id="300" r:id="rId50"/>
    <p:sldId id="301" r:id="rId51"/>
    <p:sldId id="302" r:id="rId5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F40"/>
    <a:srgbClr val="3AA9E0"/>
    <a:srgbClr val="22BDFF"/>
    <a:srgbClr val="1D4750"/>
    <a:srgbClr val="927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830" autoAdjust="0"/>
  </p:normalViewPr>
  <p:slideViewPr>
    <p:cSldViewPr snapToGrid="0" snapToObjects="1">
      <p:cViewPr varScale="1">
        <p:scale>
          <a:sx n="142" d="100"/>
          <a:sy n="142" d="100"/>
        </p:scale>
        <p:origin x="-96" y="-1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notesMaster" Target="notesMasters/notesMaster1.xml"/><Relationship Id="rId54" Type="http://schemas.openxmlformats.org/officeDocument/2006/relationships/printerSettings" Target="printerSettings/printerSettings1.bin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66EFE1-A025-3144-BF1D-E2E5CE517FC7}" type="doc">
      <dgm:prSet loTypeId="urn:microsoft.com/office/officeart/2005/8/layout/orgChart1" loCatId="" qsTypeId="urn:microsoft.com/office/officeart/2005/8/quickstyle/3D5" qsCatId="3D" csTypeId="urn:microsoft.com/office/officeart/2005/8/colors/accent3_4" csCatId="accent3" phldr="1"/>
      <dgm:spPr/>
      <dgm:t>
        <a:bodyPr/>
        <a:lstStyle/>
        <a:p>
          <a:endParaRPr lang="de-DE"/>
        </a:p>
      </dgm:t>
    </dgm:pt>
    <dgm:pt modelId="{926FC4CC-7731-B34B-836E-2F2F44467577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de-DE" b="1" dirty="0" smtClean="0"/>
            <a:t>Community Oversight Committee </a:t>
          </a:r>
          <a:r>
            <a:rPr lang="de-DE" dirty="0" smtClean="0"/>
            <a:t>(Überwachungsfunktion)</a:t>
          </a:r>
          <a:endParaRPr lang="de-DE" dirty="0"/>
        </a:p>
      </dgm:t>
    </dgm:pt>
    <dgm:pt modelId="{ADC6DC2D-84AB-6A4E-8C8E-47BD4D462EB8}" type="parTrans" cxnId="{C5DF1280-F450-E948-B601-4C8F58E66BE4}">
      <dgm:prSet/>
      <dgm:spPr/>
      <dgm:t>
        <a:bodyPr/>
        <a:lstStyle/>
        <a:p>
          <a:endParaRPr lang="de-DE"/>
        </a:p>
      </dgm:t>
    </dgm:pt>
    <dgm:pt modelId="{DE8A397C-DDCF-4B4D-8CFC-AB56E764F533}" type="sibTrans" cxnId="{C5DF1280-F450-E948-B601-4C8F58E66BE4}">
      <dgm:prSet/>
      <dgm:spPr/>
      <dgm:t>
        <a:bodyPr/>
        <a:lstStyle/>
        <a:p>
          <a:endParaRPr lang="de-DE"/>
        </a:p>
      </dgm:t>
    </dgm:pt>
    <dgm:pt modelId="{608F8454-3F4E-9543-937C-F6F8E49B33BE}" type="asst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dirty="0" smtClean="0"/>
            <a:t>JUVANTIS Stiftung         (stellt Infrastruktur her)</a:t>
          </a:r>
          <a:endParaRPr lang="de-DE" dirty="0"/>
        </a:p>
      </dgm:t>
    </dgm:pt>
    <dgm:pt modelId="{45A26C93-1D3E-294C-8322-B50E175E70C1}" type="parTrans" cxnId="{E4883C2D-F939-8049-9737-1A55BE9BABA1}">
      <dgm:prSet/>
      <dgm:spPr/>
      <dgm:t>
        <a:bodyPr/>
        <a:lstStyle/>
        <a:p>
          <a:endParaRPr lang="de-DE"/>
        </a:p>
      </dgm:t>
    </dgm:pt>
    <dgm:pt modelId="{D3D0C548-0787-8343-9F7F-B72C030C8862}" type="sibTrans" cxnId="{E4883C2D-F939-8049-9737-1A55BE9BABA1}">
      <dgm:prSet/>
      <dgm:spPr/>
      <dgm:t>
        <a:bodyPr/>
        <a:lstStyle/>
        <a:p>
          <a:endParaRPr lang="de-DE"/>
        </a:p>
      </dgm:t>
    </dgm:pt>
    <dgm:pt modelId="{1721B7F1-A363-214B-82D0-2C06CD4B1173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 smtClean="0"/>
            <a:t>DEVELOPER-Group                      (vom Team berufene Mitglieder)</a:t>
          </a:r>
          <a:endParaRPr lang="de-DE" dirty="0"/>
        </a:p>
      </dgm:t>
    </dgm:pt>
    <dgm:pt modelId="{FEEAF140-86E1-FF4E-AA6D-864B063A799C}" type="parTrans" cxnId="{F261B24C-C2E2-A344-8333-924D37833320}">
      <dgm:prSet/>
      <dgm:spPr/>
      <dgm:t>
        <a:bodyPr/>
        <a:lstStyle/>
        <a:p>
          <a:endParaRPr lang="de-DE"/>
        </a:p>
      </dgm:t>
    </dgm:pt>
    <dgm:pt modelId="{27A1F1B2-2628-D34F-B965-956D821F352C}" type="sibTrans" cxnId="{F261B24C-C2E2-A344-8333-924D37833320}">
      <dgm:prSet/>
      <dgm:spPr/>
      <dgm:t>
        <a:bodyPr/>
        <a:lstStyle/>
        <a:p>
          <a:endParaRPr lang="de-DE"/>
        </a:p>
      </dgm:t>
    </dgm:pt>
    <dgm:pt modelId="{A14E153E-9B67-4641-9A4C-79E37114495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b="1" dirty="0" smtClean="0"/>
            <a:t>Leadership Team </a:t>
          </a:r>
          <a:r>
            <a:rPr lang="de-DE" b="0" dirty="0" smtClean="0"/>
            <a:t>(Steuerungsgremium bestehend aus Community und Developer-Group)</a:t>
          </a:r>
          <a:endParaRPr lang="de-DE" b="0" dirty="0"/>
        </a:p>
      </dgm:t>
    </dgm:pt>
    <dgm:pt modelId="{77DD9E6A-4F5F-964E-A77C-2640387D5285}" type="parTrans" cxnId="{2A344B10-4D22-9148-8B39-418971F126D7}">
      <dgm:prSet/>
      <dgm:spPr/>
      <dgm:t>
        <a:bodyPr/>
        <a:lstStyle/>
        <a:p>
          <a:endParaRPr lang="de-DE"/>
        </a:p>
      </dgm:t>
    </dgm:pt>
    <dgm:pt modelId="{EB110171-9654-E040-81FD-54CF15795146}" type="sibTrans" cxnId="{2A344B10-4D22-9148-8B39-418971F126D7}">
      <dgm:prSet/>
      <dgm:spPr/>
      <dgm:t>
        <a:bodyPr/>
        <a:lstStyle/>
        <a:p>
          <a:endParaRPr lang="de-DE"/>
        </a:p>
      </dgm:t>
    </dgm:pt>
    <dgm:pt modelId="{D62775A7-6B10-7841-A6E3-2E99C1339968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de-DE" dirty="0" smtClean="0"/>
            <a:t>COMMUNITY-Group      (vom Netz gewählte Teilnehmer)</a:t>
          </a:r>
          <a:endParaRPr lang="de-DE" dirty="0"/>
        </a:p>
      </dgm:t>
    </dgm:pt>
    <dgm:pt modelId="{9EF81C42-384E-1848-BFEB-AB0008526365}" type="parTrans" cxnId="{370E8D89-E63B-C845-8A4E-63B14058FC3F}">
      <dgm:prSet/>
      <dgm:spPr/>
      <dgm:t>
        <a:bodyPr/>
        <a:lstStyle/>
        <a:p>
          <a:endParaRPr lang="de-DE"/>
        </a:p>
      </dgm:t>
    </dgm:pt>
    <dgm:pt modelId="{8DEE31D3-F7DF-B545-A6D8-D852FABE14FD}" type="sibTrans" cxnId="{370E8D89-E63B-C845-8A4E-63B14058FC3F}">
      <dgm:prSet/>
      <dgm:spPr/>
      <dgm:t>
        <a:bodyPr/>
        <a:lstStyle/>
        <a:p>
          <a:endParaRPr lang="de-DE"/>
        </a:p>
      </dgm:t>
    </dgm:pt>
    <dgm:pt modelId="{D68E3940-7192-EB4A-A65F-124C422EC25A}">
      <dgm:prSet phldrT="[Text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de-DE" b="1" dirty="0" smtClean="0"/>
            <a:t>JUVANTIS                      (Open Source Plattform)</a:t>
          </a:r>
          <a:endParaRPr lang="de-DE" b="1" dirty="0"/>
        </a:p>
      </dgm:t>
    </dgm:pt>
    <dgm:pt modelId="{2E10CE04-0862-E449-B41B-FBF6D4427ADF}" type="parTrans" cxnId="{3CE0688E-3267-2642-90BF-0DFB595AAFD6}">
      <dgm:prSet/>
      <dgm:spPr/>
      <dgm:t>
        <a:bodyPr/>
        <a:lstStyle/>
        <a:p>
          <a:endParaRPr lang="de-DE"/>
        </a:p>
      </dgm:t>
    </dgm:pt>
    <dgm:pt modelId="{FD609736-D2EA-364F-887D-0EF9301CC0C4}" type="sibTrans" cxnId="{3CE0688E-3267-2642-90BF-0DFB595AAFD6}">
      <dgm:prSet/>
      <dgm:spPr/>
      <dgm:t>
        <a:bodyPr/>
        <a:lstStyle/>
        <a:p>
          <a:endParaRPr lang="de-DE"/>
        </a:p>
      </dgm:t>
    </dgm:pt>
    <dgm:pt modelId="{AE747EAC-35A5-474B-AF12-BB498916F49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de-DE" b="1" dirty="0" smtClean="0"/>
            <a:t>SANEXIO:          </a:t>
          </a:r>
          <a:r>
            <a:rPr lang="de-DE" dirty="0" smtClean="0"/>
            <a:t>Datenanalyse Studiencenter</a:t>
          </a:r>
          <a:endParaRPr lang="de-DE" dirty="0"/>
        </a:p>
      </dgm:t>
    </dgm:pt>
    <dgm:pt modelId="{AA80E2AF-74F3-B248-863A-A6FE2E1D1D25}" type="parTrans" cxnId="{0DD47F83-0871-FF42-8C7F-783430F62821}">
      <dgm:prSet/>
      <dgm:spPr/>
      <dgm:t>
        <a:bodyPr/>
        <a:lstStyle/>
        <a:p>
          <a:endParaRPr lang="de-DE"/>
        </a:p>
      </dgm:t>
    </dgm:pt>
    <dgm:pt modelId="{371DF80C-8167-094F-BEBF-8AB747E2F05D}" type="sibTrans" cxnId="{0DD47F83-0871-FF42-8C7F-783430F62821}">
      <dgm:prSet/>
      <dgm:spPr/>
      <dgm:t>
        <a:bodyPr/>
        <a:lstStyle/>
        <a:p>
          <a:endParaRPr lang="de-DE"/>
        </a:p>
      </dgm:t>
    </dgm:pt>
    <dgm:pt modelId="{95D6D600-24F8-9C45-B45B-C358203C206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de-DE" b="1" dirty="0" smtClean="0"/>
            <a:t>SEBaNA (S</a:t>
          </a:r>
          <a:r>
            <a:rPr lang="de-DE" dirty="0" smtClean="0"/>
            <a:t>mart </a:t>
          </a:r>
          <a:r>
            <a:rPr lang="de-DE" b="1" dirty="0" smtClean="0"/>
            <a:t>E</a:t>
          </a:r>
          <a:r>
            <a:rPr lang="de-DE" dirty="0" smtClean="0"/>
            <a:t>vidence </a:t>
          </a:r>
          <a:r>
            <a:rPr lang="de-DE" b="1" dirty="0" smtClean="0"/>
            <a:t>Ba</a:t>
          </a:r>
          <a:r>
            <a:rPr lang="de-DE" dirty="0" smtClean="0"/>
            <a:t>sed </a:t>
          </a:r>
          <a:r>
            <a:rPr lang="de-DE" b="1" dirty="0" smtClean="0"/>
            <a:t>N</a:t>
          </a:r>
          <a:r>
            <a:rPr lang="de-DE" dirty="0" smtClean="0"/>
            <a:t>etwork </a:t>
          </a:r>
          <a:r>
            <a:rPr lang="de-DE" b="1" dirty="0" smtClean="0"/>
            <a:t>A</a:t>
          </a:r>
          <a:r>
            <a:rPr lang="de-DE" dirty="0" smtClean="0"/>
            <a:t>nalytics</a:t>
          </a:r>
          <a:endParaRPr lang="de-DE" b="1" dirty="0"/>
        </a:p>
      </dgm:t>
    </dgm:pt>
    <dgm:pt modelId="{C9E05653-CC04-EB40-B36B-41401D0FA471}" type="parTrans" cxnId="{5831AAF2-CADD-834D-9437-5D3E24865151}">
      <dgm:prSet/>
      <dgm:spPr/>
      <dgm:t>
        <a:bodyPr/>
        <a:lstStyle/>
        <a:p>
          <a:endParaRPr lang="de-DE"/>
        </a:p>
      </dgm:t>
    </dgm:pt>
    <dgm:pt modelId="{911DDDAB-128A-FF49-A67C-5B306FBD74A2}" type="sibTrans" cxnId="{5831AAF2-CADD-834D-9437-5D3E24865151}">
      <dgm:prSet/>
      <dgm:spPr/>
      <dgm:t>
        <a:bodyPr/>
        <a:lstStyle/>
        <a:p>
          <a:endParaRPr lang="de-DE"/>
        </a:p>
      </dgm:t>
    </dgm:pt>
    <dgm:pt modelId="{96646514-56C5-8848-AF32-835D8CB1F0BA}" type="pres">
      <dgm:prSet presAssocID="{D366EFE1-A025-3144-BF1D-E2E5CE517FC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de-DE"/>
        </a:p>
      </dgm:t>
    </dgm:pt>
    <dgm:pt modelId="{07D5B68F-6DAE-FA4B-9B16-535805551B28}" type="pres">
      <dgm:prSet presAssocID="{926FC4CC-7731-B34B-836E-2F2F44467577}" presName="hierRoot1" presStyleCnt="0">
        <dgm:presLayoutVars>
          <dgm:hierBranch val="init"/>
        </dgm:presLayoutVars>
      </dgm:prSet>
      <dgm:spPr/>
    </dgm:pt>
    <dgm:pt modelId="{ED20A681-59DA-574B-BA00-8A4D561D2E4B}" type="pres">
      <dgm:prSet presAssocID="{926FC4CC-7731-B34B-836E-2F2F44467577}" presName="rootComposite1" presStyleCnt="0"/>
      <dgm:spPr/>
    </dgm:pt>
    <dgm:pt modelId="{5163FC29-3C6F-8044-8381-655C2A150EEF}" type="pres">
      <dgm:prSet presAssocID="{926FC4CC-7731-B34B-836E-2F2F4446757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69C03709-87C3-0A4B-8C28-8D2DB0826F12}" type="pres">
      <dgm:prSet presAssocID="{926FC4CC-7731-B34B-836E-2F2F44467577}" presName="rootConnector1" presStyleLbl="node1" presStyleIdx="0" presStyleCnt="0"/>
      <dgm:spPr/>
      <dgm:t>
        <a:bodyPr/>
        <a:lstStyle/>
        <a:p>
          <a:endParaRPr lang="de-DE"/>
        </a:p>
      </dgm:t>
    </dgm:pt>
    <dgm:pt modelId="{7F449FFC-906E-4844-A419-2B31A969522E}" type="pres">
      <dgm:prSet presAssocID="{926FC4CC-7731-B34B-836E-2F2F44467577}" presName="hierChild2" presStyleCnt="0"/>
      <dgm:spPr/>
    </dgm:pt>
    <dgm:pt modelId="{4D53B8B8-D636-8445-9B42-2975B4CCD7D6}" type="pres">
      <dgm:prSet presAssocID="{FEEAF140-86E1-FF4E-AA6D-864B063A799C}" presName="Name37" presStyleLbl="parChTrans1D2" presStyleIdx="0" presStyleCnt="4"/>
      <dgm:spPr/>
      <dgm:t>
        <a:bodyPr/>
        <a:lstStyle/>
        <a:p>
          <a:endParaRPr lang="de-DE"/>
        </a:p>
      </dgm:t>
    </dgm:pt>
    <dgm:pt modelId="{4CF983DE-CF70-AD48-A1A2-77B5CFB5A1BB}" type="pres">
      <dgm:prSet presAssocID="{1721B7F1-A363-214B-82D0-2C06CD4B1173}" presName="hierRoot2" presStyleCnt="0">
        <dgm:presLayoutVars>
          <dgm:hierBranch val="init"/>
        </dgm:presLayoutVars>
      </dgm:prSet>
      <dgm:spPr/>
    </dgm:pt>
    <dgm:pt modelId="{C95AEACE-CA17-124C-AC48-FF5F21DA813D}" type="pres">
      <dgm:prSet presAssocID="{1721B7F1-A363-214B-82D0-2C06CD4B1173}" presName="rootComposite" presStyleCnt="0"/>
      <dgm:spPr/>
    </dgm:pt>
    <dgm:pt modelId="{91D5D8BA-21BA-644E-8F8F-771A7E4D63D4}" type="pres">
      <dgm:prSet presAssocID="{1721B7F1-A363-214B-82D0-2C06CD4B1173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523FF5DE-1822-FB4B-8319-1D6488540E8E}" type="pres">
      <dgm:prSet presAssocID="{1721B7F1-A363-214B-82D0-2C06CD4B1173}" presName="rootConnector" presStyleLbl="node2" presStyleIdx="0" presStyleCnt="3"/>
      <dgm:spPr/>
      <dgm:t>
        <a:bodyPr/>
        <a:lstStyle/>
        <a:p>
          <a:endParaRPr lang="de-DE"/>
        </a:p>
      </dgm:t>
    </dgm:pt>
    <dgm:pt modelId="{CD1360F0-37F2-8545-9D27-D631985D1F11}" type="pres">
      <dgm:prSet presAssocID="{1721B7F1-A363-214B-82D0-2C06CD4B1173}" presName="hierChild4" presStyleCnt="0"/>
      <dgm:spPr/>
    </dgm:pt>
    <dgm:pt modelId="{DE1F0619-58AD-3E45-9D7E-5C99E655D37D}" type="pres">
      <dgm:prSet presAssocID="{AA80E2AF-74F3-B248-863A-A6FE2E1D1D25}" presName="Name37" presStyleLbl="parChTrans1D3" presStyleIdx="0" presStyleCnt="2"/>
      <dgm:spPr/>
      <dgm:t>
        <a:bodyPr/>
        <a:lstStyle/>
        <a:p>
          <a:endParaRPr lang="de-DE"/>
        </a:p>
      </dgm:t>
    </dgm:pt>
    <dgm:pt modelId="{89505D20-30A4-7549-BFA4-06F926897129}" type="pres">
      <dgm:prSet presAssocID="{AE747EAC-35A5-474B-AF12-BB498916F49D}" presName="hierRoot2" presStyleCnt="0">
        <dgm:presLayoutVars>
          <dgm:hierBranch val="init"/>
        </dgm:presLayoutVars>
      </dgm:prSet>
      <dgm:spPr/>
    </dgm:pt>
    <dgm:pt modelId="{27F4F916-2841-D54C-8410-78A9096B84FF}" type="pres">
      <dgm:prSet presAssocID="{AE747EAC-35A5-474B-AF12-BB498916F49D}" presName="rootComposite" presStyleCnt="0"/>
      <dgm:spPr/>
    </dgm:pt>
    <dgm:pt modelId="{D6A6CC20-1DE3-2942-8C92-A9D3BF8A212C}" type="pres">
      <dgm:prSet presAssocID="{AE747EAC-35A5-474B-AF12-BB498916F49D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C208E50A-0A57-7F4E-A7EB-7ACF012A6BF5}" type="pres">
      <dgm:prSet presAssocID="{AE747EAC-35A5-474B-AF12-BB498916F49D}" presName="rootConnector" presStyleLbl="node3" presStyleIdx="0" presStyleCnt="2"/>
      <dgm:spPr/>
      <dgm:t>
        <a:bodyPr/>
        <a:lstStyle/>
        <a:p>
          <a:endParaRPr lang="de-DE"/>
        </a:p>
      </dgm:t>
    </dgm:pt>
    <dgm:pt modelId="{02E8C537-6948-DF43-A277-B22DD3DFA8DA}" type="pres">
      <dgm:prSet presAssocID="{AE747EAC-35A5-474B-AF12-BB498916F49D}" presName="hierChild4" presStyleCnt="0"/>
      <dgm:spPr/>
    </dgm:pt>
    <dgm:pt modelId="{7059B543-FAFB-8B4B-9BE0-4C542F2E3255}" type="pres">
      <dgm:prSet presAssocID="{AE747EAC-35A5-474B-AF12-BB498916F49D}" presName="hierChild5" presStyleCnt="0"/>
      <dgm:spPr/>
    </dgm:pt>
    <dgm:pt modelId="{D841076C-CB2E-BE4C-91EF-23965FBC3CF1}" type="pres">
      <dgm:prSet presAssocID="{1721B7F1-A363-214B-82D0-2C06CD4B1173}" presName="hierChild5" presStyleCnt="0"/>
      <dgm:spPr/>
    </dgm:pt>
    <dgm:pt modelId="{19AE3B28-BE16-6F4A-99E6-BF072C29D314}" type="pres">
      <dgm:prSet presAssocID="{77DD9E6A-4F5F-964E-A77C-2640387D5285}" presName="Name37" presStyleLbl="parChTrans1D2" presStyleIdx="1" presStyleCnt="4"/>
      <dgm:spPr/>
      <dgm:t>
        <a:bodyPr/>
        <a:lstStyle/>
        <a:p>
          <a:endParaRPr lang="de-DE"/>
        </a:p>
      </dgm:t>
    </dgm:pt>
    <dgm:pt modelId="{431FDDD9-8555-C441-AB71-5A279D809B3A}" type="pres">
      <dgm:prSet presAssocID="{A14E153E-9B67-4641-9A4C-79E371144958}" presName="hierRoot2" presStyleCnt="0">
        <dgm:presLayoutVars>
          <dgm:hierBranch val="init"/>
        </dgm:presLayoutVars>
      </dgm:prSet>
      <dgm:spPr/>
    </dgm:pt>
    <dgm:pt modelId="{4689D372-FDCB-0845-81F1-EDF1F349F995}" type="pres">
      <dgm:prSet presAssocID="{A14E153E-9B67-4641-9A4C-79E371144958}" presName="rootComposite" presStyleCnt="0"/>
      <dgm:spPr/>
    </dgm:pt>
    <dgm:pt modelId="{7F5B862B-7F6B-884B-BCE2-075A850C8062}" type="pres">
      <dgm:prSet presAssocID="{A14E153E-9B67-4641-9A4C-79E371144958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AE4D630A-CB12-E543-BAB5-C8D49DFC64E5}" type="pres">
      <dgm:prSet presAssocID="{A14E153E-9B67-4641-9A4C-79E371144958}" presName="rootConnector" presStyleLbl="node2" presStyleIdx="1" presStyleCnt="3"/>
      <dgm:spPr/>
      <dgm:t>
        <a:bodyPr/>
        <a:lstStyle/>
        <a:p>
          <a:endParaRPr lang="de-DE"/>
        </a:p>
      </dgm:t>
    </dgm:pt>
    <dgm:pt modelId="{E0616975-D754-DB47-B371-F873FC273779}" type="pres">
      <dgm:prSet presAssocID="{A14E153E-9B67-4641-9A4C-79E371144958}" presName="hierChild4" presStyleCnt="0"/>
      <dgm:spPr/>
    </dgm:pt>
    <dgm:pt modelId="{AA097537-0458-9C48-B3F4-82CAA8FC2AAC}" type="pres">
      <dgm:prSet presAssocID="{2E10CE04-0862-E449-B41B-FBF6D4427ADF}" presName="Name37" presStyleLbl="parChTrans1D3" presStyleIdx="1" presStyleCnt="2"/>
      <dgm:spPr/>
      <dgm:t>
        <a:bodyPr/>
        <a:lstStyle/>
        <a:p>
          <a:endParaRPr lang="de-DE"/>
        </a:p>
      </dgm:t>
    </dgm:pt>
    <dgm:pt modelId="{EA1D4F27-9F09-FA4F-B170-5BAC538FFBD1}" type="pres">
      <dgm:prSet presAssocID="{D68E3940-7192-EB4A-A65F-124C422EC25A}" presName="hierRoot2" presStyleCnt="0">
        <dgm:presLayoutVars>
          <dgm:hierBranch val="init"/>
        </dgm:presLayoutVars>
      </dgm:prSet>
      <dgm:spPr/>
    </dgm:pt>
    <dgm:pt modelId="{F3489E83-E184-BE48-8FD3-3AEBF6FB75BC}" type="pres">
      <dgm:prSet presAssocID="{D68E3940-7192-EB4A-A65F-124C422EC25A}" presName="rootComposite" presStyleCnt="0"/>
      <dgm:spPr/>
    </dgm:pt>
    <dgm:pt modelId="{212E9F98-FF3D-7C4F-909E-B73C47F79441}" type="pres">
      <dgm:prSet presAssocID="{D68E3940-7192-EB4A-A65F-124C422EC25A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1076FBE6-E152-344B-88DA-C4CF14779FF4}" type="pres">
      <dgm:prSet presAssocID="{D68E3940-7192-EB4A-A65F-124C422EC25A}" presName="rootConnector" presStyleLbl="node3" presStyleIdx="1" presStyleCnt="2"/>
      <dgm:spPr/>
      <dgm:t>
        <a:bodyPr/>
        <a:lstStyle/>
        <a:p>
          <a:endParaRPr lang="de-DE"/>
        </a:p>
      </dgm:t>
    </dgm:pt>
    <dgm:pt modelId="{2FBB950A-9AF0-B54A-84DF-85F1BD854818}" type="pres">
      <dgm:prSet presAssocID="{D68E3940-7192-EB4A-A65F-124C422EC25A}" presName="hierChild4" presStyleCnt="0"/>
      <dgm:spPr/>
    </dgm:pt>
    <dgm:pt modelId="{A0F0174B-5CAC-F44E-AFC6-24629B44633B}" type="pres">
      <dgm:prSet presAssocID="{C9E05653-CC04-EB40-B36B-41401D0FA471}" presName="Name37" presStyleLbl="parChTrans1D4" presStyleIdx="0" presStyleCnt="1"/>
      <dgm:spPr/>
      <dgm:t>
        <a:bodyPr/>
        <a:lstStyle/>
        <a:p>
          <a:endParaRPr lang="de-DE"/>
        </a:p>
      </dgm:t>
    </dgm:pt>
    <dgm:pt modelId="{EE38F18C-770C-834F-80E1-C0B23A819F55}" type="pres">
      <dgm:prSet presAssocID="{95D6D600-24F8-9C45-B45B-C358203C2061}" presName="hierRoot2" presStyleCnt="0">
        <dgm:presLayoutVars>
          <dgm:hierBranch val="init"/>
        </dgm:presLayoutVars>
      </dgm:prSet>
      <dgm:spPr/>
    </dgm:pt>
    <dgm:pt modelId="{5138C848-27E0-DD41-9D9C-38D5D8F58C23}" type="pres">
      <dgm:prSet presAssocID="{95D6D600-24F8-9C45-B45B-C358203C2061}" presName="rootComposite" presStyleCnt="0"/>
      <dgm:spPr/>
    </dgm:pt>
    <dgm:pt modelId="{6410C358-87F6-E049-B597-F01ECDB0275A}" type="pres">
      <dgm:prSet presAssocID="{95D6D600-24F8-9C45-B45B-C358203C2061}" presName="rootText" presStyleLbl="node4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20B632E-2A9F-3546-8F4A-6367EB854D14}" type="pres">
      <dgm:prSet presAssocID="{95D6D600-24F8-9C45-B45B-C358203C2061}" presName="rootConnector" presStyleLbl="node4" presStyleIdx="0" presStyleCnt="1"/>
      <dgm:spPr/>
      <dgm:t>
        <a:bodyPr/>
        <a:lstStyle/>
        <a:p>
          <a:endParaRPr lang="de-DE"/>
        </a:p>
      </dgm:t>
    </dgm:pt>
    <dgm:pt modelId="{DE1AA567-9A74-EE46-B7DA-B76FA726602A}" type="pres">
      <dgm:prSet presAssocID="{95D6D600-24F8-9C45-B45B-C358203C2061}" presName="hierChild4" presStyleCnt="0"/>
      <dgm:spPr/>
    </dgm:pt>
    <dgm:pt modelId="{96101763-3805-B647-90C4-F74FB165C9D5}" type="pres">
      <dgm:prSet presAssocID="{95D6D600-24F8-9C45-B45B-C358203C2061}" presName="hierChild5" presStyleCnt="0"/>
      <dgm:spPr/>
    </dgm:pt>
    <dgm:pt modelId="{254A77A3-A31B-2341-9F78-FEB91531995E}" type="pres">
      <dgm:prSet presAssocID="{D68E3940-7192-EB4A-A65F-124C422EC25A}" presName="hierChild5" presStyleCnt="0"/>
      <dgm:spPr/>
    </dgm:pt>
    <dgm:pt modelId="{6853003E-F295-CC49-9E3C-F21F59BFA763}" type="pres">
      <dgm:prSet presAssocID="{A14E153E-9B67-4641-9A4C-79E371144958}" presName="hierChild5" presStyleCnt="0"/>
      <dgm:spPr/>
    </dgm:pt>
    <dgm:pt modelId="{581C4A72-7DCF-BC43-BEE6-2AA51C27050A}" type="pres">
      <dgm:prSet presAssocID="{9EF81C42-384E-1848-BFEB-AB0008526365}" presName="Name37" presStyleLbl="parChTrans1D2" presStyleIdx="2" presStyleCnt="4"/>
      <dgm:spPr/>
      <dgm:t>
        <a:bodyPr/>
        <a:lstStyle/>
        <a:p>
          <a:endParaRPr lang="de-DE"/>
        </a:p>
      </dgm:t>
    </dgm:pt>
    <dgm:pt modelId="{A57E2ABB-3D15-EE48-9877-D7E45C79B87D}" type="pres">
      <dgm:prSet presAssocID="{D62775A7-6B10-7841-A6E3-2E99C1339968}" presName="hierRoot2" presStyleCnt="0">
        <dgm:presLayoutVars>
          <dgm:hierBranch val="init"/>
        </dgm:presLayoutVars>
      </dgm:prSet>
      <dgm:spPr/>
    </dgm:pt>
    <dgm:pt modelId="{57CD9948-1B09-F545-9CC5-EDB589360754}" type="pres">
      <dgm:prSet presAssocID="{D62775A7-6B10-7841-A6E3-2E99C1339968}" presName="rootComposite" presStyleCnt="0"/>
      <dgm:spPr/>
    </dgm:pt>
    <dgm:pt modelId="{671A98CB-3A6F-8343-A129-90C53C0CB04C}" type="pres">
      <dgm:prSet presAssocID="{D62775A7-6B10-7841-A6E3-2E99C133996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8BAC4B25-9E51-5B43-8C2A-809DBD4EE84F}" type="pres">
      <dgm:prSet presAssocID="{D62775A7-6B10-7841-A6E3-2E99C1339968}" presName="rootConnector" presStyleLbl="node2" presStyleIdx="2" presStyleCnt="3"/>
      <dgm:spPr/>
      <dgm:t>
        <a:bodyPr/>
        <a:lstStyle/>
        <a:p>
          <a:endParaRPr lang="de-DE"/>
        </a:p>
      </dgm:t>
    </dgm:pt>
    <dgm:pt modelId="{EBE1D9E7-E761-D64E-8EA8-B297C76D1A48}" type="pres">
      <dgm:prSet presAssocID="{D62775A7-6B10-7841-A6E3-2E99C1339968}" presName="hierChild4" presStyleCnt="0"/>
      <dgm:spPr/>
    </dgm:pt>
    <dgm:pt modelId="{3C29361A-0752-5E4A-BCDC-518318DD6599}" type="pres">
      <dgm:prSet presAssocID="{D62775A7-6B10-7841-A6E3-2E99C1339968}" presName="hierChild5" presStyleCnt="0"/>
      <dgm:spPr/>
    </dgm:pt>
    <dgm:pt modelId="{B4DD7CDB-8E19-6343-9647-5548D7887B68}" type="pres">
      <dgm:prSet presAssocID="{926FC4CC-7731-B34B-836E-2F2F44467577}" presName="hierChild3" presStyleCnt="0"/>
      <dgm:spPr/>
    </dgm:pt>
    <dgm:pt modelId="{E8609005-8932-3F47-9253-134BE32242D3}" type="pres">
      <dgm:prSet presAssocID="{45A26C93-1D3E-294C-8322-B50E175E70C1}" presName="Name111" presStyleLbl="parChTrans1D2" presStyleIdx="3" presStyleCnt="4"/>
      <dgm:spPr/>
      <dgm:t>
        <a:bodyPr/>
        <a:lstStyle/>
        <a:p>
          <a:endParaRPr lang="de-DE"/>
        </a:p>
      </dgm:t>
    </dgm:pt>
    <dgm:pt modelId="{55F46C36-EE17-604B-8762-60A3620D4EAC}" type="pres">
      <dgm:prSet presAssocID="{608F8454-3F4E-9543-937C-F6F8E49B33BE}" presName="hierRoot3" presStyleCnt="0">
        <dgm:presLayoutVars>
          <dgm:hierBranch val="init"/>
        </dgm:presLayoutVars>
      </dgm:prSet>
      <dgm:spPr/>
    </dgm:pt>
    <dgm:pt modelId="{84DBCAC2-1989-044A-BB00-D4DDEAE70B29}" type="pres">
      <dgm:prSet presAssocID="{608F8454-3F4E-9543-937C-F6F8E49B33BE}" presName="rootComposite3" presStyleCnt="0"/>
      <dgm:spPr/>
    </dgm:pt>
    <dgm:pt modelId="{FF5C409B-DF1F-484C-AD85-FFF7855B1AC7}" type="pres">
      <dgm:prSet presAssocID="{608F8454-3F4E-9543-937C-F6F8E49B33BE}" presName="rootText3" presStyleLbl="asst1" presStyleIdx="0" presStyleCnt="1">
        <dgm:presLayoutVars>
          <dgm:chPref val="3"/>
        </dgm:presLayoutVars>
      </dgm:prSet>
      <dgm:spPr/>
      <dgm:t>
        <a:bodyPr/>
        <a:lstStyle/>
        <a:p>
          <a:endParaRPr lang="de-DE"/>
        </a:p>
      </dgm:t>
    </dgm:pt>
    <dgm:pt modelId="{3F344F57-539A-C347-BB0F-264E35CF3D15}" type="pres">
      <dgm:prSet presAssocID="{608F8454-3F4E-9543-937C-F6F8E49B33BE}" presName="rootConnector3" presStyleLbl="asst1" presStyleIdx="0" presStyleCnt="1"/>
      <dgm:spPr/>
      <dgm:t>
        <a:bodyPr/>
        <a:lstStyle/>
        <a:p>
          <a:endParaRPr lang="de-DE"/>
        </a:p>
      </dgm:t>
    </dgm:pt>
    <dgm:pt modelId="{2C31F4C3-7CA6-E641-BCDB-F50C8A58D51C}" type="pres">
      <dgm:prSet presAssocID="{608F8454-3F4E-9543-937C-F6F8E49B33BE}" presName="hierChild6" presStyleCnt="0"/>
      <dgm:spPr/>
    </dgm:pt>
    <dgm:pt modelId="{0F392C97-8840-064C-9468-807181482CAF}" type="pres">
      <dgm:prSet presAssocID="{608F8454-3F4E-9543-937C-F6F8E49B33BE}" presName="hierChild7" presStyleCnt="0"/>
      <dgm:spPr/>
    </dgm:pt>
  </dgm:ptLst>
  <dgm:cxnLst>
    <dgm:cxn modelId="{E9B53383-74B6-DA46-AFD3-396D9CCF367E}" type="presOf" srcId="{AE747EAC-35A5-474B-AF12-BB498916F49D}" destId="{C208E50A-0A57-7F4E-A7EB-7ACF012A6BF5}" srcOrd="1" destOrd="0" presId="urn:microsoft.com/office/officeart/2005/8/layout/orgChart1"/>
    <dgm:cxn modelId="{370E8D89-E63B-C845-8A4E-63B14058FC3F}" srcId="{926FC4CC-7731-B34B-836E-2F2F44467577}" destId="{D62775A7-6B10-7841-A6E3-2E99C1339968}" srcOrd="3" destOrd="0" parTransId="{9EF81C42-384E-1848-BFEB-AB0008526365}" sibTransId="{8DEE31D3-F7DF-B545-A6D8-D852FABE14FD}"/>
    <dgm:cxn modelId="{2A344B10-4D22-9148-8B39-418971F126D7}" srcId="{926FC4CC-7731-B34B-836E-2F2F44467577}" destId="{A14E153E-9B67-4641-9A4C-79E371144958}" srcOrd="2" destOrd="0" parTransId="{77DD9E6A-4F5F-964E-A77C-2640387D5285}" sibTransId="{EB110171-9654-E040-81FD-54CF15795146}"/>
    <dgm:cxn modelId="{BF58A649-35DE-1D48-B76B-D18B92C4B521}" type="presOf" srcId="{C9E05653-CC04-EB40-B36B-41401D0FA471}" destId="{A0F0174B-5CAC-F44E-AFC6-24629B44633B}" srcOrd="0" destOrd="0" presId="urn:microsoft.com/office/officeart/2005/8/layout/orgChart1"/>
    <dgm:cxn modelId="{B19D1C0D-68A5-7F47-8666-6342562B5E81}" type="presOf" srcId="{1721B7F1-A363-214B-82D0-2C06CD4B1173}" destId="{523FF5DE-1822-FB4B-8319-1D6488540E8E}" srcOrd="1" destOrd="0" presId="urn:microsoft.com/office/officeart/2005/8/layout/orgChart1"/>
    <dgm:cxn modelId="{4E9E95C8-41A4-4D41-8781-928E8C3C7651}" type="presOf" srcId="{D366EFE1-A025-3144-BF1D-E2E5CE517FC7}" destId="{96646514-56C5-8848-AF32-835D8CB1F0BA}" srcOrd="0" destOrd="0" presId="urn:microsoft.com/office/officeart/2005/8/layout/orgChart1"/>
    <dgm:cxn modelId="{F261B24C-C2E2-A344-8333-924D37833320}" srcId="{926FC4CC-7731-B34B-836E-2F2F44467577}" destId="{1721B7F1-A363-214B-82D0-2C06CD4B1173}" srcOrd="1" destOrd="0" parTransId="{FEEAF140-86E1-FF4E-AA6D-864B063A799C}" sibTransId="{27A1F1B2-2628-D34F-B965-956D821F352C}"/>
    <dgm:cxn modelId="{43C6DE25-06FD-5D44-AF1A-E8121E878BC5}" type="presOf" srcId="{AE747EAC-35A5-474B-AF12-BB498916F49D}" destId="{D6A6CC20-1DE3-2942-8C92-A9D3BF8A212C}" srcOrd="0" destOrd="0" presId="urn:microsoft.com/office/officeart/2005/8/layout/orgChart1"/>
    <dgm:cxn modelId="{EBD113AB-CDCD-CB4B-B87C-F0EF936D9644}" type="presOf" srcId="{A14E153E-9B67-4641-9A4C-79E371144958}" destId="{AE4D630A-CB12-E543-BAB5-C8D49DFC64E5}" srcOrd="1" destOrd="0" presId="urn:microsoft.com/office/officeart/2005/8/layout/orgChart1"/>
    <dgm:cxn modelId="{39718DAA-C951-574B-95FA-1A3AC1D04B12}" type="presOf" srcId="{FEEAF140-86E1-FF4E-AA6D-864B063A799C}" destId="{4D53B8B8-D636-8445-9B42-2975B4CCD7D6}" srcOrd="0" destOrd="0" presId="urn:microsoft.com/office/officeart/2005/8/layout/orgChart1"/>
    <dgm:cxn modelId="{3B3D9777-7194-CE41-B9A4-CF86B2AA1854}" type="presOf" srcId="{77DD9E6A-4F5F-964E-A77C-2640387D5285}" destId="{19AE3B28-BE16-6F4A-99E6-BF072C29D314}" srcOrd="0" destOrd="0" presId="urn:microsoft.com/office/officeart/2005/8/layout/orgChart1"/>
    <dgm:cxn modelId="{413B7857-633E-9843-96DA-0CF8CA095168}" type="presOf" srcId="{95D6D600-24F8-9C45-B45B-C358203C2061}" destId="{320B632E-2A9F-3546-8F4A-6367EB854D14}" srcOrd="1" destOrd="0" presId="urn:microsoft.com/office/officeart/2005/8/layout/orgChart1"/>
    <dgm:cxn modelId="{ABFCA33E-11B7-C348-AA0A-FCB04F84DACA}" type="presOf" srcId="{D62775A7-6B10-7841-A6E3-2E99C1339968}" destId="{8BAC4B25-9E51-5B43-8C2A-809DBD4EE84F}" srcOrd="1" destOrd="0" presId="urn:microsoft.com/office/officeart/2005/8/layout/orgChart1"/>
    <dgm:cxn modelId="{BB383108-66B3-9B49-AB95-238B5620D98B}" type="presOf" srcId="{D68E3940-7192-EB4A-A65F-124C422EC25A}" destId="{1076FBE6-E152-344B-88DA-C4CF14779FF4}" srcOrd="1" destOrd="0" presId="urn:microsoft.com/office/officeart/2005/8/layout/orgChart1"/>
    <dgm:cxn modelId="{0DD47F83-0871-FF42-8C7F-783430F62821}" srcId="{1721B7F1-A363-214B-82D0-2C06CD4B1173}" destId="{AE747EAC-35A5-474B-AF12-BB498916F49D}" srcOrd="0" destOrd="0" parTransId="{AA80E2AF-74F3-B248-863A-A6FE2E1D1D25}" sibTransId="{371DF80C-8167-094F-BEBF-8AB747E2F05D}"/>
    <dgm:cxn modelId="{0451CDD5-7D22-CF44-92BB-944E4AF649F5}" type="presOf" srcId="{A14E153E-9B67-4641-9A4C-79E371144958}" destId="{7F5B862B-7F6B-884B-BCE2-075A850C8062}" srcOrd="0" destOrd="0" presId="urn:microsoft.com/office/officeart/2005/8/layout/orgChart1"/>
    <dgm:cxn modelId="{F57F7509-7AC2-AF4C-92E1-7A49094AD63B}" type="presOf" srcId="{95D6D600-24F8-9C45-B45B-C358203C2061}" destId="{6410C358-87F6-E049-B597-F01ECDB0275A}" srcOrd="0" destOrd="0" presId="urn:microsoft.com/office/officeart/2005/8/layout/orgChart1"/>
    <dgm:cxn modelId="{9F73B227-EFF9-EA40-BC1A-77B644D05BDF}" type="presOf" srcId="{1721B7F1-A363-214B-82D0-2C06CD4B1173}" destId="{91D5D8BA-21BA-644E-8F8F-771A7E4D63D4}" srcOrd="0" destOrd="0" presId="urn:microsoft.com/office/officeart/2005/8/layout/orgChart1"/>
    <dgm:cxn modelId="{C5DF1280-F450-E948-B601-4C8F58E66BE4}" srcId="{D366EFE1-A025-3144-BF1D-E2E5CE517FC7}" destId="{926FC4CC-7731-B34B-836E-2F2F44467577}" srcOrd="0" destOrd="0" parTransId="{ADC6DC2D-84AB-6A4E-8C8E-47BD4D462EB8}" sibTransId="{DE8A397C-DDCF-4B4D-8CFC-AB56E764F533}"/>
    <dgm:cxn modelId="{066CCD1B-B89A-EF46-B7EC-8A6A3A8AF087}" type="presOf" srcId="{9EF81C42-384E-1848-BFEB-AB0008526365}" destId="{581C4A72-7DCF-BC43-BEE6-2AA51C27050A}" srcOrd="0" destOrd="0" presId="urn:microsoft.com/office/officeart/2005/8/layout/orgChart1"/>
    <dgm:cxn modelId="{3CE0688E-3267-2642-90BF-0DFB595AAFD6}" srcId="{A14E153E-9B67-4641-9A4C-79E371144958}" destId="{D68E3940-7192-EB4A-A65F-124C422EC25A}" srcOrd="0" destOrd="0" parTransId="{2E10CE04-0862-E449-B41B-FBF6D4427ADF}" sibTransId="{FD609736-D2EA-364F-887D-0EF9301CC0C4}"/>
    <dgm:cxn modelId="{AE613B5D-760D-A747-ABBF-BE72EA82E1E2}" type="presOf" srcId="{D68E3940-7192-EB4A-A65F-124C422EC25A}" destId="{212E9F98-FF3D-7C4F-909E-B73C47F79441}" srcOrd="0" destOrd="0" presId="urn:microsoft.com/office/officeart/2005/8/layout/orgChart1"/>
    <dgm:cxn modelId="{74426E52-3799-CE48-B7E1-758279D1A117}" type="presOf" srcId="{2E10CE04-0862-E449-B41B-FBF6D4427ADF}" destId="{AA097537-0458-9C48-B3F4-82CAA8FC2AAC}" srcOrd="0" destOrd="0" presId="urn:microsoft.com/office/officeart/2005/8/layout/orgChart1"/>
    <dgm:cxn modelId="{675D86AC-AEDB-D543-B2C9-3236154EBE53}" type="presOf" srcId="{D62775A7-6B10-7841-A6E3-2E99C1339968}" destId="{671A98CB-3A6F-8343-A129-90C53C0CB04C}" srcOrd="0" destOrd="0" presId="urn:microsoft.com/office/officeart/2005/8/layout/orgChart1"/>
    <dgm:cxn modelId="{B7344AF0-FB57-F447-ABCE-4777C0B3C892}" type="presOf" srcId="{608F8454-3F4E-9543-937C-F6F8E49B33BE}" destId="{3F344F57-539A-C347-BB0F-264E35CF3D15}" srcOrd="1" destOrd="0" presId="urn:microsoft.com/office/officeart/2005/8/layout/orgChart1"/>
    <dgm:cxn modelId="{E4883C2D-F939-8049-9737-1A55BE9BABA1}" srcId="{926FC4CC-7731-B34B-836E-2F2F44467577}" destId="{608F8454-3F4E-9543-937C-F6F8E49B33BE}" srcOrd="0" destOrd="0" parTransId="{45A26C93-1D3E-294C-8322-B50E175E70C1}" sibTransId="{D3D0C548-0787-8343-9F7F-B72C030C8862}"/>
    <dgm:cxn modelId="{24841972-FA1A-3142-9656-7EF6D0593748}" type="presOf" srcId="{45A26C93-1D3E-294C-8322-B50E175E70C1}" destId="{E8609005-8932-3F47-9253-134BE32242D3}" srcOrd="0" destOrd="0" presId="urn:microsoft.com/office/officeart/2005/8/layout/orgChart1"/>
    <dgm:cxn modelId="{1A0B23DF-AA1A-B740-9FF7-67BC683DFBDB}" type="presOf" srcId="{926FC4CC-7731-B34B-836E-2F2F44467577}" destId="{5163FC29-3C6F-8044-8381-655C2A150EEF}" srcOrd="0" destOrd="0" presId="urn:microsoft.com/office/officeart/2005/8/layout/orgChart1"/>
    <dgm:cxn modelId="{78EF78FB-0C8E-2D4E-BAF4-87EDB03E6CB0}" type="presOf" srcId="{608F8454-3F4E-9543-937C-F6F8E49B33BE}" destId="{FF5C409B-DF1F-484C-AD85-FFF7855B1AC7}" srcOrd="0" destOrd="0" presId="urn:microsoft.com/office/officeart/2005/8/layout/orgChart1"/>
    <dgm:cxn modelId="{9DB624C4-07F9-804A-825C-2D2E31F84866}" type="presOf" srcId="{926FC4CC-7731-B34B-836E-2F2F44467577}" destId="{69C03709-87C3-0A4B-8C28-8D2DB0826F12}" srcOrd="1" destOrd="0" presId="urn:microsoft.com/office/officeart/2005/8/layout/orgChart1"/>
    <dgm:cxn modelId="{5831AAF2-CADD-834D-9437-5D3E24865151}" srcId="{D68E3940-7192-EB4A-A65F-124C422EC25A}" destId="{95D6D600-24F8-9C45-B45B-C358203C2061}" srcOrd="0" destOrd="0" parTransId="{C9E05653-CC04-EB40-B36B-41401D0FA471}" sibTransId="{911DDDAB-128A-FF49-A67C-5B306FBD74A2}"/>
    <dgm:cxn modelId="{8190B8BA-CF33-1340-9BFC-F5F376EA391F}" type="presOf" srcId="{AA80E2AF-74F3-B248-863A-A6FE2E1D1D25}" destId="{DE1F0619-58AD-3E45-9D7E-5C99E655D37D}" srcOrd="0" destOrd="0" presId="urn:microsoft.com/office/officeart/2005/8/layout/orgChart1"/>
    <dgm:cxn modelId="{5C09C435-616F-5149-B91E-8F41D8F45C15}" type="presParOf" srcId="{96646514-56C5-8848-AF32-835D8CB1F0BA}" destId="{07D5B68F-6DAE-FA4B-9B16-535805551B28}" srcOrd="0" destOrd="0" presId="urn:microsoft.com/office/officeart/2005/8/layout/orgChart1"/>
    <dgm:cxn modelId="{BC3C75AF-70AB-A14B-A838-7F1C04F475B2}" type="presParOf" srcId="{07D5B68F-6DAE-FA4B-9B16-535805551B28}" destId="{ED20A681-59DA-574B-BA00-8A4D561D2E4B}" srcOrd="0" destOrd="0" presId="urn:microsoft.com/office/officeart/2005/8/layout/orgChart1"/>
    <dgm:cxn modelId="{FDEDC93C-CD09-D646-A2C5-03B15F3AD52A}" type="presParOf" srcId="{ED20A681-59DA-574B-BA00-8A4D561D2E4B}" destId="{5163FC29-3C6F-8044-8381-655C2A150EEF}" srcOrd="0" destOrd="0" presId="urn:microsoft.com/office/officeart/2005/8/layout/orgChart1"/>
    <dgm:cxn modelId="{BAD0D5BC-4CC1-A746-9360-8AD1DADD3CC6}" type="presParOf" srcId="{ED20A681-59DA-574B-BA00-8A4D561D2E4B}" destId="{69C03709-87C3-0A4B-8C28-8D2DB0826F12}" srcOrd="1" destOrd="0" presId="urn:microsoft.com/office/officeart/2005/8/layout/orgChart1"/>
    <dgm:cxn modelId="{8468AAC3-4E67-2D4A-BBB9-2F942DEA11B6}" type="presParOf" srcId="{07D5B68F-6DAE-FA4B-9B16-535805551B28}" destId="{7F449FFC-906E-4844-A419-2B31A969522E}" srcOrd="1" destOrd="0" presId="urn:microsoft.com/office/officeart/2005/8/layout/orgChart1"/>
    <dgm:cxn modelId="{7A8FCD72-EA30-B740-B415-3C561BBAA3A6}" type="presParOf" srcId="{7F449FFC-906E-4844-A419-2B31A969522E}" destId="{4D53B8B8-D636-8445-9B42-2975B4CCD7D6}" srcOrd="0" destOrd="0" presId="urn:microsoft.com/office/officeart/2005/8/layout/orgChart1"/>
    <dgm:cxn modelId="{6A04E48A-5B1D-B446-B7AE-2E6B0628174D}" type="presParOf" srcId="{7F449FFC-906E-4844-A419-2B31A969522E}" destId="{4CF983DE-CF70-AD48-A1A2-77B5CFB5A1BB}" srcOrd="1" destOrd="0" presId="urn:microsoft.com/office/officeart/2005/8/layout/orgChart1"/>
    <dgm:cxn modelId="{EA5718DE-734C-0145-8024-92C5F1AE23F8}" type="presParOf" srcId="{4CF983DE-CF70-AD48-A1A2-77B5CFB5A1BB}" destId="{C95AEACE-CA17-124C-AC48-FF5F21DA813D}" srcOrd="0" destOrd="0" presId="urn:microsoft.com/office/officeart/2005/8/layout/orgChart1"/>
    <dgm:cxn modelId="{A263573B-3627-B345-A63A-5688E4EC4EEA}" type="presParOf" srcId="{C95AEACE-CA17-124C-AC48-FF5F21DA813D}" destId="{91D5D8BA-21BA-644E-8F8F-771A7E4D63D4}" srcOrd="0" destOrd="0" presId="urn:microsoft.com/office/officeart/2005/8/layout/orgChart1"/>
    <dgm:cxn modelId="{E5BCDE20-88B7-E346-ADD7-4F07857DA21E}" type="presParOf" srcId="{C95AEACE-CA17-124C-AC48-FF5F21DA813D}" destId="{523FF5DE-1822-FB4B-8319-1D6488540E8E}" srcOrd="1" destOrd="0" presId="urn:microsoft.com/office/officeart/2005/8/layout/orgChart1"/>
    <dgm:cxn modelId="{F07031AB-2E66-BB4E-8E09-4A3FEC3C58C2}" type="presParOf" srcId="{4CF983DE-CF70-AD48-A1A2-77B5CFB5A1BB}" destId="{CD1360F0-37F2-8545-9D27-D631985D1F11}" srcOrd="1" destOrd="0" presId="urn:microsoft.com/office/officeart/2005/8/layout/orgChart1"/>
    <dgm:cxn modelId="{2D84D623-DEF6-0E47-9D7E-4D594B2118D8}" type="presParOf" srcId="{CD1360F0-37F2-8545-9D27-D631985D1F11}" destId="{DE1F0619-58AD-3E45-9D7E-5C99E655D37D}" srcOrd="0" destOrd="0" presId="urn:microsoft.com/office/officeart/2005/8/layout/orgChart1"/>
    <dgm:cxn modelId="{C84395BB-DA8C-524F-96A8-02F7F55A975C}" type="presParOf" srcId="{CD1360F0-37F2-8545-9D27-D631985D1F11}" destId="{89505D20-30A4-7549-BFA4-06F926897129}" srcOrd="1" destOrd="0" presId="urn:microsoft.com/office/officeart/2005/8/layout/orgChart1"/>
    <dgm:cxn modelId="{B64682AF-5F4A-AB47-A6CE-86EFEBFFA47B}" type="presParOf" srcId="{89505D20-30A4-7549-BFA4-06F926897129}" destId="{27F4F916-2841-D54C-8410-78A9096B84FF}" srcOrd="0" destOrd="0" presId="urn:microsoft.com/office/officeart/2005/8/layout/orgChart1"/>
    <dgm:cxn modelId="{17C857C7-4868-BA40-8C19-FA776D9D564B}" type="presParOf" srcId="{27F4F916-2841-D54C-8410-78A9096B84FF}" destId="{D6A6CC20-1DE3-2942-8C92-A9D3BF8A212C}" srcOrd="0" destOrd="0" presId="urn:microsoft.com/office/officeart/2005/8/layout/orgChart1"/>
    <dgm:cxn modelId="{25ACB1C4-31D3-A642-A1B9-2D2EC6E15B83}" type="presParOf" srcId="{27F4F916-2841-D54C-8410-78A9096B84FF}" destId="{C208E50A-0A57-7F4E-A7EB-7ACF012A6BF5}" srcOrd="1" destOrd="0" presId="urn:microsoft.com/office/officeart/2005/8/layout/orgChart1"/>
    <dgm:cxn modelId="{F36E6FD4-69B7-3A4D-9E4C-76984F271283}" type="presParOf" srcId="{89505D20-30A4-7549-BFA4-06F926897129}" destId="{02E8C537-6948-DF43-A277-B22DD3DFA8DA}" srcOrd="1" destOrd="0" presId="urn:microsoft.com/office/officeart/2005/8/layout/orgChart1"/>
    <dgm:cxn modelId="{4B5219BE-D136-C547-BA64-F79A6CCF437F}" type="presParOf" srcId="{89505D20-30A4-7549-BFA4-06F926897129}" destId="{7059B543-FAFB-8B4B-9BE0-4C542F2E3255}" srcOrd="2" destOrd="0" presId="urn:microsoft.com/office/officeart/2005/8/layout/orgChart1"/>
    <dgm:cxn modelId="{C684CCED-001F-5842-B0A9-6D2A9128BD04}" type="presParOf" srcId="{4CF983DE-CF70-AD48-A1A2-77B5CFB5A1BB}" destId="{D841076C-CB2E-BE4C-91EF-23965FBC3CF1}" srcOrd="2" destOrd="0" presId="urn:microsoft.com/office/officeart/2005/8/layout/orgChart1"/>
    <dgm:cxn modelId="{DFE624EB-B5B4-8B49-B571-05B79083AB7C}" type="presParOf" srcId="{7F449FFC-906E-4844-A419-2B31A969522E}" destId="{19AE3B28-BE16-6F4A-99E6-BF072C29D314}" srcOrd="2" destOrd="0" presId="urn:microsoft.com/office/officeart/2005/8/layout/orgChart1"/>
    <dgm:cxn modelId="{070F5100-FAF1-4D4A-8B6F-906FD974D0F9}" type="presParOf" srcId="{7F449FFC-906E-4844-A419-2B31A969522E}" destId="{431FDDD9-8555-C441-AB71-5A279D809B3A}" srcOrd="3" destOrd="0" presId="urn:microsoft.com/office/officeart/2005/8/layout/orgChart1"/>
    <dgm:cxn modelId="{462B752A-785A-A84D-B88F-1C9413E660E4}" type="presParOf" srcId="{431FDDD9-8555-C441-AB71-5A279D809B3A}" destId="{4689D372-FDCB-0845-81F1-EDF1F349F995}" srcOrd="0" destOrd="0" presId="urn:microsoft.com/office/officeart/2005/8/layout/orgChart1"/>
    <dgm:cxn modelId="{397A265F-2BE4-CF4A-AF5D-BF35278A2E3A}" type="presParOf" srcId="{4689D372-FDCB-0845-81F1-EDF1F349F995}" destId="{7F5B862B-7F6B-884B-BCE2-075A850C8062}" srcOrd="0" destOrd="0" presId="urn:microsoft.com/office/officeart/2005/8/layout/orgChart1"/>
    <dgm:cxn modelId="{36FBD10D-61AD-A14F-A592-6A4A04E9ECD8}" type="presParOf" srcId="{4689D372-FDCB-0845-81F1-EDF1F349F995}" destId="{AE4D630A-CB12-E543-BAB5-C8D49DFC64E5}" srcOrd="1" destOrd="0" presId="urn:microsoft.com/office/officeart/2005/8/layout/orgChart1"/>
    <dgm:cxn modelId="{9149388F-6919-0144-B581-224D9CF1304F}" type="presParOf" srcId="{431FDDD9-8555-C441-AB71-5A279D809B3A}" destId="{E0616975-D754-DB47-B371-F873FC273779}" srcOrd="1" destOrd="0" presId="urn:microsoft.com/office/officeart/2005/8/layout/orgChart1"/>
    <dgm:cxn modelId="{15A2E0BA-E614-3B4F-B976-8CAC16C84672}" type="presParOf" srcId="{E0616975-D754-DB47-B371-F873FC273779}" destId="{AA097537-0458-9C48-B3F4-82CAA8FC2AAC}" srcOrd="0" destOrd="0" presId="urn:microsoft.com/office/officeart/2005/8/layout/orgChart1"/>
    <dgm:cxn modelId="{09D7FD5C-13C4-7C4F-938E-335293BEA93A}" type="presParOf" srcId="{E0616975-D754-DB47-B371-F873FC273779}" destId="{EA1D4F27-9F09-FA4F-B170-5BAC538FFBD1}" srcOrd="1" destOrd="0" presId="urn:microsoft.com/office/officeart/2005/8/layout/orgChart1"/>
    <dgm:cxn modelId="{80141A4C-A048-624E-8852-E866E8632F9A}" type="presParOf" srcId="{EA1D4F27-9F09-FA4F-B170-5BAC538FFBD1}" destId="{F3489E83-E184-BE48-8FD3-3AEBF6FB75BC}" srcOrd="0" destOrd="0" presId="urn:microsoft.com/office/officeart/2005/8/layout/orgChart1"/>
    <dgm:cxn modelId="{36A5D27B-0799-D547-B193-0EAC668F742F}" type="presParOf" srcId="{F3489E83-E184-BE48-8FD3-3AEBF6FB75BC}" destId="{212E9F98-FF3D-7C4F-909E-B73C47F79441}" srcOrd="0" destOrd="0" presId="urn:microsoft.com/office/officeart/2005/8/layout/orgChart1"/>
    <dgm:cxn modelId="{32ACE440-D3B5-9947-B9D6-EE1219E4372D}" type="presParOf" srcId="{F3489E83-E184-BE48-8FD3-3AEBF6FB75BC}" destId="{1076FBE6-E152-344B-88DA-C4CF14779FF4}" srcOrd="1" destOrd="0" presId="urn:microsoft.com/office/officeart/2005/8/layout/orgChart1"/>
    <dgm:cxn modelId="{EEFCACBB-7111-C24B-863B-E38D87B1BA28}" type="presParOf" srcId="{EA1D4F27-9F09-FA4F-B170-5BAC538FFBD1}" destId="{2FBB950A-9AF0-B54A-84DF-85F1BD854818}" srcOrd="1" destOrd="0" presId="urn:microsoft.com/office/officeart/2005/8/layout/orgChart1"/>
    <dgm:cxn modelId="{0A7CC0F7-2734-1B44-8B76-07B14B178D42}" type="presParOf" srcId="{2FBB950A-9AF0-B54A-84DF-85F1BD854818}" destId="{A0F0174B-5CAC-F44E-AFC6-24629B44633B}" srcOrd="0" destOrd="0" presId="urn:microsoft.com/office/officeart/2005/8/layout/orgChart1"/>
    <dgm:cxn modelId="{16E81E10-5059-6049-AA5D-CD030CC0EA9E}" type="presParOf" srcId="{2FBB950A-9AF0-B54A-84DF-85F1BD854818}" destId="{EE38F18C-770C-834F-80E1-C0B23A819F55}" srcOrd="1" destOrd="0" presId="urn:microsoft.com/office/officeart/2005/8/layout/orgChart1"/>
    <dgm:cxn modelId="{75AC3216-0C15-6F4D-A830-E0D1A81584CD}" type="presParOf" srcId="{EE38F18C-770C-834F-80E1-C0B23A819F55}" destId="{5138C848-27E0-DD41-9D9C-38D5D8F58C23}" srcOrd="0" destOrd="0" presId="urn:microsoft.com/office/officeart/2005/8/layout/orgChart1"/>
    <dgm:cxn modelId="{4424A899-FD5C-6A4C-84D0-48CD3C23CE74}" type="presParOf" srcId="{5138C848-27E0-DD41-9D9C-38D5D8F58C23}" destId="{6410C358-87F6-E049-B597-F01ECDB0275A}" srcOrd="0" destOrd="0" presId="urn:microsoft.com/office/officeart/2005/8/layout/orgChart1"/>
    <dgm:cxn modelId="{34DA1F36-63C5-9044-83DA-9845C456D1B4}" type="presParOf" srcId="{5138C848-27E0-DD41-9D9C-38D5D8F58C23}" destId="{320B632E-2A9F-3546-8F4A-6367EB854D14}" srcOrd="1" destOrd="0" presId="urn:microsoft.com/office/officeart/2005/8/layout/orgChart1"/>
    <dgm:cxn modelId="{C79ADDB6-823C-0E4C-8396-B6C4145EADCB}" type="presParOf" srcId="{EE38F18C-770C-834F-80E1-C0B23A819F55}" destId="{DE1AA567-9A74-EE46-B7DA-B76FA726602A}" srcOrd="1" destOrd="0" presId="urn:microsoft.com/office/officeart/2005/8/layout/orgChart1"/>
    <dgm:cxn modelId="{21C549CD-7209-E849-963A-32E4C5121CE8}" type="presParOf" srcId="{EE38F18C-770C-834F-80E1-C0B23A819F55}" destId="{96101763-3805-B647-90C4-F74FB165C9D5}" srcOrd="2" destOrd="0" presId="urn:microsoft.com/office/officeart/2005/8/layout/orgChart1"/>
    <dgm:cxn modelId="{0B0F72D5-BCEB-994C-B351-6B7E5948E7AA}" type="presParOf" srcId="{EA1D4F27-9F09-FA4F-B170-5BAC538FFBD1}" destId="{254A77A3-A31B-2341-9F78-FEB91531995E}" srcOrd="2" destOrd="0" presId="urn:microsoft.com/office/officeart/2005/8/layout/orgChart1"/>
    <dgm:cxn modelId="{946945AC-2EA5-DF4E-90A0-B161ACA2337E}" type="presParOf" srcId="{431FDDD9-8555-C441-AB71-5A279D809B3A}" destId="{6853003E-F295-CC49-9E3C-F21F59BFA763}" srcOrd="2" destOrd="0" presId="urn:microsoft.com/office/officeart/2005/8/layout/orgChart1"/>
    <dgm:cxn modelId="{17A1AB83-2B32-9C40-83D3-CB0A1D3032CA}" type="presParOf" srcId="{7F449FFC-906E-4844-A419-2B31A969522E}" destId="{581C4A72-7DCF-BC43-BEE6-2AA51C27050A}" srcOrd="4" destOrd="0" presId="urn:microsoft.com/office/officeart/2005/8/layout/orgChart1"/>
    <dgm:cxn modelId="{A3DC4C11-E62D-1048-8653-5F4B0FE43505}" type="presParOf" srcId="{7F449FFC-906E-4844-A419-2B31A969522E}" destId="{A57E2ABB-3D15-EE48-9877-D7E45C79B87D}" srcOrd="5" destOrd="0" presId="urn:microsoft.com/office/officeart/2005/8/layout/orgChart1"/>
    <dgm:cxn modelId="{769FB439-998C-4A41-B231-7F36DFE8EFFE}" type="presParOf" srcId="{A57E2ABB-3D15-EE48-9877-D7E45C79B87D}" destId="{57CD9948-1B09-F545-9CC5-EDB589360754}" srcOrd="0" destOrd="0" presId="urn:microsoft.com/office/officeart/2005/8/layout/orgChart1"/>
    <dgm:cxn modelId="{464DCAB4-B3C3-5F49-B21C-43580816B8AD}" type="presParOf" srcId="{57CD9948-1B09-F545-9CC5-EDB589360754}" destId="{671A98CB-3A6F-8343-A129-90C53C0CB04C}" srcOrd="0" destOrd="0" presId="urn:microsoft.com/office/officeart/2005/8/layout/orgChart1"/>
    <dgm:cxn modelId="{99289E2B-E1E5-F242-9CFE-754122D033D1}" type="presParOf" srcId="{57CD9948-1B09-F545-9CC5-EDB589360754}" destId="{8BAC4B25-9E51-5B43-8C2A-809DBD4EE84F}" srcOrd="1" destOrd="0" presId="urn:microsoft.com/office/officeart/2005/8/layout/orgChart1"/>
    <dgm:cxn modelId="{BA8C91BF-8FE8-1444-9E03-0823129A5E83}" type="presParOf" srcId="{A57E2ABB-3D15-EE48-9877-D7E45C79B87D}" destId="{EBE1D9E7-E761-D64E-8EA8-B297C76D1A48}" srcOrd="1" destOrd="0" presId="urn:microsoft.com/office/officeart/2005/8/layout/orgChart1"/>
    <dgm:cxn modelId="{19D25280-63D4-FC46-954A-CAC482E900ED}" type="presParOf" srcId="{A57E2ABB-3D15-EE48-9877-D7E45C79B87D}" destId="{3C29361A-0752-5E4A-BCDC-518318DD6599}" srcOrd="2" destOrd="0" presId="urn:microsoft.com/office/officeart/2005/8/layout/orgChart1"/>
    <dgm:cxn modelId="{C2EFE517-D5AB-1448-9339-DAA66539CF7F}" type="presParOf" srcId="{07D5B68F-6DAE-FA4B-9B16-535805551B28}" destId="{B4DD7CDB-8E19-6343-9647-5548D7887B68}" srcOrd="2" destOrd="0" presId="urn:microsoft.com/office/officeart/2005/8/layout/orgChart1"/>
    <dgm:cxn modelId="{E57BB5B1-9D73-7247-9B39-24E4B8495B0E}" type="presParOf" srcId="{B4DD7CDB-8E19-6343-9647-5548D7887B68}" destId="{E8609005-8932-3F47-9253-134BE32242D3}" srcOrd="0" destOrd="0" presId="urn:microsoft.com/office/officeart/2005/8/layout/orgChart1"/>
    <dgm:cxn modelId="{8468F28E-BD2D-1849-A1D6-F5B47FAE9DB5}" type="presParOf" srcId="{B4DD7CDB-8E19-6343-9647-5548D7887B68}" destId="{55F46C36-EE17-604B-8762-60A3620D4EAC}" srcOrd="1" destOrd="0" presId="urn:microsoft.com/office/officeart/2005/8/layout/orgChart1"/>
    <dgm:cxn modelId="{F2D43FB8-FC99-334D-9514-C8CE4072DB38}" type="presParOf" srcId="{55F46C36-EE17-604B-8762-60A3620D4EAC}" destId="{84DBCAC2-1989-044A-BB00-D4DDEAE70B29}" srcOrd="0" destOrd="0" presId="urn:microsoft.com/office/officeart/2005/8/layout/orgChart1"/>
    <dgm:cxn modelId="{283F8001-9DC6-C349-805A-5021DCEEA87F}" type="presParOf" srcId="{84DBCAC2-1989-044A-BB00-D4DDEAE70B29}" destId="{FF5C409B-DF1F-484C-AD85-FFF7855B1AC7}" srcOrd="0" destOrd="0" presId="urn:microsoft.com/office/officeart/2005/8/layout/orgChart1"/>
    <dgm:cxn modelId="{2422B384-EE68-2D42-84AA-779354F62B6D}" type="presParOf" srcId="{84DBCAC2-1989-044A-BB00-D4DDEAE70B29}" destId="{3F344F57-539A-C347-BB0F-264E35CF3D15}" srcOrd="1" destOrd="0" presId="urn:microsoft.com/office/officeart/2005/8/layout/orgChart1"/>
    <dgm:cxn modelId="{41D52EA8-2A55-4240-8BA1-10CA0CA9DB34}" type="presParOf" srcId="{55F46C36-EE17-604B-8762-60A3620D4EAC}" destId="{2C31F4C3-7CA6-E641-BCDB-F50C8A58D51C}" srcOrd="1" destOrd="0" presId="urn:microsoft.com/office/officeart/2005/8/layout/orgChart1"/>
    <dgm:cxn modelId="{9D72997C-D047-FE42-BEF0-505EA4AC4723}" type="presParOf" srcId="{55F46C36-EE17-604B-8762-60A3620D4EAC}" destId="{0F392C97-8840-064C-9468-807181482CA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7F1D3-B950-F44A-BA40-5659746C3CAD}" type="doc">
      <dgm:prSet loTypeId="urn:microsoft.com/office/officeart/2005/8/layout/chevron2" loCatId="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A2187757-3163-B849-A62B-C4B75F68F6CA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Finanzierung</a:t>
          </a:r>
          <a:endParaRPr lang="de-DE" b="1" dirty="0">
            <a:latin typeface="Open Sans"/>
            <a:cs typeface="Open Sans"/>
          </a:endParaRPr>
        </a:p>
      </dgm:t>
    </dgm:pt>
    <dgm:pt modelId="{ABD1B1ED-4624-8444-A2C1-9F87F75AD1CD}" type="parTrans" cxnId="{05656709-FF6F-D646-9972-8CDB3A188619}">
      <dgm:prSet/>
      <dgm:spPr/>
      <dgm:t>
        <a:bodyPr/>
        <a:lstStyle/>
        <a:p>
          <a:endParaRPr lang="de-DE"/>
        </a:p>
      </dgm:t>
    </dgm:pt>
    <dgm:pt modelId="{220DDD42-FC73-594C-B1C9-CAA273A05911}" type="sibTrans" cxnId="{05656709-FF6F-D646-9972-8CDB3A188619}">
      <dgm:prSet/>
      <dgm:spPr/>
      <dgm:t>
        <a:bodyPr/>
        <a:lstStyle/>
        <a:p>
          <a:endParaRPr lang="de-DE"/>
        </a:p>
      </dgm:t>
    </dgm:pt>
    <dgm:pt modelId="{0EF85144-06D0-E54E-96F6-5C3815EF166C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Marketing</a:t>
          </a:r>
          <a:endParaRPr lang="de-DE" dirty="0">
            <a:latin typeface="Open Sans"/>
            <a:cs typeface="Open Sans"/>
          </a:endParaRPr>
        </a:p>
      </dgm:t>
    </dgm:pt>
    <dgm:pt modelId="{58BAB52A-B95F-6241-9983-227B902ED226}" type="parTrans" cxnId="{12D48C61-18EA-3E4E-8380-EACDD43E1C12}">
      <dgm:prSet/>
      <dgm:spPr/>
      <dgm:t>
        <a:bodyPr/>
        <a:lstStyle/>
        <a:p>
          <a:endParaRPr lang="de-DE"/>
        </a:p>
      </dgm:t>
    </dgm:pt>
    <dgm:pt modelId="{277E159E-3A20-C847-9F79-86A2AF409F88}" type="sibTrans" cxnId="{12D48C61-18EA-3E4E-8380-EACDD43E1C12}">
      <dgm:prSet/>
      <dgm:spPr/>
      <dgm:t>
        <a:bodyPr/>
        <a:lstStyle/>
        <a:p>
          <a:endParaRPr lang="de-DE"/>
        </a:p>
      </dgm:t>
    </dgm:pt>
    <dgm:pt modelId="{E6ACC22C-878E-754A-B688-4CEC4778C939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Recht</a:t>
          </a:r>
          <a:endParaRPr lang="de-DE" b="1" dirty="0">
            <a:latin typeface="Open Sans"/>
            <a:cs typeface="Open Sans"/>
          </a:endParaRPr>
        </a:p>
      </dgm:t>
    </dgm:pt>
    <dgm:pt modelId="{70543B65-6D3D-6848-A6B3-E6F4A928B419}" type="parTrans" cxnId="{0D3C7DDC-E0C3-9941-9A53-037B0ABD1F77}">
      <dgm:prSet/>
      <dgm:spPr/>
      <dgm:t>
        <a:bodyPr/>
        <a:lstStyle/>
        <a:p>
          <a:endParaRPr lang="de-DE"/>
        </a:p>
      </dgm:t>
    </dgm:pt>
    <dgm:pt modelId="{788809CB-B887-FD4F-9258-287634875C75}" type="sibTrans" cxnId="{0D3C7DDC-E0C3-9941-9A53-037B0ABD1F77}">
      <dgm:prSet/>
      <dgm:spPr/>
      <dgm:t>
        <a:bodyPr/>
        <a:lstStyle/>
        <a:p>
          <a:endParaRPr lang="de-DE"/>
        </a:p>
      </dgm:t>
    </dgm:pt>
    <dgm:pt modelId="{EED79423-78A9-5240-AF96-CA4AB8DB4550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Vertretung im Streitfall</a:t>
          </a:r>
          <a:endParaRPr lang="de-DE" dirty="0">
            <a:latin typeface="Open Sans"/>
            <a:cs typeface="Open Sans"/>
          </a:endParaRPr>
        </a:p>
      </dgm:t>
    </dgm:pt>
    <dgm:pt modelId="{3AB05471-EC21-1F4B-8423-E4D05984BFC7}" type="parTrans" cxnId="{E5EF5156-BBD9-3A47-AAF6-FB258AA5AD0E}">
      <dgm:prSet/>
      <dgm:spPr/>
      <dgm:t>
        <a:bodyPr/>
        <a:lstStyle/>
        <a:p>
          <a:endParaRPr lang="de-DE"/>
        </a:p>
      </dgm:t>
    </dgm:pt>
    <dgm:pt modelId="{41BCDC41-65CB-AA47-A55D-E080F1B626A4}" type="sibTrans" cxnId="{E5EF5156-BBD9-3A47-AAF6-FB258AA5AD0E}">
      <dgm:prSet/>
      <dgm:spPr/>
      <dgm:t>
        <a:bodyPr/>
        <a:lstStyle/>
        <a:p>
          <a:endParaRPr lang="de-DE"/>
        </a:p>
      </dgm:t>
    </dgm:pt>
    <dgm:pt modelId="{83C2F4BF-DC71-344D-8843-20F3DFEAF281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Medizinrecht</a:t>
          </a:r>
          <a:endParaRPr lang="de-DE" dirty="0">
            <a:latin typeface="Open Sans"/>
            <a:cs typeface="Open Sans"/>
          </a:endParaRPr>
        </a:p>
      </dgm:t>
    </dgm:pt>
    <dgm:pt modelId="{5774DF0D-467A-5344-AEC2-ACFF657E39D5}" type="parTrans" cxnId="{F1956D02-EE06-0041-A670-351B9F920D39}">
      <dgm:prSet/>
      <dgm:spPr/>
      <dgm:t>
        <a:bodyPr/>
        <a:lstStyle/>
        <a:p>
          <a:endParaRPr lang="de-DE"/>
        </a:p>
      </dgm:t>
    </dgm:pt>
    <dgm:pt modelId="{576FEAB7-F288-AA46-9DFF-6CB4E0E0366C}" type="sibTrans" cxnId="{F1956D02-EE06-0041-A670-351B9F920D39}">
      <dgm:prSet/>
      <dgm:spPr/>
      <dgm:t>
        <a:bodyPr/>
        <a:lstStyle/>
        <a:p>
          <a:endParaRPr lang="de-DE"/>
        </a:p>
      </dgm:t>
    </dgm:pt>
    <dgm:pt modelId="{A3524852-D016-4145-9105-443554764352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Organisation</a:t>
          </a:r>
          <a:endParaRPr lang="de-DE" b="1" dirty="0">
            <a:latin typeface="Open Sans"/>
            <a:cs typeface="Open Sans"/>
          </a:endParaRPr>
        </a:p>
      </dgm:t>
    </dgm:pt>
    <dgm:pt modelId="{9B0D1CAF-B0F7-274E-843E-1E1D198231B6}" type="parTrans" cxnId="{1894FC12-9298-884B-8FC6-08FFA4DC1F52}">
      <dgm:prSet/>
      <dgm:spPr/>
      <dgm:t>
        <a:bodyPr/>
        <a:lstStyle/>
        <a:p>
          <a:endParaRPr lang="de-DE"/>
        </a:p>
      </dgm:t>
    </dgm:pt>
    <dgm:pt modelId="{B7AD2D44-0D56-0F4C-BC12-998E766435F4}" type="sibTrans" cxnId="{1894FC12-9298-884B-8FC6-08FFA4DC1F52}">
      <dgm:prSet/>
      <dgm:spPr/>
      <dgm:t>
        <a:bodyPr/>
        <a:lstStyle/>
        <a:p>
          <a:endParaRPr lang="de-DE"/>
        </a:p>
      </dgm:t>
    </dgm:pt>
    <dgm:pt modelId="{4DF36FD3-8DE1-8540-B90A-7C4A833D617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Veranstaltungen</a:t>
          </a:r>
          <a:endParaRPr lang="de-DE" dirty="0">
            <a:latin typeface="Open Sans"/>
            <a:cs typeface="Open Sans"/>
          </a:endParaRPr>
        </a:p>
      </dgm:t>
    </dgm:pt>
    <dgm:pt modelId="{53156904-0F9F-E64E-8537-3992AEE58E4A}" type="parTrans" cxnId="{9D65E903-FB3A-BD4C-AC2B-89C17CDAC4E7}">
      <dgm:prSet/>
      <dgm:spPr/>
      <dgm:t>
        <a:bodyPr/>
        <a:lstStyle/>
        <a:p>
          <a:endParaRPr lang="de-DE"/>
        </a:p>
      </dgm:t>
    </dgm:pt>
    <dgm:pt modelId="{BC6AC1A3-136F-9648-9551-CEA666452303}" type="sibTrans" cxnId="{9D65E903-FB3A-BD4C-AC2B-89C17CDAC4E7}">
      <dgm:prSet/>
      <dgm:spPr/>
      <dgm:t>
        <a:bodyPr/>
        <a:lstStyle/>
        <a:p>
          <a:endParaRPr lang="de-DE"/>
        </a:p>
      </dgm:t>
    </dgm:pt>
    <dgm:pt modelId="{15C9741F-589F-764A-B5E9-821FE33C073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Netzwerkbildung</a:t>
          </a:r>
          <a:endParaRPr lang="de-DE" dirty="0">
            <a:latin typeface="Open Sans"/>
            <a:cs typeface="Open Sans"/>
          </a:endParaRPr>
        </a:p>
      </dgm:t>
    </dgm:pt>
    <dgm:pt modelId="{11FA4A73-4A89-8446-B7E7-3D9818481026}" type="parTrans" cxnId="{DCD655D3-B1B6-9948-9BAB-0C79D0F03A6F}">
      <dgm:prSet/>
      <dgm:spPr/>
      <dgm:t>
        <a:bodyPr/>
        <a:lstStyle/>
        <a:p>
          <a:endParaRPr lang="de-DE"/>
        </a:p>
      </dgm:t>
    </dgm:pt>
    <dgm:pt modelId="{CBE8F683-D21E-F844-A5DF-1C99EBC36BE0}" type="sibTrans" cxnId="{DCD655D3-B1B6-9948-9BAB-0C79D0F03A6F}">
      <dgm:prSet/>
      <dgm:spPr/>
      <dgm:t>
        <a:bodyPr/>
        <a:lstStyle/>
        <a:p>
          <a:endParaRPr lang="de-DE"/>
        </a:p>
      </dgm:t>
    </dgm:pt>
    <dgm:pt modelId="{7F49C0FE-10CD-2B41-B807-BCD509BF85DA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Betrieb</a:t>
          </a:r>
          <a:endParaRPr lang="de-DE" b="1" dirty="0">
            <a:latin typeface="Open Sans"/>
            <a:cs typeface="Open Sans"/>
          </a:endParaRPr>
        </a:p>
      </dgm:t>
    </dgm:pt>
    <dgm:pt modelId="{16DBD307-420C-5849-842D-EB8C8AECF5A8}" type="parTrans" cxnId="{0457B4C6-190B-9546-AA7A-694E79FBE2A6}">
      <dgm:prSet/>
      <dgm:spPr/>
      <dgm:t>
        <a:bodyPr/>
        <a:lstStyle/>
        <a:p>
          <a:endParaRPr lang="de-DE"/>
        </a:p>
      </dgm:t>
    </dgm:pt>
    <dgm:pt modelId="{047B7007-BE4F-DC4A-8F35-E2AD29F8CFB7}" type="sibTrans" cxnId="{0457B4C6-190B-9546-AA7A-694E79FBE2A6}">
      <dgm:prSet/>
      <dgm:spPr/>
      <dgm:t>
        <a:bodyPr/>
        <a:lstStyle/>
        <a:p>
          <a:endParaRPr lang="de-DE"/>
        </a:p>
      </dgm:t>
    </dgm:pt>
    <dgm:pt modelId="{29D8BD34-4EE6-6440-BFEB-C188C3A84FAF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Laufender Betrieb</a:t>
          </a:r>
          <a:endParaRPr lang="de-DE" dirty="0">
            <a:latin typeface="Open Sans"/>
            <a:cs typeface="Open Sans"/>
          </a:endParaRPr>
        </a:p>
      </dgm:t>
    </dgm:pt>
    <dgm:pt modelId="{AAAE2A2A-E3D3-A343-AB05-E8AADFC67CDE}" type="parTrans" cxnId="{1E69EDAE-885E-7449-AF35-4C65BDBEE222}">
      <dgm:prSet/>
      <dgm:spPr/>
      <dgm:t>
        <a:bodyPr/>
        <a:lstStyle/>
        <a:p>
          <a:endParaRPr lang="de-DE"/>
        </a:p>
      </dgm:t>
    </dgm:pt>
    <dgm:pt modelId="{73A75A3C-AD55-4847-9D7E-AD641460BFBE}" type="sibTrans" cxnId="{1E69EDAE-885E-7449-AF35-4C65BDBEE222}">
      <dgm:prSet/>
      <dgm:spPr/>
      <dgm:t>
        <a:bodyPr/>
        <a:lstStyle/>
        <a:p>
          <a:endParaRPr lang="de-DE"/>
        </a:p>
      </dgm:t>
    </dgm:pt>
    <dgm:pt modelId="{B7D72B1E-856A-8A41-BD80-725127135114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Server</a:t>
          </a:r>
          <a:endParaRPr lang="de-DE" dirty="0">
            <a:latin typeface="Open Sans"/>
            <a:cs typeface="Open Sans"/>
          </a:endParaRPr>
        </a:p>
      </dgm:t>
    </dgm:pt>
    <dgm:pt modelId="{1B7A01F3-3E15-B84E-AE60-0C9D3AECB8D3}" type="parTrans" cxnId="{15F1FC0E-4C5F-4D45-B84A-8326153F05F7}">
      <dgm:prSet/>
      <dgm:spPr/>
      <dgm:t>
        <a:bodyPr/>
        <a:lstStyle/>
        <a:p>
          <a:endParaRPr lang="de-DE"/>
        </a:p>
      </dgm:t>
    </dgm:pt>
    <dgm:pt modelId="{497B576A-8C94-A645-974E-B5CBED30AA18}" type="sibTrans" cxnId="{15F1FC0E-4C5F-4D45-B84A-8326153F05F7}">
      <dgm:prSet/>
      <dgm:spPr/>
      <dgm:t>
        <a:bodyPr/>
        <a:lstStyle/>
        <a:p>
          <a:endParaRPr lang="de-DE"/>
        </a:p>
      </dgm:t>
    </dgm:pt>
    <dgm:pt modelId="{C2993203-0A90-BA46-9B41-68FF738E4861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Service</a:t>
          </a:r>
          <a:endParaRPr lang="de-DE" dirty="0">
            <a:latin typeface="Open Sans"/>
            <a:cs typeface="Open Sans"/>
          </a:endParaRPr>
        </a:p>
      </dgm:t>
    </dgm:pt>
    <dgm:pt modelId="{08E28F9A-88FD-6D44-A005-7BB3154FE11F}" type="parTrans" cxnId="{B3550D9C-355D-3643-8D0A-66A085917E86}">
      <dgm:prSet/>
      <dgm:spPr/>
      <dgm:t>
        <a:bodyPr/>
        <a:lstStyle/>
        <a:p>
          <a:endParaRPr lang="de-DE"/>
        </a:p>
      </dgm:t>
    </dgm:pt>
    <dgm:pt modelId="{1D0EDA7D-09BB-A445-8EA7-4E318C832D02}" type="sibTrans" cxnId="{B3550D9C-355D-3643-8D0A-66A085917E86}">
      <dgm:prSet/>
      <dgm:spPr/>
      <dgm:t>
        <a:bodyPr/>
        <a:lstStyle/>
        <a:p>
          <a:endParaRPr lang="de-DE"/>
        </a:p>
      </dgm:t>
    </dgm:pt>
    <dgm:pt modelId="{C3FE950C-CA9D-F547-A06F-5B49AF0C2BF4}">
      <dgm:prSet phldrT="[Text]"/>
      <dgm:spPr/>
      <dgm:t>
        <a:bodyPr/>
        <a:lstStyle/>
        <a:p>
          <a:r>
            <a:rPr lang="de-DE" b="1" dirty="0" smtClean="0">
              <a:latin typeface="Open Sans"/>
              <a:cs typeface="Open Sans"/>
            </a:rPr>
            <a:t>Entscheidung</a:t>
          </a:r>
          <a:endParaRPr lang="de-DE" b="1" dirty="0">
            <a:latin typeface="Open Sans"/>
            <a:cs typeface="Open Sans"/>
          </a:endParaRPr>
        </a:p>
      </dgm:t>
    </dgm:pt>
    <dgm:pt modelId="{36C8CB1F-7B3C-EE4C-A9EE-63F97D163BA9}" type="parTrans" cxnId="{D3C9C399-F060-824A-815B-13D9ED1014D0}">
      <dgm:prSet/>
      <dgm:spPr/>
      <dgm:t>
        <a:bodyPr/>
        <a:lstStyle/>
        <a:p>
          <a:endParaRPr lang="de-DE"/>
        </a:p>
      </dgm:t>
    </dgm:pt>
    <dgm:pt modelId="{79DA3FE6-4504-9945-9DA2-34DDE111EF4C}" type="sibTrans" cxnId="{D3C9C399-F060-824A-815B-13D9ED1014D0}">
      <dgm:prSet/>
      <dgm:spPr/>
      <dgm:t>
        <a:bodyPr/>
        <a:lstStyle/>
        <a:p>
          <a:endParaRPr lang="de-DE"/>
        </a:p>
      </dgm:t>
    </dgm:pt>
    <dgm:pt modelId="{A754F30F-5B67-C34F-AFB3-2297BFEC1C11}">
      <dgm:prSet phldrT="[Text]"/>
      <dgm:spPr/>
      <dgm:t>
        <a:bodyPr/>
        <a:lstStyle/>
        <a:p>
          <a:r>
            <a:rPr lang="de-DE" dirty="0" smtClean="0">
              <a:latin typeface="Open Sans"/>
              <a:cs typeface="Open Sans"/>
            </a:rPr>
            <a:t>Explizit keine Einflussnahme auf die Entwicklung</a:t>
          </a:r>
          <a:endParaRPr lang="de-DE" dirty="0">
            <a:latin typeface="Open Sans"/>
            <a:cs typeface="Open Sans"/>
          </a:endParaRPr>
        </a:p>
      </dgm:t>
    </dgm:pt>
    <dgm:pt modelId="{F99051DE-230E-8942-8603-40A5EE1ABD94}" type="parTrans" cxnId="{32D4AEB1-F76A-A449-B413-60413F15243E}">
      <dgm:prSet/>
      <dgm:spPr/>
      <dgm:t>
        <a:bodyPr/>
        <a:lstStyle/>
        <a:p>
          <a:endParaRPr lang="de-DE"/>
        </a:p>
      </dgm:t>
    </dgm:pt>
    <dgm:pt modelId="{9F45CE23-DDF2-A14E-88DB-ACB5704BF869}" type="sibTrans" cxnId="{32D4AEB1-F76A-A449-B413-60413F15243E}">
      <dgm:prSet/>
      <dgm:spPr/>
      <dgm:t>
        <a:bodyPr/>
        <a:lstStyle/>
        <a:p>
          <a:endParaRPr lang="de-DE"/>
        </a:p>
      </dgm:t>
    </dgm:pt>
    <dgm:pt modelId="{98B06DB4-BB2E-344D-9B54-F2698375BC6A}" type="pres">
      <dgm:prSet presAssocID="{7677F1D3-B950-F44A-BA40-5659746C3CA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61D8B23C-B3C4-4D44-9435-5D830FF695ED}" type="pres">
      <dgm:prSet presAssocID="{A2187757-3163-B849-A62B-C4B75F68F6CA}" presName="composite" presStyleCnt="0"/>
      <dgm:spPr/>
    </dgm:pt>
    <dgm:pt modelId="{28A08A25-738D-834E-9487-A7FB605FEDCE}" type="pres">
      <dgm:prSet presAssocID="{A2187757-3163-B849-A62B-C4B75F68F6CA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F9BB03D-BBBE-C741-9B1E-DD9FD975DE3D}" type="pres">
      <dgm:prSet presAssocID="{A2187757-3163-B849-A62B-C4B75F68F6CA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20EDCA0-7A1F-9649-BE34-0E5F53C2E902}" type="pres">
      <dgm:prSet presAssocID="{220DDD42-FC73-594C-B1C9-CAA273A05911}" presName="sp" presStyleCnt="0"/>
      <dgm:spPr/>
    </dgm:pt>
    <dgm:pt modelId="{B158AD9C-FC10-8A40-929D-4E812315FF11}" type="pres">
      <dgm:prSet presAssocID="{E6ACC22C-878E-754A-B688-4CEC4778C939}" presName="composite" presStyleCnt="0"/>
      <dgm:spPr/>
    </dgm:pt>
    <dgm:pt modelId="{7B15B503-E0D2-144B-930C-450A0594BA6F}" type="pres">
      <dgm:prSet presAssocID="{E6ACC22C-878E-754A-B688-4CEC4778C939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9263345-43AE-0245-9C7F-AA4067502446}" type="pres">
      <dgm:prSet presAssocID="{E6ACC22C-878E-754A-B688-4CEC4778C939}" presName="descendantText" presStyleLbl="alignAcc1" presStyleIdx="1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1653C48-62DC-2D42-98FC-B7B6466F4C76}" type="pres">
      <dgm:prSet presAssocID="{788809CB-B887-FD4F-9258-287634875C75}" presName="sp" presStyleCnt="0"/>
      <dgm:spPr/>
    </dgm:pt>
    <dgm:pt modelId="{AE04C2D4-1CF9-4B48-A94F-8622D0924927}" type="pres">
      <dgm:prSet presAssocID="{A3524852-D016-4145-9105-443554764352}" presName="composite" presStyleCnt="0"/>
      <dgm:spPr/>
    </dgm:pt>
    <dgm:pt modelId="{5E117133-F6EE-1149-B94D-EA5D10D8D930}" type="pres">
      <dgm:prSet presAssocID="{A3524852-D016-4145-9105-443554764352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9124B0C6-D543-7344-B9FF-55B95AF0BB23}" type="pres">
      <dgm:prSet presAssocID="{A3524852-D016-4145-9105-443554764352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2F1057B-77FC-ED4F-8229-37546194D2DD}" type="pres">
      <dgm:prSet presAssocID="{B7AD2D44-0D56-0F4C-BC12-998E766435F4}" presName="sp" presStyleCnt="0"/>
      <dgm:spPr/>
    </dgm:pt>
    <dgm:pt modelId="{7961A671-0BD4-FC4F-B392-495F579F3536}" type="pres">
      <dgm:prSet presAssocID="{7F49C0FE-10CD-2B41-B807-BCD509BF85DA}" presName="composite" presStyleCnt="0"/>
      <dgm:spPr/>
    </dgm:pt>
    <dgm:pt modelId="{9DE7DEA7-50DE-6545-840B-67150A007F57}" type="pres">
      <dgm:prSet presAssocID="{7F49C0FE-10CD-2B41-B807-BCD509BF85DA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F1C7BC40-3B5B-7C40-8463-51810106182C}" type="pres">
      <dgm:prSet presAssocID="{7F49C0FE-10CD-2B41-B807-BCD509BF85DA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30EAB63-028E-2F48-8B96-DAB8C505B1AA}" type="pres">
      <dgm:prSet presAssocID="{047B7007-BE4F-DC4A-8F35-E2AD29F8CFB7}" presName="sp" presStyleCnt="0"/>
      <dgm:spPr/>
    </dgm:pt>
    <dgm:pt modelId="{D43AD864-0D6E-A246-A9AA-26C0B46C6CDD}" type="pres">
      <dgm:prSet presAssocID="{C3FE950C-CA9D-F547-A06F-5B49AF0C2BF4}" presName="composite" presStyleCnt="0"/>
      <dgm:spPr/>
    </dgm:pt>
    <dgm:pt modelId="{4E75BAC1-AD19-A34D-B9D4-EAA68ED6C833}" type="pres">
      <dgm:prSet presAssocID="{C3FE950C-CA9D-F547-A06F-5B49AF0C2BF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85281D3-A4D7-C940-AB2C-6D456FD73CA7}" type="pres">
      <dgm:prSet presAssocID="{C3FE950C-CA9D-F547-A06F-5B49AF0C2BF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DCD655D3-B1B6-9948-9BAB-0C79D0F03A6F}" srcId="{A3524852-D016-4145-9105-443554764352}" destId="{15C9741F-589F-764A-B5E9-821FE33C0734}" srcOrd="1" destOrd="0" parTransId="{11FA4A73-4A89-8446-B7E7-3D9818481026}" sibTransId="{CBE8F683-D21E-F844-A5DF-1C99EBC36BE0}"/>
    <dgm:cxn modelId="{163FD143-3D42-4C42-BC2F-95CDFA6B14D1}" type="presOf" srcId="{C2993203-0A90-BA46-9B41-68FF738E4861}" destId="{F1C7BC40-3B5B-7C40-8463-51810106182C}" srcOrd="0" destOrd="1" presId="urn:microsoft.com/office/officeart/2005/8/layout/chevron2"/>
    <dgm:cxn modelId="{E5EF5156-BBD9-3A47-AAF6-FB258AA5AD0E}" srcId="{E6ACC22C-878E-754A-B688-4CEC4778C939}" destId="{EED79423-78A9-5240-AF96-CA4AB8DB4550}" srcOrd="0" destOrd="0" parTransId="{3AB05471-EC21-1F4B-8423-E4D05984BFC7}" sibTransId="{41BCDC41-65CB-AA47-A55D-E080F1B626A4}"/>
    <dgm:cxn modelId="{AC669E81-A28A-8B46-B3DC-B31D9FD9E1FC}" type="presOf" srcId="{E6ACC22C-878E-754A-B688-4CEC4778C939}" destId="{7B15B503-E0D2-144B-930C-450A0594BA6F}" srcOrd="0" destOrd="0" presId="urn:microsoft.com/office/officeart/2005/8/layout/chevron2"/>
    <dgm:cxn modelId="{DAA7FB6F-4A54-4F48-BF3B-5FB5943BC335}" type="presOf" srcId="{7677F1D3-B950-F44A-BA40-5659746C3CAD}" destId="{98B06DB4-BB2E-344D-9B54-F2698375BC6A}" srcOrd="0" destOrd="0" presId="urn:microsoft.com/office/officeart/2005/8/layout/chevron2"/>
    <dgm:cxn modelId="{B1E03027-1DD7-1C4E-8BC8-75323911222A}" type="presOf" srcId="{A754F30F-5B67-C34F-AFB3-2297BFEC1C11}" destId="{085281D3-A4D7-C940-AB2C-6D456FD73CA7}" srcOrd="0" destOrd="0" presId="urn:microsoft.com/office/officeart/2005/8/layout/chevron2"/>
    <dgm:cxn modelId="{15F1FC0E-4C5F-4D45-B84A-8326153F05F7}" srcId="{7F49C0FE-10CD-2B41-B807-BCD509BF85DA}" destId="{B7D72B1E-856A-8A41-BD80-725127135114}" srcOrd="0" destOrd="0" parTransId="{1B7A01F3-3E15-B84E-AE60-0C9D3AECB8D3}" sibTransId="{497B576A-8C94-A645-974E-B5CBED30AA18}"/>
    <dgm:cxn modelId="{95695BA4-9F42-D24D-9523-DF6B7A5BD944}" type="presOf" srcId="{0EF85144-06D0-E54E-96F6-5C3815EF166C}" destId="{3F9BB03D-BBBE-C741-9B1E-DD9FD975DE3D}" srcOrd="0" destOrd="0" presId="urn:microsoft.com/office/officeart/2005/8/layout/chevron2"/>
    <dgm:cxn modelId="{79736DF5-8C4B-0D47-AA82-50E9D0C96CDD}" type="presOf" srcId="{83C2F4BF-DC71-344D-8843-20F3DFEAF281}" destId="{69263345-43AE-0245-9C7F-AA4067502446}" srcOrd="0" destOrd="1" presId="urn:microsoft.com/office/officeart/2005/8/layout/chevron2"/>
    <dgm:cxn modelId="{F1956D02-EE06-0041-A670-351B9F920D39}" srcId="{E6ACC22C-878E-754A-B688-4CEC4778C939}" destId="{83C2F4BF-DC71-344D-8843-20F3DFEAF281}" srcOrd="1" destOrd="0" parTransId="{5774DF0D-467A-5344-AEC2-ACFF657E39D5}" sibTransId="{576FEAB7-F288-AA46-9DFF-6CB4E0E0366C}"/>
    <dgm:cxn modelId="{12D48C61-18EA-3E4E-8380-EACDD43E1C12}" srcId="{A2187757-3163-B849-A62B-C4B75F68F6CA}" destId="{0EF85144-06D0-E54E-96F6-5C3815EF166C}" srcOrd="0" destOrd="0" parTransId="{58BAB52A-B95F-6241-9983-227B902ED226}" sibTransId="{277E159E-3A20-C847-9F79-86A2AF409F88}"/>
    <dgm:cxn modelId="{0C833E06-0F44-7A46-A353-2FFFB271556E}" type="presOf" srcId="{EED79423-78A9-5240-AF96-CA4AB8DB4550}" destId="{69263345-43AE-0245-9C7F-AA4067502446}" srcOrd="0" destOrd="0" presId="urn:microsoft.com/office/officeart/2005/8/layout/chevron2"/>
    <dgm:cxn modelId="{05656709-FF6F-D646-9972-8CDB3A188619}" srcId="{7677F1D3-B950-F44A-BA40-5659746C3CAD}" destId="{A2187757-3163-B849-A62B-C4B75F68F6CA}" srcOrd="0" destOrd="0" parTransId="{ABD1B1ED-4624-8444-A2C1-9F87F75AD1CD}" sibTransId="{220DDD42-FC73-594C-B1C9-CAA273A05911}"/>
    <dgm:cxn modelId="{C306927C-A750-5844-A875-1CD7F056D952}" type="presOf" srcId="{B7D72B1E-856A-8A41-BD80-725127135114}" destId="{F1C7BC40-3B5B-7C40-8463-51810106182C}" srcOrd="0" destOrd="0" presId="urn:microsoft.com/office/officeart/2005/8/layout/chevron2"/>
    <dgm:cxn modelId="{230DB7BA-181D-284D-B8B1-174DFFAC5BBC}" type="presOf" srcId="{4DF36FD3-8DE1-8540-B90A-7C4A833D6174}" destId="{9124B0C6-D543-7344-B9FF-55B95AF0BB23}" srcOrd="0" destOrd="0" presId="urn:microsoft.com/office/officeart/2005/8/layout/chevron2"/>
    <dgm:cxn modelId="{6151F7B1-BF70-3340-B4AB-2497A8794022}" type="presOf" srcId="{29D8BD34-4EE6-6440-BFEB-C188C3A84FAF}" destId="{3F9BB03D-BBBE-C741-9B1E-DD9FD975DE3D}" srcOrd="0" destOrd="1" presId="urn:microsoft.com/office/officeart/2005/8/layout/chevron2"/>
    <dgm:cxn modelId="{0457B4C6-190B-9546-AA7A-694E79FBE2A6}" srcId="{7677F1D3-B950-F44A-BA40-5659746C3CAD}" destId="{7F49C0FE-10CD-2B41-B807-BCD509BF85DA}" srcOrd="3" destOrd="0" parTransId="{16DBD307-420C-5849-842D-EB8C8AECF5A8}" sibTransId="{047B7007-BE4F-DC4A-8F35-E2AD29F8CFB7}"/>
    <dgm:cxn modelId="{634A85A5-8500-1B42-9834-DCB420E0D185}" type="presOf" srcId="{C3FE950C-CA9D-F547-A06F-5B49AF0C2BF4}" destId="{4E75BAC1-AD19-A34D-B9D4-EAA68ED6C833}" srcOrd="0" destOrd="0" presId="urn:microsoft.com/office/officeart/2005/8/layout/chevron2"/>
    <dgm:cxn modelId="{1E69EDAE-885E-7449-AF35-4C65BDBEE222}" srcId="{A2187757-3163-B849-A62B-C4B75F68F6CA}" destId="{29D8BD34-4EE6-6440-BFEB-C188C3A84FAF}" srcOrd="1" destOrd="0" parTransId="{AAAE2A2A-E3D3-A343-AB05-E8AADFC67CDE}" sibTransId="{73A75A3C-AD55-4847-9D7E-AD641460BFBE}"/>
    <dgm:cxn modelId="{0D3C7DDC-E0C3-9941-9A53-037B0ABD1F77}" srcId="{7677F1D3-B950-F44A-BA40-5659746C3CAD}" destId="{E6ACC22C-878E-754A-B688-4CEC4778C939}" srcOrd="1" destOrd="0" parTransId="{70543B65-6D3D-6848-A6B3-E6F4A928B419}" sibTransId="{788809CB-B887-FD4F-9258-287634875C75}"/>
    <dgm:cxn modelId="{9D65E903-FB3A-BD4C-AC2B-89C17CDAC4E7}" srcId="{A3524852-D016-4145-9105-443554764352}" destId="{4DF36FD3-8DE1-8540-B90A-7C4A833D6174}" srcOrd="0" destOrd="0" parTransId="{53156904-0F9F-E64E-8537-3992AEE58E4A}" sibTransId="{BC6AC1A3-136F-9648-9551-CEA666452303}"/>
    <dgm:cxn modelId="{B3550D9C-355D-3643-8D0A-66A085917E86}" srcId="{7F49C0FE-10CD-2B41-B807-BCD509BF85DA}" destId="{C2993203-0A90-BA46-9B41-68FF738E4861}" srcOrd="1" destOrd="0" parTransId="{08E28F9A-88FD-6D44-A005-7BB3154FE11F}" sibTransId="{1D0EDA7D-09BB-A445-8EA7-4E318C832D02}"/>
    <dgm:cxn modelId="{49E47A7A-CDD6-234D-A454-F2346B8470D7}" type="presOf" srcId="{15C9741F-589F-764A-B5E9-821FE33C0734}" destId="{9124B0C6-D543-7344-B9FF-55B95AF0BB23}" srcOrd="0" destOrd="1" presId="urn:microsoft.com/office/officeart/2005/8/layout/chevron2"/>
    <dgm:cxn modelId="{1894FC12-9298-884B-8FC6-08FFA4DC1F52}" srcId="{7677F1D3-B950-F44A-BA40-5659746C3CAD}" destId="{A3524852-D016-4145-9105-443554764352}" srcOrd="2" destOrd="0" parTransId="{9B0D1CAF-B0F7-274E-843E-1E1D198231B6}" sibTransId="{B7AD2D44-0D56-0F4C-BC12-998E766435F4}"/>
    <dgm:cxn modelId="{DBA93E78-E316-544A-A14F-E5DF2E0A8B97}" type="presOf" srcId="{7F49C0FE-10CD-2B41-B807-BCD509BF85DA}" destId="{9DE7DEA7-50DE-6545-840B-67150A007F57}" srcOrd="0" destOrd="0" presId="urn:microsoft.com/office/officeart/2005/8/layout/chevron2"/>
    <dgm:cxn modelId="{D3C9C399-F060-824A-815B-13D9ED1014D0}" srcId="{7677F1D3-B950-F44A-BA40-5659746C3CAD}" destId="{C3FE950C-CA9D-F547-A06F-5B49AF0C2BF4}" srcOrd="4" destOrd="0" parTransId="{36C8CB1F-7B3C-EE4C-A9EE-63F97D163BA9}" sibTransId="{79DA3FE6-4504-9945-9DA2-34DDE111EF4C}"/>
    <dgm:cxn modelId="{4E9389A5-F61F-6F44-9E35-DF4F51AF1225}" type="presOf" srcId="{A2187757-3163-B849-A62B-C4B75F68F6CA}" destId="{28A08A25-738D-834E-9487-A7FB605FEDCE}" srcOrd="0" destOrd="0" presId="urn:microsoft.com/office/officeart/2005/8/layout/chevron2"/>
    <dgm:cxn modelId="{32D4AEB1-F76A-A449-B413-60413F15243E}" srcId="{C3FE950C-CA9D-F547-A06F-5B49AF0C2BF4}" destId="{A754F30F-5B67-C34F-AFB3-2297BFEC1C11}" srcOrd="0" destOrd="0" parTransId="{F99051DE-230E-8942-8603-40A5EE1ABD94}" sibTransId="{9F45CE23-DDF2-A14E-88DB-ACB5704BF869}"/>
    <dgm:cxn modelId="{6756F6F4-B53A-1249-ABBE-373330BF9EA5}" type="presOf" srcId="{A3524852-D016-4145-9105-443554764352}" destId="{5E117133-F6EE-1149-B94D-EA5D10D8D930}" srcOrd="0" destOrd="0" presId="urn:microsoft.com/office/officeart/2005/8/layout/chevron2"/>
    <dgm:cxn modelId="{FF19A4B7-1760-A44E-9B24-A4AADB53E3B6}" type="presParOf" srcId="{98B06DB4-BB2E-344D-9B54-F2698375BC6A}" destId="{61D8B23C-B3C4-4D44-9435-5D830FF695ED}" srcOrd="0" destOrd="0" presId="urn:microsoft.com/office/officeart/2005/8/layout/chevron2"/>
    <dgm:cxn modelId="{0B6E6945-7BB0-5249-BDA1-3085DC37C9AD}" type="presParOf" srcId="{61D8B23C-B3C4-4D44-9435-5D830FF695ED}" destId="{28A08A25-738D-834E-9487-A7FB605FEDCE}" srcOrd="0" destOrd="0" presId="urn:microsoft.com/office/officeart/2005/8/layout/chevron2"/>
    <dgm:cxn modelId="{6E49C243-8280-A24E-8000-4EE291CB2253}" type="presParOf" srcId="{61D8B23C-B3C4-4D44-9435-5D830FF695ED}" destId="{3F9BB03D-BBBE-C741-9B1E-DD9FD975DE3D}" srcOrd="1" destOrd="0" presId="urn:microsoft.com/office/officeart/2005/8/layout/chevron2"/>
    <dgm:cxn modelId="{9BCA593D-A813-1B41-8061-8365F00DE229}" type="presParOf" srcId="{98B06DB4-BB2E-344D-9B54-F2698375BC6A}" destId="{120EDCA0-7A1F-9649-BE34-0E5F53C2E902}" srcOrd="1" destOrd="0" presId="urn:microsoft.com/office/officeart/2005/8/layout/chevron2"/>
    <dgm:cxn modelId="{4D9C3449-EBC0-7A4C-A8C8-CBC9038E2D88}" type="presParOf" srcId="{98B06DB4-BB2E-344D-9B54-F2698375BC6A}" destId="{B158AD9C-FC10-8A40-929D-4E812315FF11}" srcOrd="2" destOrd="0" presId="urn:microsoft.com/office/officeart/2005/8/layout/chevron2"/>
    <dgm:cxn modelId="{0D466383-4F4E-1F4B-80BE-A2010632772D}" type="presParOf" srcId="{B158AD9C-FC10-8A40-929D-4E812315FF11}" destId="{7B15B503-E0D2-144B-930C-450A0594BA6F}" srcOrd="0" destOrd="0" presId="urn:microsoft.com/office/officeart/2005/8/layout/chevron2"/>
    <dgm:cxn modelId="{0B1EC37F-3FFD-B74A-AFB8-B66CF3F5F410}" type="presParOf" srcId="{B158AD9C-FC10-8A40-929D-4E812315FF11}" destId="{69263345-43AE-0245-9C7F-AA4067502446}" srcOrd="1" destOrd="0" presId="urn:microsoft.com/office/officeart/2005/8/layout/chevron2"/>
    <dgm:cxn modelId="{547A2A0D-9B73-B745-9421-8410F939DD61}" type="presParOf" srcId="{98B06DB4-BB2E-344D-9B54-F2698375BC6A}" destId="{71653C48-62DC-2D42-98FC-B7B6466F4C76}" srcOrd="3" destOrd="0" presId="urn:microsoft.com/office/officeart/2005/8/layout/chevron2"/>
    <dgm:cxn modelId="{6B4D055B-A184-D64B-9028-E3ED572EF860}" type="presParOf" srcId="{98B06DB4-BB2E-344D-9B54-F2698375BC6A}" destId="{AE04C2D4-1CF9-4B48-A94F-8622D0924927}" srcOrd="4" destOrd="0" presId="urn:microsoft.com/office/officeart/2005/8/layout/chevron2"/>
    <dgm:cxn modelId="{2CBC87F5-9086-8D49-A2FE-1D668A961852}" type="presParOf" srcId="{AE04C2D4-1CF9-4B48-A94F-8622D0924927}" destId="{5E117133-F6EE-1149-B94D-EA5D10D8D930}" srcOrd="0" destOrd="0" presId="urn:microsoft.com/office/officeart/2005/8/layout/chevron2"/>
    <dgm:cxn modelId="{174FE216-0F38-CD4C-AED9-8594EFC8018B}" type="presParOf" srcId="{AE04C2D4-1CF9-4B48-A94F-8622D0924927}" destId="{9124B0C6-D543-7344-B9FF-55B95AF0BB23}" srcOrd="1" destOrd="0" presId="urn:microsoft.com/office/officeart/2005/8/layout/chevron2"/>
    <dgm:cxn modelId="{5CF85ECE-3C66-114C-8860-9B188925C382}" type="presParOf" srcId="{98B06DB4-BB2E-344D-9B54-F2698375BC6A}" destId="{B2F1057B-77FC-ED4F-8229-37546194D2DD}" srcOrd="5" destOrd="0" presId="urn:microsoft.com/office/officeart/2005/8/layout/chevron2"/>
    <dgm:cxn modelId="{ECBA550E-417A-D044-9CE4-55BA3087B1B8}" type="presParOf" srcId="{98B06DB4-BB2E-344D-9B54-F2698375BC6A}" destId="{7961A671-0BD4-FC4F-B392-495F579F3536}" srcOrd="6" destOrd="0" presId="urn:microsoft.com/office/officeart/2005/8/layout/chevron2"/>
    <dgm:cxn modelId="{F498A4C3-1EBE-8444-B46E-C5AE687C161D}" type="presParOf" srcId="{7961A671-0BD4-FC4F-B392-495F579F3536}" destId="{9DE7DEA7-50DE-6545-840B-67150A007F57}" srcOrd="0" destOrd="0" presId="urn:microsoft.com/office/officeart/2005/8/layout/chevron2"/>
    <dgm:cxn modelId="{2B139ABF-A51E-114C-8DDA-210DC7B46246}" type="presParOf" srcId="{7961A671-0BD4-FC4F-B392-495F579F3536}" destId="{F1C7BC40-3B5B-7C40-8463-51810106182C}" srcOrd="1" destOrd="0" presId="urn:microsoft.com/office/officeart/2005/8/layout/chevron2"/>
    <dgm:cxn modelId="{19A21A5E-0796-E34F-AE31-ABD0557F3F3B}" type="presParOf" srcId="{98B06DB4-BB2E-344D-9B54-F2698375BC6A}" destId="{530EAB63-028E-2F48-8B96-DAB8C505B1AA}" srcOrd="7" destOrd="0" presId="urn:microsoft.com/office/officeart/2005/8/layout/chevron2"/>
    <dgm:cxn modelId="{F0490CE6-E86F-5E43-845F-4640CE1594A4}" type="presParOf" srcId="{98B06DB4-BB2E-344D-9B54-F2698375BC6A}" destId="{D43AD864-0D6E-A246-A9AA-26C0B46C6CDD}" srcOrd="8" destOrd="0" presId="urn:microsoft.com/office/officeart/2005/8/layout/chevron2"/>
    <dgm:cxn modelId="{936038BF-6647-5845-9589-B80C7CCB5E27}" type="presParOf" srcId="{D43AD864-0D6E-A246-A9AA-26C0B46C6CDD}" destId="{4E75BAC1-AD19-A34D-B9D4-EAA68ED6C833}" srcOrd="0" destOrd="0" presId="urn:microsoft.com/office/officeart/2005/8/layout/chevron2"/>
    <dgm:cxn modelId="{2F1376D9-8189-9C48-B6CA-1F54865B2038}" type="presParOf" srcId="{D43AD864-0D6E-A246-A9AA-26C0B46C6CDD}" destId="{085281D3-A4D7-C940-AB2C-6D456FD73CA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609005-8932-3F47-9253-134BE32242D3}">
      <dsp:nvSpPr>
        <dsp:cNvPr id="0" name=""/>
        <dsp:cNvSpPr/>
      </dsp:nvSpPr>
      <dsp:spPr>
        <a:xfrm>
          <a:off x="4892188" y="938490"/>
          <a:ext cx="196316" cy="860051"/>
        </a:xfrm>
        <a:custGeom>
          <a:avLst/>
          <a:gdLst/>
          <a:ahLst/>
          <a:cxnLst/>
          <a:rect l="0" t="0" r="0" b="0"/>
          <a:pathLst>
            <a:path>
              <a:moveTo>
                <a:pt x="196316" y="0"/>
              </a:moveTo>
              <a:lnTo>
                <a:pt x="196316" y="860051"/>
              </a:lnTo>
              <a:lnTo>
                <a:pt x="0" y="860051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C4A72-7DCF-BC43-BEE6-2AA51C27050A}">
      <dsp:nvSpPr>
        <dsp:cNvPr id="0" name=""/>
        <dsp:cNvSpPr/>
      </dsp:nvSpPr>
      <dsp:spPr>
        <a:xfrm>
          <a:off x="5088504" y="938490"/>
          <a:ext cx="2496019" cy="1720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87"/>
              </a:lnTo>
              <a:lnTo>
                <a:pt x="2496019" y="1523787"/>
              </a:lnTo>
              <a:lnTo>
                <a:pt x="2496019" y="172010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0174B-5CAC-F44E-AFC6-24629B44633B}">
      <dsp:nvSpPr>
        <dsp:cNvPr id="0" name=""/>
        <dsp:cNvSpPr/>
      </dsp:nvSpPr>
      <dsp:spPr>
        <a:xfrm>
          <a:off x="4574343" y="4920903"/>
          <a:ext cx="280451" cy="86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0051"/>
              </a:lnTo>
              <a:lnTo>
                <a:pt x="280451" y="860051"/>
              </a:lnTo>
            </a:path>
          </a:pathLst>
        </a:custGeom>
        <a:noFill/>
        <a:ln w="2540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097537-0458-9C48-B3F4-82CAA8FC2AAC}">
      <dsp:nvSpPr>
        <dsp:cNvPr id="0" name=""/>
        <dsp:cNvSpPr/>
      </dsp:nvSpPr>
      <dsp:spPr>
        <a:xfrm>
          <a:off x="5276494" y="3593432"/>
          <a:ext cx="91440" cy="3926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2632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AE3B28-BE16-6F4A-99E6-BF072C29D314}">
      <dsp:nvSpPr>
        <dsp:cNvPr id="0" name=""/>
        <dsp:cNvSpPr/>
      </dsp:nvSpPr>
      <dsp:spPr>
        <a:xfrm>
          <a:off x="5088504" y="938490"/>
          <a:ext cx="233709" cy="17201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3787"/>
              </a:lnTo>
              <a:lnTo>
                <a:pt x="233709" y="1523787"/>
              </a:lnTo>
              <a:lnTo>
                <a:pt x="233709" y="172010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F0619-58AD-3E45-9D7E-5C99E655D37D}">
      <dsp:nvSpPr>
        <dsp:cNvPr id="0" name=""/>
        <dsp:cNvSpPr/>
      </dsp:nvSpPr>
      <dsp:spPr>
        <a:xfrm>
          <a:off x="1844613" y="3593432"/>
          <a:ext cx="280451" cy="8600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0051"/>
              </a:lnTo>
              <a:lnTo>
                <a:pt x="280451" y="860051"/>
              </a:lnTo>
            </a:path>
          </a:pathLst>
        </a:custGeom>
        <a:noFill/>
        <a:ln w="254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53B8B8-D636-8445-9B42-2975B4CCD7D6}">
      <dsp:nvSpPr>
        <dsp:cNvPr id="0" name=""/>
        <dsp:cNvSpPr/>
      </dsp:nvSpPr>
      <dsp:spPr>
        <a:xfrm>
          <a:off x="2592484" y="938490"/>
          <a:ext cx="2496019" cy="1720103"/>
        </a:xfrm>
        <a:custGeom>
          <a:avLst/>
          <a:gdLst/>
          <a:ahLst/>
          <a:cxnLst/>
          <a:rect l="0" t="0" r="0" b="0"/>
          <a:pathLst>
            <a:path>
              <a:moveTo>
                <a:pt x="2496019" y="0"/>
              </a:moveTo>
              <a:lnTo>
                <a:pt x="2496019" y="1523787"/>
              </a:lnTo>
              <a:lnTo>
                <a:pt x="0" y="1523787"/>
              </a:lnTo>
              <a:lnTo>
                <a:pt x="0" y="1720103"/>
              </a:lnTo>
            </a:path>
          </a:pathLst>
        </a:custGeom>
        <a:noFill/>
        <a:ln w="254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63FC29-3C6F-8044-8381-655C2A150EEF}">
      <dsp:nvSpPr>
        <dsp:cNvPr id="0" name=""/>
        <dsp:cNvSpPr/>
      </dsp:nvSpPr>
      <dsp:spPr>
        <a:xfrm>
          <a:off x="4153665" y="3651"/>
          <a:ext cx="1869677" cy="934838"/>
        </a:xfrm>
        <a:prstGeom prst="rect">
          <a:avLst/>
        </a:prstGeom>
        <a:solidFill>
          <a:schemeClr val="accent5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Community Oversight Committee </a:t>
          </a:r>
          <a:r>
            <a:rPr lang="de-DE" sz="1300" kern="1200" dirty="0" smtClean="0"/>
            <a:t>(Überwachungsfunktion)</a:t>
          </a:r>
          <a:endParaRPr lang="de-DE" sz="1300" kern="1200" dirty="0"/>
        </a:p>
      </dsp:txBody>
      <dsp:txXfrm>
        <a:off x="4153665" y="3651"/>
        <a:ext cx="1869677" cy="934838"/>
      </dsp:txXfrm>
    </dsp:sp>
    <dsp:sp modelId="{91D5D8BA-21BA-644E-8F8F-771A7E4D63D4}">
      <dsp:nvSpPr>
        <dsp:cNvPr id="0" name=""/>
        <dsp:cNvSpPr/>
      </dsp:nvSpPr>
      <dsp:spPr>
        <a:xfrm>
          <a:off x="1657646" y="2658594"/>
          <a:ext cx="1869677" cy="93483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DEVELOPER-Group                      (vom Team berufene Mitglieder)</a:t>
          </a:r>
          <a:endParaRPr lang="de-DE" sz="1300" kern="1200" dirty="0"/>
        </a:p>
      </dsp:txBody>
      <dsp:txXfrm>
        <a:off x="1657646" y="2658594"/>
        <a:ext cx="1869677" cy="934838"/>
      </dsp:txXfrm>
    </dsp:sp>
    <dsp:sp modelId="{D6A6CC20-1DE3-2942-8C92-A9D3BF8A212C}">
      <dsp:nvSpPr>
        <dsp:cNvPr id="0" name=""/>
        <dsp:cNvSpPr/>
      </dsp:nvSpPr>
      <dsp:spPr>
        <a:xfrm>
          <a:off x="2125065" y="3986065"/>
          <a:ext cx="1869677" cy="93483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SANEXIO:          </a:t>
          </a:r>
          <a:r>
            <a:rPr lang="de-DE" sz="1300" kern="1200" dirty="0" smtClean="0"/>
            <a:t>Datenanalyse Studiencenter</a:t>
          </a:r>
          <a:endParaRPr lang="de-DE" sz="1300" kern="1200" dirty="0"/>
        </a:p>
      </dsp:txBody>
      <dsp:txXfrm>
        <a:off x="2125065" y="3986065"/>
        <a:ext cx="1869677" cy="934838"/>
      </dsp:txXfrm>
    </dsp:sp>
    <dsp:sp modelId="{7F5B862B-7F6B-884B-BCE2-075A850C8062}">
      <dsp:nvSpPr>
        <dsp:cNvPr id="0" name=""/>
        <dsp:cNvSpPr/>
      </dsp:nvSpPr>
      <dsp:spPr>
        <a:xfrm>
          <a:off x="4387375" y="2658594"/>
          <a:ext cx="1869677" cy="93483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Leadership Team </a:t>
          </a:r>
          <a:r>
            <a:rPr lang="de-DE" sz="1300" b="0" kern="1200" dirty="0" smtClean="0"/>
            <a:t>(Steuerungsgremium bestehend aus Community und Developer-Group)</a:t>
          </a:r>
          <a:endParaRPr lang="de-DE" sz="1300" b="0" kern="1200" dirty="0"/>
        </a:p>
      </dsp:txBody>
      <dsp:txXfrm>
        <a:off x="4387375" y="2658594"/>
        <a:ext cx="1869677" cy="934838"/>
      </dsp:txXfrm>
    </dsp:sp>
    <dsp:sp modelId="{212E9F98-FF3D-7C4F-909E-B73C47F79441}">
      <dsp:nvSpPr>
        <dsp:cNvPr id="0" name=""/>
        <dsp:cNvSpPr/>
      </dsp:nvSpPr>
      <dsp:spPr>
        <a:xfrm>
          <a:off x="4387375" y="3986065"/>
          <a:ext cx="1869677" cy="93483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JUVANTIS                      (Open Source Plattform)</a:t>
          </a:r>
          <a:endParaRPr lang="de-DE" sz="1300" b="1" kern="1200" dirty="0"/>
        </a:p>
      </dsp:txBody>
      <dsp:txXfrm>
        <a:off x="4387375" y="3986065"/>
        <a:ext cx="1869677" cy="934838"/>
      </dsp:txXfrm>
    </dsp:sp>
    <dsp:sp modelId="{6410C358-87F6-E049-B597-F01ECDB0275A}">
      <dsp:nvSpPr>
        <dsp:cNvPr id="0" name=""/>
        <dsp:cNvSpPr/>
      </dsp:nvSpPr>
      <dsp:spPr>
        <a:xfrm>
          <a:off x="4854794" y="5313536"/>
          <a:ext cx="1869677" cy="934838"/>
        </a:xfrm>
        <a:prstGeom prst="rect">
          <a:avLst/>
        </a:prstGeom>
        <a:solidFill>
          <a:schemeClr val="accent4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b="1" kern="1200" dirty="0" smtClean="0"/>
            <a:t>SEBaNA (S</a:t>
          </a:r>
          <a:r>
            <a:rPr lang="de-DE" sz="1300" kern="1200" dirty="0" smtClean="0"/>
            <a:t>mart </a:t>
          </a:r>
          <a:r>
            <a:rPr lang="de-DE" sz="1300" b="1" kern="1200" dirty="0" smtClean="0"/>
            <a:t>E</a:t>
          </a:r>
          <a:r>
            <a:rPr lang="de-DE" sz="1300" kern="1200" dirty="0" smtClean="0"/>
            <a:t>vidence </a:t>
          </a:r>
          <a:r>
            <a:rPr lang="de-DE" sz="1300" b="1" kern="1200" dirty="0" smtClean="0"/>
            <a:t>Ba</a:t>
          </a:r>
          <a:r>
            <a:rPr lang="de-DE" sz="1300" kern="1200" dirty="0" smtClean="0"/>
            <a:t>sed </a:t>
          </a:r>
          <a:r>
            <a:rPr lang="de-DE" sz="1300" b="1" kern="1200" dirty="0" smtClean="0"/>
            <a:t>N</a:t>
          </a:r>
          <a:r>
            <a:rPr lang="de-DE" sz="1300" kern="1200" dirty="0" smtClean="0"/>
            <a:t>etwork </a:t>
          </a:r>
          <a:r>
            <a:rPr lang="de-DE" sz="1300" b="1" kern="1200" dirty="0" smtClean="0"/>
            <a:t>A</a:t>
          </a:r>
          <a:r>
            <a:rPr lang="de-DE" sz="1300" kern="1200" dirty="0" smtClean="0"/>
            <a:t>nalytics</a:t>
          </a:r>
          <a:endParaRPr lang="de-DE" sz="1300" b="1" kern="1200" dirty="0"/>
        </a:p>
      </dsp:txBody>
      <dsp:txXfrm>
        <a:off x="4854794" y="5313536"/>
        <a:ext cx="1869677" cy="934838"/>
      </dsp:txXfrm>
    </dsp:sp>
    <dsp:sp modelId="{671A98CB-3A6F-8343-A129-90C53C0CB04C}">
      <dsp:nvSpPr>
        <dsp:cNvPr id="0" name=""/>
        <dsp:cNvSpPr/>
      </dsp:nvSpPr>
      <dsp:spPr>
        <a:xfrm>
          <a:off x="6649685" y="2658594"/>
          <a:ext cx="1869677" cy="934838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COMMUNITY-Group      (vom Netz gewählte Teilnehmer)</a:t>
          </a:r>
          <a:endParaRPr lang="de-DE" sz="1300" kern="1200" dirty="0"/>
        </a:p>
      </dsp:txBody>
      <dsp:txXfrm>
        <a:off x="6649685" y="2658594"/>
        <a:ext cx="1869677" cy="934838"/>
      </dsp:txXfrm>
    </dsp:sp>
    <dsp:sp modelId="{FF5C409B-DF1F-484C-AD85-FFF7855B1AC7}">
      <dsp:nvSpPr>
        <dsp:cNvPr id="0" name=""/>
        <dsp:cNvSpPr/>
      </dsp:nvSpPr>
      <dsp:spPr>
        <a:xfrm>
          <a:off x="3022510" y="1331123"/>
          <a:ext cx="1869677" cy="934838"/>
        </a:xfrm>
        <a:prstGeom prst="rect">
          <a:avLst/>
        </a:prstGeom>
        <a:solidFill>
          <a:schemeClr val="accent3">
            <a:lumMod val="7500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300" kern="1200" dirty="0" smtClean="0"/>
            <a:t>JUVANTIS Stiftung         (stellt Infrastruktur her)</a:t>
          </a:r>
          <a:endParaRPr lang="de-DE" sz="1300" kern="1200" dirty="0"/>
        </a:p>
      </dsp:txBody>
      <dsp:txXfrm>
        <a:off x="3022510" y="1331123"/>
        <a:ext cx="1869677" cy="9348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08A25-738D-834E-9487-A7FB605FEDCE}">
      <dsp:nvSpPr>
        <dsp:cNvPr id="0" name=""/>
        <dsp:cNvSpPr/>
      </dsp:nvSpPr>
      <dsp:spPr>
        <a:xfrm rot="5400000">
          <a:off x="-159475" y="161124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Finanzierung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373758"/>
        <a:ext cx="744217" cy="318950"/>
      </dsp:txXfrm>
    </dsp:sp>
    <dsp:sp modelId="{3F9BB03D-BBBE-C741-9B1E-DD9FD975DE3D}">
      <dsp:nvSpPr>
        <dsp:cNvPr id="0" name=""/>
        <dsp:cNvSpPr/>
      </dsp:nvSpPr>
      <dsp:spPr>
        <a:xfrm rot="5400000">
          <a:off x="3683200" y="-2937334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Marketing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Laufender Betrieb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35384"/>
        <a:ext cx="6535290" cy="623588"/>
      </dsp:txXfrm>
    </dsp:sp>
    <dsp:sp modelId="{7B15B503-E0D2-144B-930C-450A0594BA6F}">
      <dsp:nvSpPr>
        <dsp:cNvPr id="0" name=""/>
        <dsp:cNvSpPr/>
      </dsp:nvSpPr>
      <dsp:spPr>
        <a:xfrm rot="5400000">
          <a:off x="-159475" y="1106850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Recht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1319484"/>
        <a:ext cx="744217" cy="318950"/>
      </dsp:txXfrm>
    </dsp:sp>
    <dsp:sp modelId="{69263345-43AE-0245-9C7F-AA4067502446}">
      <dsp:nvSpPr>
        <dsp:cNvPr id="0" name=""/>
        <dsp:cNvSpPr/>
      </dsp:nvSpPr>
      <dsp:spPr>
        <a:xfrm rot="5400000">
          <a:off x="3683200" y="-1991608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Vertretung im Streitfall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Medizinrecht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981110"/>
        <a:ext cx="6535290" cy="623588"/>
      </dsp:txXfrm>
    </dsp:sp>
    <dsp:sp modelId="{5E117133-F6EE-1149-B94D-EA5D10D8D930}">
      <dsp:nvSpPr>
        <dsp:cNvPr id="0" name=""/>
        <dsp:cNvSpPr/>
      </dsp:nvSpPr>
      <dsp:spPr>
        <a:xfrm rot="5400000">
          <a:off x="-159475" y="2052575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Organisation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2265209"/>
        <a:ext cx="744217" cy="318950"/>
      </dsp:txXfrm>
    </dsp:sp>
    <dsp:sp modelId="{9124B0C6-D543-7344-B9FF-55B95AF0BB23}">
      <dsp:nvSpPr>
        <dsp:cNvPr id="0" name=""/>
        <dsp:cNvSpPr/>
      </dsp:nvSpPr>
      <dsp:spPr>
        <a:xfrm rot="5400000">
          <a:off x="3683200" y="-1045882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Veranstaltungen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Netzwerkbildung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1926836"/>
        <a:ext cx="6535290" cy="623588"/>
      </dsp:txXfrm>
    </dsp:sp>
    <dsp:sp modelId="{9DE7DEA7-50DE-6545-840B-67150A007F57}">
      <dsp:nvSpPr>
        <dsp:cNvPr id="0" name=""/>
        <dsp:cNvSpPr/>
      </dsp:nvSpPr>
      <dsp:spPr>
        <a:xfrm rot="5400000">
          <a:off x="-159475" y="2998301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Betrieb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3210935"/>
        <a:ext cx="744217" cy="318950"/>
      </dsp:txXfrm>
    </dsp:sp>
    <dsp:sp modelId="{F1C7BC40-3B5B-7C40-8463-51810106182C}">
      <dsp:nvSpPr>
        <dsp:cNvPr id="0" name=""/>
        <dsp:cNvSpPr/>
      </dsp:nvSpPr>
      <dsp:spPr>
        <a:xfrm rot="5400000">
          <a:off x="3683200" y="-100156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Server</a:t>
          </a:r>
          <a:endParaRPr lang="de-DE" sz="1900" kern="1200" dirty="0">
            <a:latin typeface="Open Sans"/>
            <a:cs typeface="Open Sans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Service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2872562"/>
        <a:ext cx="6535290" cy="623588"/>
      </dsp:txXfrm>
    </dsp:sp>
    <dsp:sp modelId="{4E75BAC1-AD19-A34D-B9D4-EAA68ED6C833}">
      <dsp:nvSpPr>
        <dsp:cNvPr id="0" name=""/>
        <dsp:cNvSpPr/>
      </dsp:nvSpPr>
      <dsp:spPr>
        <a:xfrm rot="5400000">
          <a:off x="-159475" y="3944027"/>
          <a:ext cx="1063167" cy="744217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800" b="1" kern="1200" dirty="0" smtClean="0">
              <a:latin typeface="Open Sans"/>
              <a:cs typeface="Open Sans"/>
            </a:rPr>
            <a:t>Entscheidung</a:t>
          </a:r>
          <a:endParaRPr lang="de-DE" sz="800" b="1" kern="1200" dirty="0">
            <a:latin typeface="Open Sans"/>
            <a:cs typeface="Open Sans"/>
          </a:endParaRPr>
        </a:p>
      </dsp:txBody>
      <dsp:txXfrm rot="-5400000">
        <a:off x="1" y="4156661"/>
        <a:ext cx="744217" cy="318950"/>
      </dsp:txXfrm>
    </dsp:sp>
    <dsp:sp modelId="{085281D3-A4D7-C940-AB2C-6D456FD73CA7}">
      <dsp:nvSpPr>
        <dsp:cNvPr id="0" name=""/>
        <dsp:cNvSpPr/>
      </dsp:nvSpPr>
      <dsp:spPr>
        <a:xfrm rot="5400000">
          <a:off x="3683200" y="845568"/>
          <a:ext cx="691058" cy="6569025"/>
        </a:xfrm>
        <a:prstGeom prst="round2Same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de-DE" sz="1900" kern="1200" dirty="0" smtClean="0">
              <a:latin typeface="Open Sans"/>
              <a:cs typeface="Open Sans"/>
            </a:rPr>
            <a:t>Explizit keine Einflussnahme auf die Entwicklung</a:t>
          </a:r>
          <a:endParaRPr lang="de-DE" sz="1900" kern="1200" dirty="0">
            <a:latin typeface="Open Sans"/>
            <a:cs typeface="Open Sans"/>
          </a:endParaRPr>
        </a:p>
      </dsp:txBody>
      <dsp:txXfrm rot="-5400000">
        <a:off x="744217" y="3818287"/>
        <a:ext cx="6535290" cy="6235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3BBDE-C839-AD48-BF37-F29C19A52518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20FFFB-DE89-7943-9E23-99EBCBB1470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83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6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66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93667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 smtClean="0"/>
              <a:t>Verbundleistungen</a:t>
            </a:r>
            <a:r>
              <a:rPr lang="de-DE" baseline="0" dirty="0" smtClean="0"/>
              <a:t> ergänzen sich gegenseitig und stehen häufig komplementär zueinander </a:t>
            </a:r>
          </a:p>
          <a:p>
            <a:r>
              <a:rPr lang="de-DE" baseline="0" dirty="0" smtClean="0"/>
              <a:t>(Bsp.: Shampoo und Spülung)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Transaktionsleistungen bereichern nutzenstiftend die Transaktionsleistung, bzw. senken die Transaktionskosten </a:t>
            </a:r>
          </a:p>
          <a:p>
            <a:r>
              <a:rPr lang="de-DE" baseline="0" dirty="0" smtClean="0"/>
              <a:t>(Bsp. nutzenstiftende Leistung: Probierstände oder Kinderhort am Point of </a:t>
            </a:r>
            <a:r>
              <a:rPr lang="de-DE" baseline="0" dirty="0" err="1" smtClean="0"/>
              <a:t>Sale</a:t>
            </a:r>
            <a:r>
              <a:rPr lang="de-DE" baseline="0" dirty="0" smtClean="0"/>
              <a:t>; kostensenkende Leistung: Verfügbarkeit des Produkts in den Läden {Ubiquität}, Informationsgehalt der Werbung für das Produkt)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 smtClean="0"/>
              <a:t>Verbundleistungen</a:t>
            </a:r>
            <a:r>
              <a:rPr lang="de-DE" baseline="0" dirty="0" smtClean="0"/>
              <a:t> ergänzen sich gegenseitig und stehen häufig komplementär zueinander </a:t>
            </a:r>
          </a:p>
          <a:p>
            <a:r>
              <a:rPr lang="de-DE" baseline="0" dirty="0" smtClean="0"/>
              <a:t>(Bsp.: Shampoo und Spülung)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Transaktionsleistungen bereichern nutzenstiftend die Transaktionsleistung, bzw. senken die Transaktionskosten </a:t>
            </a:r>
          </a:p>
          <a:p>
            <a:r>
              <a:rPr lang="de-DE" baseline="0" dirty="0" smtClean="0"/>
              <a:t>(Bsp. nutzenstiftende Leistung: Probierstände oder Kinderhort am Point of </a:t>
            </a:r>
            <a:r>
              <a:rPr lang="de-DE" baseline="0" dirty="0" err="1" smtClean="0"/>
              <a:t>Sale</a:t>
            </a:r>
            <a:r>
              <a:rPr lang="de-DE" baseline="0" dirty="0" smtClean="0"/>
              <a:t>; kostensenkende Leistung: Verfügbarkeit des Produkts in den Läden {Ubiquität}, Informationsgehalt der Werbung für das Produkt)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 smtClean="0"/>
              <a:t>Verbundleistungen</a:t>
            </a:r>
            <a:r>
              <a:rPr lang="de-DE" baseline="0" dirty="0" smtClean="0"/>
              <a:t> ergänzen sich gegenseitig und stehen häufig komplementär zueinander </a:t>
            </a:r>
          </a:p>
          <a:p>
            <a:r>
              <a:rPr lang="de-DE" baseline="0" dirty="0" smtClean="0"/>
              <a:t>(Bsp.: Shampoo und Spülung)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Transaktionsleistungen bereichern nutzenstiftend die Transaktionsleistung, bzw. senken die Transaktionskosten </a:t>
            </a:r>
          </a:p>
          <a:p>
            <a:r>
              <a:rPr lang="de-DE" baseline="0" dirty="0" smtClean="0"/>
              <a:t>(Bsp. nutzenstiftende Leistung: Probierstände oder Kinderhort am Point of </a:t>
            </a:r>
            <a:r>
              <a:rPr lang="de-DE" baseline="0" dirty="0" err="1" smtClean="0"/>
              <a:t>Sale</a:t>
            </a:r>
            <a:r>
              <a:rPr lang="de-DE" baseline="0" dirty="0" smtClean="0"/>
              <a:t>; kostensenkende Leistung: Verfügbarkeit des Produkts in den Läden {Ubiquität}, Informationsgehalt der Werbung für das Produkt)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de-DE" dirty="0" smtClean="0"/>
              <a:t>Verbundleistungen</a:t>
            </a:r>
            <a:r>
              <a:rPr lang="de-DE" baseline="0" dirty="0" smtClean="0"/>
              <a:t> ergänzen sich gegenseitig und stehen häufig komplementär zueinander </a:t>
            </a:r>
          </a:p>
          <a:p>
            <a:r>
              <a:rPr lang="de-DE" baseline="0" dirty="0" smtClean="0"/>
              <a:t>(Bsp.: Shampoo und Spülung)</a:t>
            </a:r>
          </a:p>
          <a:p>
            <a:endParaRPr lang="de-DE" baseline="0" dirty="0" smtClean="0"/>
          </a:p>
          <a:p>
            <a:r>
              <a:rPr lang="de-DE" baseline="0" dirty="0" smtClean="0"/>
              <a:t>Transaktionsleistungen bereichern nutzenstiftend die Transaktionsleistung, bzw. senken die Transaktionskosten </a:t>
            </a:r>
          </a:p>
          <a:p>
            <a:r>
              <a:rPr lang="de-DE" baseline="0" dirty="0" smtClean="0"/>
              <a:t>(Bsp. nutzenstiftende Leistung: Probierstände oder Kinderhort am Point of </a:t>
            </a:r>
            <a:r>
              <a:rPr lang="de-DE" baseline="0" dirty="0" err="1" smtClean="0"/>
              <a:t>Sale</a:t>
            </a:r>
            <a:r>
              <a:rPr lang="de-DE" baseline="0" dirty="0" smtClean="0"/>
              <a:t>; kostensenkende Leistung: Verfügbarkeit des Produkts in den Läden {Ubiquität}, Informationsgehalt der Werbung für das Produkt)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20FFFB-DE89-7943-9E23-99EBCBB1470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51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de-DE" smtClean="0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42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870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3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48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9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67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1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6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276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7837972" y="6348101"/>
            <a:ext cx="848828" cy="365125"/>
          </a:xfrm>
          <a:prstGeom prst="rect">
            <a:avLst/>
          </a:prstGeom>
        </p:spPr>
        <p:txBody>
          <a:bodyPr/>
          <a:lstStyle/>
          <a:p>
            <a:fld id="{B2DA7439-CAA7-C940-A691-88468F245A4C}" type="datetimeFigureOut">
              <a:rPr lang="de-DE" smtClean="0"/>
              <a:t>23.09.15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987696" y="6356350"/>
            <a:ext cx="699104" cy="365125"/>
          </a:xfrm>
          <a:prstGeom prst="rect">
            <a:avLst/>
          </a:prstGeom>
        </p:spPr>
        <p:txBody>
          <a:bodyPr/>
          <a:lstStyle/>
          <a:p>
            <a:fld id="{6AABF48C-0007-CA4A-A1E2-75C7E19801E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105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4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70102"/>
            <a:ext cx="8229600" cy="48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Bild 4" descr="sanexio.eps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182" y="6295542"/>
            <a:ext cx="1038482" cy="400998"/>
          </a:xfrm>
          <a:prstGeom prst="rect">
            <a:avLst/>
          </a:prstGeom>
        </p:spPr>
      </p:pic>
      <p:pic>
        <p:nvPicPr>
          <p:cNvPr id="11" name="Bild 10" descr="qr-logo_sanexio.eps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56" y="6198653"/>
            <a:ext cx="589066" cy="589066"/>
          </a:xfrm>
          <a:prstGeom prst="rect">
            <a:avLst/>
          </a:prstGeom>
        </p:spPr>
      </p:pic>
      <p:sp>
        <p:nvSpPr>
          <p:cNvPr id="9" name="Rechteck 8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rgbClr val="3AA9E0"/>
          </a:solidFill>
          <a:ln>
            <a:solidFill>
              <a:srgbClr val="3AA9E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57200" y="6241947"/>
            <a:ext cx="8229600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42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rgbClr val="1D4750"/>
          </a:solidFill>
          <a:latin typeface="Times"/>
          <a:ea typeface="+mj-ea"/>
          <a:cs typeface="Time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/>
          </a:solidFill>
          <a:latin typeface="Montserrat-Regular"/>
          <a:ea typeface="+mn-ea"/>
          <a:cs typeface="Montserrat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4.png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package" Target="../embeddings/Microsoft_Word-Dokument1.docx"/><Relationship Id="rId5" Type="http://schemas.openxmlformats.org/officeDocument/2006/relationships/image" Target="../media/image12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sundheitsinformation.de/" TargetMode="External"/><Relationship Id="rId4" Type="http://schemas.openxmlformats.org/officeDocument/2006/relationships/hyperlink" Target="http://www.ebm-netzwerk.de/pdf/publikationen/gpgi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11" descr="ethereum_1280x1024_3.jp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 trans="28000" intensity="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0"/>
            <a:ext cx="9144000" cy="6858000"/>
          </a:xfrm>
          <a:prstGeom prst="rect">
            <a:avLst/>
          </a:prstGeom>
        </p:spPr>
      </p:pic>
      <p:sp>
        <p:nvSpPr>
          <p:cNvPr id="2" name="Textfeld 1"/>
          <p:cNvSpPr txBox="1"/>
          <p:nvPr/>
        </p:nvSpPr>
        <p:spPr>
          <a:xfrm>
            <a:off x="4372221" y="425746"/>
            <a:ext cx="441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200" dirty="0" smtClean="0">
                <a:latin typeface="Open Sans"/>
                <a:cs typeface="Open Sans"/>
              </a:rPr>
              <a:t>JUVANTIS</a:t>
            </a:r>
            <a:endParaRPr lang="de-DE" sz="7200" dirty="0" smtClean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303962" y="4507512"/>
            <a:ext cx="236397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S. Stracke, MD, MBA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Internist, Gesundheitsökonom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GF Sanexio GmbH &amp; Co. KG</a:t>
            </a:r>
          </a:p>
          <a:p>
            <a:pPr>
              <a:lnSpc>
                <a:spcPct val="150000"/>
              </a:lnSpc>
            </a:pP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err="1" smtClean="0">
                <a:latin typeface="Open Sans"/>
                <a:cs typeface="Open Sans"/>
              </a:rPr>
              <a:t>Gauguinweg</a:t>
            </a:r>
            <a:r>
              <a:rPr lang="de-DE" sz="1200" dirty="0" smtClean="0">
                <a:latin typeface="Open Sans"/>
                <a:cs typeface="Open Sans"/>
              </a:rPr>
              <a:t> 23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60438 Frankfurt am Main</a:t>
            </a:r>
            <a:endParaRPr lang="de-DE" sz="1200" dirty="0">
              <a:latin typeface="Open Sans"/>
              <a:cs typeface="Open Sans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700189" y="4507512"/>
            <a:ext cx="232903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T. </a:t>
            </a:r>
            <a:r>
              <a:rPr lang="de-DE" dirty="0" err="1" smtClean="0">
                <a:latin typeface="Open Sans"/>
                <a:cs typeface="Open Sans"/>
              </a:rPr>
              <a:t>Kohlweyer</a:t>
            </a: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Medienkaufmann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Entwicklung &amp; Design Sanexio</a:t>
            </a: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endParaRPr lang="de-DE" sz="800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Steingasse 4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65183 Wiesbaden</a:t>
            </a:r>
            <a:endParaRPr lang="de-DE" sz="1200" dirty="0">
              <a:latin typeface="Open Sans"/>
              <a:cs typeface="Open Sans"/>
            </a:endParaRPr>
          </a:p>
        </p:txBody>
      </p:sp>
      <p:pic>
        <p:nvPicPr>
          <p:cNvPr id="4" name="Bild 3" descr="juvanti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394" y="559906"/>
            <a:ext cx="1148191" cy="1148191"/>
          </a:xfrm>
          <a:prstGeom prst="rect">
            <a:avLst/>
          </a:prstGeom>
        </p:spPr>
      </p:pic>
      <p:pic>
        <p:nvPicPr>
          <p:cNvPr id="5" name="Bild 4" descr="qr-logo_sanexio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72" y="2493516"/>
            <a:ext cx="1668993" cy="1668993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1271667" y="4507512"/>
            <a:ext cx="217239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F. Ebert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Fachinformatiker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IT &amp; Administration Sanexio</a:t>
            </a:r>
          </a:p>
          <a:p>
            <a:pPr>
              <a:lnSpc>
                <a:spcPct val="150000"/>
              </a:lnSpc>
            </a:pPr>
            <a:endParaRPr lang="de-DE" sz="8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Burgenring 58</a:t>
            </a:r>
          </a:p>
          <a:p>
            <a:pPr>
              <a:lnSpc>
                <a:spcPct val="150000"/>
              </a:lnSpc>
            </a:pPr>
            <a:r>
              <a:rPr lang="de-DE" sz="1200" dirty="0" smtClean="0">
                <a:latin typeface="Open Sans"/>
                <a:cs typeface="Open Sans"/>
              </a:rPr>
              <a:t>35396 Gießen</a:t>
            </a:r>
            <a:endParaRPr lang="de-DE" sz="12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7850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Ziel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031278"/>
            <a:ext cx="8229600" cy="346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de-DE" sz="2800" dirty="0" smtClean="0">
                <a:latin typeface="Open Sans"/>
                <a:cs typeface="Open Sans"/>
              </a:rPr>
              <a:t>Entwicklung einer </a:t>
            </a:r>
            <a:r>
              <a:rPr lang="de-DE" sz="2800" u="sng" dirty="0" smtClean="0">
                <a:latin typeface="Open Sans"/>
                <a:cs typeface="Open Sans"/>
              </a:rPr>
              <a:t>onlinebasierten</a:t>
            </a:r>
            <a:r>
              <a:rPr lang="de-DE" sz="2800" dirty="0" smtClean="0">
                <a:latin typeface="Open Sans"/>
                <a:cs typeface="Open Sans"/>
              </a:rPr>
              <a:t>,</a:t>
            </a:r>
          </a:p>
          <a:p>
            <a:pPr algn="ctr">
              <a:lnSpc>
                <a:spcPct val="200000"/>
              </a:lnSpc>
            </a:pPr>
            <a:r>
              <a:rPr lang="de-DE" sz="2800" dirty="0" smtClean="0">
                <a:latin typeface="Open Sans"/>
                <a:cs typeface="Open Sans"/>
              </a:rPr>
              <a:t>von </a:t>
            </a:r>
            <a:r>
              <a:rPr lang="de-DE" sz="2800" u="sng" dirty="0" smtClean="0">
                <a:latin typeface="Open Sans"/>
                <a:cs typeface="Open Sans"/>
              </a:rPr>
              <a:t>Fachpersonal</a:t>
            </a:r>
            <a:r>
              <a:rPr lang="de-DE" sz="2800" dirty="0" smtClean="0">
                <a:latin typeface="Open Sans"/>
                <a:cs typeface="Open Sans"/>
              </a:rPr>
              <a:t> und</a:t>
            </a:r>
          </a:p>
          <a:p>
            <a:pPr algn="ctr">
              <a:lnSpc>
                <a:spcPct val="200000"/>
              </a:lnSpc>
            </a:pPr>
            <a:r>
              <a:rPr lang="de-DE" sz="2800" dirty="0" smtClean="0">
                <a:latin typeface="Open Sans"/>
                <a:cs typeface="Open Sans"/>
              </a:rPr>
              <a:t>qualifizierten </a:t>
            </a:r>
            <a:r>
              <a:rPr lang="de-DE" sz="2800" u="sng" dirty="0" smtClean="0">
                <a:latin typeface="Open Sans"/>
                <a:cs typeface="Open Sans"/>
              </a:rPr>
              <a:t>Coaches</a:t>
            </a:r>
            <a:r>
              <a:rPr lang="de-DE" sz="2800" dirty="0" smtClean="0">
                <a:latin typeface="Open Sans"/>
                <a:cs typeface="Open Sans"/>
              </a:rPr>
              <a:t> koordinierten </a:t>
            </a:r>
          </a:p>
          <a:p>
            <a:pPr algn="ctr">
              <a:lnSpc>
                <a:spcPct val="200000"/>
              </a:lnSpc>
            </a:pPr>
            <a:r>
              <a:rPr lang="de-DE" sz="2800" u="sng" dirty="0" smtClean="0">
                <a:latin typeface="Open Sans"/>
                <a:cs typeface="Open Sans"/>
              </a:rPr>
              <a:t>Selbstmanagement</a:t>
            </a:r>
            <a:r>
              <a:rPr lang="de-DE" sz="2800" dirty="0" smtClean="0">
                <a:latin typeface="Open Sans"/>
                <a:cs typeface="Open Sans"/>
              </a:rPr>
              <a:t>- und </a:t>
            </a:r>
            <a:r>
              <a:rPr lang="de-DE" sz="2800" u="sng" dirty="0" smtClean="0">
                <a:latin typeface="Open Sans"/>
                <a:cs typeface="Open Sans"/>
              </a:rPr>
              <a:t>Wissensplattform</a:t>
            </a:r>
            <a:r>
              <a:rPr lang="de-DE" sz="2800" dirty="0" smtClean="0">
                <a:latin typeface="Open Sans"/>
                <a:cs typeface="Open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3681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884118" y="1126420"/>
            <a:ext cx="7613532" cy="5370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Entwicklung einer Plattform mit dem Ziel, 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Schlüsselkomponenten erfolgreicher Schulungs- 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programme in ein Online – Format mit Hilfe 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aktueller Webtechnologien zu übersetzen. </a:t>
            </a:r>
          </a:p>
          <a:p>
            <a:pPr>
              <a:lnSpc>
                <a:spcPct val="150000"/>
              </a:lnSpc>
            </a:pPr>
            <a:endParaRPr lang="de-DE" sz="1400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Weiterhin soll Juvantis als eine Webapplikation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konzipiert werden, die über verschiedene evidenz-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basierte Curricula in der Lage ist, weitere zukünftige </a:t>
            </a:r>
          </a:p>
          <a:p>
            <a:pPr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verhaltensmedizinische Programme zu entwickeln.</a:t>
            </a:r>
          </a:p>
          <a:p>
            <a:pPr>
              <a:lnSpc>
                <a:spcPct val="150000"/>
              </a:lnSpc>
            </a:pPr>
            <a:endParaRPr lang="de-DE" sz="2400" dirty="0">
              <a:latin typeface="Open Sans"/>
              <a:cs typeface="Open Sans"/>
            </a:endParaRPr>
          </a:p>
        </p:txBody>
      </p: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Ziel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70537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365781"/>
            <a:ext cx="8592414" cy="6186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1400" b="1" dirty="0">
                <a:latin typeface="Open Sans"/>
                <a:cs typeface="Open Sans"/>
              </a:rPr>
              <a:t>Hintergrund: </a:t>
            </a:r>
            <a:r>
              <a:rPr lang="de-DE" sz="1400" dirty="0">
                <a:latin typeface="Open Sans"/>
                <a:cs typeface="Open Sans"/>
              </a:rPr>
              <a:t>Diabetes-Epidemie; Schulungsprogramme als evidenzbasierte </a:t>
            </a:r>
            <a:r>
              <a:rPr lang="de-DE" sz="1400" dirty="0" smtClean="0">
                <a:latin typeface="Open Sans"/>
                <a:cs typeface="Open Sans"/>
              </a:rPr>
              <a:t>Therapieoption</a:t>
            </a:r>
            <a:endParaRPr lang="de-DE" sz="2400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Ziel: </a:t>
            </a:r>
            <a:r>
              <a:rPr lang="de-DE" sz="1400" dirty="0" smtClean="0">
                <a:latin typeface="Open Sans"/>
                <a:cs typeface="Open Sans"/>
              </a:rPr>
              <a:t>Transfer erfolgreicher traditioneller Präventionsmodule in ein Online – Format </a:t>
            </a:r>
          </a:p>
          <a:p>
            <a:pPr>
              <a:lnSpc>
                <a:spcPct val="200000"/>
              </a:lnSpc>
            </a:pPr>
            <a:r>
              <a:rPr lang="de-DE" sz="2800" b="1" dirty="0" smtClean="0">
                <a:solidFill>
                  <a:srgbClr val="3AA9E0"/>
                </a:solidFill>
                <a:latin typeface="Open Sans"/>
                <a:cs typeface="Open Sans"/>
              </a:rPr>
              <a:t>Studienanalyse / Update </a:t>
            </a:r>
            <a:r>
              <a:rPr lang="de-DE" sz="2800" b="1" dirty="0">
                <a:solidFill>
                  <a:srgbClr val="3AA9E0"/>
                </a:solidFill>
                <a:latin typeface="Open Sans"/>
                <a:cs typeface="Open Sans"/>
              </a:rPr>
              <a:t>E</a:t>
            </a:r>
            <a:r>
              <a:rPr lang="de-DE" sz="2800" b="1" dirty="0" smtClean="0">
                <a:solidFill>
                  <a:srgbClr val="3AA9E0"/>
                </a:solidFill>
                <a:latin typeface="Open Sans"/>
                <a:cs typeface="Open Sans"/>
              </a:rPr>
              <a:t>vidence </a:t>
            </a:r>
            <a:r>
              <a:rPr lang="de-DE" sz="2800" b="1" dirty="0">
                <a:solidFill>
                  <a:srgbClr val="3AA9E0"/>
                </a:solidFill>
                <a:latin typeface="Open Sans"/>
                <a:cs typeface="Open Sans"/>
              </a:rPr>
              <a:t>base </a:t>
            </a:r>
            <a:endParaRPr lang="de-DE" sz="2800" b="1" dirty="0" smtClean="0">
              <a:solidFill>
                <a:srgbClr val="3AA9E0"/>
              </a:solidFill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Formulierung Hypothese</a:t>
            </a:r>
            <a:endParaRPr lang="de-DE" sz="2400" dirty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Entwicklung Studiendesign &amp; </a:t>
            </a:r>
            <a:r>
              <a:rPr lang="de-DE" sz="2400" dirty="0" smtClean="0">
                <a:latin typeface="Open Sans"/>
                <a:cs typeface="Open Sans"/>
              </a:rPr>
              <a:t>Prototyp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endParaRPr lang="de-DE" sz="24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86680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8329" cy="75664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Open Sans"/>
                <a:cs typeface="Open Sans"/>
              </a:rPr>
              <a:t> Studienanalyse: pre-trial evaluation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078266"/>
            <a:ext cx="8686800" cy="5152971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Identifizierung evidenzbasierter Onlineprogramme</a:t>
            </a:r>
          </a:p>
          <a:p>
            <a:pPr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Screening von 51 Studien aus 6 Datenbanken</a:t>
            </a:r>
            <a:endParaRPr lang="de-DE" dirty="0">
              <a:latin typeface="Open Sans"/>
              <a:cs typeface="Open Sans"/>
            </a:endParaRPr>
          </a:p>
          <a:p>
            <a:pPr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Erste qualitative Bewertung für 23 Studien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Positiver Einfluss auf die Einstellung des Blutzuckers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Effekte bei Smartphone-Anwendungen ausgeprägter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Unterschiedliche Aussagen zu Gewicht, RR, Lebensqualität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Zeit zum follow</a:t>
            </a:r>
            <a:r>
              <a:rPr lang="de-DE" dirty="0">
                <a:latin typeface="Open Sans"/>
                <a:cs typeface="Open Sans"/>
              </a:rPr>
              <a:t>-</a:t>
            </a:r>
            <a:r>
              <a:rPr lang="de-DE" dirty="0" smtClean="0">
                <a:latin typeface="Open Sans"/>
                <a:cs typeface="Open Sans"/>
              </a:rPr>
              <a:t>up: 2 Monate bis &gt; 4 Jahre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Heterogene Kontrollgruppen (jeweiliges Standardprogramm)</a:t>
            </a:r>
          </a:p>
          <a:p>
            <a:pPr lvl="1">
              <a:lnSpc>
                <a:spcPct val="140000"/>
              </a:lnSpc>
            </a:pPr>
            <a:r>
              <a:rPr lang="de-DE" dirty="0" smtClean="0">
                <a:latin typeface="Open Sans"/>
                <a:cs typeface="Open Sans"/>
              </a:rPr>
              <a:t>Keine wesentlichen adverse Effekte (Ausnahme: Ergonomie)</a:t>
            </a:r>
          </a:p>
          <a:p>
            <a:pPr lvl="1">
              <a:lnSpc>
                <a:spcPct val="140000"/>
              </a:lnSpc>
            </a:pPr>
            <a:endParaRPr lang="de-DE" dirty="0"/>
          </a:p>
          <a:p>
            <a:pPr lvl="2">
              <a:lnSpc>
                <a:spcPct val="150000"/>
              </a:lnSpc>
            </a:pP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539882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8329" cy="756640"/>
          </a:xfrm>
        </p:spPr>
        <p:txBody>
          <a:bodyPr>
            <a:normAutofit fontScale="90000"/>
          </a:bodyPr>
          <a:lstStyle/>
          <a:p>
            <a:r>
              <a:rPr lang="de-DE" dirty="0" smtClean="0">
                <a:latin typeface="Open Sans"/>
                <a:cs typeface="Open Sans"/>
              </a:rPr>
              <a:t> Studienanalyse: pre-trial evaluation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2450" y="972426"/>
            <a:ext cx="8777713" cy="5152971"/>
          </a:xfrm>
        </p:spPr>
        <p:txBody>
          <a:bodyPr>
            <a:noAutofit/>
          </a:bodyPr>
          <a:lstStyle/>
          <a:p>
            <a:pPr marL="457200" lvl="1" indent="0">
              <a:lnSpc>
                <a:spcPct val="140000"/>
              </a:lnSpc>
              <a:spcAft>
                <a:spcPts val="1000"/>
              </a:spcAft>
              <a:buNone/>
            </a:pPr>
            <a:r>
              <a:rPr lang="de-DE" b="1" dirty="0" smtClean="0">
                <a:latin typeface="Open Sans"/>
                <a:cs typeface="Open Sans"/>
              </a:rPr>
              <a:t>Erfolgreiche Modulkomponenten aus: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b="1" dirty="0" smtClean="0">
                <a:latin typeface="Open Sans"/>
                <a:cs typeface="Open Sans"/>
              </a:rPr>
              <a:t>DESMOND</a:t>
            </a:r>
            <a:r>
              <a:rPr lang="de-DE" sz="2000" dirty="0" smtClean="0">
                <a:latin typeface="Open Sans"/>
                <a:cs typeface="Open Sans"/>
              </a:rPr>
              <a:t> </a:t>
            </a:r>
            <a:r>
              <a:rPr lang="de-DE" sz="2000" dirty="0">
                <a:latin typeface="Open Sans"/>
                <a:cs typeface="Open Sans"/>
              </a:rPr>
              <a:t>(„</a:t>
            </a:r>
            <a:r>
              <a:rPr lang="de-DE" sz="2000" dirty="0" err="1">
                <a:latin typeface="Open Sans"/>
                <a:cs typeface="Open Sans"/>
              </a:rPr>
              <a:t>the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>
                <a:latin typeface="Open Sans"/>
                <a:cs typeface="Open Sans"/>
              </a:rPr>
              <a:t>D</a:t>
            </a:r>
            <a:r>
              <a:rPr lang="de-DE" sz="2000" dirty="0">
                <a:latin typeface="Open Sans"/>
                <a:cs typeface="Open Sans"/>
              </a:rPr>
              <a:t>iabetes </a:t>
            </a:r>
            <a:r>
              <a:rPr lang="de-DE" sz="2000" b="1" dirty="0">
                <a:latin typeface="Open Sans"/>
                <a:cs typeface="Open Sans"/>
              </a:rPr>
              <a:t>E</a:t>
            </a:r>
            <a:r>
              <a:rPr lang="de-DE" sz="2000" dirty="0">
                <a:latin typeface="Open Sans"/>
                <a:cs typeface="Open Sans"/>
              </a:rPr>
              <a:t>ducation an </a:t>
            </a:r>
            <a:r>
              <a:rPr lang="de-DE" sz="2000" b="1" dirty="0" err="1">
                <a:latin typeface="Open Sans"/>
                <a:cs typeface="Open Sans"/>
              </a:rPr>
              <a:t>S</a:t>
            </a:r>
            <a:r>
              <a:rPr lang="de-DE" sz="2000" dirty="0" err="1">
                <a:latin typeface="Open Sans"/>
                <a:cs typeface="Open Sans"/>
              </a:rPr>
              <a:t>elf</a:t>
            </a:r>
            <a:r>
              <a:rPr lang="de-DE" sz="2000" dirty="0">
                <a:latin typeface="Open Sans"/>
                <a:cs typeface="Open Sans"/>
              </a:rPr>
              <a:t>-</a:t>
            </a:r>
            <a:r>
              <a:rPr lang="de-DE" sz="2000" b="1" dirty="0">
                <a:latin typeface="Open Sans"/>
                <a:cs typeface="Open Sans"/>
              </a:rPr>
              <a:t>M</a:t>
            </a:r>
            <a:r>
              <a:rPr lang="de-DE" sz="2000" dirty="0">
                <a:latin typeface="Open Sans"/>
                <a:cs typeface="Open Sans"/>
              </a:rPr>
              <a:t>anagement </a:t>
            </a:r>
            <a:r>
              <a:rPr lang="de-DE" sz="2000" dirty="0" err="1">
                <a:latin typeface="Open Sans"/>
                <a:cs typeface="Open Sans"/>
              </a:rPr>
              <a:t>for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O</a:t>
            </a:r>
            <a:r>
              <a:rPr lang="de-DE" sz="2000" dirty="0" err="1">
                <a:latin typeface="Open Sans"/>
                <a:cs typeface="Open Sans"/>
              </a:rPr>
              <a:t>ngoing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and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N</a:t>
            </a:r>
            <a:r>
              <a:rPr lang="de-DE" sz="2000" dirty="0" err="1">
                <a:latin typeface="Open Sans"/>
                <a:cs typeface="Open Sans"/>
              </a:rPr>
              <a:t>ewly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D</a:t>
            </a:r>
            <a:r>
              <a:rPr lang="de-DE" sz="2000" dirty="0" err="1">
                <a:latin typeface="Open Sans"/>
                <a:cs typeface="Open Sans"/>
              </a:rPr>
              <a:t>iagnosed</a:t>
            </a:r>
            <a:r>
              <a:rPr lang="de-DE" sz="2000" dirty="0">
                <a:latin typeface="Open Sans"/>
                <a:cs typeface="Open Sans"/>
              </a:rPr>
              <a:t> with typ 2 </a:t>
            </a:r>
            <a:r>
              <a:rPr lang="de-DE" sz="2000" dirty="0" err="1">
                <a:latin typeface="Open Sans"/>
                <a:cs typeface="Open Sans"/>
              </a:rPr>
              <a:t>diabetes</a:t>
            </a:r>
            <a:r>
              <a:rPr lang="de-DE" sz="2000" dirty="0" smtClean="0">
                <a:latin typeface="Open Sans"/>
                <a:cs typeface="Open Sans"/>
              </a:rPr>
              <a:t>)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b="1" dirty="0" smtClean="0">
                <a:latin typeface="Open Sans"/>
                <a:cs typeface="Open Sans"/>
              </a:rPr>
              <a:t>ROMEO</a:t>
            </a:r>
            <a:r>
              <a:rPr lang="de-DE" sz="2000" dirty="0" smtClean="0">
                <a:latin typeface="Open Sans"/>
                <a:cs typeface="Open Sans"/>
              </a:rPr>
              <a:t> </a:t>
            </a:r>
            <a:r>
              <a:rPr lang="de-DE" sz="2000" dirty="0">
                <a:latin typeface="Open Sans"/>
                <a:cs typeface="Open Sans"/>
              </a:rPr>
              <a:t>(„</a:t>
            </a:r>
            <a:r>
              <a:rPr lang="de-DE" sz="2000" dirty="0" err="1">
                <a:latin typeface="Open Sans"/>
                <a:cs typeface="Open Sans"/>
              </a:rPr>
              <a:t>the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R</a:t>
            </a:r>
            <a:r>
              <a:rPr lang="de-DE" sz="2000" dirty="0" err="1">
                <a:latin typeface="Open Sans"/>
                <a:cs typeface="Open Sans"/>
              </a:rPr>
              <a:t>ethink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O</a:t>
            </a:r>
            <a:r>
              <a:rPr lang="de-DE" sz="2000" dirty="0" err="1">
                <a:latin typeface="Open Sans"/>
                <a:cs typeface="Open Sans"/>
              </a:rPr>
              <a:t>rganization</a:t>
            </a:r>
            <a:r>
              <a:rPr lang="de-DE" sz="2000" dirty="0">
                <a:latin typeface="Open Sans"/>
                <a:cs typeface="Open Sans"/>
              </a:rPr>
              <a:t> to </a:t>
            </a:r>
            <a:r>
              <a:rPr lang="de-DE" sz="2000" dirty="0" err="1">
                <a:latin typeface="Open Sans"/>
                <a:cs typeface="Open Sans"/>
              </a:rPr>
              <a:t>i</a:t>
            </a:r>
            <a:r>
              <a:rPr lang="de-DE" sz="2000" b="1" dirty="0" err="1">
                <a:latin typeface="Open Sans"/>
                <a:cs typeface="Open Sans"/>
              </a:rPr>
              <a:t>M</a:t>
            </a:r>
            <a:r>
              <a:rPr lang="de-DE" sz="2000" dirty="0" err="1">
                <a:latin typeface="Open Sans"/>
                <a:cs typeface="Open Sans"/>
              </a:rPr>
              <a:t>prove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>
                <a:latin typeface="Open Sans"/>
                <a:cs typeface="Open Sans"/>
              </a:rPr>
              <a:t>E</a:t>
            </a:r>
            <a:r>
              <a:rPr lang="de-DE" sz="2000" dirty="0">
                <a:latin typeface="Open Sans"/>
                <a:cs typeface="Open Sans"/>
              </a:rPr>
              <a:t>ducation </a:t>
            </a:r>
            <a:r>
              <a:rPr lang="de-DE" sz="2000" dirty="0" err="1">
                <a:latin typeface="Open Sans"/>
                <a:cs typeface="Open Sans"/>
              </a:rPr>
              <a:t>and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O</a:t>
            </a:r>
            <a:r>
              <a:rPr lang="de-DE" sz="2000" dirty="0" err="1">
                <a:latin typeface="Open Sans"/>
                <a:cs typeface="Open Sans"/>
              </a:rPr>
              <a:t>utcomes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for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people</a:t>
            </a:r>
            <a:r>
              <a:rPr lang="de-DE" sz="2000" dirty="0">
                <a:latin typeface="Open Sans"/>
                <a:cs typeface="Open Sans"/>
              </a:rPr>
              <a:t> with type 2 </a:t>
            </a:r>
            <a:r>
              <a:rPr lang="de-DE" sz="2000" dirty="0" err="1">
                <a:latin typeface="Open Sans"/>
                <a:cs typeface="Open Sans"/>
              </a:rPr>
              <a:t>diabetes</a:t>
            </a:r>
            <a:r>
              <a:rPr lang="de-DE" sz="2000" dirty="0" smtClean="0">
                <a:latin typeface="Open Sans"/>
                <a:cs typeface="Open Sans"/>
              </a:rPr>
              <a:t>) 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b="1" dirty="0">
                <a:latin typeface="Open Sans"/>
                <a:cs typeface="Open Sans"/>
              </a:rPr>
              <a:t>X-PERT </a:t>
            </a:r>
            <a:r>
              <a:rPr lang="de-DE" sz="2000" dirty="0">
                <a:latin typeface="Open Sans"/>
                <a:cs typeface="Open Sans"/>
              </a:rPr>
              <a:t>Programm 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b="1" dirty="0" smtClean="0">
                <a:latin typeface="Open Sans"/>
                <a:cs typeface="Open Sans"/>
              </a:rPr>
              <a:t>DAFNE</a:t>
            </a:r>
            <a:r>
              <a:rPr lang="de-DE" sz="2000" dirty="0" smtClean="0">
                <a:latin typeface="Open Sans"/>
                <a:cs typeface="Open Sans"/>
              </a:rPr>
              <a:t> </a:t>
            </a:r>
            <a:r>
              <a:rPr lang="de-DE" sz="2000" dirty="0">
                <a:latin typeface="Open Sans"/>
                <a:cs typeface="Open Sans"/>
              </a:rPr>
              <a:t>(</a:t>
            </a:r>
            <a:r>
              <a:rPr lang="de-DE" sz="2000" b="1" dirty="0">
                <a:latin typeface="Open Sans"/>
                <a:cs typeface="Open Sans"/>
              </a:rPr>
              <a:t>D</a:t>
            </a:r>
            <a:r>
              <a:rPr lang="de-DE" sz="2000" dirty="0">
                <a:latin typeface="Open Sans"/>
                <a:cs typeface="Open Sans"/>
              </a:rPr>
              <a:t>ose </a:t>
            </a:r>
            <a:r>
              <a:rPr lang="de-DE" sz="2000" b="1" dirty="0" err="1">
                <a:latin typeface="Open Sans"/>
                <a:cs typeface="Open Sans"/>
              </a:rPr>
              <a:t>A</a:t>
            </a:r>
            <a:r>
              <a:rPr lang="de-DE" sz="2000" dirty="0" err="1">
                <a:latin typeface="Open Sans"/>
                <a:cs typeface="Open Sans"/>
              </a:rPr>
              <a:t>djustment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 err="1">
                <a:latin typeface="Open Sans"/>
                <a:cs typeface="Open Sans"/>
              </a:rPr>
              <a:t>F</a:t>
            </a:r>
            <a:r>
              <a:rPr lang="de-DE" sz="2000" dirty="0" err="1">
                <a:latin typeface="Open Sans"/>
                <a:cs typeface="Open Sans"/>
              </a:rPr>
              <a:t>or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b="1" dirty="0">
                <a:latin typeface="Open Sans"/>
                <a:cs typeface="Open Sans"/>
              </a:rPr>
              <a:t>N</a:t>
            </a:r>
            <a:r>
              <a:rPr lang="de-DE" sz="2000" dirty="0">
                <a:latin typeface="Open Sans"/>
                <a:cs typeface="Open Sans"/>
              </a:rPr>
              <a:t>ormal </a:t>
            </a:r>
            <a:r>
              <a:rPr lang="de-DE" sz="2000" b="1" dirty="0" err="1">
                <a:latin typeface="Open Sans"/>
                <a:cs typeface="Open Sans"/>
              </a:rPr>
              <a:t>E</a:t>
            </a:r>
            <a:r>
              <a:rPr lang="de-DE" sz="2000" dirty="0" err="1">
                <a:latin typeface="Open Sans"/>
                <a:cs typeface="Open Sans"/>
              </a:rPr>
              <a:t>ating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for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>
                <a:latin typeface="Open Sans"/>
                <a:cs typeface="Open Sans"/>
              </a:rPr>
              <a:t>people</a:t>
            </a:r>
            <a:r>
              <a:rPr lang="de-DE" sz="2000" dirty="0">
                <a:latin typeface="Open Sans"/>
                <a:cs typeface="Open Sans"/>
              </a:rPr>
              <a:t> with type 1 </a:t>
            </a:r>
            <a:r>
              <a:rPr lang="de-DE" sz="2000" dirty="0" err="1">
                <a:latin typeface="Open Sans"/>
                <a:cs typeface="Open Sans"/>
              </a:rPr>
              <a:t>diabetes</a:t>
            </a:r>
            <a:r>
              <a:rPr lang="de-DE" sz="2000" dirty="0" smtClean="0">
                <a:latin typeface="Open Sans"/>
                <a:cs typeface="Open Sans"/>
              </a:rPr>
              <a:t>)</a:t>
            </a:r>
          </a:p>
          <a:p>
            <a:pPr lvl="2">
              <a:lnSpc>
                <a:spcPct val="130000"/>
              </a:lnSpc>
              <a:spcAft>
                <a:spcPts val="1000"/>
              </a:spcAft>
            </a:pPr>
            <a:r>
              <a:rPr lang="de-DE" sz="2000" dirty="0" smtClean="0">
                <a:latin typeface="Open Sans"/>
                <a:cs typeface="Open Sans"/>
              </a:rPr>
              <a:t>The </a:t>
            </a:r>
            <a:r>
              <a:rPr lang="de-DE" sz="2000" dirty="0">
                <a:latin typeface="Open Sans"/>
                <a:cs typeface="Open Sans"/>
              </a:rPr>
              <a:t>expert </a:t>
            </a:r>
            <a:r>
              <a:rPr lang="de-DE" sz="2000" dirty="0" err="1">
                <a:latin typeface="Open Sans"/>
                <a:cs typeface="Open Sans"/>
              </a:rPr>
              <a:t>patients</a:t>
            </a:r>
            <a:r>
              <a:rPr lang="de-DE" sz="2000" dirty="0">
                <a:latin typeface="Open Sans"/>
                <a:cs typeface="Open Sans"/>
              </a:rPr>
              <a:t> </a:t>
            </a:r>
            <a:r>
              <a:rPr lang="de-DE" sz="2000" dirty="0" err="1" smtClean="0">
                <a:latin typeface="Open Sans"/>
                <a:cs typeface="Open Sans"/>
              </a:rPr>
              <a:t>program</a:t>
            </a:r>
            <a:r>
              <a:rPr lang="de-DE" sz="2000" dirty="0" smtClean="0">
                <a:latin typeface="Open Sans"/>
                <a:cs typeface="Open Sans"/>
              </a:rPr>
              <a:t> </a:t>
            </a:r>
            <a:r>
              <a:rPr lang="de-DE" sz="2000" dirty="0">
                <a:latin typeface="Open Sans"/>
                <a:cs typeface="Open Sans"/>
              </a:rPr>
              <a:t>(</a:t>
            </a:r>
            <a:r>
              <a:rPr lang="de-DE" sz="2000" b="1" dirty="0">
                <a:latin typeface="Open Sans"/>
                <a:cs typeface="Open Sans"/>
              </a:rPr>
              <a:t>EPP</a:t>
            </a:r>
            <a:r>
              <a:rPr lang="de-DE" sz="2000" dirty="0" smtClean="0">
                <a:latin typeface="Open Sans"/>
                <a:cs typeface="Open Sans"/>
              </a:rPr>
              <a:t>)</a:t>
            </a:r>
          </a:p>
          <a:p>
            <a:pPr lvl="2">
              <a:lnSpc>
                <a:spcPct val="130000"/>
              </a:lnSpc>
            </a:pPr>
            <a:r>
              <a:rPr lang="de-DE" sz="2000" dirty="0" smtClean="0">
                <a:solidFill>
                  <a:srgbClr val="3AA9E0"/>
                </a:solidFill>
                <a:latin typeface="Open Sans"/>
                <a:cs typeface="Open Sans"/>
              </a:rPr>
              <a:t>Diabetes </a:t>
            </a:r>
            <a:r>
              <a:rPr lang="de-DE" sz="2000" dirty="0" err="1" smtClean="0">
                <a:solidFill>
                  <a:srgbClr val="3AA9E0"/>
                </a:solidFill>
                <a:latin typeface="Open Sans"/>
                <a:cs typeface="Open Sans"/>
              </a:rPr>
              <a:t>Prevention</a:t>
            </a:r>
            <a:r>
              <a:rPr lang="de-DE" sz="2000" dirty="0" smtClean="0">
                <a:solidFill>
                  <a:srgbClr val="3AA9E0"/>
                </a:solidFill>
                <a:latin typeface="Open Sans"/>
                <a:cs typeface="Open Sans"/>
              </a:rPr>
              <a:t> </a:t>
            </a:r>
            <a:r>
              <a:rPr lang="de-DE" sz="2000" dirty="0" err="1" smtClean="0">
                <a:solidFill>
                  <a:srgbClr val="3AA9E0"/>
                </a:solidFill>
                <a:latin typeface="Open Sans"/>
                <a:cs typeface="Open Sans"/>
              </a:rPr>
              <a:t>Program</a:t>
            </a:r>
            <a:r>
              <a:rPr lang="de-DE" sz="2000" dirty="0" smtClean="0">
                <a:solidFill>
                  <a:srgbClr val="3AA9E0"/>
                </a:solidFill>
                <a:latin typeface="Open Sans"/>
                <a:cs typeface="Open Sans"/>
              </a:rPr>
              <a:t> (</a:t>
            </a:r>
            <a:r>
              <a:rPr lang="de-DE" sz="2000" b="1" dirty="0" smtClean="0">
                <a:solidFill>
                  <a:srgbClr val="3AA9E0"/>
                </a:solidFill>
                <a:latin typeface="Open Sans"/>
                <a:cs typeface="Open Sans"/>
              </a:rPr>
              <a:t>DPP</a:t>
            </a:r>
            <a:r>
              <a:rPr lang="de-DE" sz="2000" dirty="0" smtClean="0">
                <a:solidFill>
                  <a:srgbClr val="3AA9E0"/>
                </a:solidFill>
                <a:latin typeface="Open Sans"/>
                <a:cs typeface="Open Sans"/>
              </a:rPr>
              <a:t>)</a:t>
            </a:r>
            <a:endParaRPr lang="de-DE" sz="2000" dirty="0">
              <a:solidFill>
                <a:srgbClr val="3AA9E0"/>
              </a:solidFill>
              <a:latin typeface="Open Sans"/>
              <a:cs typeface="Open Sans"/>
            </a:endParaRPr>
          </a:p>
          <a:p>
            <a:pPr lvl="2">
              <a:lnSpc>
                <a:spcPct val="150000"/>
              </a:lnSpc>
            </a:pPr>
            <a:endParaRPr lang="de-DE" dirty="0"/>
          </a:p>
          <a:p>
            <a:pPr lvl="2">
              <a:lnSpc>
                <a:spcPct val="150000"/>
              </a:lnSpc>
            </a:pPr>
            <a:endParaRPr lang="de-DE" sz="3000" dirty="0"/>
          </a:p>
        </p:txBody>
      </p:sp>
    </p:spTree>
    <p:extLst>
      <p:ext uri="{BB962C8B-B14F-4D97-AF65-F5344CB8AC3E}">
        <p14:creationId xmlns:p14="http://schemas.microsoft.com/office/powerpoint/2010/main" val="3405363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 descr="Bildschirmfoto 2015-08-13 um 00.3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6923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Erfolgreiche Modulkomponenten: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34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022521"/>
            <a:ext cx="8592414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de-DE" sz="1400" b="1" dirty="0">
                <a:latin typeface="Open Sans"/>
                <a:cs typeface="Open Sans"/>
              </a:rPr>
              <a:t>Hintergrund: </a:t>
            </a:r>
            <a:r>
              <a:rPr lang="de-DE" sz="1400" dirty="0">
                <a:latin typeface="Open Sans"/>
                <a:cs typeface="Open Sans"/>
              </a:rPr>
              <a:t>Diabetes-Epidemie; Schulungsprogramme als evidenzbasierte </a:t>
            </a:r>
            <a:r>
              <a:rPr lang="de-DE" sz="1400" dirty="0" smtClean="0">
                <a:latin typeface="Open Sans"/>
                <a:cs typeface="Open Sans"/>
              </a:rPr>
              <a:t>Therapieoption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Ziel: </a:t>
            </a:r>
            <a:r>
              <a:rPr lang="de-DE" sz="1400" dirty="0" smtClean="0">
                <a:latin typeface="Open Sans"/>
                <a:cs typeface="Open Sans"/>
              </a:rPr>
              <a:t>Transfer erfolgreicher traditioneller Präventionsmodule in ein Online – Format 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Studienanalyse (bisher 23 Studien): </a:t>
            </a:r>
            <a:r>
              <a:rPr lang="de-DE" sz="1400" dirty="0" smtClean="0">
                <a:latin typeface="Open Sans"/>
                <a:cs typeface="Open Sans"/>
              </a:rPr>
              <a:t>Identifizierung von 4 effektiven Hauptkomponenten</a:t>
            </a:r>
            <a:endParaRPr lang="de-DE" sz="1400" b="1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Formulierung Hypothese</a:t>
            </a: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Entwicklung Studiendesign &amp; </a:t>
            </a:r>
            <a:r>
              <a:rPr lang="de-DE" sz="2400" dirty="0" smtClean="0">
                <a:latin typeface="Open Sans"/>
                <a:cs typeface="Open Sans"/>
              </a:rPr>
              <a:t>Prototyp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49512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Formulierung der Hypothese: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1993422" y="1445566"/>
            <a:ext cx="5107588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Effektivität</a:t>
            </a: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der Online-Prävention</a:t>
            </a: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ist vergleichbar</a:t>
            </a: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mit der traditioneller Methoden</a:t>
            </a:r>
          </a:p>
          <a:p>
            <a:pPr algn="ctr">
              <a:lnSpc>
                <a:spcPct val="150000"/>
              </a:lnSpc>
            </a:pPr>
            <a:endParaRPr lang="de-DE" sz="2400" b="1" dirty="0">
              <a:latin typeface="Open Sans"/>
              <a:cs typeface="Open Sans"/>
            </a:endParaRP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Effizienz ist besser !</a:t>
            </a:r>
            <a:endParaRPr lang="de-DE" sz="2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72370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Formulierung der Hypothese: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84118" y="1445566"/>
            <a:ext cx="7326194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STUDIE</a:t>
            </a:r>
          </a:p>
          <a:p>
            <a:pPr algn="ctr">
              <a:lnSpc>
                <a:spcPct val="150000"/>
              </a:lnSpc>
            </a:pPr>
            <a:endParaRPr lang="de-DE" sz="2400" b="1" dirty="0" smtClean="0">
              <a:latin typeface="Open Sans"/>
              <a:cs typeface="Open Sans"/>
            </a:endParaRP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Transfer der Diabetes Prävention</a:t>
            </a:r>
          </a:p>
          <a:p>
            <a:pPr algn="ctr">
              <a:lnSpc>
                <a:spcPct val="150000"/>
              </a:lnSpc>
            </a:pPr>
            <a:r>
              <a:rPr lang="de-DE" sz="2400" b="1" dirty="0" smtClean="0">
                <a:latin typeface="Open Sans"/>
                <a:cs typeface="Open Sans"/>
              </a:rPr>
              <a:t>in ein Online – </a:t>
            </a:r>
            <a:r>
              <a:rPr lang="de-DE" sz="2400" b="1" dirty="0">
                <a:latin typeface="Open Sans"/>
                <a:cs typeface="Open Sans"/>
              </a:rPr>
              <a:t>N</a:t>
            </a:r>
            <a:r>
              <a:rPr lang="de-DE" sz="2400" b="1" dirty="0" smtClean="0">
                <a:latin typeface="Open Sans"/>
                <a:cs typeface="Open Sans"/>
              </a:rPr>
              <a:t>etzwerk</a:t>
            </a:r>
          </a:p>
          <a:p>
            <a:pPr algn="ctr">
              <a:lnSpc>
                <a:spcPct val="150000"/>
              </a:lnSpc>
            </a:pPr>
            <a:endParaRPr lang="de-DE" sz="2400" b="1" dirty="0">
              <a:latin typeface="Open Sans"/>
              <a:cs typeface="Open Sans"/>
            </a:endParaRPr>
          </a:p>
          <a:p>
            <a:pPr algn="ctr">
              <a:lnSpc>
                <a:spcPct val="150000"/>
              </a:lnSpc>
            </a:pPr>
            <a:r>
              <a:rPr lang="de-DE" sz="2400" dirty="0" smtClean="0">
                <a:latin typeface="Open Sans"/>
                <a:cs typeface="Open Sans"/>
              </a:rPr>
              <a:t>Validierung gegen Nationale Versorgungsleitlinien</a:t>
            </a:r>
            <a:endParaRPr lang="de-DE" sz="2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40610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Formulierung der Hypothese: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47485" y="1445566"/>
            <a:ext cx="8132605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2400" dirty="0"/>
              <a:t>Nachweis des medizinischen Nutzens (</a:t>
            </a:r>
            <a:r>
              <a:rPr lang="de-DE" sz="2400" dirty="0" smtClean="0"/>
              <a:t>„Effektivität“</a:t>
            </a:r>
            <a:r>
              <a:rPr lang="de-DE" sz="2400" dirty="0" smtClean="0"/>
              <a:t>)</a:t>
            </a:r>
          </a:p>
          <a:p>
            <a:pPr>
              <a:lnSpc>
                <a:spcPct val="130000"/>
              </a:lnSpc>
            </a:pPr>
            <a:r>
              <a:rPr lang="de-DE" sz="2400" dirty="0" smtClean="0"/>
              <a:t> </a:t>
            </a:r>
            <a:endParaRPr lang="de-DE" sz="2400" dirty="0"/>
          </a:p>
          <a:p>
            <a:pPr>
              <a:lnSpc>
                <a:spcPct val="130000"/>
              </a:lnSpc>
            </a:pPr>
            <a:r>
              <a:rPr lang="de-DE" sz="2400" dirty="0"/>
              <a:t>Nachweis einer wirtschaftlicheren Versorgung </a:t>
            </a:r>
            <a:r>
              <a:rPr lang="de-DE" sz="2400" dirty="0" smtClean="0"/>
              <a:t>(„Effizienz“)</a:t>
            </a:r>
            <a:endParaRPr lang="de-DE" sz="2400" dirty="0" smtClean="0"/>
          </a:p>
          <a:p>
            <a:pPr>
              <a:lnSpc>
                <a:spcPct val="130000"/>
              </a:lnSpc>
            </a:pPr>
            <a:r>
              <a:rPr lang="de-DE" sz="2400" dirty="0" smtClean="0"/>
              <a:t> </a:t>
            </a:r>
            <a:endParaRPr lang="de-DE" sz="2400" dirty="0"/>
          </a:p>
          <a:p>
            <a:pPr>
              <a:lnSpc>
                <a:spcPct val="130000"/>
              </a:lnSpc>
            </a:pPr>
            <a:r>
              <a:rPr lang="de-DE" sz="2400" dirty="0"/>
              <a:t>Nachgewiesener Beitrag zur Sicherstellung einer ausreichenden </a:t>
            </a:r>
          </a:p>
          <a:p>
            <a:pPr>
              <a:lnSpc>
                <a:spcPct val="130000"/>
              </a:lnSpc>
            </a:pPr>
            <a:r>
              <a:rPr lang="de-DE" sz="2400" dirty="0" smtClean="0"/>
              <a:t>Versorgung</a:t>
            </a:r>
            <a:r>
              <a:rPr lang="de-DE" sz="2400" dirty="0"/>
              <a:t> </a:t>
            </a:r>
            <a:r>
              <a:rPr lang="de-DE" sz="2400" dirty="0" smtClean="0"/>
              <a:t>(Skalierbarkeit)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22675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756670"/>
            <a:ext cx="8592414" cy="5324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2800" b="1" dirty="0" smtClean="0">
                <a:solidFill>
                  <a:srgbClr val="3AA9E0"/>
                </a:solidFill>
                <a:latin typeface="Open Sans"/>
                <a:cs typeface="Open Sans"/>
              </a:rPr>
              <a:t>Hintergrund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Ziel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Studienanalyse / Update </a:t>
            </a:r>
            <a:r>
              <a:rPr lang="de-DE" sz="2400" dirty="0">
                <a:latin typeface="Open Sans"/>
                <a:cs typeface="Open Sans"/>
              </a:rPr>
              <a:t>E</a:t>
            </a:r>
            <a:r>
              <a:rPr lang="de-DE" sz="2400" dirty="0" smtClean="0">
                <a:latin typeface="Open Sans"/>
                <a:cs typeface="Open Sans"/>
              </a:rPr>
              <a:t>vidence </a:t>
            </a:r>
            <a:r>
              <a:rPr lang="de-DE" sz="2400" dirty="0">
                <a:latin typeface="Open Sans"/>
                <a:cs typeface="Open Sans"/>
              </a:rPr>
              <a:t>base </a:t>
            </a:r>
            <a:endParaRPr lang="de-DE" sz="2400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Formulierung Hypothese</a:t>
            </a:r>
            <a:endParaRPr lang="de-DE" sz="2400" dirty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Entwicklung </a:t>
            </a:r>
            <a:r>
              <a:rPr lang="de-DE" sz="2400" dirty="0" smtClean="0">
                <a:latin typeface="Open Sans"/>
                <a:cs typeface="Open Sans"/>
              </a:rPr>
              <a:t>Studiendesign &amp; Prototyp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Diskussion</a:t>
            </a:r>
            <a:endParaRPr lang="de-DE" sz="24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79816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262803"/>
            <a:ext cx="8592414" cy="5139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de-DE" sz="1400" b="1" dirty="0">
                <a:latin typeface="Open Sans"/>
                <a:cs typeface="Open Sans"/>
              </a:rPr>
              <a:t>Hintergrund: </a:t>
            </a:r>
            <a:r>
              <a:rPr lang="de-DE" sz="1400" dirty="0">
                <a:latin typeface="Open Sans"/>
                <a:cs typeface="Open Sans"/>
              </a:rPr>
              <a:t>Diabetes-Epidemie; Schulungsprogramme als evidenzbasierte </a:t>
            </a:r>
            <a:r>
              <a:rPr lang="de-DE" sz="1400" dirty="0" smtClean="0">
                <a:latin typeface="Open Sans"/>
                <a:cs typeface="Open Sans"/>
              </a:rPr>
              <a:t>Therapieoption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Ziel: </a:t>
            </a:r>
            <a:r>
              <a:rPr lang="de-DE" sz="1400" dirty="0" smtClean="0">
                <a:latin typeface="Open Sans"/>
                <a:cs typeface="Open Sans"/>
              </a:rPr>
              <a:t>Transfer erfolgreicher traditioneller Präventionsmodule in ein Online – Format 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Studienanalyse (bisher 23 Studien): </a:t>
            </a:r>
            <a:r>
              <a:rPr lang="de-DE" sz="1400" dirty="0" smtClean="0">
                <a:latin typeface="Open Sans"/>
                <a:cs typeface="Open Sans"/>
              </a:rPr>
              <a:t>Identifizierung von 4 effektiven Hauptkomponenten</a:t>
            </a:r>
            <a:endParaRPr lang="de-DE" sz="1400" b="1" dirty="0" smtClean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Hypothese:</a:t>
            </a:r>
            <a:r>
              <a:rPr lang="de-DE" sz="1400" dirty="0" smtClean="0">
                <a:latin typeface="Open Sans"/>
                <a:cs typeface="Open Sans"/>
              </a:rPr>
              <a:t> Onlineprävention ist effektiv und gleichzeitig effizienter als traditionelle Programme</a:t>
            </a:r>
            <a:endParaRPr lang="de-DE" sz="1400" b="1" dirty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b="1" dirty="0">
                <a:solidFill>
                  <a:srgbClr val="3AA9E0"/>
                </a:solidFill>
                <a:latin typeface="Open Sans"/>
                <a:cs typeface="Open Sans"/>
              </a:rPr>
              <a:t>Entwicklung Studiendesign &amp; </a:t>
            </a:r>
            <a:r>
              <a:rPr lang="de-DE" sz="2400" b="1" dirty="0" smtClean="0">
                <a:solidFill>
                  <a:srgbClr val="3AA9E0"/>
                </a:solidFill>
                <a:latin typeface="Open Sans"/>
                <a:cs typeface="Open Sans"/>
              </a:rPr>
              <a:t>Prototyp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27970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Studiendesign: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57200" y="1189959"/>
            <a:ext cx="8697812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>
                <a:latin typeface="Open Sans"/>
                <a:cs typeface="Open Sans"/>
              </a:rPr>
              <a:t>Entwicklung einer Alternative zu Randomisiert Kontrollierten </a:t>
            </a:r>
            <a:r>
              <a:rPr lang="de-DE" b="1" dirty="0" smtClean="0">
                <a:latin typeface="Open Sans"/>
                <a:cs typeface="Open Sans"/>
              </a:rPr>
              <a:t>Studien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b="1" dirty="0" smtClean="0">
                <a:latin typeface="Open Sans"/>
                <a:cs typeface="Open Sans"/>
              </a:rPr>
              <a:t>RCTs</a:t>
            </a:r>
            <a:r>
              <a:rPr lang="de-DE" dirty="0" smtClean="0">
                <a:latin typeface="Open Sans"/>
                <a:cs typeface="Open Sans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>
                <a:latin typeface="Open Sans"/>
                <a:cs typeface="Open Sans"/>
              </a:rPr>
              <a:t>M</a:t>
            </a:r>
            <a:r>
              <a:rPr lang="de-DE" dirty="0" smtClean="0">
                <a:latin typeface="Open Sans"/>
                <a:cs typeface="Open Sans"/>
              </a:rPr>
              <a:t>eistens </a:t>
            </a:r>
            <a:r>
              <a:rPr lang="de-DE" dirty="0">
                <a:latin typeface="Open Sans"/>
                <a:cs typeface="Open Sans"/>
              </a:rPr>
              <a:t>sehr </a:t>
            </a:r>
            <a:r>
              <a:rPr lang="de-DE" dirty="0" smtClean="0">
                <a:latin typeface="Open Sans"/>
                <a:cs typeface="Open Sans"/>
              </a:rPr>
              <a:t>teuer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>
                <a:latin typeface="Open Sans"/>
                <a:cs typeface="Open Sans"/>
              </a:rPr>
              <a:t>A</a:t>
            </a:r>
            <a:r>
              <a:rPr lang="de-DE" dirty="0" smtClean="0">
                <a:latin typeface="Open Sans"/>
                <a:cs typeface="Open Sans"/>
              </a:rPr>
              <a:t>ufwendig </a:t>
            </a:r>
            <a:r>
              <a:rPr lang="de-DE" dirty="0">
                <a:latin typeface="Open Sans"/>
                <a:cs typeface="Open Sans"/>
              </a:rPr>
              <a:t>in </a:t>
            </a:r>
            <a:r>
              <a:rPr lang="de-DE" dirty="0" smtClean="0">
                <a:latin typeface="Open Sans"/>
                <a:cs typeface="Open Sans"/>
              </a:rPr>
              <a:t>Planung </a:t>
            </a:r>
            <a:r>
              <a:rPr lang="de-DE" dirty="0">
                <a:latin typeface="Open Sans"/>
                <a:cs typeface="Open Sans"/>
              </a:rPr>
              <a:t>und Durchführung </a:t>
            </a:r>
            <a:r>
              <a:rPr lang="de-DE" dirty="0" smtClean="0">
                <a:latin typeface="Open Sans"/>
                <a:cs typeface="Open Sans"/>
              </a:rPr>
              <a:t> 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>
                <a:latin typeface="Open Sans"/>
                <a:cs typeface="Open Sans"/>
              </a:rPr>
              <a:t>K</a:t>
            </a:r>
            <a:r>
              <a:rPr lang="de-DE" dirty="0" smtClean="0">
                <a:latin typeface="Open Sans"/>
                <a:cs typeface="Open Sans"/>
              </a:rPr>
              <a:t>leine Populationsgrößen und Beobachtungszeiträume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>
                <a:latin typeface="Open Sans"/>
                <a:cs typeface="Open Sans"/>
              </a:rPr>
              <a:t>K</a:t>
            </a:r>
            <a:r>
              <a:rPr lang="de-DE" dirty="0" smtClean="0">
                <a:latin typeface="Open Sans"/>
                <a:cs typeface="Open Sans"/>
              </a:rPr>
              <a:t>linische </a:t>
            </a:r>
            <a:r>
              <a:rPr lang="de-DE" dirty="0">
                <a:latin typeface="Open Sans"/>
                <a:cs typeface="Open Sans"/>
              </a:rPr>
              <a:t>„</a:t>
            </a:r>
            <a:r>
              <a:rPr lang="de-DE" dirty="0" err="1">
                <a:latin typeface="Open Sans"/>
                <a:cs typeface="Open Sans"/>
              </a:rPr>
              <a:t>efficacy</a:t>
            </a:r>
            <a:r>
              <a:rPr lang="de-DE" dirty="0" smtClean="0">
                <a:latin typeface="Open Sans"/>
                <a:cs typeface="Open Sans"/>
              </a:rPr>
              <a:t>“ JA, „</a:t>
            </a:r>
            <a:r>
              <a:rPr lang="de-DE" dirty="0" err="1">
                <a:latin typeface="Open Sans"/>
                <a:cs typeface="Open Sans"/>
              </a:rPr>
              <a:t>effectiveness</a:t>
            </a:r>
            <a:r>
              <a:rPr lang="de-DE" dirty="0">
                <a:latin typeface="Open Sans"/>
                <a:cs typeface="Open Sans"/>
              </a:rPr>
              <a:t>“ </a:t>
            </a:r>
            <a:r>
              <a:rPr lang="de-DE" dirty="0" smtClean="0">
                <a:latin typeface="Open Sans"/>
                <a:cs typeface="Open Sans"/>
              </a:rPr>
              <a:t>NEIN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Telemedizinisch doppelt blinde Studien nur schwer durchführbar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Rechtliche Einschränkungen bei </a:t>
            </a:r>
            <a:r>
              <a:rPr lang="de-DE" dirty="0" err="1" smtClean="0">
                <a:latin typeface="Open Sans"/>
                <a:cs typeface="Open Sans"/>
              </a:rPr>
              <a:t>telemed</a:t>
            </a:r>
            <a:r>
              <a:rPr lang="de-DE" dirty="0" smtClean="0">
                <a:latin typeface="Open Sans"/>
                <a:cs typeface="Open Sans"/>
              </a:rPr>
              <a:t>. Studien für KK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Innovationszyklus von Idee bis Umsetzung bis zu 15 Jahre</a:t>
            </a:r>
          </a:p>
          <a:p>
            <a:pPr lvl="1">
              <a:lnSpc>
                <a:spcPct val="200000"/>
              </a:lnSpc>
            </a:pPr>
            <a:endParaRPr lang="de-DE" dirty="0" smtClean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0541229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Studiendesign: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457200" y="1189959"/>
            <a:ext cx="8697812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b="1" dirty="0">
                <a:latin typeface="Open Sans"/>
                <a:cs typeface="Open Sans"/>
              </a:rPr>
              <a:t>Entwicklung einer Alternative zu Randomisiert Kontrollierten </a:t>
            </a:r>
            <a:r>
              <a:rPr lang="de-DE" b="1" dirty="0" smtClean="0">
                <a:latin typeface="Open Sans"/>
                <a:cs typeface="Open Sans"/>
              </a:rPr>
              <a:t>Studien</a:t>
            </a:r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de-DE" b="1" dirty="0" smtClean="0">
                <a:latin typeface="Open Sans"/>
                <a:cs typeface="Open Sans"/>
              </a:rPr>
              <a:t>Alternative Studienform für die Telemedizin</a:t>
            </a:r>
            <a:r>
              <a:rPr lang="de-DE" dirty="0" smtClean="0">
                <a:latin typeface="Open Sans"/>
                <a:cs typeface="Open Sans"/>
              </a:rPr>
              <a:t>: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Nicht randomisiert kontrollierte Beobachtungs- / </a:t>
            </a:r>
            <a:r>
              <a:rPr lang="de-DE" dirty="0" err="1" smtClean="0">
                <a:latin typeface="Open Sans"/>
                <a:cs typeface="Open Sans"/>
              </a:rPr>
              <a:t>Kohortenstudien</a:t>
            </a:r>
            <a:endParaRPr lang="de-DE" dirty="0" smtClean="0">
              <a:latin typeface="Open Sans"/>
              <a:cs typeface="Open Sans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Deutlich reduzierter administrativer und finanzieller Aufwand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Kombination aus klinischen Daten und Routinedaten der KK</a:t>
            </a:r>
          </a:p>
          <a:p>
            <a:pPr marL="1200150" lvl="2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Höhere Reflexion der Versorgungswirklichkeit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Anwendung von </a:t>
            </a:r>
            <a:r>
              <a:rPr lang="de-DE" dirty="0" err="1" smtClean="0">
                <a:latin typeface="Open Sans"/>
                <a:cs typeface="Open Sans"/>
              </a:rPr>
              <a:t>Matching</a:t>
            </a:r>
            <a:r>
              <a:rPr lang="de-DE" dirty="0" smtClean="0">
                <a:latin typeface="Open Sans"/>
                <a:cs typeface="Open Sans"/>
              </a:rPr>
              <a:t> – Verfahren</a:t>
            </a: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de-DE" dirty="0" smtClean="0">
                <a:latin typeface="Open Sans"/>
                <a:cs typeface="Open Sans"/>
              </a:rPr>
              <a:t>Teilnehmerakquise ONLINE (</a:t>
            </a:r>
            <a:r>
              <a:rPr lang="de-DE" dirty="0" err="1" smtClean="0">
                <a:latin typeface="Open Sans"/>
                <a:cs typeface="Open Sans"/>
              </a:rPr>
              <a:t>ResearchKIT</a:t>
            </a:r>
            <a:r>
              <a:rPr lang="de-DE" dirty="0" smtClean="0">
                <a:latin typeface="Open Sans"/>
                <a:cs typeface="Open Sans"/>
              </a:rPr>
              <a:t>, JUVANTIS, ....)</a:t>
            </a:r>
          </a:p>
        </p:txBody>
      </p:sp>
    </p:spTree>
    <p:extLst>
      <p:ext uri="{BB962C8B-B14F-4D97-AF65-F5344CB8AC3E}">
        <p14:creationId xmlns:p14="http://schemas.microsoft.com/office/powerpoint/2010/main" val="3427079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Prototyp JUVANTIS:</a:t>
            </a:r>
            <a:endParaRPr lang="de-DE" dirty="0">
              <a:latin typeface="Open Sans"/>
              <a:cs typeface="Open Sans"/>
            </a:endParaRPr>
          </a:p>
        </p:txBody>
      </p:sp>
      <p:pic>
        <p:nvPicPr>
          <p:cNvPr id="6" name="Bild 5" descr="Bildschirmfoto 2015-08-13 um 00.35.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36923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3102295" y="3029625"/>
            <a:ext cx="125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Motivation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6628194" y="2216506"/>
            <a:ext cx="1722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Kommunikation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6963965" y="4750271"/>
            <a:ext cx="133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Information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195026" y="4294101"/>
            <a:ext cx="5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Zeit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4070084" y="1521775"/>
            <a:ext cx="197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  <a:latin typeface="Open Sans"/>
                <a:cs typeface="Open Sans"/>
              </a:rPr>
              <a:t>Erfolgsfaktoren</a:t>
            </a:r>
            <a:endParaRPr lang="de-DE" b="1" dirty="0">
              <a:solidFill>
                <a:srgbClr val="FF000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0089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1262803"/>
            <a:ext cx="8592414" cy="4939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de-DE" sz="1400" b="1" dirty="0">
                <a:latin typeface="Open Sans"/>
                <a:cs typeface="Open Sans"/>
              </a:rPr>
              <a:t>Hintergrund: </a:t>
            </a:r>
            <a:r>
              <a:rPr lang="de-DE" sz="1400" dirty="0">
                <a:latin typeface="Open Sans"/>
                <a:cs typeface="Open Sans"/>
              </a:rPr>
              <a:t>Diabetes-Epidemie; Schulungsprogramme als evidenzbasierte </a:t>
            </a:r>
            <a:r>
              <a:rPr lang="de-DE" sz="1400" dirty="0" smtClean="0">
                <a:latin typeface="Open Sans"/>
                <a:cs typeface="Open Sans"/>
              </a:rPr>
              <a:t>Therapieoption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Ziel: </a:t>
            </a:r>
            <a:r>
              <a:rPr lang="de-DE" sz="1400" dirty="0" smtClean="0">
                <a:latin typeface="Open Sans"/>
                <a:cs typeface="Open Sans"/>
              </a:rPr>
              <a:t>Transfer erfolgreicher traditioneller Präventionsmodule in ein Online – Format </a:t>
            </a: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Studienanalyse (bisher 23 Studien): </a:t>
            </a:r>
            <a:r>
              <a:rPr lang="de-DE" sz="1400" dirty="0" smtClean="0">
                <a:latin typeface="Open Sans"/>
                <a:cs typeface="Open Sans"/>
              </a:rPr>
              <a:t>Identifizierung von 4 effektiven Hauptkomponenten</a:t>
            </a:r>
            <a:endParaRPr lang="de-DE" sz="1400" b="1" dirty="0" smtClean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Hypothese:</a:t>
            </a:r>
            <a:r>
              <a:rPr lang="de-DE" sz="1400" dirty="0" smtClean="0">
                <a:latin typeface="Open Sans"/>
                <a:cs typeface="Open Sans"/>
              </a:rPr>
              <a:t> Onlineprävention ist effektiv und gleichzeitig effizienter als traditionelle Programme</a:t>
            </a:r>
            <a:endParaRPr lang="de-DE" sz="1400" b="1" dirty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r>
              <a:rPr lang="de-DE" sz="1400" b="1" dirty="0">
                <a:latin typeface="Open Sans"/>
                <a:cs typeface="Open Sans"/>
              </a:rPr>
              <a:t>Entwicklung Studiendesign &amp; </a:t>
            </a:r>
            <a:r>
              <a:rPr lang="de-DE" sz="1400" b="1" dirty="0" smtClean="0">
                <a:latin typeface="Open Sans"/>
                <a:cs typeface="Open Sans"/>
              </a:rPr>
              <a:t>Prototyp:</a:t>
            </a:r>
            <a:r>
              <a:rPr lang="de-DE" sz="1400" dirty="0" smtClean="0">
                <a:latin typeface="Open Sans"/>
                <a:cs typeface="Open Sans"/>
              </a:rPr>
              <a:t> Alternative zu RCTs / Erfolgsfaktoren der Komponenten</a:t>
            </a:r>
            <a:endParaRPr lang="de-DE" sz="1400" b="1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b="1" dirty="0">
                <a:solidFill>
                  <a:srgbClr val="3AA9E0"/>
                </a:solidFill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solidFill>
                <a:srgbClr val="3AA9E0"/>
              </a:solidFill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89773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5-08-09 um 08.59.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3337"/>
            <a:ext cx="9144000" cy="4810803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Meilensteinplanung: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255646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Nächste </a:t>
            </a:r>
            <a:r>
              <a:rPr lang="de-DE" dirty="0" smtClean="0">
                <a:latin typeface="Open Sans"/>
                <a:cs typeface="Open Sans"/>
              </a:rPr>
              <a:t>Schritte für PHASE II: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957649"/>
            <a:ext cx="8333741" cy="525464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Landingpage / Informationen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Kontaktaufnahme mit Kompetenzpartnern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Entwicklung Studienkonzept</a:t>
            </a:r>
          </a:p>
          <a:p>
            <a:pPr marL="857250" lvl="1" indent="-457200">
              <a:lnSpc>
                <a:spcPct val="130000"/>
              </a:lnSpc>
              <a:buFont typeface="Wingdings" charset="2"/>
              <a:buChar char="u"/>
            </a:pPr>
            <a:r>
              <a:rPr lang="de-DE" dirty="0" smtClean="0">
                <a:latin typeface="Open Sans"/>
                <a:cs typeface="Open Sans"/>
              </a:rPr>
              <a:t>1. Zwischenbericht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Erstellung Prüfplan/Studienprotokoll</a:t>
            </a:r>
          </a:p>
          <a:p>
            <a:pPr marL="857250" lvl="1" indent="-457200">
              <a:lnSpc>
                <a:spcPct val="130000"/>
              </a:lnSpc>
              <a:buFont typeface="Wingdings" charset="2"/>
              <a:buChar char="u"/>
            </a:pPr>
            <a:r>
              <a:rPr lang="de-DE" dirty="0" smtClean="0">
                <a:latin typeface="Open Sans"/>
                <a:cs typeface="Open Sans"/>
              </a:rPr>
              <a:t>2. Zwischenbericht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Entwicklung Prototyp (webbasiert)</a:t>
            </a:r>
          </a:p>
          <a:p>
            <a:pPr marL="857250" lvl="1" indent="-457200">
              <a:lnSpc>
                <a:spcPct val="130000"/>
              </a:lnSpc>
              <a:buFont typeface="Wingdings" charset="2"/>
              <a:buChar char="u"/>
            </a:pPr>
            <a:r>
              <a:rPr lang="de-DE" dirty="0">
                <a:latin typeface="Open Sans"/>
                <a:cs typeface="Open Sans"/>
              </a:rPr>
              <a:t>3</a:t>
            </a:r>
            <a:r>
              <a:rPr lang="de-DE" dirty="0" smtClean="0">
                <a:latin typeface="Open Sans"/>
                <a:cs typeface="Open Sans"/>
              </a:rPr>
              <a:t>. Zwischenbericht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Rekrutierung von Studienteilnehmern</a:t>
            </a:r>
          </a:p>
          <a:p>
            <a:pPr marL="457200" indent="-457200">
              <a:lnSpc>
                <a:spcPct val="13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Beginn der Studie</a:t>
            </a:r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400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0" y="2734651"/>
            <a:ext cx="9144000" cy="756640"/>
          </a:xfrm>
        </p:spPr>
        <p:txBody>
          <a:bodyPr>
            <a:noAutofit/>
          </a:bodyPr>
          <a:lstStyle/>
          <a:p>
            <a:pPr algn="ctr"/>
            <a:r>
              <a:rPr lang="de-DE" sz="10000" b="1" dirty="0" smtClean="0">
                <a:latin typeface="Open Sans"/>
                <a:cs typeface="Open Sans"/>
              </a:rPr>
              <a:t>Diskussion</a:t>
            </a:r>
            <a:endParaRPr lang="de-DE" sz="100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956359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1956547815"/>
              </p:ext>
            </p:extLst>
          </p:nvPr>
        </p:nvGraphicFramePr>
        <p:xfrm>
          <a:off x="-1015121" y="53667"/>
          <a:ext cx="10177009" cy="6252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5116962" y="1464222"/>
            <a:ext cx="3585434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Organisation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853275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Organisation: </a:t>
            </a:r>
            <a:r>
              <a:rPr lang="de-DE" sz="2000" dirty="0" err="1" smtClean="0">
                <a:latin typeface="Open Sans"/>
                <a:cs typeface="Open Sans"/>
              </a:rPr>
              <a:t>Juvantis</a:t>
            </a:r>
            <a:r>
              <a:rPr lang="de-DE" sz="2000" dirty="0" smtClean="0">
                <a:latin typeface="Open Sans"/>
                <a:cs typeface="Open Sans"/>
              </a:rPr>
              <a:t> (Stiftung, gemeinnütziger Verein...)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843305492"/>
              </p:ext>
            </p:extLst>
          </p:nvPr>
        </p:nvGraphicFramePr>
        <p:xfrm>
          <a:off x="776538" y="1137118"/>
          <a:ext cx="7313243" cy="4849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4101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Hintergrund: Diabetesschulung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473127" cy="52546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de-DE" dirty="0">
                <a:latin typeface="Open Sans"/>
                <a:cs typeface="Open Sans"/>
              </a:rPr>
              <a:t>Der Grad der </a:t>
            </a:r>
            <a:r>
              <a:rPr lang="de-DE" dirty="0" smtClean="0">
                <a:latin typeface="Open Sans"/>
                <a:cs typeface="Open Sans"/>
              </a:rPr>
              <a:t>Evidenz ist ausgesprochen gut. </a:t>
            </a:r>
          </a:p>
          <a:p>
            <a:pPr>
              <a:lnSpc>
                <a:spcPct val="150000"/>
              </a:lnSpc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Weltweit &gt; 200 </a:t>
            </a:r>
            <a:r>
              <a:rPr lang="de-DE" dirty="0">
                <a:latin typeface="Open Sans"/>
                <a:cs typeface="Open Sans"/>
              </a:rPr>
              <a:t>randomisierte, kontrollierte </a:t>
            </a:r>
            <a:r>
              <a:rPr lang="de-DE" dirty="0" smtClean="0">
                <a:latin typeface="Open Sans"/>
                <a:cs typeface="Open Sans"/>
              </a:rPr>
              <a:t>Studien.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Nachgewiesene Wirksamkeit </a:t>
            </a:r>
            <a:r>
              <a:rPr lang="de-DE" dirty="0">
                <a:latin typeface="Open Sans"/>
                <a:cs typeface="Open Sans"/>
              </a:rPr>
              <a:t>in Hinblick auf </a:t>
            </a:r>
            <a:endParaRPr lang="de-DE" dirty="0" smtClean="0">
              <a:latin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die Blutzuckereinstellung 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das </a:t>
            </a:r>
            <a:r>
              <a:rPr lang="de-DE" sz="2200" dirty="0">
                <a:latin typeface="Open Sans"/>
                <a:cs typeface="Open Sans"/>
              </a:rPr>
              <a:t>krankheitsbezogene </a:t>
            </a:r>
            <a:r>
              <a:rPr lang="de-DE" sz="2200" dirty="0" smtClean="0">
                <a:latin typeface="Open Sans"/>
                <a:cs typeface="Open Sans"/>
              </a:rPr>
              <a:t>Wissen 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das Selbstbehandlungsverhalten </a:t>
            </a: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ausgewählte </a:t>
            </a:r>
            <a:r>
              <a:rPr lang="de-DE" sz="2200" dirty="0">
                <a:latin typeface="Open Sans"/>
                <a:cs typeface="Open Sans"/>
              </a:rPr>
              <a:t>assoziierte Risikofaktoren wie Bluthochdruck </a:t>
            </a:r>
            <a:endParaRPr lang="de-DE" sz="2200" dirty="0" smtClean="0">
              <a:latin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de-DE" sz="2200" dirty="0" smtClean="0">
                <a:latin typeface="Open Sans"/>
                <a:cs typeface="Open Sans"/>
              </a:rPr>
              <a:t>und </a:t>
            </a:r>
            <a:r>
              <a:rPr lang="de-DE" sz="2200" dirty="0">
                <a:latin typeface="Open Sans"/>
                <a:cs typeface="Open Sans"/>
              </a:rPr>
              <a:t>die </a:t>
            </a:r>
            <a:r>
              <a:rPr lang="de-DE" sz="2200" dirty="0" smtClean="0">
                <a:latin typeface="Open Sans"/>
                <a:cs typeface="Open Sans"/>
              </a:rPr>
              <a:t>Lebensqualität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50000"/>
              </a:lnSpc>
            </a:pPr>
            <a:r>
              <a:rPr lang="de-DE" b="1" dirty="0">
                <a:latin typeface="Open Sans"/>
                <a:cs typeface="Open Sans"/>
              </a:rPr>
              <a:t>S</a:t>
            </a:r>
            <a:r>
              <a:rPr lang="de-DE" b="1" dirty="0" smtClean="0">
                <a:latin typeface="Open Sans"/>
                <a:cs typeface="Open Sans"/>
              </a:rPr>
              <a:t>trukturierte </a:t>
            </a:r>
            <a:r>
              <a:rPr lang="de-DE" b="1" dirty="0">
                <a:latin typeface="Open Sans"/>
                <a:cs typeface="Open Sans"/>
              </a:rPr>
              <a:t>Diabetesschulung stellt </a:t>
            </a:r>
            <a:r>
              <a:rPr lang="de-DE" b="1" dirty="0" smtClean="0">
                <a:latin typeface="Open Sans"/>
                <a:cs typeface="Open Sans"/>
              </a:rPr>
              <a:t>eine evidenzbasierte Therapie dar!</a:t>
            </a:r>
            <a:endParaRPr lang="de-DE" b="1" dirty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685354" y="5977719"/>
            <a:ext cx="1001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800" dirty="0">
                <a:latin typeface="Open Sans"/>
                <a:cs typeface="Open Sans"/>
              </a:rPr>
              <a:t>Quelle: NVL </a:t>
            </a:r>
            <a:r>
              <a:rPr lang="de-DE" sz="800" dirty="0" smtClean="0">
                <a:latin typeface="Open Sans"/>
                <a:cs typeface="Open Sans"/>
              </a:rPr>
              <a:t>2013</a:t>
            </a:r>
            <a:endParaRPr lang="de-DE" sz="8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3284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Organisation - </a:t>
            </a:r>
            <a:r>
              <a:rPr lang="de-DE" dirty="0" err="1" smtClean="0">
                <a:latin typeface="Open Sans"/>
                <a:cs typeface="Open Sans"/>
              </a:rPr>
              <a:t>Leadership</a:t>
            </a:r>
            <a:r>
              <a:rPr lang="de-DE" dirty="0" smtClean="0">
                <a:latin typeface="Open Sans"/>
                <a:cs typeface="Open Sans"/>
              </a:rPr>
              <a:t> Team: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473127" cy="525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Besteht aus den Leitern der Developer Working Group und der Community Working Group.</a:t>
            </a:r>
          </a:p>
          <a:p>
            <a:pPr>
              <a:lnSpc>
                <a:spcPct val="150000"/>
              </a:lnSpc>
            </a:pPr>
            <a:endParaRPr lang="de-DE" dirty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Richtungsweisendes Gremium im Projekt und zuständig für die Diskussion von Themen, die nicht eindeutig einem der beiden Bereiche „Entwicklung“ bzw. „Community“ zuzuweisen sind.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Open Sans"/>
              <a:cs typeface="Open Sans"/>
            </a:endParaRPr>
          </a:p>
          <a:p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59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Organisation - Developer Group: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473127" cy="525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Die Developer Working Group soll die Juvantis-Plattform weiterentwickeln und dabei sicherstellen, dass sie sicher und von hoher Qualität ist.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 smtClean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>
                <a:latin typeface="Open Sans"/>
                <a:cs typeface="Open Sans"/>
              </a:rPr>
              <a:t>Neue Mitglieder der Gruppe werden von den bisherigen Mitgliedern </a:t>
            </a:r>
            <a:r>
              <a:rPr lang="de-DE" dirty="0" smtClean="0">
                <a:latin typeface="Open Sans"/>
                <a:cs typeface="Open Sans"/>
              </a:rPr>
              <a:t>berufen </a:t>
            </a:r>
            <a:r>
              <a:rPr lang="de-DE" dirty="0" smtClean="0">
                <a:solidFill>
                  <a:srgbClr val="FF0000"/>
                </a:solidFill>
                <a:latin typeface="Open Sans"/>
                <a:cs typeface="Open Sans"/>
              </a:rPr>
              <a:t>(meritokratische Regel)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201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Organisation - Community Group: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333741" cy="52546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Die Community Working Group soll die bestehenden Communities und Nutzergruppen pflegen und verwalten und somit auch für eine Kommunikation zwischen der Community und der Developer Working Group sorgen.</a:t>
            </a:r>
          </a:p>
          <a:p>
            <a:pPr marL="0" indent="0">
              <a:lnSpc>
                <a:spcPct val="150000"/>
              </a:lnSpc>
              <a:buNone/>
            </a:pPr>
            <a:endParaRPr lang="de-DE" dirty="0">
              <a:latin typeface="Open Sans"/>
              <a:cs typeface="Open San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Anders als bei </a:t>
            </a:r>
            <a:r>
              <a:rPr lang="de-DE" dirty="0">
                <a:latin typeface="Open Sans"/>
                <a:cs typeface="Open Sans"/>
              </a:rPr>
              <a:t>der </a:t>
            </a:r>
            <a:r>
              <a:rPr lang="de-DE" dirty="0" smtClean="0">
                <a:latin typeface="Open Sans"/>
                <a:cs typeface="Open Sans"/>
              </a:rPr>
              <a:t>Developer Working </a:t>
            </a:r>
            <a:r>
              <a:rPr lang="de-DE" dirty="0">
                <a:latin typeface="Open Sans"/>
                <a:cs typeface="Open Sans"/>
              </a:rPr>
              <a:t>Group gibt es </a:t>
            </a:r>
            <a:r>
              <a:rPr lang="de-DE" dirty="0" smtClean="0">
                <a:latin typeface="Open Sans"/>
                <a:cs typeface="Open Sans"/>
              </a:rPr>
              <a:t>sowohl eine Wahl als auch eine Berufung neuer Mitglieder </a:t>
            </a:r>
            <a:r>
              <a:rPr lang="de-DE" dirty="0" smtClean="0">
                <a:solidFill>
                  <a:srgbClr val="FF0000"/>
                </a:solidFill>
                <a:latin typeface="Open Sans"/>
                <a:cs typeface="Open Sans"/>
              </a:rPr>
              <a:t>(demokratische Regel)</a:t>
            </a:r>
            <a:r>
              <a:rPr lang="de-DE" dirty="0" smtClean="0">
                <a:latin typeface="Open Sans"/>
                <a:cs typeface="Open Sans"/>
              </a:rPr>
              <a:t>.</a:t>
            </a:r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133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Produktkonfiguration: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7" name="Oval 6"/>
          <p:cNvSpPr/>
          <p:nvPr/>
        </p:nvSpPr>
        <p:spPr>
          <a:xfrm>
            <a:off x="261041" y="1031278"/>
            <a:ext cx="8628636" cy="5147358"/>
          </a:xfrm>
          <a:prstGeom prst="ellipse">
            <a:avLst/>
          </a:prstGeom>
          <a:solidFill>
            <a:srgbClr val="3AA9E0"/>
          </a:solidFill>
          <a:ln w="38100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Oval 7"/>
          <p:cNvSpPr/>
          <p:nvPr/>
        </p:nvSpPr>
        <p:spPr>
          <a:xfrm>
            <a:off x="2139416" y="1858751"/>
            <a:ext cx="4865979" cy="3496067"/>
          </a:xfrm>
          <a:prstGeom prst="ellipse">
            <a:avLst/>
          </a:prstGeom>
          <a:solidFill>
            <a:srgbClr val="1DBF40"/>
          </a:solidFill>
          <a:ln w="38100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endParaRPr lang="de-DE" dirty="0" smtClean="0"/>
          </a:p>
          <a:p>
            <a:pPr algn="ctr"/>
            <a:endParaRPr lang="de-DE" dirty="0" smtClean="0"/>
          </a:p>
          <a:p>
            <a:pPr algn="ctr"/>
            <a:endParaRPr lang="de-DE" dirty="0"/>
          </a:p>
          <a:p>
            <a:pPr algn="ctr"/>
            <a:r>
              <a:rPr lang="de-DE" b="1" dirty="0" smtClean="0"/>
              <a:t>Evidenzbasiertes</a:t>
            </a:r>
          </a:p>
          <a:p>
            <a:pPr algn="ctr"/>
            <a:r>
              <a:rPr lang="de-DE" b="1" dirty="0" smtClean="0"/>
              <a:t>Konzept</a:t>
            </a:r>
            <a:endParaRPr lang="de-DE" b="1" dirty="0"/>
          </a:p>
        </p:txBody>
      </p:sp>
      <p:sp>
        <p:nvSpPr>
          <p:cNvPr id="9" name="Oval 8"/>
          <p:cNvSpPr/>
          <p:nvPr/>
        </p:nvSpPr>
        <p:spPr>
          <a:xfrm>
            <a:off x="2139416" y="2626503"/>
            <a:ext cx="4865979" cy="1934969"/>
          </a:xfrm>
          <a:prstGeom prst="ellipse">
            <a:avLst/>
          </a:prstGeom>
          <a:solidFill>
            <a:srgbClr val="3AA9E0"/>
          </a:solidFill>
          <a:ln w="38100" cmpd="sng">
            <a:solidFill>
              <a:srgbClr val="59595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endParaRPr lang="de-DE" b="1" dirty="0" smtClean="0"/>
          </a:p>
          <a:p>
            <a:pPr algn="ctr">
              <a:lnSpc>
                <a:spcPct val="120000"/>
              </a:lnSpc>
            </a:pPr>
            <a:r>
              <a:rPr lang="de-DE" b="1" dirty="0" smtClean="0"/>
              <a:t>ONLINE - Gesundheitsplattform</a:t>
            </a:r>
            <a:endParaRPr lang="de-DE" b="1" dirty="0"/>
          </a:p>
          <a:p>
            <a:pPr algn="ctr">
              <a:lnSpc>
                <a:spcPct val="120000"/>
              </a:lnSpc>
            </a:pPr>
            <a:r>
              <a:rPr lang="de-DE" dirty="0" smtClean="0"/>
              <a:t> - Verhaltensmanagement</a:t>
            </a:r>
            <a:endParaRPr lang="de-DE" dirty="0"/>
          </a:p>
          <a:p>
            <a:pPr algn="ctr">
              <a:lnSpc>
                <a:spcPct val="120000"/>
              </a:lnSpc>
            </a:pPr>
            <a:r>
              <a:rPr lang="de-DE" dirty="0" smtClean="0"/>
              <a:t> - Wissensmanagement</a:t>
            </a:r>
          </a:p>
          <a:p>
            <a:pPr algn="ctr">
              <a:lnSpc>
                <a:spcPct val="120000"/>
              </a:lnSpc>
            </a:pPr>
            <a:r>
              <a:rPr lang="de-DE" dirty="0" smtClean="0"/>
              <a:t>- Studiencenter</a:t>
            </a:r>
          </a:p>
          <a:p>
            <a:pPr algn="ctr"/>
            <a:endParaRPr lang="de-DE" dirty="0" smtClean="0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5259338" y="1400610"/>
            <a:ext cx="2245778" cy="15450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7139013" y="1031278"/>
            <a:ext cx="135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Produktkern</a:t>
            </a:r>
            <a:endParaRPr lang="de-DE" dirty="0"/>
          </a:p>
        </p:txBody>
      </p:sp>
      <p:cxnSp>
        <p:nvCxnSpPr>
          <p:cNvPr id="13" name="Gerade Verbindung mit Pfeil 12"/>
          <p:cNvCxnSpPr/>
          <p:nvPr/>
        </p:nvCxnSpPr>
        <p:spPr>
          <a:xfrm flipH="1" flipV="1">
            <a:off x="5684872" y="4907239"/>
            <a:ext cx="2026178" cy="7163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/>
          <p:cNvSpPr txBox="1"/>
          <p:nvPr/>
        </p:nvSpPr>
        <p:spPr>
          <a:xfrm>
            <a:off x="7265624" y="5623614"/>
            <a:ext cx="1878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Produktmerkmale</a:t>
            </a:r>
            <a:endParaRPr lang="de-DE" dirty="0"/>
          </a:p>
        </p:txBody>
      </p:sp>
      <p:sp>
        <p:nvSpPr>
          <p:cNvPr id="19" name="Textfeld 18"/>
          <p:cNvSpPr txBox="1"/>
          <p:nvPr/>
        </p:nvSpPr>
        <p:spPr>
          <a:xfrm>
            <a:off x="261040" y="5776014"/>
            <a:ext cx="173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Zusatzmerkmale</a:t>
            </a:r>
            <a:endParaRPr lang="de-DE" dirty="0"/>
          </a:p>
        </p:txBody>
      </p:sp>
      <p:cxnSp>
        <p:nvCxnSpPr>
          <p:cNvPr id="21" name="Gerade Verbindung mit Pfeil 20"/>
          <p:cNvCxnSpPr/>
          <p:nvPr/>
        </p:nvCxnSpPr>
        <p:spPr>
          <a:xfrm flipV="1">
            <a:off x="949580" y="5125980"/>
            <a:ext cx="1042297" cy="650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3808214" y="2209954"/>
            <a:ext cx="153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>
                <a:solidFill>
                  <a:schemeClr val="bg1"/>
                </a:solidFill>
              </a:rPr>
              <a:t>Hohe</a:t>
            </a:r>
            <a:r>
              <a:rPr lang="de-DE" b="1" dirty="0" smtClean="0">
                <a:solidFill>
                  <a:schemeClr val="bg1"/>
                </a:solidFill>
              </a:rPr>
              <a:t> Qualität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 rot="5400000">
            <a:off x="6118729" y="2989214"/>
            <a:ext cx="305203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 smtClean="0">
                <a:solidFill>
                  <a:srgbClr val="FFFFFF"/>
                </a:solidFill>
              </a:rPr>
              <a:t>Verbundleistung: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Predictive Analytics &amp; Big Data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Human - Enhancement</a:t>
            </a:r>
          </a:p>
          <a:p>
            <a:pPr algn="ctr"/>
            <a:endParaRPr lang="de-DE" b="1" dirty="0">
              <a:solidFill>
                <a:srgbClr val="FFFFFF"/>
              </a:solidFill>
            </a:endParaRPr>
          </a:p>
        </p:txBody>
      </p:sp>
      <p:sp>
        <p:nvSpPr>
          <p:cNvPr id="24" name="Textfeld 23"/>
          <p:cNvSpPr txBox="1"/>
          <p:nvPr/>
        </p:nvSpPr>
        <p:spPr>
          <a:xfrm>
            <a:off x="2646990" y="1131629"/>
            <a:ext cx="3839513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dirty="0" smtClean="0">
                <a:solidFill>
                  <a:srgbClr val="FFFFFF"/>
                </a:solidFill>
              </a:rPr>
              <a:t>Hohe</a:t>
            </a:r>
            <a:r>
              <a:rPr lang="de-DE" b="1" dirty="0" smtClean="0">
                <a:solidFill>
                  <a:srgbClr val="FFFFFF"/>
                </a:solidFill>
              </a:rPr>
              <a:t> Serviceleistung: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Expertenschnittstelle und soziales Netz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669880" y="5361312"/>
            <a:ext cx="183949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 smtClean="0">
                <a:solidFill>
                  <a:srgbClr val="FFFFFF"/>
                </a:solidFill>
              </a:rPr>
              <a:t>Garantieleistung: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Datenschutz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26" name="Textfeld 25"/>
          <p:cNvSpPr txBox="1"/>
          <p:nvPr/>
        </p:nvSpPr>
        <p:spPr>
          <a:xfrm rot="5400000">
            <a:off x="212530" y="2989446"/>
            <a:ext cx="22334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e-DE" b="1" dirty="0" smtClean="0">
                <a:solidFill>
                  <a:srgbClr val="FFFFFF"/>
                </a:solidFill>
              </a:rPr>
              <a:t>Transaktionsleistung: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24/7 - Verfügbarkeit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Wissensdatenbank</a:t>
            </a:r>
          </a:p>
          <a:p>
            <a:pPr algn="ctr"/>
            <a:r>
              <a:rPr lang="de-DE" dirty="0" smtClean="0">
                <a:solidFill>
                  <a:srgbClr val="FFFFFF"/>
                </a:solidFill>
              </a:rPr>
              <a:t>Netzwerk vor Ort</a:t>
            </a:r>
          </a:p>
        </p:txBody>
      </p:sp>
    </p:spTree>
    <p:extLst>
      <p:ext uri="{BB962C8B-B14F-4D97-AF65-F5344CB8AC3E}">
        <p14:creationId xmlns:p14="http://schemas.microsoft.com/office/powerpoint/2010/main" val="104728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Kundennutzen:</a:t>
            </a:r>
            <a:endParaRPr lang="de-DE" dirty="0">
              <a:latin typeface="Open Sans"/>
              <a:cs typeface="Open Sans"/>
            </a:endParaRPr>
          </a:p>
        </p:txBody>
      </p:sp>
      <p:graphicFrame>
        <p:nvGraphicFramePr>
          <p:cNvPr id="2" name="Objek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05852"/>
              </p:ext>
            </p:extLst>
          </p:nvPr>
        </p:nvGraphicFramePr>
        <p:xfrm>
          <a:off x="503743" y="1851757"/>
          <a:ext cx="8057813" cy="2616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kument" r:id="rId4" imgW="5905500" imgH="1917700" progId="Word.Document.12">
                  <p:embed/>
                </p:oleObj>
              </mc:Choice>
              <mc:Fallback>
                <p:oleObj name="Dokument" r:id="rId4" imgW="5905500" imgH="1917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3743" y="1851757"/>
                        <a:ext cx="8057813" cy="26166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4879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praxis_dr_internet_top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97" y="707253"/>
            <a:ext cx="7777382" cy="5498263"/>
          </a:xfrm>
          <a:prstGeom prst="rect">
            <a:avLst/>
          </a:prstGeom>
        </p:spPr>
      </p:pic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Wissensmanagement: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7997" y="5990072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Open Sans"/>
                <a:cs typeface="Open Sans"/>
              </a:rPr>
              <a:t>Central-Studie „Praxis Dr. Internet“</a:t>
            </a:r>
            <a:endParaRPr lang="de-DE" sz="8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63781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Wissensmanagement: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17997" y="5990072"/>
            <a:ext cx="1992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 smtClean="0">
                <a:latin typeface="Open Sans"/>
                <a:cs typeface="Open Sans"/>
              </a:rPr>
              <a:t>Central-Studie „Praxis Dr. Internet“</a:t>
            </a:r>
            <a:endParaRPr lang="de-DE" sz="800" b="1" dirty="0">
              <a:latin typeface="Open Sans"/>
              <a:cs typeface="Open Sans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57200" y="1438812"/>
            <a:ext cx="8648521" cy="4918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Jede dritte Ratgeberseite gibt mangelhafte oder ungenügende Informationen weiter.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Die meisten Angebote sind unvollständig, fehlerhaft und ohne jegliche Einordnung.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Viele Angaben sind veraltet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In 71 von 100 Fällen fehlten Hinweise auf Komplikationen ohne Beginn einer Therapie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>
                <a:latin typeface="Open Sans"/>
                <a:cs typeface="Open Sans"/>
              </a:rPr>
              <a:t>Positivbeispiel: </a:t>
            </a:r>
            <a:r>
              <a:rPr lang="de-DE" sz="1600" dirty="0">
                <a:latin typeface="Open Sans"/>
                <a:cs typeface="Open Sans"/>
                <a:hlinkClick r:id="rId3"/>
              </a:rPr>
              <a:t>https://www.gesundheitsinformation.de</a:t>
            </a:r>
            <a:r>
              <a:rPr lang="de-DE" sz="1600" dirty="0" smtClean="0">
                <a:latin typeface="Open Sans"/>
                <a:cs typeface="Open Sans"/>
                <a:hlinkClick r:id="rId3"/>
              </a:rPr>
              <a:t>/</a:t>
            </a:r>
            <a:r>
              <a:rPr lang="de-DE" sz="1600" dirty="0" smtClean="0">
                <a:latin typeface="Open Sans"/>
                <a:cs typeface="Open Sans"/>
              </a:rPr>
              <a:t>  (IQWIG – Seite)</a:t>
            </a: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lnSpc>
                <a:spcPct val="130000"/>
              </a:lnSpc>
              <a:buFont typeface="Arial"/>
              <a:buChar char="•"/>
            </a:pPr>
            <a:r>
              <a:rPr lang="de-DE" sz="1600" dirty="0" smtClean="0">
                <a:latin typeface="Open Sans"/>
                <a:cs typeface="Open Sans"/>
              </a:rPr>
              <a:t>Anforderungskatalog an Gesundheitsinformationen</a:t>
            </a:r>
            <a:r>
              <a:rPr lang="de-DE" sz="1600" dirty="0">
                <a:latin typeface="Open Sans"/>
                <a:cs typeface="Open Sans"/>
              </a:rPr>
              <a:t>: </a:t>
            </a:r>
            <a:endParaRPr lang="de-DE" sz="16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1600" dirty="0" smtClean="0">
                <a:latin typeface="Open Sans"/>
                <a:cs typeface="Open Sans"/>
              </a:rPr>
              <a:t>      </a:t>
            </a:r>
            <a:r>
              <a:rPr lang="de-DE" sz="1600" dirty="0" smtClean="0">
                <a:latin typeface="Open Sans"/>
                <a:cs typeface="Open Sans"/>
                <a:hlinkClick r:id="rId4"/>
              </a:rPr>
              <a:t>http</a:t>
            </a:r>
            <a:r>
              <a:rPr lang="de-DE" sz="1600" dirty="0">
                <a:latin typeface="Open Sans"/>
                <a:cs typeface="Open Sans"/>
                <a:hlinkClick r:id="rId4"/>
              </a:rPr>
              <a:t>://www.ebm-netzwerk.de/pdf/publikationen/</a:t>
            </a:r>
            <a:r>
              <a:rPr lang="de-DE" sz="1600" dirty="0" smtClean="0">
                <a:latin typeface="Open Sans"/>
                <a:cs typeface="Open Sans"/>
                <a:hlinkClick r:id="rId4"/>
              </a:rPr>
              <a:t>gpgi.pdf</a:t>
            </a:r>
            <a:endParaRPr lang="de-DE" sz="1600" dirty="0" smtClean="0">
              <a:latin typeface="Open Sans"/>
              <a:cs typeface="Open Sans"/>
            </a:endParaRPr>
          </a:p>
          <a:p>
            <a:endParaRPr lang="de-DE" sz="1600" dirty="0">
              <a:latin typeface="Open Sans"/>
              <a:cs typeface="Open Sans"/>
            </a:endParaRPr>
          </a:p>
          <a:p>
            <a:endParaRPr lang="de-DE" sz="1600" dirty="0" smtClean="0">
              <a:latin typeface="Open Sans"/>
              <a:cs typeface="Open Sans"/>
            </a:endParaRPr>
          </a:p>
          <a:p>
            <a:endParaRPr lang="de-DE" sz="1600" dirty="0">
              <a:latin typeface="Open Sans"/>
              <a:cs typeface="Open Sans"/>
            </a:endParaRPr>
          </a:p>
          <a:p>
            <a:pPr marL="285750" indent="-285750">
              <a:buFont typeface="Arial"/>
              <a:buChar char="•"/>
            </a:pPr>
            <a:endParaRPr lang="de-DE" sz="1600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4304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 descr="Bildschirmfoto 2015-08-12 um 11.38.2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31" y="894731"/>
            <a:ext cx="5254744" cy="5263473"/>
          </a:xfrm>
          <a:prstGeom prst="rect">
            <a:avLst/>
          </a:prstGeom>
        </p:spPr>
      </p:pic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Finanzierung – PHASE II: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5612381" y="1031278"/>
            <a:ext cx="3275256" cy="5055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 smtClean="0"/>
              <a:t>Landing-Page „JUVANTIS“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i</a:t>
            </a:r>
            <a:r>
              <a:rPr lang="de-DE" dirty="0" smtClean="0"/>
              <a:t>nkl. Umfrage-Tool</a:t>
            </a:r>
          </a:p>
          <a:p>
            <a:pPr>
              <a:lnSpc>
                <a:spcPct val="150000"/>
              </a:lnSpc>
            </a:pPr>
            <a:r>
              <a:rPr lang="de-DE" b="1" dirty="0"/>
              <a:t>Studiendesign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Erstellung Protokoll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/>
              <a:t>Entwurf </a:t>
            </a:r>
            <a:r>
              <a:rPr lang="de-DE" dirty="0" smtClean="0"/>
              <a:t>Online-Studiencenter</a:t>
            </a:r>
            <a:endParaRPr lang="de-DE" b="1" dirty="0" smtClean="0"/>
          </a:p>
          <a:p>
            <a:pPr>
              <a:lnSpc>
                <a:spcPct val="150000"/>
              </a:lnSpc>
            </a:pPr>
            <a:r>
              <a:rPr lang="de-DE" b="1" dirty="0" smtClean="0"/>
              <a:t>Selbsthilfe- / Wissens-Plattform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(PHP, HTML, CSS, Java Skript)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Fokus auf Interaktivität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Profil- &amp; Gruppenfunktion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Schnittstelle zu Coaches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Web 2.0  - Kommunikation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dirty="0" smtClean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2218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Bildschirmfoto 2015-08-16 um 11.47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5560"/>
            <a:ext cx="7578070" cy="4381072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Finanzierung – PHASE II: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310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756640"/>
          </a:xfrm>
        </p:spPr>
        <p:txBody>
          <a:bodyPr>
            <a:normAutofit/>
          </a:bodyPr>
          <a:lstStyle/>
          <a:p>
            <a:r>
              <a:rPr lang="de-DE" dirty="0" smtClean="0">
                <a:latin typeface="Open Sans"/>
                <a:cs typeface="Open Sans"/>
              </a:rPr>
              <a:t>Kosteneffektivität - Prävention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de-DE" b="1" dirty="0" smtClean="0">
                <a:latin typeface="Open Sans"/>
                <a:cs typeface="Open Sans"/>
              </a:rPr>
              <a:t>Präventionskosten sind niedriger als die damit vermiedenen Krankheitskosten !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de-DE" sz="800" b="1" dirty="0" smtClean="0">
              <a:latin typeface="Open Sans"/>
              <a:cs typeface="Open Sans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de-DE" dirty="0" smtClean="0">
                <a:latin typeface="Open Sans"/>
                <a:cs typeface="Open Sans"/>
              </a:rPr>
              <a:t>Allerdings Gefahr des unvollständigen Kostenbegriffes, der auch durch Berücksichtigung des Erfüllungs-aufwandes nicht vervollständigt wird:</a:t>
            </a:r>
          </a:p>
          <a:p>
            <a:pPr algn="just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Bsp.: Gesünderer Lebensstil in Form von Sport verursacht auch Kosten.</a:t>
            </a:r>
            <a:endParaRPr lang="de-DE" dirty="0">
              <a:latin typeface="Open Sans"/>
              <a:cs typeface="Open Sans"/>
            </a:endParaRPr>
          </a:p>
          <a:p>
            <a:pPr algn="just">
              <a:lnSpc>
                <a:spcPct val="150000"/>
              </a:lnSpc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20345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19431"/>
            <a:ext cx="8229600" cy="1488074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de-DE" baseline="30000" dirty="0">
                <a:latin typeface="Open Sans"/>
                <a:cs typeface="Open Sans"/>
              </a:rPr>
              <a:t>High prevalence of undiagnosed diabetes mellitus</a:t>
            </a:r>
            <a:br>
              <a:rPr lang="de-DE" baseline="30000" dirty="0">
                <a:latin typeface="Open Sans"/>
                <a:cs typeface="Open Sans"/>
              </a:rPr>
            </a:br>
            <a:r>
              <a:rPr lang="de-DE" baseline="30000" dirty="0">
                <a:latin typeface="Open Sans"/>
                <a:cs typeface="Open Sans"/>
              </a:rPr>
              <a:t>in Southern Germany: Target populations for efficient screening. The </a:t>
            </a:r>
            <a:r>
              <a:rPr lang="de-DE" b="1" baseline="30000" dirty="0">
                <a:latin typeface="Open Sans"/>
                <a:cs typeface="Open Sans"/>
              </a:rPr>
              <a:t>KORA survey 2000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57200" y="1572424"/>
            <a:ext cx="8375272" cy="48474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dirty="0" smtClean="0"/>
              <a:t>About </a:t>
            </a:r>
            <a:r>
              <a:rPr lang="de-DE" sz="2400" b="1" dirty="0" smtClean="0"/>
              <a:t>40% of the population </a:t>
            </a:r>
            <a:r>
              <a:rPr lang="de-DE" dirty="0" smtClean="0"/>
              <a:t>aged 55 to 74 years in the Augsburg region have </a:t>
            </a:r>
          </a:p>
          <a:p>
            <a:pPr>
              <a:lnSpc>
                <a:spcPct val="200000"/>
              </a:lnSpc>
            </a:pPr>
            <a:r>
              <a:rPr lang="de-DE" dirty="0" smtClean="0"/>
              <a:t>disturbed </a:t>
            </a:r>
            <a:r>
              <a:rPr lang="de-DE" dirty="0"/>
              <a:t>glucose tolerance or diabetes.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sz="2400" b="1" dirty="0" smtClean="0"/>
              <a:t>Half </a:t>
            </a:r>
            <a:r>
              <a:rPr lang="de-DE" sz="2400" b="1" dirty="0"/>
              <a:t>of the </a:t>
            </a:r>
            <a:r>
              <a:rPr lang="de-DE" sz="2400" b="1" dirty="0" smtClean="0"/>
              <a:t>total </a:t>
            </a:r>
            <a:r>
              <a:rPr lang="de-DE" sz="2400" b="1" dirty="0"/>
              <a:t>cases with diabetes </a:t>
            </a:r>
            <a:r>
              <a:rPr lang="de-DE" sz="2400" b="1" dirty="0" smtClean="0"/>
              <a:t>are undiagnosed</a:t>
            </a:r>
            <a:r>
              <a:rPr lang="de-DE" sz="2400" b="1" dirty="0"/>
              <a:t>.</a:t>
            </a:r>
            <a:r>
              <a:rPr lang="de-DE" dirty="0"/>
              <a:t>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Cardiovascular </a:t>
            </a:r>
            <a:r>
              <a:rPr lang="de-DE" dirty="0"/>
              <a:t>risk factors worsen among glucose tolerance </a:t>
            </a:r>
            <a:r>
              <a:rPr lang="de-DE" dirty="0" smtClean="0"/>
              <a:t>categories</a:t>
            </a:r>
            <a:r>
              <a:rPr lang="de-DE" dirty="0"/>
              <a:t>,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indicating </a:t>
            </a:r>
            <a:r>
              <a:rPr lang="de-DE" dirty="0"/>
              <a:t>the need for screening and </a:t>
            </a:r>
            <a:r>
              <a:rPr lang="de-DE" dirty="0" smtClean="0"/>
              <a:t>prevention</a:t>
            </a:r>
            <a:r>
              <a:rPr lang="de-DE" dirty="0"/>
              <a:t>. Screening for undiagnosed diabetes </a:t>
            </a:r>
            <a:endParaRPr lang="de-DE" dirty="0" smtClean="0"/>
          </a:p>
          <a:p>
            <a:pPr>
              <a:lnSpc>
                <a:spcPct val="200000"/>
              </a:lnSpc>
            </a:pPr>
            <a:r>
              <a:rPr lang="de-DE" dirty="0" smtClean="0"/>
              <a:t>could </a:t>
            </a:r>
            <a:r>
              <a:rPr lang="de-DE" dirty="0"/>
              <a:t>be most efficient in individuals with </a:t>
            </a:r>
            <a:r>
              <a:rPr lang="de-DE" b="1" dirty="0"/>
              <a:t>abdominal </a:t>
            </a:r>
            <a:r>
              <a:rPr lang="de-DE" b="1" dirty="0" smtClean="0"/>
              <a:t>adiposity, hypertriglyceridaemia, </a:t>
            </a:r>
          </a:p>
          <a:p>
            <a:pPr>
              <a:lnSpc>
                <a:spcPct val="200000"/>
              </a:lnSpc>
            </a:pPr>
            <a:r>
              <a:rPr lang="de-DE" b="1" dirty="0" smtClean="0"/>
              <a:t>hypertension</a:t>
            </a:r>
            <a:r>
              <a:rPr lang="de-DE" b="1" dirty="0"/>
              <a:t>, and parental diabetes history. </a:t>
            </a:r>
          </a:p>
          <a:p>
            <a:pPr>
              <a:lnSpc>
                <a:spcPct val="200000"/>
              </a:lnSpc>
            </a:pP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4687847" y="5996342"/>
            <a:ext cx="40773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baseline="30000" dirty="0" smtClean="0">
                <a:latin typeface="Open Sans"/>
                <a:cs typeface="Open Sans"/>
              </a:rPr>
              <a:t>W</a:t>
            </a:r>
            <a:r>
              <a:rPr lang="de-DE" sz="1200" b="1" baseline="30000" dirty="0">
                <a:latin typeface="Open Sans"/>
                <a:cs typeface="Open Sans"/>
              </a:rPr>
              <a:t>. </a:t>
            </a:r>
            <a:r>
              <a:rPr lang="de-DE" sz="1200" b="1" baseline="30000" dirty="0" smtClean="0">
                <a:latin typeface="Open Sans"/>
                <a:cs typeface="Open Sans"/>
              </a:rPr>
              <a:t>Rathmann, </a:t>
            </a:r>
            <a:r>
              <a:rPr lang="de-DE" sz="1200" b="1" baseline="30000" dirty="0">
                <a:latin typeface="Open Sans"/>
                <a:cs typeface="Open Sans"/>
              </a:rPr>
              <a:t>B. </a:t>
            </a:r>
            <a:r>
              <a:rPr lang="de-DE" sz="1200" b="1" baseline="30000" dirty="0" smtClean="0">
                <a:latin typeface="Open Sans"/>
                <a:cs typeface="Open Sans"/>
              </a:rPr>
              <a:t>Haastert, </a:t>
            </a:r>
            <a:r>
              <a:rPr lang="de-DE" sz="1200" b="1" baseline="30000" dirty="0">
                <a:latin typeface="Open Sans"/>
                <a:cs typeface="Open Sans"/>
              </a:rPr>
              <a:t>A. </a:t>
            </a:r>
            <a:r>
              <a:rPr lang="de-DE" sz="1200" b="1" baseline="30000" dirty="0" smtClean="0">
                <a:latin typeface="Open Sans"/>
                <a:cs typeface="Open Sans"/>
              </a:rPr>
              <a:t>Icks, </a:t>
            </a:r>
            <a:r>
              <a:rPr lang="de-DE" sz="1200" b="1" baseline="30000" dirty="0">
                <a:latin typeface="Open Sans"/>
                <a:cs typeface="Open Sans"/>
              </a:rPr>
              <a:t>H. </a:t>
            </a:r>
            <a:r>
              <a:rPr lang="de-DE" sz="1200" b="1" baseline="30000" dirty="0" smtClean="0">
                <a:latin typeface="Open Sans"/>
                <a:cs typeface="Open Sans"/>
              </a:rPr>
              <a:t>Löwel, </a:t>
            </a:r>
            <a:r>
              <a:rPr lang="de-DE" sz="1200" b="1" baseline="30000" dirty="0">
                <a:latin typeface="Open Sans"/>
                <a:cs typeface="Open Sans"/>
              </a:rPr>
              <a:t>C. </a:t>
            </a:r>
            <a:r>
              <a:rPr lang="de-DE" sz="1200" b="1" baseline="30000" dirty="0" smtClean="0">
                <a:latin typeface="Open Sans"/>
                <a:cs typeface="Open Sans"/>
              </a:rPr>
              <a:t>Meisinger, </a:t>
            </a:r>
            <a:r>
              <a:rPr lang="de-DE" sz="1200" b="1" baseline="30000" dirty="0">
                <a:latin typeface="Open Sans"/>
                <a:cs typeface="Open Sans"/>
              </a:rPr>
              <a:t>R. </a:t>
            </a:r>
            <a:r>
              <a:rPr lang="de-DE" sz="1200" b="1" baseline="30000" dirty="0" smtClean="0">
                <a:latin typeface="Open Sans"/>
                <a:cs typeface="Open Sans"/>
              </a:rPr>
              <a:t>Holle, </a:t>
            </a:r>
            <a:r>
              <a:rPr lang="de-DE" sz="1200" b="1" baseline="30000" dirty="0">
                <a:latin typeface="Open Sans"/>
                <a:cs typeface="Open Sans"/>
              </a:rPr>
              <a:t>G. </a:t>
            </a:r>
            <a:r>
              <a:rPr lang="de-DE" sz="1200" b="1" baseline="30000" dirty="0" smtClean="0">
                <a:latin typeface="Open Sans"/>
                <a:cs typeface="Open Sans"/>
              </a:rPr>
              <a:t>Giani</a:t>
            </a:r>
            <a:endParaRPr lang="de-DE" sz="1200" baseline="30000" dirty="0">
              <a:latin typeface="Open Sans"/>
              <a:cs typeface="Open Sans"/>
            </a:endParaRPr>
          </a:p>
        </p:txBody>
      </p:sp>
      <p:pic>
        <p:nvPicPr>
          <p:cNvPr id="7" name="Bild 6" descr="deutschland_butt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35" y="200293"/>
            <a:ext cx="658967" cy="6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45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Kosteneffektivität - Endpunkte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de-DE" b="1" dirty="0" smtClean="0">
                <a:latin typeface="Open Sans"/>
                <a:cs typeface="Open Sans"/>
              </a:rPr>
              <a:t>Wahl der primären Endpunkte ist entscheidend: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de-DE" sz="800" b="1" dirty="0" smtClean="0">
              <a:latin typeface="Open Sans"/>
              <a:cs typeface="Open Sans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Langzeitfolgen einer effektiven Prävention bleiben aufgrund nicht abschätzbarer Variablen meist unberücksichtigt.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de-DE" sz="800" dirty="0" smtClean="0">
              <a:latin typeface="Open Sans"/>
              <a:cs typeface="Open Sans"/>
            </a:endParaRPr>
          </a:p>
          <a:p>
            <a:pPr marL="457200" indent="-457200" algn="just">
              <a:lnSpc>
                <a:spcPct val="150000"/>
              </a:lnSpc>
              <a:buFont typeface="+mj-ea"/>
              <a:buAutoNum type="circleNumDbPlain"/>
            </a:pPr>
            <a:r>
              <a:rPr lang="de-DE" dirty="0" smtClean="0">
                <a:latin typeface="Open Sans"/>
                <a:cs typeface="Open Sans"/>
              </a:rPr>
              <a:t>Das Gleiche gilt für weitere volkswirtschaftliche Implikationen, die sich aus Punkt 1 ergeben.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15980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de-DE" dirty="0">
                <a:latin typeface="Open Sans"/>
                <a:cs typeface="Open Sans"/>
              </a:rPr>
              <a:t>Für eine ökonomische Evaluation ist immer eine Perspektive festzulegen, aus der Kosten und </a:t>
            </a:r>
            <a:r>
              <a:rPr lang="de-DE" dirty="0" smtClean="0">
                <a:latin typeface="Open Sans"/>
                <a:cs typeface="Open Sans"/>
              </a:rPr>
              <a:t>Nutzen </a:t>
            </a:r>
            <a:r>
              <a:rPr lang="de-DE" dirty="0">
                <a:latin typeface="Open Sans"/>
                <a:cs typeface="Open Sans"/>
              </a:rPr>
              <a:t>gegeneinander abgewogen werden</a:t>
            </a:r>
            <a:r>
              <a:rPr lang="de-DE" dirty="0" smtClean="0">
                <a:latin typeface="Open Sans"/>
                <a:cs typeface="Open Sans"/>
              </a:rPr>
              <a:t>.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de-DE" dirty="0">
                <a:latin typeface="Open Sans"/>
                <a:cs typeface="Open Sans"/>
              </a:rPr>
              <a:t>Aus Sicht des Gesetzgebers sollte </a:t>
            </a:r>
            <a:r>
              <a:rPr lang="de-DE" dirty="0" smtClean="0">
                <a:latin typeface="Open Sans"/>
                <a:cs typeface="Open Sans"/>
              </a:rPr>
              <a:t>dabei </a:t>
            </a:r>
            <a:r>
              <a:rPr lang="de-DE" dirty="0">
                <a:latin typeface="Open Sans"/>
                <a:cs typeface="Open Sans"/>
              </a:rPr>
              <a:t>immer </a:t>
            </a:r>
            <a:r>
              <a:rPr lang="de-DE" dirty="0" smtClean="0">
                <a:latin typeface="Open Sans"/>
                <a:cs typeface="Open Sans"/>
              </a:rPr>
              <a:t>auch die </a:t>
            </a:r>
            <a:r>
              <a:rPr lang="de-DE" dirty="0">
                <a:latin typeface="Open Sans"/>
                <a:cs typeface="Open Sans"/>
              </a:rPr>
              <a:t>Perspektive der Gesellschaft insgesamt </a:t>
            </a:r>
            <a:r>
              <a:rPr lang="de-DE" dirty="0" smtClean="0">
                <a:latin typeface="Open Sans"/>
                <a:cs typeface="Open Sans"/>
              </a:rPr>
              <a:t>berücksichtigt werden.</a:t>
            </a:r>
          </a:p>
          <a:p>
            <a:pPr>
              <a:lnSpc>
                <a:spcPct val="120000"/>
              </a:lnSpc>
            </a:pPr>
            <a:r>
              <a:rPr lang="de-DE" dirty="0" smtClean="0">
                <a:latin typeface="Open Sans"/>
                <a:cs typeface="Open Sans"/>
              </a:rPr>
              <a:t>Gesundheitsökonomisch </a:t>
            </a:r>
            <a:r>
              <a:rPr lang="de-DE" dirty="0">
                <a:latin typeface="Open Sans"/>
                <a:cs typeface="Open Sans"/>
              </a:rPr>
              <a:t>ausgewiesene Fachleute </a:t>
            </a:r>
            <a:r>
              <a:rPr lang="de-DE" dirty="0" smtClean="0">
                <a:latin typeface="Open Sans"/>
                <a:cs typeface="Open Sans"/>
              </a:rPr>
              <a:t>müssen systematisch ihre Expertise in </a:t>
            </a:r>
            <a:r>
              <a:rPr lang="de-DE" dirty="0">
                <a:latin typeface="Open Sans"/>
                <a:cs typeface="Open Sans"/>
              </a:rPr>
              <a:t>die Evaluation </a:t>
            </a:r>
            <a:r>
              <a:rPr lang="de-DE" dirty="0" smtClean="0">
                <a:latin typeface="Open Sans"/>
                <a:cs typeface="Open Sans"/>
              </a:rPr>
              <a:t>von Präventionsprogrammen einbringen</a:t>
            </a:r>
            <a:r>
              <a:rPr lang="de-DE" dirty="0">
                <a:latin typeface="Open Sans"/>
                <a:cs typeface="Open Sans"/>
              </a:rPr>
              <a:t>.</a:t>
            </a:r>
          </a:p>
          <a:p>
            <a:pPr>
              <a:lnSpc>
                <a:spcPct val="120000"/>
              </a:lnSpc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20000"/>
              </a:lnSpc>
            </a:pPr>
            <a:endParaRPr lang="de-DE" dirty="0">
              <a:latin typeface="Open Sans"/>
              <a:cs typeface="Open Sans"/>
            </a:endParaRPr>
          </a:p>
          <a:p>
            <a:pPr>
              <a:lnSpc>
                <a:spcPct val="120000"/>
              </a:lnSpc>
            </a:pP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Kosteneffektivität - Fazit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4489513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de-DE" dirty="0"/>
              <a:t>Primärprävention kann nur bei </a:t>
            </a:r>
            <a:r>
              <a:rPr lang="de-DE" dirty="0" smtClean="0"/>
              <a:t>Personen </a:t>
            </a:r>
            <a:r>
              <a:rPr lang="de-DE" dirty="0"/>
              <a:t>einen positiven Effekt hervorrufen, die ohne </a:t>
            </a:r>
            <a:r>
              <a:rPr lang="de-DE" dirty="0" smtClean="0"/>
              <a:t>Prävention </a:t>
            </a:r>
            <a:r>
              <a:rPr lang="de-DE" dirty="0"/>
              <a:t>eine positive Wahrscheinlichkeit für die Entwicklung der betreffenden Krankheit </a:t>
            </a:r>
            <a:r>
              <a:rPr lang="de-DE" dirty="0" smtClean="0"/>
              <a:t>aufweisen.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de-DE" dirty="0" smtClean="0"/>
              <a:t>Das Kosten-Nutzen-Verhältnis fällt umso schlechter aus,</a:t>
            </a:r>
            <a:r>
              <a:rPr lang="de-DE" dirty="0"/>
              <a:t> </a:t>
            </a:r>
            <a:r>
              <a:rPr lang="de-DE" dirty="0" smtClean="0"/>
              <a:t>je </a:t>
            </a:r>
            <a:r>
              <a:rPr lang="de-DE" dirty="0"/>
              <a:t>geringer der Anteil </a:t>
            </a:r>
            <a:r>
              <a:rPr lang="de-DE" dirty="0" smtClean="0"/>
              <a:t>derer ist, die </a:t>
            </a:r>
            <a:r>
              <a:rPr lang="de-DE" dirty="0"/>
              <a:t>von </a:t>
            </a:r>
            <a:r>
              <a:rPr lang="de-DE" dirty="0" smtClean="0"/>
              <a:t>der </a:t>
            </a:r>
            <a:r>
              <a:rPr lang="de-DE" dirty="0"/>
              <a:t>Prävention überhaupt profitieren </a:t>
            </a:r>
            <a:r>
              <a:rPr lang="de-DE" dirty="0" smtClean="0"/>
              <a:t>können.</a:t>
            </a:r>
            <a:endParaRPr lang="de-DE" dirty="0"/>
          </a:p>
          <a:p>
            <a:pPr>
              <a:lnSpc>
                <a:spcPct val="120000"/>
              </a:lnSpc>
            </a:pPr>
            <a:r>
              <a:rPr lang="de-DE" b="1" dirty="0" smtClean="0">
                <a:solidFill>
                  <a:srgbClr val="FF0000"/>
                </a:solidFill>
              </a:rPr>
              <a:t>Die </a:t>
            </a:r>
            <a:r>
              <a:rPr lang="de-DE" b="1" dirty="0">
                <a:solidFill>
                  <a:srgbClr val="FF0000"/>
                </a:solidFill>
              </a:rPr>
              <a:t>Konzentration auf Risikogruppen würde </a:t>
            </a:r>
            <a:r>
              <a:rPr lang="de-DE" b="1" dirty="0" smtClean="0">
                <a:solidFill>
                  <a:srgbClr val="FF0000"/>
                </a:solidFill>
              </a:rPr>
              <a:t>sich positiv </a:t>
            </a:r>
            <a:r>
              <a:rPr lang="de-DE" b="1" dirty="0">
                <a:solidFill>
                  <a:srgbClr val="FF0000"/>
                </a:solidFill>
              </a:rPr>
              <a:t>auf </a:t>
            </a:r>
            <a:r>
              <a:rPr lang="de-DE" b="1" dirty="0" smtClean="0">
                <a:solidFill>
                  <a:srgbClr val="FF0000"/>
                </a:solidFill>
              </a:rPr>
              <a:t>das Kosten-Nutzen-Verhältnis auswirken</a:t>
            </a:r>
            <a:r>
              <a:rPr lang="de-DE" b="1" dirty="0">
                <a:solidFill>
                  <a:srgbClr val="FF0000"/>
                </a:solidFill>
              </a:rPr>
              <a:t>.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Kosteneffektivität - Studienplan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71768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Kompetenzpartner: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333741" cy="5254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Medizinische Expertise - Studiendesign: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Endokrinologie Universitätsklinikum Gießen &amp; Marburg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Diabetesklinik Bad Nauheim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...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Deutsche Gesellschaft für Ernährung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Deutsche Diabetesgesellschaft</a:t>
            </a:r>
          </a:p>
        </p:txBody>
      </p:sp>
    </p:spTree>
    <p:extLst>
      <p:ext uri="{BB962C8B-B14F-4D97-AF65-F5344CB8AC3E}">
        <p14:creationId xmlns:p14="http://schemas.microsoft.com/office/powerpoint/2010/main" val="12780503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Kompetenzpartner: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457199" y="1175047"/>
            <a:ext cx="8333741" cy="52546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Gesundheitsökonomische Expertise - Evaluation: 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DGGÖ</a:t>
            </a:r>
            <a:endParaRPr lang="de-DE" dirty="0">
              <a:latin typeface="Open Sans"/>
              <a:cs typeface="Open Sans"/>
            </a:endParaRPr>
          </a:p>
          <a:p>
            <a:pPr lvl="1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HCMI, EBS</a:t>
            </a:r>
          </a:p>
          <a:p>
            <a:pPr lvl="1"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AOK</a:t>
            </a:r>
            <a:endParaRPr lang="de-DE" dirty="0">
              <a:latin typeface="Open Sans"/>
              <a:cs typeface="Open Sans"/>
            </a:endParaRPr>
          </a:p>
          <a:p>
            <a:pPr marL="0" indent="0">
              <a:buNone/>
            </a:pP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33376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Bildschirmfoto 2015-08-03 um 12.3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68" y="1086969"/>
            <a:ext cx="7530114" cy="512761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Benutzerergonomie (&gt; 50 J.)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26624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Bildschirmfoto 2015-08-03 um 12.38.1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6" y="961671"/>
            <a:ext cx="8512331" cy="5263664"/>
          </a:xfrm>
          <a:prstGeom prst="rect">
            <a:avLst/>
          </a:prstGeom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Benutzerergonomie (&gt; 50 J.)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892974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805007"/>
            <a:ext cx="7633982" cy="4144161"/>
          </a:xfrm>
          <a:prstGeom prst="rect">
            <a:avLst/>
          </a:prstGeom>
        </p:spPr>
      </p:pic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199" y="955630"/>
            <a:ext cx="8333741" cy="892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Das Wetter-Problem als einfaches Beispiel:</a:t>
            </a: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Data - Mining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3230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199" y="955630"/>
            <a:ext cx="8333741" cy="892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Klassifikationsregel: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74" y="1848539"/>
            <a:ext cx="6249798" cy="637563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74" y="3453896"/>
            <a:ext cx="6249798" cy="2181138"/>
          </a:xfrm>
          <a:prstGeom prst="rect">
            <a:avLst/>
          </a:prstGeom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457199" y="2560987"/>
            <a:ext cx="8333741" cy="892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/>
                </a:solidFill>
                <a:latin typeface="Montserrat-Regular"/>
                <a:ea typeface="+mn-ea"/>
                <a:cs typeface="Montserrat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Assoziationsregeln:</a:t>
            </a: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Data - Mining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8483956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199" y="955630"/>
            <a:ext cx="8333741" cy="892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Kombination mit numerischen Daten: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721465"/>
            <a:ext cx="7633982" cy="2021747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78" y="4044858"/>
            <a:ext cx="7617204" cy="1686187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Data - Mining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58965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847"/>
            <a:ext cx="8229600" cy="1096572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de-DE" sz="2800" dirty="0">
                <a:latin typeface="Open Sans"/>
                <a:cs typeface="Open Sans"/>
              </a:rPr>
              <a:t>Modeling the impact of prevention policies on </a:t>
            </a:r>
            <a:r>
              <a:rPr lang="de-DE" sz="2800" dirty="0" smtClean="0">
                <a:latin typeface="Open Sans"/>
                <a:cs typeface="Open Sans"/>
              </a:rPr>
              <a:t/>
            </a:r>
            <a:br>
              <a:rPr lang="de-DE" sz="2800" dirty="0" smtClean="0">
                <a:latin typeface="Open Sans"/>
                <a:cs typeface="Open Sans"/>
              </a:rPr>
            </a:br>
            <a:r>
              <a:rPr lang="de-DE" sz="2800" dirty="0" smtClean="0">
                <a:latin typeface="Open Sans"/>
                <a:cs typeface="Open Sans"/>
              </a:rPr>
              <a:t>future </a:t>
            </a:r>
            <a:r>
              <a:rPr lang="de-DE" sz="2800" dirty="0">
                <a:latin typeface="Open Sans"/>
                <a:cs typeface="Open Sans"/>
              </a:rPr>
              <a:t>diabetes prevalence in the United States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457200" y="1933304"/>
            <a:ext cx="8240815" cy="36488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de-DE" sz="3200" baseline="30000" dirty="0"/>
              <a:t>Projections suggest that by 2030, </a:t>
            </a:r>
            <a:endParaRPr lang="de-DE" sz="3200" baseline="30000" dirty="0" smtClean="0"/>
          </a:p>
          <a:p>
            <a:pPr>
              <a:lnSpc>
                <a:spcPct val="200000"/>
              </a:lnSpc>
            </a:pPr>
            <a:r>
              <a:rPr lang="de-DE" sz="4000" b="1" baseline="30000" dirty="0" smtClean="0"/>
              <a:t>nearly </a:t>
            </a:r>
            <a:r>
              <a:rPr lang="de-DE" sz="4000" b="1" baseline="30000" dirty="0"/>
              <a:t>half of the US population </a:t>
            </a:r>
            <a:endParaRPr lang="de-DE" sz="4000" b="1" baseline="30000" dirty="0" smtClean="0"/>
          </a:p>
          <a:p>
            <a:pPr>
              <a:lnSpc>
                <a:spcPct val="200000"/>
              </a:lnSpc>
            </a:pPr>
            <a:r>
              <a:rPr lang="de-DE" sz="4000" b="1" baseline="30000" dirty="0" smtClean="0"/>
              <a:t>will have </a:t>
            </a:r>
            <a:r>
              <a:rPr lang="de-DE" sz="4000" b="1" baseline="30000" dirty="0"/>
              <a:t>either </a:t>
            </a:r>
            <a:r>
              <a:rPr lang="de-DE" sz="4000" b="1" baseline="30000" dirty="0" smtClean="0"/>
              <a:t>prediabetes </a:t>
            </a:r>
            <a:r>
              <a:rPr lang="de-DE" sz="4000" b="1" baseline="30000" dirty="0"/>
              <a:t>or type 2 diabetes</a:t>
            </a:r>
            <a:r>
              <a:rPr lang="de-DE" sz="3200" baseline="30000" dirty="0"/>
              <a:t>, </a:t>
            </a:r>
            <a:endParaRPr lang="de-DE" sz="3200" baseline="30000" dirty="0" smtClean="0"/>
          </a:p>
          <a:p>
            <a:pPr>
              <a:lnSpc>
                <a:spcPct val="200000"/>
              </a:lnSpc>
            </a:pPr>
            <a:r>
              <a:rPr lang="de-DE" sz="3200" baseline="30000" dirty="0" smtClean="0"/>
              <a:t>foreshadowing </a:t>
            </a:r>
            <a:r>
              <a:rPr lang="de-DE" sz="3200" baseline="30000" dirty="0"/>
              <a:t>the first time </a:t>
            </a:r>
            <a:r>
              <a:rPr lang="de-DE" sz="3200" baseline="30000" dirty="0" smtClean="0"/>
              <a:t>in </a:t>
            </a:r>
            <a:r>
              <a:rPr lang="de-DE" sz="3200" baseline="30000" dirty="0"/>
              <a:t>history that the </a:t>
            </a:r>
            <a:r>
              <a:rPr lang="de-DE" sz="3200" baseline="30000" dirty="0" smtClean="0"/>
              <a:t>majority </a:t>
            </a:r>
            <a:r>
              <a:rPr lang="de-DE" sz="3200" baseline="30000" dirty="0"/>
              <a:t>of the American </a:t>
            </a:r>
            <a:endParaRPr lang="de-DE" sz="3200" baseline="30000" dirty="0" smtClean="0"/>
          </a:p>
          <a:p>
            <a:pPr>
              <a:lnSpc>
                <a:spcPct val="200000"/>
              </a:lnSpc>
            </a:pPr>
            <a:r>
              <a:rPr lang="de-DE" sz="3200" baseline="30000" dirty="0" smtClean="0"/>
              <a:t>adult </a:t>
            </a:r>
            <a:r>
              <a:rPr lang="de-DE" sz="3200" baseline="30000" dirty="0"/>
              <a:t>population will </a:t>
            </a:r>
            <a:r>
              <a:rPr lang="de-DE" sz="3200" baseline="30000" dirty="0" smtClean="0"/>
              <a:t>exhibit </a:t>
            </a:r>
            <a:r>
              <a:rPr lang="de-DE" sz="3200" baseline="30000" dirty="0"/>
              <a:t>dysglycemia.</a:t>
            </a:r>
            <a:endParaRPr lang="de-DE" sz="3200" dirty="0"/>
          </a:p>
        </p:txBody>
      </p:sp>
      <p:sp>
        <p:nvSpPr>
          <p:cNvPr id="5" name="Textfeld 4"/>
          <p:cNvSpPr txBox="1"/>
          <p:nvPr/>
        </p:nvSpPr>
        <p:spPr>
          <a:xfrm>
            <a:off x="4988056" y="5955316"/>
            <a:ext cx="3929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atin typeface="Open Sans"/>
                <a:cs typeface="Open Sans"/>
              </a:rPr>
              <a:t>Gregg EW, Boyle JP, Thompson TJ, Barker LE, Albright AL, Williamson DF </a:t>
            </a:r>
          </a:p>
        </p:txBody>
      </p:sp>
      <p:pic>
        <p:nvPicPr>
          <p:cNvPr id="6" name="Bild 5" descr="am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49" y="237500"/>
            <a:ext cx="610030" cy="6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36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199" y="955630"/>
            <a:ext cx="8333741" cy="892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Klinischer Bezug – Kontakt Linsen:</a:t>
            </a:r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85" y="1605810"/>
            <a:ext cx="7262258" cy="4590989"/>
          </a:xfrm>
          <a:prstGeom prst="rect">
            <a:avLst/>
          </a:prstGeom>
        </p:spPr>
      </p:pic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Data - Mining</a:t>
            </a:r>
            <a:endParaRPr lang="de-DE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097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56640"/>
          </a:xfrm>
        </p:spPr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Data - Mining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57199" y="955630"/>
            <a:ext cx="8333741" cy="89290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 smtClean="0">
                <a:latin typeface="Open Sans"/>
                <a:cs typeface="Open Sans"/>
              </a:rPr>
              <a:t>Klinischer Bezug – Kontakt Linsen:</a:t>
            </a:r>
          </a:p>
        </p:txBody>
      </p:sp>
      <p:pic>
        <p:nvPicPr>
          <p:cNvPr id="2" name="Bild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29" y="1628400"/>
            <a:ext cx="761720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09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ung 6"/>
          <p:cNvGrpSpPr/>
          <p:nvPr/>
        </p:nvGrpSpPr>
        <p:grpSpPr>
          <a:xfrm>
            <a:off x="1796109" y="1435449"/>
            <a:ext cx="5537708" cy="4728524"/>
            <a:chOff x="745571" y="1435449"/>
            <a:chExt cx="5537708" cy="4728524"/>
          </a:xfrm>
        </p:grpSpPr>
        <p:pic>
          <p:nvPicPr>
            <p:cNvPr id="4" name="Bild 3" descr="Bildschirmfoto 2015-09-11 um 23.00.33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571" y="1435449"/>
              <a:ext cx="5537708" cy="4728524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3399833" y="4893938"/>
              <a:ext cx="28117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>
                  <a:latin typeface="Open Sans"/>
                  <a:cs typeface="Open Sans"/>
                </a:rPr>
                <a:t>31: Chronische Erkrankungen</a:t>
              </a:r>
              <a:endParaRPr lang="de-DE" sz="1400" b="1" dirty="0">
                <a:latin typeface="Open Sans"/>
                <a:cs typeface="Open Sans"/>
              </a:endParaRPr>
            </a:p>
          </p:txBody>
        </p:sp>
      </p:grpSp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457200" y="266847"/>
            <a:ext cx="8229600" cy="7172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400" dirty="0">
                <a:latin typeface="Open Sans"/>
                <a:cs typeface="Open Sans"/>
              </a:rPr>
              <a:t>Global </a:t>
            </a:r>
            <a:r>
              <a:rPr lang="de-DE" sz="2400" dirty="0" err="1">
                <a:latin typeface="Open Sans"/>
                <a:cs typeface="Open Sans"/>
              </a:rPr>
              <a:t>Risks</a:t>
            </a:r>
            <a:r>
              <a:rPr lang="de-DE" sz="2400" dirty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Landscape</a:t>
            </a:r>
            <a:r>
              <a:rPr lang="de-DE" sz="2400" dirty="0">
                <a:latin typeface="Open Sans"/>
                <a:cs typeface="Open Sans"/>
              </a:rPr>
              <a:t> 2010: </a:t>
            </a:r>
            <a:r>
              <a:rPr lang="de-DE" sz="2400" dirty="0" smtClean="0">
                <a:latin typeface="Open Sans"/>
                <a:cs typeface="Open Sans"/>
              </a:rPr>
              <a:t/>
            </a:r>
            <a:br>
              <a:rPr lang="de-DE" sz="2400" dirty="0" smtClean="0">
                <a:latin typeface="Open Sans"/>
                <a:cs typeface="Open Sans"/>
              </a:rPr>
            </a:br>
            <a:r>
              <a:rPr lang="de-DE" sz="2400" dirty="0" err="1" smtClean="0">
                <a:latin typeface="Open Sans"/>
                <a:cs typeface="Open Sans"/>
              </a:rPr>
              <a:t>Likelihood</a:t>
            </a:r>
            <a:r>
              <a:rPr lang="de-DE" sz="2400" dirty="0" smtClean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with</a:t>
            </a:r>
            <a:r>
              <a:rPr lang="de-DE" sz="2400" dirty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Severity</a:t>
            </a:r>
            <a:r>
              <a:rPr lang="de-DE" sz="2400" dirty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by</a:t>
            </a:r>
            <a:r>
              <a:rPr lang="de-DE" sz="2400" dirty="0">
                <a:latin typeface="Open Sans"/>
                <a:cs typeface="Open Sans"/>
              </a:rPr>
              <a:t> </a:t>
            </a:r>
            <a:r>
              <a:rPr lang="de-DE" sz="2400" dirty="0" err="1">
                <a:latin typeface="Open Sans"/>
                <a:cs typeface="Open Sans"/>
              </a:rPr>
              <a:t>Economic</a:t>
            </a:r>
            <a:r>
              <a:rPr lang="de-DE" sz="2400" dirty="0">
                <a:latin typeface="Open Sans"/>
                <a:cs typeface="Open Sans"/>
              </a:rPr>
              <a:t> Loss</a:t>
            </a:r>
          </a:p>
        </p:txBody>
      </p:sp>
    </p:spTree>
    <p:extLst>
      <p:ext uri="{BB962C8B-B14F-4D97-AF65-F5344CB8AC3E}">
        <p14:creationId xmlns:p14="http://schemas.microsoft.com/office/powerpoint/2010/main" val="2323443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6847"/>
            <a:ext cx="8229600" cy="71726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DE" sz="2500" dirty="0">
                <a:latin typeface="Open Sans"/>
                <a:cs typeface="Open Sans"/>
              </a:rPr>
              <a:t>Cost-effectiveness of interventions over time ($/DALY)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5792582" y="5955316"/>
            <a:ext cx="21595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>
                <a:latin typeface="Open Sans"/>
                <a:cs typeface="Open Sans"/>
              </a:rPr>
              <a:t>OECD HEALTH WORKING PAPERS </a:t>
            </a:r>
            <a:r>
              <a:rPr lang="de-DE" sz="800" b="1" dirty="0" err="1">
                <a:latin typeface="Open Sans"/>
                <a:cs typeface="Open Sans"/>
              </a:rPr>
              <a:t>No</a:t>
            </a:r>
            <a:r>
              <a:rPr lang="de-DE" sz="800" b="1" dirty="0">
                <a:latin typeface="Open Sans"/>
                <a:cs typeface="Open Sans"/>
              </a:rPr>
              <a:t>. 48</a:t>
            </a:r>
          </a:p>
        </p:txBody>
      </p:sp>
      <p:pic>
        <p:nvPicPr>
          <p:cNvPr id="4" name="Bild 3" descr="Bildschirmfoto 2015-09-11 um 22.55.5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273" y="1377335"/>
            <a:ext cx="6801899" cy="40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0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Hintergrund: Diabetesschulung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790732"/>
            <a:ext cx="8229600" cy="51869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2000" dirty="0" smtClean="0">
                <a:latin typeface="Open Sans"/>
                <a:cs typeface="Open Sans"/>
              </a:rPr>
              <a:t>Traditionelle Schulungs- und Selbstmanagementprogramme können nicht in dem Maße skaliert werden, wie entsprechender Bedarf besteht.</a:t>
            </a:r>
          </a:p>
          <a:p>
            <a:pPr>
              <a:lnSpc>
                <a:spcPct val="130000"/>
              </a:lnSpc>
            </a:pPr>
            <a:endParaRPr lang="de-DE" sz="2000" dirty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2000" dirty="0" smtClean="0">
                <a:latin typeface="Open Sans"/>
                <a:cs typeface="Open Sans"/>
              </a:rPr>
              <a:t>Strukturierte Schulungsmaßnahmen </a:t>
            </a:r>
            <a:r>
              <a:rPr lang="de-DE" sz="2000" dirty="0">
                <a:latin typeface="Open Sans"/>
                <a:cs typeface="Open Sans"/>
              </a:rPr>
              <a:t>für </a:t>
            </a:r>
            <a:r>
              <a:rPr lang="de-DE" sz="2000" dirty="0" smtClean="0">
                <a:latin typeface="Open Sans"/>
                <a:cs typeface="Open Sans"/>
              </a:rPr>
              <a:t>Diabetiker, </a:t>
            </a:r>
            <a:r>
              <a:rPr lang="de-DE" sz="2000" dirty="0">
                <a:latin typeface="Open Sans"/>
                <a:cs typeface="Open Sans"/>
              </a:rPr>
              <a:t>die bereits eine S</a:t>
            </a:r>
            <a:r>
              <a:rPr lang="de-DE" sz="2000" dirty="0" smtClean="0">
                <a:latin typeface="Open Sans"/>
                <a:cs typeface="Open Sans"/>
              </a:rPr>
              <a:t>chulung </a:t>
            </a:r>
            <a:r>
              <a:rPr lang="de-DE" sz="2000" dirty="0">
                <a:latin typeface="Open Sans"/>
                <a:cs typeface="Open Sans"/>
              </a:rPr>
              <a:t>absolviert haben und </a:t>
            </a:r>
            <a:r>
              <a:rPr lang="de-DE" sz="2000" dirty="0" smtClean="0">
                <a:latin typeface="Open Sans"/>
                <a:cs typeface="Open Sans"/>
              </a:rPr>
              <a:t>weitere </a:t>
            </a:r>
            <a:r>
              <a:rPr lang="de-DE" sz="2000" dirty="0">
                <a:latin typeface="Open Sans"/>
                <a:cs typeface="Open Sans"/>
              </a:rPr>
              <a:t>Unterstützung </a:t>
            </a:r>
            <a:r>
              <a:rPr lang="de-DE" sz="2000" dirty="0" smtClean="0">
                <a:latin typeface="Open Sans"/>
                <a:cs typeface="Open Sans"/>
              </a:rPr>
              <a:t>benötigen</a:t>
            </a:r>
            <a:r>
              <a:rPr lang="de-DE" sz="2000" dirty="0">
                <a:latin typeface="Open Sans"/>
                <a:cs typeface="Open Sans"/>
              </a:rPr>
              <a:t>, fehlen allerdings weitgehend. </a:t>
            </a:r>
            <a:endParaRPr lang="de-DE" sz="2000" dirty="0" smtClean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r>
              <a:rPr lang="de-DE" sz="2000" dirty="0" smtClean="0">
                <a:latin typeface="Open Sans"/>
                <a:cs typeface="Open Sans"/>
              </a:rPr>
              <a:t>Ein Diabetiker erhält </a:t>
            </a:r>
            <a:r>
              <a:rPr lang="de-DE" sz="2000" dirty="0">
                <a:latin typeface="Open Sans"/>
                <a:cs typeface="Open Sans"/>
              </a:rPr>
              <a:t>in Deutschland im Schnitt nur zwei Stunden ambulante Behandlung </a:t>
            </a:r>
            <a:r>
              <a:rPr lang="de-DE" sz="2000" dirty="0" smtClean="0">
                <a:latin typeface="Open Sans"/>
                <a:cs typeface="Open Sans"/>
              </a:rPr>
              <a:t>jährlich, d.h. er ist </a:t>
            </a:r>
            <a:r>
              <a:rPr lang="de-DE" sz="2000" dirty="0">
                <a:latin typeface="Open Sans"/>
                <a:cs typeface="Open Sans"/>
              </a:rPr>
              <a:t>in 99.98 Prozent seiner Zeit mit der Krankheit </a:t>
            </a:r>
            <a:r>
              <a:rPr lang="de-DE" sz="2000" dirty="0" smtClean="0">
                <a:latin typeface="Open Sans"/>
                <a:cs typeface="Open Sans"/>
              </a:rPr>
              <a:t>alleine. </a:t>
            </a:r>
          </a:p>
          <a:p>
            <a:pPr>
              <a:lnSpc>
                <a:spcPct val="130000"/>
              </a:lnSpc>
            </a:pP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de-DE" sz="2000" dirty="0" smtClean="0">
                <a:latin typeface="Open Sans"/>
                <a:cs typeface="Open Sans"/>
              </a:rPr>
              <a:t>								</a:t>
            </a:r>
          </a:p>
          <a:p>
            <a:pPr marL="0" indent="0">
              <a:lnSpc>
                <a:spcPct val="130000"/>
              </a:lnSpc>
              <a:buNone/>
            </a:pPr>
            <a:endParaRPr lang="de-DE" sz="2000" dirty="0">
              <a:latin typeface="Open Sans"/>
              <a:cs typeface="Open Sans"/>
            </a:endParaRPr>
          </a:p>
          <a:p>
            <a:pPr marL="0" indent="0">
              <a:lnSpc>
                <a:spcPct val="130000"/>
              </a:lnSpc>
              <a:buNone/>
            </a:pPr>
            <a:endParaRPr lang="de-DE" sz="2000" dirty="0" smtClean="0">
              <a:latin typeface="Open Sans"/>
              <a:cs typeface="Open Sans"/>
            </a:endParaRPr>
          </a:p>
          <a:p>
            <a:pPr>
              <a:lnSpc>
                <a:spcPct val="130000"/>
              </a:lnSpc>
            </a:pPr>
            <a:endParaRPr lang="de-DE" sz="2000" dirty="0">
              <a:latin typeface="Open Sans"/>
              <a:cs typeface="Open Sans"/>
            </a:endParaRPr>
          </a:p>
          <a:p>
            <a:endParaRPr lang="de-DE" sz="2000" dirty="0">
              <a:latin typeface="Open Sans"/>
              <a:cs typeface="Open Sans"/>
            </a:endParaRPr>
          </a:p>
          <a:p>
            <a:pPr marL="0" indent="0">
              <a:buNone/>
            </a:pPr>
            <a:r>
              <a:rPr lang="de-DE" sz="2000" dirty="0" smtClean="0">
                <a:latin typeface="Open Sans"/>
                <a:cs typeface="Open Sans"/>
              </a:rPr>
              <a:t>															</a:t>
            </a:r>
            <a:endParaRPr lang="de-DE" sz="2000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67469" y="5977719"/>
            <a:ext cx="32205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de-DE" sz="800" dirty="0">
                <a:latin typeface="Open Sans"/>
                <a:cs typeface="Open Sans"/>
              </a:rPr>
              <a:t>Quelle: NVL </a:t>
            </a:r>
            <a:r>
              <a:rPr lang="de-DE" sz="800" dirty="0" smtClean="0">
                <a:latin typeface="Open Sans"/>
                <a:cs typeface="Open Sans"/>
              </a:rPr>
              <a:t>2013; </a:t>
            </a:r>
            <a:r>
              <a:rPr lang="de-DE" sz="800" dirty="0">
                <a:latin typeface="Open Sans"/>
                <a:cs typeface="Open Sans"/>
              </a:rPr>
              <a:t>Deutscher Gesundheitsbericht Diabetes 2015</a:t>
            </a:r>
          </a:p>
        </p:txBody>
      </p:sp>
    </p:spTree>
    <p:extLst>
      <p:ext uri="{BB962C8B-B14F-4D97-AF65-F5344CB8AC3E}">
        <p14:creationId xmlns:p14="http://schemas.microsoft.com/office/powerpoint/2010/main" val="1295787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latin typeface="Open Sans"/>
                <a:cs typeface="Open Sans"/>
              </a:rPr>
              <a:t>Projekt „Juvantis“</a:t>
            </a:r>
            <a:endParaRPr lang="de-DE" dirty="0">
              <a:latin typeface="Open Sans"/>
              <a:cs typeface="Open Sans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457200" y="756670"/>
            <a:ext cx="8592414" cy="6817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de-DE" sz="1400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1400" b="1" dirty="0" smtClean="0">
                <a:latin typeface="Open Sans"/>
                <a:cs typeface="Open Sans"/>
              </a:rPr>
              <a:t>Hintergrund: </a:t>
            </a:r>
            <a:r>
              <a:rPr lang="de-DE" sz="1400" dirty="0" smtClean="0">
                <a:latin typeface="Open Sans"/>
                <a:cs typeface="Open Sans"/>
              </a:rPr>
              <a:t>Diabetes-Epidemie; Schulungsprogramme als evidenzbasierte Therapieoption</a:t>
            </a:r>
            <a:endParaRPr lang="de-DE" dirty="0" smtClean="0">
              <a:solidFill>
                <a:srgbClr val="FF0000"/>
              </a:solidFill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800" b="1" dirty="0" smtClean="0">
                <a:solidFill>
                  <a:srgbClr val="3AA9E0"/>
                </a:solidFill>
                <a:latin typeface="Open Sans"/>
                <a:cs typeface="Open Sans"/>
              </a:rPr>
              <a:t>Ziel</a:t>
            </a: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Studienanalyse / Update </a:t>
            </a:r>
            <a:r>
              <a:rPr lang="de-DE" sz="2400" dirty="0">
                <a:latin typeface="Open Sans"/>
                <a:cs typeface="Open Sans"/>
              </a:rPr>
              <a:t>E</a:t>
            </a:r>
            <a:r>
              <a:rPr lang="de-DE" sz="2400" dirty="0" smtClean="0">
                <a:latin typeface="Open Sans"/>
                <a:cs typeface="Open Sans"/>
              </a:rPr>
              <a:t>vidence </a:t>
            </a:r>
            <a:r>
              <a:rPr lang="de-DE" sz="2400" dirty="0">
                <a:latin typeface="Open Sans"/>
                <a:cs typeface="Open Sans"/>
              </a:rPr>
              <a:t>base </a:t>
            </a:r>
            <a:endParaRPr lang="de-DE" sz="2400" dirty="0" smtClean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 smtClean="0">
                <a:latin typeface="Open Sans"/>
                <a:cs typeface="Open Sans"/>
              </a:rPr>
              <a:t>Formulierung Hypothese</a:t>
            </a:r>
            <a:endParaRPr lang="de-DE" sz="2400" dirty="0">
              <a:latin typeface="Open Sans"/>
              <a:cs typeface="Open Sans"/>
            </a:endParaRP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Entwicklung Studiendesign &amp; </a:t>
            </a:r>
            <a:r>
              <a:rPr lang="de-DE" sz="2400" dirty="0" smtClean="0">
                <a:latin typeface="Open Sans"/>
                <a:cs typeface="Open Sans"/>
              </a:rPr>
              <a:t>Prototyp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Meilensteinplanung</a:t>
            </a:r>
          </a:p>
          <a:p>
            <a:pPr>
              <a:lnSpc>
                <a:spcPct val="200000"/>
              </a:lnSpc>
            </a:pPr>
            <a:r>
              <a:rPr lang="de-DE" sz="2400" dirty="0">
                <a:latin typeface="Open Sans"/>
                <a:cs typeface="Open Sans"/>
              </a:rPr>
              <a:t>Diskussion</a:t>
            </a:r>
          </a:p>
          <a:p>
            <a:pPr>
              <a:lnSpc>
                <a:spcPct val="200000"/>
              </a:lnSpc>
            </a:pPr>
            <a:endParaRPr lang="de-DE" sz="2400" b="1" dirty="0">
              <a:latin typeface="Open Sans"/>
              <a:cs typeface="Open Sans"/>
            </a:endParaRPr>
          </a:p>
          <a:p>
            <a:pPr>
              <a:lnSpc>
                <a:spcPct val="250000"/>
              </a:lnSpc>
            </a:pPr>
            <a:endParaRPr lang="de-DE" sz="2400" b="1" dirty="0">
              <a:latin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09486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Sanexi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Vorlage_Sanexio.potx</Template>
  <TotalTime>0</TotalTime>
  <Words>2108</Words>
  <Application>Microsoft Macintosh PowerPoint</Application>
  <PresentationFormat>Bildschirmpräsentation (4:3)</PresentationFormat>
  <Paragraphs>423</Paragraphs>
  <Slides>51</Slides>
  <Notes>40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51</vt:i4>
      </vt:variant>
    </vt:vector>
  </HeadingPairs>
  <TitlesOfParts>
    <vt:vector size="53" baseType="lpstr">
      <vt:lpstr>Vorlage_Sanexio</vt:lpstr>
      <vt:lpstr>Dokument</vt:lpstr>
      <vt:lpstr>PowerPoint-Präsentation</vt:lpstr>
      <vt:lpstr>Projekt „Juvantis“</vt:lpstr>
      <vt:lpstr>Hintergrund: Diabetesschulung</vt:lpstr>
      <vt:lpstr>High prevalence of undiagnosed diabetes mellitus in Southern Germany: Target populations for efficient screening. The KORA survey 2000</vt:lpstr>
      <vt:lpstr>Modeling the impact of prevention policies on  future diabetes prevalence in the United States </vt:lpstr>
      <vt:lpstr>Global Risks Landscape 2010:  Likelihood with Severity by Economic Loss</vt:lpstr>
      <vt:lpstr>Cost-effectiveness of interventions over time ($/DALY)</vt:lpstr>
      <vt:lpstr>Hintergrund: Diabetesschulung</vt:lpstr>
      <vt:lpstr>Projekt „Juvantis“</vt:lpstr>
      <vt:lpstr>Ziel</vt:lpstr>
      <vt:lpstr>Ziel</vt:lpstr>
      <vt:lpstr>Projekt „Juvantis“</vt:lpstr>
      <vt:lpstr> Studienanalyse: pre-trial evaluation</vt:lpstr>
      <vt:lpstr> Studienanalyse: pre-trial evaluation</vt:lpstr>
      <vt:lpstr>Erfolgreiche Modulkomponenten:</vt:lpstr>
      <vt:lpstr>Projekt „Juvantis“</vt:lpstr>
      <vt:lpstr>Formulierung der Hypothese:</vt:lpstr>
      <vt:lpstr>Formulierung der Hypothese:</vt:lpstr>
      <vt:lpstr>Formulierung der Hypothese:</vt:lpstr>
      <vt:lpstr>Projekt „Juvantis“</vt:lpstr>
      <vt:lpstr>Studiendesign:</vt:lpstr>
      <vt:lpstr>Studiendesign:</vt:lpstr>
      <vt:lpstr>Prototyp JUVANTIS:</vt:lpstr>
      <vt:lpstr>Projekt „Juvantis“</vt:lpstr>
      <vt:lpstr>Meilensteinplanung:</vt:lpstr>
      <vt:lpstr>Nächste Schritte für PHASE II:</vt:lpstr>
      <vt:lpstr>Diskussion</vt:lpstr>
      <vt:lpstr>Organisation</vt:lpstr>
      <vt:lpstr>Organisation: Juvantis (Stiftung, gemeinnütziger Verein...)</vt:lpstr>
      <vt:lpstr>Organisation - Leadership Team:</vt:lpstr>
      <vt:lpstr>Organisation - Developer Group:</vt:lpstr>
      <vt:lpstr>Organisation - Community Group:</vt:lpstr>
      <vt:lpstr>Produktkonfiguration:</vt:lpstr>
      <vt:lpstr>Kundennutzen:</vt:lpstr>
      <vt:lpstr>Wissensmanagement:</vt:lpstr>
      <vt:lpstr>Wissensmanagement:</vt:lpstr>
      <vt:lpstr>Finanzierung – PHASE II:</vt:lpstr>
      <vt:lpstr>Finanzierung – PHASE II:</vt:lpstr>
      <vt:lpstr>Kosteneffektivität - Prävention</vt:lpstr>
      <vt:lpstr>Kosteneffektivität - Endpunkte</vt:lpstr>
      <vt:lpstr>Kosteneffektivität - Fazit</vt:lpstr>
      <vt:lpstr>Kosteneffektivität - Studienplan</vt:lpstr>
      <vt:lpstr>Kompetenzpartner:</vt:lpstr>
      <vt:lpstr>Kompetenzpartner:</vt:lpstr>
      <vt:lpstr>Benutzerergonomie (&gt; 50 J.)</vt:lpstr>
      <vt:lpstr>Benutzerergonomie (&gt; 50 J.)</vt:lpstr>
      <vt:lpstr>Data - Mining</vt:lpstr>
      <vt:lpstr>Data - Mining</vt:lpstr>
      <vt:lpstr>Data - Mining</vt:lpstr>
      <vt:lpstr>Data - Mining</vt:lpstr>
      <vt:lpstr>Data - Mining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Kohlweyer</dc:creator>
  <cp:lastModifiedBy>Dr. Siegbert Stracke</cp:lastModifiedBy>
  <cp:revision>178</cp:revision>
  <dcterms:created xsi:type="dcterms:W3CDTF">2012-11-27T17:36:27Z</dcterms:created>
  <dcterms:modified xsi:type="dcterms:W3CDTF">2015-09-23T17:05:27Z</dcterms:modified>
</cp:coreProperties>
</file>