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  <p:sldId id="307" r:id="rId3"/>
    <p:sldId id="268" r:id="rId4"/>
    <p:sldId id="305" r:id="rId5"/>
    <p:sldId id="292" r:id="rId6"/>
    <p:sldId id="304" r:id="rId7"/>
    <p:sldId id="300" r:id="rId8"/>
    <p:sldId id="299" r:id="rId9"/>
    <p:sldId id="286" r:id="rId10"/>
    <p:sldId id="287" r:id="rId11"/>
    <p:sldId id="288" r:id="rId12"/>
    <p:sldId id="308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F40"/>
    <a:srgbClr val="3AA9E0"/>
    <a:srgbClr val="22BDFF"/>
    <a:srgbClr val="1D4750"/>
    <a:srgbClr val="927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20.11.13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20.11.13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20.11.13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3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20.11.13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20.11.13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20.11.13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20.11.13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20.11.13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1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20.11.13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20.11.13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20.11.13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0102"/>
            <a:ext cx="8229600" cy="48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7216"/>
            <a:ext cx="9143999" cy="10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595959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3AA9E0"/>
          </a:solidFill>
          <a:ln>
            <a:solidFill>
              <a:srgbClr val="3AA9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57200" y="6241947"/>
            <a:ext cx="82296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Bild 4" descr="sanexio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6350"/>
            <a:ext cx="795719" cy="30725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353868" y="6376965"/>
            <a:ext cx="1412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>
                <a:latin typeface="Open Sans bold"/>
                <a:cs typeface="Open Sans bold"/>
              </a:rPr>
              <a:t>Gabriel &amp; Stracke </a:t>
            </a:r>
            <a:r>
              <a:rPr lang="de-DE" sz="800" dirty="0" smtClean="0">
                <a:latin typeface="Open Sans Light"/>
                <a:cs typeface="Open Sans Light"/>
              </a:rPr>
              <a:t>GmbH</a:t>
            </a:r>
            <a:endParaRPr lang="de-DE" sz="8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42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1D4750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Ausgangssituation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6526" y="1174054"/>
            <a:ext cx="9074150" cy="34925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cap="none" dirty="0">
                <a:latin typeface="Open Sans"/>
                <a:ea typeface="ＭＳ Ｐゴシック" charset="0"/>
                <a:cs typeface="Open Sans"/>
              </a:rPr>
              <a:t>…welche Treiber bewegen den </a:t>
            </a:r>
            <a:r>
              <a:rPr lang="de-DE" cap="none" dirty="0" smtClean="0">
                <a:latin typeface="Open Sans"/>
                <a:ea typeface="ＭＳ Ｐゴシック" charset="0"/>
                <a:cs typeface="Open Sans"/>
              </a:rPr>
              <a:t>primären Gesundheitsmarkt</a:t>
            </a:r>
            <a:r>
              <a:rPr lang="de-DE" cap="none" dirty="0">
                <a:latin typeface="Open Sans"/>
                <a:ea typeface="ＭＳ Ｐゴシック" charset="0"/>
                <a:cs typeface="Open Sans"/>
              </a:rPr>
              <a:t>?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de-DE" sz="800" cap="none" dirty="0">
              <a:solidFill>
                <a:srgbClr val="294252"/>
              </a:solidFill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demographischer und sozialer Wandel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Bevölkerungsabwanderung in peripher-ländlichen Regionen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Versagen einer in die Jahre gekommenen Bedarfsplanung</a:t>
            </a:r>
            <a:r>
              <a:rPr lang="de-DE" sz="2200" dirty="0">
                <a:latin typeface="Open Sans"/>
                <a:ea typeface="ＭＳ Ｐゴシック" charset="0"/>
                <a:cs typeface="Open Sans"/>
                <a:sym typeface="Wingdings" charset="0"/>
              </a:rPr>
              <a:t>/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zusätzlich der Reform in 2013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Aussterben des ärztlichen Unternehmertums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fehlende Nachbesetzung der Praxen/ Ärztemangel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Wertewandel des ärztlichen Nachwuchs/ „Generation Y</a:t>
            </a:r>
            <a:r>
              <a:rPr lang="ja-JP" altLang="de-DE" sz="2200" dirty="0">
                <a:latin typeface="Open Sans"/>
                <a:ea typeface="ＭＳ Ｐゴシック" charset="0"/>
                <a:cs typeface="Open Sans"/>
              </a:rPr>
              <a:t>“</a:t>
            </a:r>
            <a:endParaRPr lang="de-DE" sz="2200" dirty="0">
              <a:latin typeface="Open Sans"/>
              <a:ea typeface="ＭＳ Ｐゴシック" charset="0"/>
              <a:cs typeface="Open Sans"/>
            </a:endParaRPr>
          </a:p>
        </p:txBody>
      </p:sp>
      <p:sp>
        <p:nvSpPr>
          <p:cNvPr id="5" name="Pfeil nach rechts 4"/>
          <p:cNvSpPr>
            <a:spLocks noChangeArrowheads="1"/>
          </p:cNvSpPr>
          <p:nvPr/>
        </p:nvSpPr>
        <p:spPr bwMode="auto">
          <a:xfrm>
            <a:off x="691508" y="4910138"/>
            <a:ext cx="969963" cy="7239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e-DE">
              <a:solidFill>
                <a:srgbClr val="B3003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002783" y="4800600"/>
            <a:ext cx="6684017" cy="12039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de-DE" sz="2200" dirty="0">
                <a:solidFill>
                  <a:srgbClr val="294252"/>
                </a:solidFill>
                <a:latin typeface="Open Sans"/>
                <a:cs typeface="Open Sans"/>
              </a:rPr>
              <a:t>Transformation der stationären sowie </a:t>
            </a:r>
            <a:r>
              <a:rPr lang="de-DE" sz="2200" dirty="0" smtClean="0">
                <a:solidFill>
                  <a:srgbClr val="294252"/>
                </a:solidFill>
                <a:latin typeface="Open Sans"/>
                <a:cs typeface="Open Sans"/>
              </a:rPr>
              <a:t>der</a:t>
            </a:r>
            <a:r>
              <a:rPr lang="de-DE" sz="2200" b="1" dirty="0" smtClean="0">
                <a:solidFill>
                  <a:srgbClr val="294252"/>
                </a:solidFill>
                <a:latin typeface="Open Sans"/>
                <a:cs typeface="Open Sans"/>
              </a:rPr>
              <a:t> </a:t>
            </a:r>
            <a:r>
              <a:rPr lang="de-DE" sz="2200" b="1" u="sng" dirty="0">
                <a:solidFill>
                  <a:srgbClr val="294252"/>
                </a:solidFill>
                <a:latin typeface="Open Sans"/>
                <a:cs typeface="Open Sans"/>
              </a:rPr>
              <a:t>ambulanten</a:t>
            </a:r>
            <a:r>
              <a:rPr lang="de-DE" sz="2200" b="1" dirty="0">
                <a:solidFill>
                  <a:srgbClr val="294252"/>
                </a:solidFill>
                <a:latin typeface="Open Sans"/>
                <a:cs typeface="Open Sans"/>
              </a:rPr>
              <a:t> </a:t>
            </a:r>
            <a:r>
              <a:rPr lang="de-DE" sz="2200" dirty="0">
                <a:solidFill>
                  <a:srgbClr val="294252"/>
                </a:solidFill>
                <a:latin typeface="Open Sans"/>
                <a:cs typeface="Open Sans"/>
              </a:rPr>
              <a:t>Versorgungsstrukturen und </a:t>
            </a:r>
            <a:r>
              <a:rPr lang="de-DE" sz="2200" dirty="0" smtClean="0">
                <a:solidFill>
                  <a:srgbClr val="294252"/>
                </a:solidFill>
                <a:latin typeface="Open Sans"/>
                <a:cs typeface="Open Sans"/>
              </a:rPr>
              <a:t>deren Zusammenspiel.</a:t>
            </a:r>
            <a:endParaRPr lang="de-DE" sz="2200" dirty="0">
              <a:solidFill>
                <a:srgbClr val="294252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0119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229600" cy="4878992"/>
          </a:xfrm>
        </p:spPr>
        <p:txBody>
          <a:bodyPr/>
          <a:lstStyle/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270102"/>
            <a:ext cx="8229600" cy="487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>
                <a:latin typeface="Open Sans"/>
                <a:cs typeface="Open Sans"/>
              </a:rPr>
              <a:t>Entwicklung von </a:t>
            </a:r>
            <a:r>
              <a:rPr lang="de-DE" dirty="0" smtClean="0">
                <a:latin typeface="Open Sans"/>
                <a:cs typeface="Open Sans"/>
              </a:rPr>
              <a:t>Versorgungspfaden: </a:t>
            </a:r>
            <a:r>
              <a:rPr lang="de-DE" dirty="0">
                <a:latin typeface="Open Sans"/>
                <a:cs typeface="Open Sans"/>
              </a:rPr>
              <a:t>N</a:t>
            </a:r>
            <a:r>
              <a:rPr lang="de-DE" dirty="0" smtClean="0">
                <a:latin typeface="Open Sans"/>
                <a:cs typeface="Open Sans"/>
              </a:rPr>
              <a:t>iedergelassener Arzt, Krankenhaus, Reha, Pflege</a:t>
            </a:r>
            <a:r>
              <a:rPr lang="de-DE" dirty="0">
                <a:latin typeface="Open Sans"/>
                <a:cs typeface="Open Sans"/>
              </a:rPr>
              <a:t>, Physiotherapie, </a:t>
            </a:r>
            <a:r>
              <a:rPr lang="de-DE" dirty="0" smtClean="0">
                <a:latin typeface="Open Sans"/>
                <a:cs typeface="Open Sans"/>
              </a:rPr>
              <a:t>Apotheke, Medizintechnik..., unter </a:t>
            </a:r>
            <a:r>
              <a:rPr lang="de-DE" dirty="0">
                <a:latin typeface="Open Sans"/>
                <a:cs typeface="Open Sans"/>
              </a:rPr>
              <a:t>Einbindung der </a:t>
            </a:r>
            <a:r>
              <a:rPr lang="de-DE" dirty="0" smtClean="0">
                <a:latin typeface="Open Sans"/>
                <a:cs typeface="Open Sans"/>
              </a:rPr>
              <a:t>Krankenkassen</a:t>
            </a:r>
          </a:p>
          <a:p>
            <a:pPr marL="0" lvl="0" indent="0">
              <a:lnSpc>
                <a:spcPct val="150000"/>
              </a:lnSpc>
              <a:buNone/>
            </a:pPr>
            <a:endParaRPr lang="de-DE" sz="1100" dirty="0" smtClean="0">
              <a:latin typeface="Open Sans"/>
              <a:cs typeface="Open Sans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de-DE" sz="1100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dirty="0">
                <a:latin typeface="Open Sans"/>
                <a:cs typeface="Open Sans"/>
              </a:rPr>
              <a:t>Einbeziehung von Patienten-</a:t>
            </a:r>
            <a:r>
              <a:rPr lang="de-DE" dirty="0" smtClean="0">
                <a:latin typeface="Open Sans"/>
                <a:cs typeface="Open Sans"/>
              </a:rPr>
              <a:t>Organisationen sowie der Bevölkerung vor Ort</a:t>
            </a: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9217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229600" cy="4878992"/>
          </a:xfrm>
        </p:spPr>
        <p:txBody>
          <a:bodyPr/>
          <a:lstStyle/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422502"/>
            <a:ext cx="8229600" cy="487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Auffangpraxen </a:t>
            </a:r>
            <a:r>
              <a:rPr lang="de-DE" dirty="0">
                <a:latin typeface="Open Sans"/>
                <a:cs typeface="Open Sans"/>
              </a:rPr>
              <a:t>können sich zwei Jahre auf neuartige Delegation mit </a:t>
            </a:r>
            <a:r>
              <a:rPr lang="de-DE" dirty="0" smtClean="0">
                <a:latin typeface="Open Sans"/>
                <a:cs typeface="Open Sans"/>
              </a:rPr>
              <a:t>Versorgungsassistentinnen </a:t>
            </a:r>
            <a:r>
              <a:rPr lang="de-DE" dirty="0">
                <a:latin typeface="Open Sans"/>
                <a:cs typeface="Open Sans"/>
              </a:rPr>
              <a:t>vorbereiten: </a:t>
            </a:r>
            <a:endParaRPr lang="de-DE" dirty="0" smtClean="0">
              <a:latin typeface="Open Sans"/>
              <a:cs typeface="Open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Auswahl </a:t>
            </a:r>
            <a:r>
              <a:rPr lang="de-DE" dirty="0">
                <a:latin typeface="Open Sans"/>
                <a:cs typeface="Open Sans"/>
              </a:rPr>
              <a:t>der Personen, Fortbildung, Integration dieser Personen in ein neues Muster der Versorgung zwischen dem ärztlichen Personal, den Ärzten </a:t>
            </a:r>
            <a:r>
              <a:rPr lang="de-DE" dirty="0" smtClean="0">
                <a:latin typeface="Open Sans"/>
                <a:cs typeface="Open Sans"/>
              </a:rPr>
              <a:t>und den Patienten.</a:t>
            </a: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1239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Bedarfsplanung 2013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3" name="Bild 2" descr="HÄ 2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91" y="3478120"/>
            <a:ext cx="3218609" cy="2638986"/>
          </a:xfrm>
          <a:prstGeom prst="rect">
            <a:avLst/>
          </a:prstGeom>
        </p:spPr>
      </p:pic>
      <p:pic>
        <p:nvPicPr>
          <p:cNvPr id="4" name="Bild 3" descr="HÄ 20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191" y="879081"/>
            <a:ext cx="3218609" cy="2569420"/>
          </a:xfrm>
          <a:prstGeom prst="rect">
            <a:avLst/>
          </a:prstGeom>
        </p:spPr>
      </p:pic>
      <p:pic>
        <p:nvPicPr>
          <p:cNvPr id="5" name="Bild 4" descr="BdPl 2013 B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5" y="1031278"/>
            <a:ext cx="4442141" cy="52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Probleme im Krankenhaus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Mangel bis 2020: 56.000 Ärzte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140.000 nicht-ärztliche Fachkräfte</a:t>
            </a:r>
          </a:p>
          <a:p>
            <a:pPr lvl="1"/>
            <a:endParaRPr lang="de-DE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Mangel bis 2030: 165.000 Ärzte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800.000 nicht ärztliche Fachkräfte</a:t>
            </a:r>
          </a:p>
          <a:p>
            <a:endParaRPr lang="de-DE" sz="2800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Pflege bis 2030: 400.000 Fachkräfte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Ambulanter Bereich: 66.000 Fachkräfte</a:t>
            </a:r>
            <a:endParaRPr lang="de-DE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0861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>
                <a:latin typeface="Open Sans"/>
                <a:cs typeface="Open Sans"/>
              </a:rPr>
              <a:t>Probleme im Krankenhaus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sz="2800" dirty="0">
                <a:latin typeface="Open Sans"/>
                <a:cs typeface="Open Sans"/>
              </a:rPr>
              <a:t>60 % Kolleginnen mit </a:t>
            </a:r>
            <a:r>
              <a:rPr lang="de-DE" sz="2800" dirty="0" smtClean="0">
                <a:latin typeface="Open Sans"/>
                <a:cs typeface="Open Sans"/>
              </a:rPr>
              <a:t>Teilzeitbedürfnissen</a:t>
            </a:r>
          </a:p>
          <a:p>
            <a:pPr lvl="0"/>
            <a:endParaRPr lang="de-DE" sz="1000" dirty="0">
              <a:latin typeface="Open Sans"/>
              <a:cs typeface="Open Sans"/>
            </a:endParaRPr>
          </a:p>
          <a:p>
            <a:pPr lvl="0"/>
            <a:r>
              <a:rPr lang="de-DE" sz="2800" dirty="0" smtClean="0">
                <a:latin typeface="Open Sans"/>
                <a:cs typeface="Open Sans"/>
              </a:rPr>
              <a:t>Viele </a:t>
            </a:r>
            <a:r>
              <a:rPr lang="de-DE" sz="2800" dirty="0">
                <a:latin typeface="Open Sans"/>
                <a:cs typeface="Open Sans"/>
              </a:rPr>
              <a:t>neue fachärztliche </a:t>
            </a:r>
            <a:r>
              <a:rPr lang="de-DE" sz="2800" dirty="0" smtClean="0">
                <a:latin typeface="Open Sans"/>
                <a:cs typeface="Open Sans"/>
              </a:rPr>
              <a:t>Nischenfächer</a:t>
            </a:r>
          </a:p>
          <a:p>
            <a:pPr lvl="0"/>
            <a:endParaRPr lang="de-DE" sz="1000" dirty="0" smtClean="0">
              <a:latin typeface="Open Sans"/>
              <a:cs typeface="Open Sans"/>
            </a:endParaRPr>
          </a:p>
          <a:p>
            <a:r>
              <a:rPr lang="de-DE" sz="2800" dirty="0">
                <a:latin typeface="Open Sans"/>
                <a:cs typeface="Open Sans"/>
              </a:rPr>
              <a:t>Generelle Reduzierung - unabhängig vom Geschlecht - der Alltagsarbeitszeit pro Tag um zwei Stunden = 20 % weniger Ressourcen </a:t>
            </a:r>
            <a:r>
              <a:rPr lang="de-DE" sz="2800" dirty="0" smtClean="0">
                <a:latin typeface="Open Sans"/>
                <a:cs typeface="Open Sans"/>
              </a:rPr>
              <a:t>verfügbar</a:t>
            </a:r>
          </a:p>
          <a:p>
            <a:endParaRPr lang="de-DE" sz="1000" dirty="0">
              <a:latin typeface="Open Sans"/>
              <a:cs typeface="Open Sans"/>
            </a:endParaRPr>
          </a:p>
          <a:p>
            <a:pPr lvl="0"/>
            <a:r>
              <a:rPr lang="de-DE" sz="2800" dirty="0">
                <a:latin typeface="Open Sans"/>
                <a:cs typeface="Open Sans"/>
              </a:rPr>
              <a:t>Generation Y </a:t>
            </a:r>
            <a:endParaRPr lang="de-DE" sz="2800" dirty="0" smtClean="0">
              <a:latin typeface="Open Sans"/>
              <a:cs typeface="Open Sans"/>
            </a:endParaRPr>
          </a:p>
          <a:p>
            <a:pPr lvl="0"/>
            <a:endParaRPr lang="de-DE" sz="1000" dirty="0" smtClean="0">
              <a:latin typeface="Open Sans"/>
              <a:cs typeface="Open Sans"/>
            </a:endParaRPr>
          </a:p>
          <a:p>
            <a:pPr lvl="0"/>
            <a:r>
              <a:rPr lang="de-DE" sz="2800" dirty="0" smtClean="0">
                <a:latin typeface="Open Sans"/>
                <a:cs typeface="Open Sans"/>
              </a:rPr>
              <a:t>AKTUELL: 6000 Krankenhausstellen unbesetzt</a:t>
            </a:r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1049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Welche Rolle kann das KH übernehmen?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Krankenhäusern wird aufgrund Ihrer Unternehmensinfrastruktur eine Schlüsselfunktion zur Bewältigung der sektorenübergreifenden Versorgung zugesprochen.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None/>
            </a:pPr>
            <a:endParaRPr lang="de-DE" sz="8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Mit der Einführung von Medizinischen Versorgungszentren (MVZ) ist es stationären Einrichtungen erlaubt, sich in ambulante Versorgungsstrukturen auszudehnen.</a:t>
            </a: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None/>
            </a:pPr>
            <a:endParaRPr lang="de-DE" sz="8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Somit ist der Aufbau ambulanter Versorgungseinheiten sowohl aus strategischen als auch aus wirtschaftlichen Gesichtspunkten in den Fokus stationärer Gesundheitsdienstleister getreten.</a:t>
            </a:r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036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Welche Rolle kann das KH übernehmen?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de-DE" b="1" dirty="0">
                <a:latin typeface="Calibri" charset="0"/>
                <a:ea typeface="ＭＳ Ｐゴシック" charset="0"/>
                <a:cs typeface="Calibri" charset="0"/>
              </a:rPr>
              <a:t>…welche Interessen verfolgt das Krankenhaus?</a:t>
            </a:r>
          </a:p>
          <a:p>
            <a:endParaRPr lang="de-DE" dirty="0">
              <a:latin typeface="Calibri" charset="0"/>
              <a:ea typeface="ＭＳ Ｐゴシック" charset="0"/>
              <a:cs typeface="Calibri" charset="0"/>
            </a:endParaRP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Erkundung neuer ambulanter Geschäftsfelder (MVZ)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Sicherung der Fachabteilung (</a:t>
            </a:r>
            <a:r>
              <a:rPr lang="de-DE" sz="2200" dirty="0">
                <a:latin typeface="Calibri" charset="0"/>
                <a:ea typeface="ＭＳ Ｐゴシック" charset="0"/>
                <a:cs typeface="Calibri" charset="0"/>
                <a:sym typeface="Wingdings" charset="0"/>
              </a:rPr>
              <a:t></a:t>
            </a: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Auslastung)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Gewinnung von Patientenströmen aus anderen Regionen (Einweisungen)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stationär-ambulante Verzahnung (Bsp.: Klinikarzt = angestellter Arzt im MVZ)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Optimierung medizinischer Behandlungsketten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Entwicklung neuer medizinischer Leistungsangebote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Personalakquisition von Fachärzten/ Weiterbildung / Nachwuchsgewinnung 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Calibri" charset="0"/>
                <a:ea typeface="ＭＳ Ｐゴシック" charset="0"/>
                <a:cs typeface="Calibri" charset="0"/>
              </a:rPr>
              <a:t>Krankenhausmarketing   </a:t>
            </a: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9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Hausärzte Vogelsberg</a:t>
            </a:r>
            <a:endParaRPr lang="de-DE" sz="3500" dirty="0"/>
          </a:p>
        </p:txBody>
      </p:sp>
      <p:pic>
        <p:nvPicPr>
          <p:cNvPr id="5" name="Bild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031277"/>
            <a:ext cx="8229601" cy="517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30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Vogelsbergkreis</a:t>
            </a:r>
            <a:endParaRPr lang="de-DE" sz="3500" dirty="0">
              <a:latin typeface="Open Sans"/>
              <a:cs typeface="Open Sans"/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93536" y="1040697"/>
            <a:ext cx="5327607" cy="5092831"/>
            <a:chOff x="1752599" y="1040811"/>
            <a:chExt cx="5327607" cy="5092831"/>
          </a:xfrm>
        </p:grpSpPr>
        <p:pic>
          <p:nvPicPr>
            <p:cNvPr id="6" name="Bild 5" descr="landkart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599" y="1040811"/>
              <a:ext cx="5327607" cy="5092831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4365241" y="193172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solidFill>
                    <a:srgbClr val="FF0000"/>
                  </a:solidFill>
                </a:rPr>
                <a:t>13</a:t>
              </a:r>
              <a:endParaRPr lang="de-DE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99191" y="2957300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smtClean="0">
                  <a:solidFill>
                    <a:srgbClr val="FF0000"/>
                  </a:solidFill>
                </a:rPr>
                <a:t>14</a:t>
              </a:r>
              <a:endParaRPr lang="de-DE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1909" y="194693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331371" y="4198372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4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069149" y="2100822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4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837249" y="177783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628465" y="2331833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0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054745" y="269717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486207" y="4606383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6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545413" y="372417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1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780865" y="1373872"/>
              <a:ext cx="394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FF00"/>
                  </a:solidFill>
                </a:rPr>
                <a:t>0?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687670" y="3003467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949566" y="550646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922108" y="226784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1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369277" y="48348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227019" y="357028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</a:rPr>
                <a:t>0</a:t>
              </a:r>
              <a:endParaRPr lang="de-DE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2694991" y="31573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69277" y="269747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534166" y="3570289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</p:grp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56960"/>
              </p:ext>
            </p:extLst>
          </p:nvPr>
        </p:nvGraphicFramePr>
        <p:xfrm>
          <a:off x="5732946" y="484216"/>
          <a:ext cx="284095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85"/>
                <a:gridCol w="822072"/>
                <a:gridCol w="758696"/>
              </a:tblGrid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AllgMED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INNERE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Alsfeld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9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4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Grebenau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Herbstein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Homberg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Kirtorf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Lauterbach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4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Romrod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Schlitz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3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Schotten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5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Ulrichstein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Antrifttal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Feldatal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5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Freiensteinau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Gemünden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Grebenhain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5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Lautertal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Mücke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4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1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Schwalmtal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Wartenberg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2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latin typeface="Open Sans"/>
                          <a:cs typeface="Open Sans"/>
                        </a:rPr>
                        <a:t>0</a:t>
                      </a:r>
                      <a:endParaRPr lang="de-DE" sz="1200" dirty="0">
                        <a:latin typeface="Open Sans"/>
                        <a:cs typeface="Open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57199" y="5970616"/>
            <a:ext cx="2718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smtClean="0">
                <a:latin typeface="Open Sans"/>
                <a:cs typeface="Open Sans"/>
              </a:rPr>
              <a:t>Quelle: KV-Hessen Arztsuche</a:t>
            </a:r>
            <a:endParaRPr lang="de-DE" sz="1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1699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Vogelsbergkreis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53820" y="1020411"/>
            <a:ext cx="7764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baseline="30000" dirty="0">
                <a:latin typeface="Open Sans"/>
                <a:cs typeface="Open Sans"/>
              </a:rPr>
              <a:t>Von den 19 Gemeinden des Vogelsbergkreises </a:t>
            </a:r>
            <a:r>
              <a:rPr lang="de-DE" sz="2400" b="1" baseline="30000" dirty="0" smtClean="0">
                <a:latin typeface="Open Sans"/>
                <a:cs typeface="Open Sans"/>
              </a:rPr>
              <a:t>ist</a:t>
            </a:r>
            <a:r>
              <a:rPr lang="de-DE" sz="2400" b="1" dirty="0" smtClean="0">
                <a:latin typeface="Open Sans"/>
                <a:cs typeface="Open Sans"/>
              </a:rPr>
              <a:t> </a:t>
            </a:r>
            <a:r>
              <a:rPr lang="de-DE" sz="2400" b="1" baseline="30000" dirty="0" smtClean="0">
                <a:latin typeface="Open Sans"/>
                <a:cs typeface="Open Sans"/>
              </a:rPr>
              <a:t>über </a:t>
            </a:r>
            <a:r>
              <a:rPr lang="de-DE" sz="2400" b="1" baseline="30000" dirty="0">
                <a:latin typeface="Open Sans"/>
                <a:cs typeface="Open Sans"/>
              </a:rPr>
              <a:t>die </a:t>
            </a:r>
            <a:r>
              <a:rPr lang="de-DE" sz="2400" b="1" baseline="30000" dirty="0" smtClean="0">
                <a:latin typeface="Open Sans"/>
                <a:cs typeface="Open Sans"/>
              </a:rPr>
              <a:t>Hälfte</a:t>
            </a:r>
          </a:p>
          <a:p>
            <a:r>
              <a:rPr lang="de-DE" sz="2400" b="1" baseline="30000" dirty="0" smtClean="0">
                <a:latin typeface="Open Sans"/>
                <a:cs typeface="Open Sans"/>
              </a:rPr>
              <a:t>auch </a:t>
            </a:r>
            <a:r>
              <a:rPr lang="de-DE" sz="2400" b="1" baseline="30000" dirty="0">
                <a:latin typeface="Open Sans"/>
                <a:cs typeface="Open Sans"/>
              </a:rPr>
              <a:t>nach den Kriterien der Bedarfsplanung als unterversorgt </a:t>
            </a:r>
            <a:r>
              <a:rPr lang="de-DE" sz="2400" b="1" baseline="30000" dirty="0" smtClean="0">
                <a:latin typeface="Open Sans"/>
                <a:cs typeface="Open Sans"/>
              </a:rPr>
              <a:t>anzusehen!</a:t>
            </a:r>
            <a:endParaRPr lang="de-DE" sz="2400" b="1" dirty="0">
              <a:latin typeface="Open Sans"/>
              <a:cs typeface="Open Sans"/>
            </a:endParaRPr>
          </a:p>
        </p:txBody>
      </p:sp>
      <p:pic>
        <p:nvPicPr>
          <p:cNvPr id="5" name="B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730" y="1842804"/>
            <a:ext cx="7094627" cy="433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703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Was bedeutet dies für den Hausarzt ?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13177" y="1188407"/>
            <a:ext cx="8883650" cy="537051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de-DE" sz="2200" b="1" u="sng" dirty="0" smtClean="0">
                <a:latin typeface="Open Sans"/>
                <a:ea typeface="ＭＳ Ｐゴシック" charset="0"/>
                <a:cs typeface="Open Sans"/>
              </a:rPr>
              <a:t>Existenzgefährdung </a:t>
            </a:r>
            <a:r>
              <a:rPr lang="de-DE" sz="2200" b="1" u="sng" dirty="0">
                <a:latin typeface="Open Sans"/>
                <a:ea typeface="ＭＳ Ｐゴシック" charset="0"/>
                <a:cs typeface="Open Sans"/>
              </a:rPr>
              <a:t>aufgrund </a:t>
            </a:r>
            <a:r>
              <a:rPr lang="de-DE" sz="2200" b="1" u="sng" dirty="0" smtClean="0">
                <a:latin typeface="Open Sans"/>
                <a:ea typeface="ＭＳ Ｐゴシック" charset="0"/>
                <a:cs typeface="Open Sans"/>
              </a:rPr>
              <a:t>von: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anhaltendendem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Kostendruck / sinkenden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Einnahmen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Nachbesetzungsproblemen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/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Abgabeschwierigkeiten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unflexiblen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Organisationsstrukturen </a:t>
            </a:r>
            <a:endParaRPr lang="de-DE" sz="2200" dirty="0" smtClean="0">
              <a:latin typeface="Open Sans"/>
              <a:ea typeface="ＭＳ Ｐゴシック" charset="0"/>
              <a:cs typeface="Open Sans"/>
            </a:endParaRP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fehlenden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Anreizsystemen für den ärztlichen Nachwuchs in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die Niederlassung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zu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gehen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oligopolartige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Marktstrukturen mit klarem Trend zur Spezialisierung und Zweigpraxisbildung </a:t>
            </a:r>
            <a:r>
              <a:rPr lang="de-DE" sz="2200" dirty="0">
                <a:latin typeface="Open Sans"/>
                <a:ea typeface="ＭＳ Ｐゴシック" charset="0"/>
                <a:cs typeface="Open Sans"/>
                <a:sym typeface="Wingdings" charset="0"/>
              </a:rPr>
              <a:t> Zusammenschluss von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  <a:sym typeface="Wingdings" charset="0"/>
              </a:rPr>
              <a:t>Kooperationsmodellen</a:t>
            </a:r>
          </a:p>
          <a:p>
            <a:pPr>
              <a:spcAft>
                <a:spcPts val="600"/>
              </a:spcAft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In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Zukunft werden 20% der ambulanten Leistungsanbieter rund 80% des ambulanten Versorgungsmarktes bedienen.</a:t>
            </a:r>
          </a:p>
          <a:p>
            <a:endParaRPr lang="de-DE" cap="none" dirty="0">
              <a:latin typeface="Calibri" charset="0"/>
              <a:ea typeface="ＭＳ Ｐゴシック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Interkommunale Versorgung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u="sng" dirty="0" smtClean="0">
                <a:latin typeface="Open Sans"/>
                <a:cs typeface="Open Sans"/>
              </a:rPr>
              <a:t>Ausgangspunkt:</a:t>
            </a:r>
          </a:p>
          <a:p>
            <a:pPr marL="0" indent="0">
              <a:buNone/>
            </a:pPr>
            <a:endParaRPr lang="de-DE" sz="1100" dirty="0" smtClean="0">
              <a:latin typeface="Open Sans"/>
              <a:cs typeface="Open Sans"/>
            </a:endParaRPr>
          </a:p>
          <a:p>
            <a:pPr lvl="1"/>
            <a:r>
              <a:rPr lang="de-DE" dirty="0" smtClean="0">
                <a:latin typeface="Open Sans"/>
                <a:cs typeface="Open Sans"/>
              </a:rPr>
              <a:t>6 Gemeinden und 16.000 – 18.000 Einwohner</a:t>
            </a:r>
          </a:p>
          <a:p>
            <a:pPr lvl="2"/>
            <a:r>
              <a:rPr lang="de-DE" dirty="0" smtClean="0">
                <a:latin typeface="Open Sans"/>
                <a:cs typeface="Open Sans"/>
              </a:rPr>
              <a:t>Gemünden, Romrod, Schwalmtal, Feldatal, Lautertal, Ulrichstein</a:t>
            </a:r>
          </a:p>
          <a:p>
            <a:pPr marL="914400" lvl="2" indent="0">
              <a:buNone/>
            </a:pPr>
            <a:endParaRPr lang="de-DE" sz="1100" dirty="0" smtClean="0">
              <a:latin typeface="Open Sans"/>
              <a:cs typeface="Open Sans"/>
            </a:endParaRPr>
          </a:p>
          <a:p>
            <a:pPr lvl="1"/>
            <a:r>
              <a:rPr lang="de-DE" dirty="0">
                <a:latin typeface="Open Sans"/>
                <a:cs typeface="Open Sans"/>
              </a:rPr>
              <a:t>9</a:t>
            </a:r>
            <a:r>
              <a:rPr lang="de-DE" dirty="0" smtClean="0">
                <a:latin typeface="Open Sans"/>
                <a:cs typeface="Open Sans"/>
              </a:rPr>
              <a:t> Hausärzte</a:t>
            </a:r>
          </a:p>
          <a:p>
            <a:pPr marL="914400" lvl="2" indent="0">
              <a:buNone/>
            </a:pPr>
            <a:endParaRPr lang="de-DE" sz="1000" dirty="0" smtClean="0">
              <a:latin typeface="Open Sans"/>
              <a:cs typeface="Open Sans"/>
            </a:endParaRPr>
          </a:p>
          <a:p>
            <a:pPr lvl="1"/>
            <a:r>
              <a:rPr lang="de-DE" dirty="0" smtClean="0">
                <a:latin typeface="Open Sans"/>
                <a:cs typeface="Open Sans"/>
              </a:rPr>
              <a:t>In Zukunft keine Praxisstandorte in 3 Gemeinden</a:t>
            </a:r>
          </a:p>
          <a:p>
            <a:pPr marL="457200" lvl="1" indent="0">
              <a:buNone/>
            </a:pPr>
            <a:endParaRPr lang="de-DE" sz="1000" dirty="0" smtClean="0">
              <a:latin typeface="Open Sans"/>
              <a:cs typeface="Open Sans"/>
            </a:endParaRPr>
          </a:p>
          <a:p>
            <a:pPr lvl="1"/>
            <a:r>
              <a:rPr lang="de-DE" dirty="0" smtClean="0">
                <a:latin typeface="Open Sans"/>
                <a:cs typeface="Open Sans"/>
              </a:rPr>
              <a:t>5 Hausärzte über 55 Jahren (Ausscheidung bis 2020)</a:t>
            </a:r>
          </a:p>
          <a:p>
            <a:pPr lvl="2"/>
            <a:r>
              <a:rPr lang="de-DE" dirty="0" smtClean="0">
                <a:latin typeface="Open Sans"/>
                <a:cs typeface="Open Sans"/>
              </a:rPr>
              <a:t>1 Ehepaar-Gemeinschaft</a:t>
            </a:r>
          </a:p>
          <a:p>
            <a:pPr lvl="2"/>
            <a:r>
              <a:rPr lang="de-DE" dirty="0" smtClean="0">
                <a:latin typeface="Open Sans"/>
                <a:cs typeface="Open Sans"/>
              </a:rPr>
              <a:t>3 Einzelpraxen</a:t>
            </a:r>
          </a:p>
          <a:p>
            <a:pPr marL="914400" lvl="2" indent="0">
              <a:buNone/>
            </a:pPr>
            <a:endParaRPr lang="de-DE" sz="1000" dirty="0" smtClean="0">
              <a:latin typeface="Open Sans"/>
              <a:cs typeface="Open Sans"/>
            </a:endParaRPr>
          </a:p>
          <a:p>
            <a:pPr lvl="1"/>
            <a:r>
              <a:rPr lang="de-DE" dirty="0">
                <a:latin typeface="Open Sans"/>
                <a:cs typeface="Open Sans"/>
              </a:rPr>
              <a:t>4</a:t>
            </a:r>
            <a:r>
              <a:rPr lang="de-DE" dirty="0" smtClean="0">
                <a:latin typeface="Open Sans"/>
                <a:cs typeface="Open Sans"/>
              </a:rPr>
              <a:t> Hausärzte unter 55 Jahren in 2 Praxen</a:t>
            </a:r>
          </a:p>
          <a:p>
            <a:pPr lvl="2"/>
            <a:r>
              <a:rPr lang="de-DE" dirty="0" smtClean="0">
                <a:latin typeface="Open Sans"/>
                <a:cs typeface="Open Sans"/>
              </a:rPr>
              <a:t>BAG (Gemeinschaftspraxis) mit 2 Zulassungen </a:t>
            </a:r>
          </a:p>
          <a:p>
            <a:pPr lvl="2"/>
            <a:r>
              <a:rPr lang="de-DE" dirty="0" smtClean="0">
                <a:latin typeface="Open Sans"/>
                <a:cs typeface="Open Sans"/>
              </a:rPr>
              <a:t>Praxisgemeinschaft mit 2 Zulassungen</a:t>
            </a:r>
            <a:endParaRPr lang="de-DE" dirty="0">
              <a:latin typeface="Open Sans"/>
              <a:cs typeface="Open Sans"/>
            </a:endParaRPr>
          </a:p>
          <a:p>
            <a:pPr marL="914400" lvl="2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8529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Restrukturierungsprozess bis 2020</a:t>
            </a:r>
            <a:endParaRPr lang="de-DE" sz="3500" dirty="0">
              <a:latin typeface="Open Sans"/>
              <a:cs typeface="Open Sans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07910"/>
              </p:ext>
            </p:extLst>
          </p:nvPr>
        </p:nvGraphicFramePr>
        <p:xfrm>
          <a:off x="454021" y="1740735"/>
          <a:ext cx="8232779" cy="2021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63344"/>
                <a:gridCol w="2556583"/>
                <a:gridCol w="31128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2</a:t>
                      </a:r>
                      <a:endParaRPr lang="de-DE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3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BAG</a:t>
                      </a:r>
                      <a:r>
                        <a:rPr lang="de-DE" baseline="0" dirty="0" smtClean="0"/>
                        <a:t> (2 Zulassungen)</a:t>
                      </a:r>
                    </a:p>
                    <a:p>
                      <a:r>
                        <a:rPr lang="de-DE" baseline="0" dirty="0" smtClean="0"/>
                        <a:t>(keine Nachbesetzung)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Einzelpraxis </a:t>
                      </a:r>
                    </a:p>
                    <a:p>
                      <a:r>
                        <a:rPr lang="de-DE" baseline="0" dirty="0" smtClean="0"/>
                        <a:t>(bleibt)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Ehepaar-Gemeinschaft</a:t>
                      </a:r>
                    </a:p>
                    <a:p>
                      <a:r>
                        <a:rPr lang="de-DE" dirty="0" smtClean="0"/>
                        <a:t>(keine Nachbesetzung)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4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5</a:t>
                      </a:r>
                      <a:endParaRPr lang="de-DE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6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Praxisgemeinschaft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dirty="0" smtClean="0"/>
                        <a:t>mit 2 Zulassungen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Einzelpraxis</a:t>
                      </a:r>
                    </a:p>
                    <a:p>
                      <a:r>
                        <a:rPr lang="de-DE" dirty="0" smtClean="0"/>
                        <a:t>(keine</a:t>
                      </a:r>
                      <a:r>
                        <a:rPr lang="de-DE" baseline="0" dirty="0" smtClean="0"/>
                        <a:t> Nachbesetzung)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Einzelpraxis (Groß)</a:t>
                      </a:r>
                    </a:p>
                    <a:p>
                      <a:r>
                        <a:rPr lang="de-DE" dirty="0" smtClean="0"/>
                        <a:t>Verdopplung der Patienten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Pfeil nach links 9"/>
          <p:cNvSpPr/>
          <p:nvPr/>
        </p:nvSpPr>
        <p:spPr>
          <a:xfrm>
            <a:off x="2578129" y="3323357"/>
            <a:ext cx="429688" cy="27631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1" name="Pfeil nach unten 10"/>
          <p:cNvSpPr/>
          <p:nvPr/>
        </p:nvSpPr>
        <p:spPr>
          <a:xfrm>
            <a:off x="2291669" y="2749884"/>
            <a:ext cx="286460" cy="3532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8097232" y="2749884"/>
            <a:ext cx="276910" cy="458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66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Zukunftsmodell ab 2020</a:t>
            </a:r>
            <a:endParaRPr lang="de-DE" sz="3500" dirty="0">
              <a:latin typeface="Open Sans"/>
              <a:cs typeface="Open Sans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18940"/>
              </p:ext>
            </p:extLst>
          </p:nvPr>
        </p:nvGraphicFramePr>
        <p:xfrm>
          <a:off x="454021" y="1740735"/>
          <a:ext cx="8232779" cy="22961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35740"/>
                <a:gridCol w="2184187"/>
                <a:gridCol w="31128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2</a:t>
                      </a:r>
                      <a:endParaRPr lang="de-DE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3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Kein Dauerarzt Satellitenbetreuung</a:t>
                      </a:r>
                    </a:p>
                    <a:p>
                      <a:r>
                        <a:rPr lang="de-DE" dirty="0" smtClean="0"/>
                        <a:t>Hausbesuche,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Telematik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Einzelpraxis </a:t>
                      </a:r>
                    </a:p>
                    <a:p>
                      <a:r>
                        <a:rPr lang="de-DE" baseline="0" dirty="0" smtClean="0"/>
                        <a:t>(tradierte Struktur)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Satellitenpraxis</a:t>
                      </a:r>
                    </a:p>
                    <a:p>
                      <a:r>
                        <a:rPr lang="de-DE" dirty="0" smtClean="0"/>
                        <a:t>Kein Dauerarzt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Hausbesuche,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Telematik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4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5</a:t>
                      </a:r>
                      <a:endParaRPr lang="de-DE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6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Praxis mit 4 Zulassungen</a:t>
                      </a:r>
                      <a:r>
                        <a:rPr lang="de-DE" baseline="0" dirty="0" smtClean="0"/>
                        <a:t> und Teilzeitärzten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Satellitenpraxis</a:t>
                      </a:r>
                    </a:p>
                    <a:p>
                      <a:r>
                        <a:rPr lang="de-DE" dirty="0" smtClean="0"/>
                        <a:t>Kein</a:t>
                      </a:r>
                      <a:r>
                        <a:rPr lang="de-DE" baseline="0" dirty="0" smtClean="0"/>
                        <a:t> Dauerarzt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Praxis mit 2 Zulassungen</a:t>
                      </a:r>
                    </a:p>
                    <a:p>
                      <a:r>
                        <a:rPr lang="de-DE" dirty="0" smtClean="0"/>
                        <a:t>Teilzeitangestellte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Pfeil nach rechts 2"/>
          <p:cNvSpPr/>
          <p:nvPr/>
        </p:nvSpPr>
        <p:spPr>
          <a:xfrm>
            <a:off x="2950524" y="3838379"/>
            <a:ext cx="429689" cy="198515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 nach links 3"/>
          <p:cNvSpPr/>
          <p:nvPr/>
        </p:nvSpPr>
        <p:spPr>
          <a:xfrm>
            <a:off x="5251743" y="3838379"/>
            <a:ext cx="372396" cy="198515"/>
          </a:xfrm>
          <a:prstGeom prst="lef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oben 4"/>
          <p:cNvSpPr/>
          <p:nvPr/>
        </p:nvSpPr>
        <p:spPr>
          <a:xfrm>
            <a:off x="8374142" y="2692595"/>
            <a:ext cx="238716" cy="362831"/>
          </a:xfrm>
          <a:prstGeom prst="up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oben 5"/>
          <p:cNvSpPr/>
          <p:nvPr/>
        </p:nvSpPr>
        <p:spPr>
          <a:xfrm>
            <a:off x="3074657" y="2692595"/>
            <a:ext cx="238715" cy="362831"/>
          </a:xfrm>
          <a:prstGeom prst="up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1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Delegation ist der Schlüssel !</a:t>
            </a:r>
            <a:endParaRPr lang="de-DE" sz="3500" dirty="0">
              <a:latin typeface="Open Sans"/>
              <a:cs typeface="Open Sans"/>
            </a:endParaRPr>
          </a:p>
        </p:txBody>
      </p:sp>
      <p:pic>
        <p:nvPicPr>
          <p:cNvPr id="6" name="Bild 5" descr="Delegation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6" y="1157028"/>
            <a:ext cx="6100025" cy="42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Schirmherr </a:t>
            </a:r>
            <a:r>
              <a:rPr lang="de-DE" dirty="0"/>
              <a:t>für regionale </a:t>
            </a:r>
            <a:r>
              <a:rPr lang="de-DE" dirty="0" smtClean="0"/>
              <a:t>Zukunftskonferenzen</a:t>
            </a:r>
          </a:p>
          <a:p>
            <a:pPr marL="0" lvl="0" indent="0">
              <a:buNone/>
            </a:pPr>
            <a:endParaRPr lang="de-DE" dirty="0"/>
          </a:p>
          <a:p>
            <a:pPr lvl="0"/>
            <a:r>
              <a:rPr lang="de-DE" dirty="0"/>
              <a:t>Vernetzte </a:t>
            </a:r>
            <a:r>
              <a:rPr lang="de-DE" dirty="0" smtClean="0"/>
              <a:t>Gesundheit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Einbeziehung der </a:t>
            </a:r>
            <a:r>
              <a:rPr lang="de-DE" dirty="0" smtClean="0"/>
              <a:t>Bürger</a:t>
            </a:r>
          </a:p>
          <a:p>
            <a:pPr marL="0" lvl="0" indent="0">
              <a:buNone/>
            </a:pPr>
            <a:endParaRPr lang="de-DE" dirty="0"/>
          </a:p>
          <a:p>
            <a:pPr lvl="0"/>
            <a:r>
              <a:rPr lang="de-DE" dirty="0"/>
              <a:t>Nutzung moderner Telematik-</a:t>
            </a:r>
            <a:r>
              <a:rPr lang="de-DE" dirty="0" smtClean="0"/>
              <a:t>Strukturen</a:t>
            </a:r>
          </a:p>
          <a:p>
            <a:pPr lvl="0"/>
            <a:endParaRPr lang="de-DE" dirty="0"/>
          </a:p>
          <a:p>
            <a:pPr lvl="0"/>
            <a:r>
              <a:rPr lang="de-DE" dirty="0" smtClean="0"/>
              <a:t>Nutzung </a:t>
            </a:r>
            <a:r>
              <a:rPr lang="de-DE" dirty="0" err="1" smtClean="0"/>
              <a:t>delegativer</a:t>
            </a:r>
            <a:r>
              <a:rPr lang="de-DE" dirty="0" smtClean="0"/>
              <a:t> Strukturen (VERAH®)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500" b="1" dirty="0">
                <a:latin typeface="Open Sans"/>
                <a:cs typeface="Open Sans"/>
              </a:rPr>
              <a:t>Aufgabe der Kommunalpolitik</a:t>
            </a:r>
            <a:r>
              <a:rPr lang="de-DE" sz="3500" b="1" dirty="0" smtClean="0">
                <a:latin typeface="Open Sans"/>
                <a:cs typeface="Open Sans"/>
              </a:rPr>
              <a:t>:</a:t>
            </a:r>
            <a:endParaRPr lang="de-DE" sz="35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09446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de-DE" dirty="0">
                <a:latin typeface="Open Sans"/>
                <a:cs typeface="Open Sans"/>
              </a:rPr>
              <a:t>Neuordnung zwischen abzugebenden und auffangenden Hausarztpraxen und Erfassung veränderungsbereiter Innovatoren und kooperativer Abgeber. </a:t>
            </a:r>
            <a:endParaRPr lang="de-DE" dirty="0" smtClean="0">
              <a:latin typeface="Open Sans"/>
              <a:cs typeface="Open Sans"/>
            </a:endParaRPr>
          </a:p>
          <a:p>
            <a:pPr lvl="0" algn="just"/>
            <a:endParaRPr lang="de-DE" dirty="0">
              <a:latin typeface="Open Sans"/>
              <a:cs typeface="Open Sans"/>
            </a:endParaRPr>
          </a:p>
          <a:p>
            <a:pPr lvl="0" algn="just"/>
            <a:endParaRPr lang="de-DE" dirty="0">
              <a:latin typeface="Open Sans"/>
              <a:cs typeface="Open Sans"/>
            </a:endParaRPr>
          </a:p>
          <a:p>
            <a:pPr algn="just"/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161757"/>
              </p:ext>
            </p:extLst>
          </p:nvPr>
        </p:nvGraphicFramePr>
        <p:xfrm>
          <a:off x="454021" y="3171449"/>
          <a:ext cx="8232779" cy="2021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63344"/>
                <a:gridCol w="2556583"/>
                <a:gridCol w="311285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1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2</a:t>
                      </a:r>
                      <a:endParaRPr lang="de-DE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Gemeinde 3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BAG</a:t>
                      </a:r>
                      <a:r>
                        <a:rPr lang="de-DE" baseline="0" dirty="0" smtClean="0"/>
                        <a:t> (2 Zulassungen)</a:t>
                      </a:r>
                    </a:p>
                    <a:p>
                      <a:r>
                        <a:rPr lang="de-DE" baseline="0" dirty="0" smtClean="0"/>
                        <a:t>(keine Nachbesetzung)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Einzelpraxis </a:t>
                      </a:r>
                    </a:p>
                    <a:p>
                      <a:r>
                        <a:rPr lang="de-DE" baseline="0" dirty="0" smtClean="0"/>
                        <a:t>(bleibt)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Ehepaar-Gemeinschaft</a:t>
                      </a:r>
                    </a:p>
                    <a:p>
                      <a:r>
                        <a:rPr lang="de-DE" dirty="0" smtClean="0"/>
                        <a:t>(keine Nachbesetzung)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4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5</a:t>
                      </a:r>
                      <a:endParaRPr lang="de-DE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Gemeinde 6</a:t>
                      </a:r>
                      <a:endParaRPr lang="de-DE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Praxisgemeinschaft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r>
                        <a:rPr lang="de-DE" baseline="0" smtClean="0"/>
                        <a:t>mit 3 </a:t>
                      </a:r>
                      <a:r>
                        <a:rPr lang="de-DE" baseline="0" dirty="0" smtClean="0"/>
                        <a:t>Zulassungen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Einzelpraxis</a:t>
                      </a:r>
                    </a:p>
                    <a:p>
                      <a:r>
                        <a:rPr lang="de-DE" dirty="0" smtClean="0"/>
                        <a:t>(keine</a:t>
                      </a:r>
                      <a:r>
                        <a:rPr lang="de-DE" baseline="0" dirty="0" smtClean="0"/>
                        <a:t> Nachbesetzung)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Einzelpraxis (Groß)</a:t>
                      </a:r>
                    </a:p>
                    <a:p>
                      <a:r>
                        <a:rPr lang="de-DE" dirty="0" smtClean="0"/>
                        <a:t>Verdopplung der Patienten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feil nach links 4"/>
          <p:cNvSpPr/>
          <p:nvPr/>
        </p:nvSpPr>
        <p:spPr>
          <a:xfrm>
            <a:off x="2578129" y="4754071"/>
            <a:ext cx="429688" cy="27631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Pfeil nach unten 5"/>
          <p:cNvSpPr/>
          <p:nvPr/>
        </p:nvSpPr>
        <p:spPr>
          <a:xfrm>
            <a:off x="2291669" y="4180598"/>
            <a:ext cx="286460" cy="3532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>
            <a:off x="8097232" y="4180598"/>
            <a:ext cx="276910" cy="458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09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229600" cy="4878992"/>
          </a:xfrm>
        </p:spPr>
        <p:txBody>
          <a:bodyPr>
            <a:normAutofit fontScale="92500"/>
          </a:bodyPr>
          <a:lstStyle/>
          <a:p>
            <a:r>
              <a:rPr lang="de-DE" dirty="0">
                <a:latin typeface="Open Sans"/>
                <a:cs typeface="Open Sans"/>
              </a:rPr>
              <a:t>Festlegung von strategischen Immobilienstandorten und den Ausbau in Stufenprozessen bis </a:t>
            </a:r>
            <a:r>
              <a:rPr lang="de-DE" dirty="0" smtClean="0">
                <a:latin typeface="Open Sans"/>
                <a:cs typeface="Open Sans"/>
              </a:rPr>
              <a:t>2020.</a:t>
            </a: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r>
              <a:rPr lang="de-DE" dirty="0">
                <a:latin typeface="Open Sans"/>
                <a:cs typeface="Open Sans"/>
              </a:rPr>
              <a:t>Zusammenspiel zwischen Hausärzten und angestellten Ärzten im Krankenhaus im Bereich Diagnostik, Therapie, Medikation, personellem Austausch, Fallkonferenzen</a:t>
            </a:r>
            <a:r>
              <a:rPr lang="de-DE" dirty="0" smtClean="0">
                <a:latin typeface="Open Sans"/>
                <a:cs typeface="Open Sans"/>
              </a:rPr>
              <a:t>.</a:t>
            </a: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r>
              <a:rPr lang="de-DE" dirty="0">
                <a:latin typeface="Open Sans"/>
                <a:cs typeface="Open Sans"/>
              </a:rPr>
              <a:t>Gemeinsame ärztliche und nichtärztliche Personalwerbung für die Region</a:t>
            </a:r>
            <a:r>
              <a:rPr lang="de-DE" dirty="0" smtClean="0">
                <a:latin typeface="Open Sans"/>
                <a:cs typeface="Open Sans"/>
              </a:rPr>
              <a:t>.</a:t>
            </a: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r>
              <a:rPr lang="de-DE" dirty="0">
                <a:latin typeface="Open Sans"/>
                <a:cs typeface="Open Sans"/>
              </a:rPr>
              <a:t>Das Krankenhaus wird attraktiver mit gemeinsamer Arzt-/ Personalwerbung mit dem ambulanten Sektor und dualen Karrieren gleichzeitig ambulant/stationär</a:t>
            </a: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7544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229600" cy="4878992"/>
          </a:xfrm>
        </p:spPr>
        <p:txBody>
          <a:bodyPr/>
          <a:lstStyle/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270102"/>
            <a:ext cx="8229600" cy="487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dirty="0">
                <a:latin typeface="Open Sans"/>
                <a:cs typeface="Open Sans"/>
              </a:rPr>
              <a:t>Versorgungskette niedergelassener Arzt, Krankenhaus, Entlassung, Reha, Pflege, Physiotherapie, Apotheke, Pflege, Orthopädietechnik, Sanitätshaus unter Einbindung der </a:t>
            </a:r>
            <a:r>
              <a:rPr lang="de-DE" dirty="0" smtClean="0">
                <a:latin typeface="Open Sans"/>
                <a:cs typeface="Open Sans"/>
              </a:rPr>
              <a:t>Krankenkassen</a:t>
            </a:r>
          </a:p>
          <a:p>
            <a:pPr marL="0" lvl="0" indent="0">
              <a:buNone/>
            </a:pPr>
            <a:endParaRPr lang="de-DE" dirty="0" smtClean="0">
              <a:latin typeface="Open Sans"/>
              <a:cs typeface="Open Sans"/>
            </a:endParaRPr>
          </a:p>
          <a:p>
            <a:pPr lvl="0"/>
            <a:r>
              <a:rPr lang="de-DE" dirty="0">
                <a:latin typeface="Open Sans"/>
                <a:cs typeface="Open Sans"/>
              </a:rPr>
              <a:t>Entwicklung von Versorgungspfaden nach Indikation, IV-Konzepte </a:t>
            </a:r>
          </a:p>
          <a:p>
            <a:endParaRPr lang="de-DE" dirty="0" smtClean="0">
              <a:latin typeface="Open Sans"/>
              <a:cs typeface="Open Sans"/>
            </a:endParaRPr>
          </a:p>
          <a:p>
            <a:r>
              <a:rPr lang="de-DE" dirty="0">
                <a:latin typeface="Open Sans"/>
                <a:cs typeface="Open Sans"/>
              </a:rPr>
              <a:t>Einbeziehung von Patienten-</a:t>
            </a:r>
            <a:r>
              <a:rPr lang="de-DE" dirty="0" smtClean="0">
                <a:latin typeface="Open Sans"/>
                <a:cs typeface="Open Sans"/>
              </a:rPr>
              <a:t>Organisationen</a:t>
            </a:r>
            <a:endParaRPr lang="de-DE" dirty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r>
              <a:rPr lang="de-DE" dirty="0" smtClean="0">
                <a:latin typeface="Open Sans"/>
                <a:cs typeface="Open Sans"/>
              </a:rPr>
              <a:t>Einbeziehung nicht-ärztlicher Leistungserbringer</a:t>
            </a: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3084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229600" cy="4878992"/>
          </a:xfrm>
        </p:spPr>
        <p:txBody>
          <a:bodyPr/>
          <a:lstStyle/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422502"/>
            <a:ext cx="8229600" cy="487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Open Sans"/>
                <a:cs typeface="Open Sans"/>
              </a:rPr>
              <a:t>Auffangpraxen können sich zwei Jahre auf neuartige Delegation mit </a:t>
            </a:r>
            <a:r>
              <a:rPr lang="de-DE" dirty="0" smtClean="0">
                <a:latin typeface="Open Sans"/>
                <a:cs typeface="Open Sans"/>
              </a:rPr>
              <a:t>Versorgungsassistentinnen </a:t>
            </a:r>
            <a:r>
              <a:rPr lang="de-DE" dirty="0">
                <a:latin typeface="Open Sans"/>
                <a:cs typeface="Open Sans"/>
              </a:rPr>
              <a:t>vorbereiten: Auswahl der Personen, Fortbildung, Integration dieser Personen in ein neues Muster der Versorgung zwischen dem ärztlichen Personal, den Ärzten selbst und dem Patienten</a:t>
            </a:r>
            <a:r>
              <a:rPr lang="de-DE" dirty="0" smtClean="0">
                <a:latin typeface="Open Sans"/>
                <a:cs typeface="Open Sans"/>
              </a:rPr>
              <a:t>.</a:t>
            </a: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r>
              <a:rPr lang="de-DE" dirty="0">
                <a:latin typeface="Open Sans"/>
                <a:cs typeface="Open Sans"/>
              </a:rPr>
              <a:t>Vorteile in der Stabilität von Zuweisungsstrukturen, ökonomischer Langfristplanung, Stabilität und Attraktivität personeller Verflechtung</a:t>
            </a: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0543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Ärztemangel im Hausarztbereich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Bis 2020 fehlen 15.000 </a:t>
            </a:r>
            <a:r>
              <a:rPr lang="de-DE" sz="2800" dirty="0" smtClean="0">
                <a:latin typeface="Open Sans"/>
                <a:cs typeface="Open Sans"/>
              </a:rPr>
              <a:t>Hausärzte</a:t>
            </a:r>
            <a:endParaRPr lang="de-DE" dirty="0" smtClean="0">
              <a:latin typeface="Open Sans"/>
              <a:cs typeface="Open Sans"/>
            </a:endParaRPr>
          </a:p>
          <a:p>
            <a:pPr lvl="1"/>
            <a:r>
              <a:rPr lang="de-DE" dirty="0" smtClean="0">
                <a:latin typeface="Open Sans"/>
                <a:cs typeface="Open Sans"/>
              </a:rPr>
              <a:t>15Mio </a:t>
            </a:r>
            <a:r>
              <a:rPr lang="de-DE" dirty="0" smtClean="0">
                <a:latin typeface="Open Sans"/>
                <a:cs typeface="Open Sans"/>
              </a:rPr>
              <a:t>Kassenpatienten und 1.5Mio PKV-</a:t>
            </a:r>
            <a:r>
              <a:rPr lang="de-DE" dirty="0" smtClean="0">
                <a:latin typeface="Open Sans"/>
                <a:cs typeface="Open Sans"/>
              </a:rPr>
              <a:t>Patienten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Pro Jahr scheiden ca. 2400 Hausärzte aus</a:t>
            </a:r>
            <a:endParaRPr lang="de-DE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Seit fünf Jahren rücken im Durchschnitt nur noch 800 Nachwuchsärzte pro Jahr nach.</a:t>
            </a:r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Damit </a:t>
            </a:r>
            <a:r>
              <a:rPr lang="de-DE" sz="2800" dirty="0">
                <a:latin typeface="Open Sans"/>
                <a:cs typeface="Open Sans"/>
              </a:rPr>
              <a:t>gehen bis 2020 im ländlichen Raum ca. 50 % der Hausärzte ihre Berufstätigkeit </a:t>
            </a:r>
            <a:r>
              <a:rPr lang="de-DE" sz="2800" dirty="0" smtClean="0">
                <a:latin typeface="Open Sans"/>
                <a:cs typeface="Open Sans"/>
              </a:rPr>
              <a:t>auf</a:t>
            </a:r>
            <a:r>
              <a:rPr lang="de-DE" sz="2800" dirty="0">
                <a:latin typeface="Open Sans"/>
                <a:cs typeface="Open Sans"/>
              </a:rPr>
              <a:t>, ohne dass es in 80 % der Fälle zu einer Nachfolge </a:t>
            </a:r>
            <a:r>
              <a:rPr lang="de-DE" sz="2800" dirty="0" smtClean="0">
                <a:latin typeface="Open Sans"/>
                <a:cs typeface="Open Sans"/>
              </a:rPr>
              <a:t>kommt. </a:t>
            </a:r>
            <a:endParaRPr lang="de-DE" sz="2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50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Hausarztbereich Vogelsbergkreis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Auf lokaler Ebene scheiden von 10 Hausärzten 5 Hausärzte aus </a:t>
            </a:r>
          </a:p>
          <a:p>
            <a:pPr marL="0" indent="0">
              <a:buNone/>
            </a:pPr>
            <a:endParaRPr lang="de-DE" sz="1000" dirty="0" smtClean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5 Hausärzte unter 55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wachsen / organisieren / verändern</a:t>
            </a:r>
          </a:p>
          <a:p>
            <a:r>
              <a:rPr lang="de-DE" sz="2800" dirty="0" smtClean="0">
                <a:latin typeface="Open Sans"/>
                <a:cs typeface="Open Sans"/>
              </a:rPr>
              <a:t>5 Hausärzte über 55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VERAH® , IT-Strukturen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Kooperationen mit anderen Kollegen / KH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Spannungsverhältnis zu MFA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Ideelle Werte vs. Wettbewerbsverschärfung</a:t>
            </a:r>
          </a:p>
          <a:p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252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Ärztemangel im Krankenhaus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latin typeface="Open Sans"/>
                <a:cs typeface="Open Sans"/>
              </a:rPr>
              <a:t>Aktueller Mangel: ca. 6.000 Ärzte</a:t>
            </a:r>
          </a:p>
          <a:p>
            <a:pPr marL="0" indent="0">
              <a:buNone/>
            </a:pPr>
            <a:endParaRPr lang="de-DE" sz="2800" dirty="0" smtClean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Mangel bis 2020: 56.000 Ärzte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140.000 nicht-ärztliche Fachkräfte</a:t>
            </a:r>
          </a:p>
          <a:p>
            <a:pPr lvl="1"/>
            <a:endParaRPr lang="de-DE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Mangel bis 2030: 165.000 Ärzte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800.000 nicht ärztliche Fachkräfte</a:t>
            </a:r>
          </a:p>
          <a:p>
            <a:endParaRPr lang="de-DE" sz="2800" dirty="0">
              <a:latin typeface="Open Sans"/>
              <a:cs typeface="Open Sans"/>
            </a:endParaRPr>
          </a:p>
          <a:p>
            <a:r>
              <a:rPr lang="de-DE" sz="2800" dirty="0" smtClean="0">
                <a:latin typeface="Open Sans"/>
                <a:cs typeface="Open Sans"/>
              </a:rPr>
              <a:t>Pflege bis 2030: 400.000 Fachkräfte</a:t>
            </a:r>
          </a:p>
          <a:p>
            <a:pPr lvl="1"/>
            <a:r>
              <a:rPr lang="de-DE" dirty="0" smtClean="0">
                <a:latin typeface="Open Sans"/>
                <a:cs typeface="Open Sans"/>
              </a:rPr>
              <a:t>Ambulanter Bereich: 66.000 Fachkräfte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2391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Maßnahmen zur ärztlichen Nachwuchsgewinnung: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1" y="1536802"/>
            <a:ext cx="9037691" cy="4856062"/>
          </a:xfrm>
        </p:spPr>
        <p:txBody>
          <a:bodyPr>
            <a:normAutofit/>
          </a:bodyPr>
          <a:lstStyle/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Neue Kooperationsformen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Flexible Arbeitsmodelle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Beteiligungsmöglichkeiten für Ärztinnen und Ärzte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Delegation ärztlicher Tätigkeiten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Stärkere Zusammenarbeit innerhalb eines Planungsbereiches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Duale Karriere</a:t>
            </a:r>
            <a:endParaRPr lang="de-DE" sz="22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55037" y="488434"/>
            <a:ext cx="127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3AA9E0"/>
                </a:solidFill>
                <a:latin typeface="Open Sans"/>
                <a:cs typeface="Open Sans"/>
              </a:rPr>
              <a:t>PRAXIS</a:t>
            </a: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938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Maßnahmen zur ärztlichen Nachwuchsgewinnung: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536802"/>
            <a:ext cx="8229600" cy="4856062"/>
          </a:xfrm>
        </p:spPr>
        <p:txBody>
          <a:bodyPr>
            <a:normAutofit/>
          </a:bodyPr>
          <a:lstStyle/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Sektorenübergreifende 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Versorgung </a:t>
            </a:r>
            <a:endParaRPr lang="de-DE" sz="2200" dirty="0" smtClean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Ambulante Ausdehnung durch MVZ</a:t>
            </a:r>
            <a:endParaRPr lang="de-DE" sz="22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Duale Karriere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Sicherung der Fachabteilung durch Auslastung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Optimierung medizinischer Behandlungsketten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Entwicklung neuer med. Leistungsangebote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Patientenströme aus anderen Regionen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endParaRPr lang="de-DE" sz="22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55037" y="488434"/>
            <a:ext cx="253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3AA9E0"/>
                </a:solidFill>
                <a:latin typeface="Open Sans"/>
                <a:cs typeface="Open Sans"/>
              </a:rPr>
              <a:t>KRANKENHAUS</a:t>
            </a: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0588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500" dirty="0" smtClean="0">
                <a:latin typeface="Open Sans"/>
                <a:cs typeface="Open Sans"/>
              </a:rPr>
              <a:t>Maßnahmen zur ärztlichen Nachwuchsgewinnung: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536802"/>
            <a:ext cx="8686800" cy="4856062"/>
          </a:xfrm>
        </p:spPr>
        <p:txBody>
          <a:bodyPr>
            <a:normAutofit/>
          </a:bodyPr>
          <a:lstStyle/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Unterstützung bei der Infrastruktur (Immobilien...)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Aufbau von Liefer-, Pendel- und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Begleitdiensten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Schirmherr für regionale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Gesundheitskonferenzen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Vernetzte Gesundheit</a:t>
            </a:r>
            <a:r>
              <a:rPr lang="de-DE" sz="2200" dirty="0">
                <a:latin typeface="Open Sans"/>
                <a:ea typeface="ＭＳ Ｐゴシック" charset="0"/>
                <a:cs typeface="Open Sans"/>
              </a:rPr>
              <a:t> </a:t>
            </a: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unter Einbeziehung der Bürger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Nutzung von Telematik- und Delegationsstrukturen</a:t>
            </a:r>
          </a:p>
          <a:p>
            <a:pPr lvl="2" indent="-342900">
              <a:lnSpc>
                <a:spcPct val="13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r>
              <a:rPr lang="de-DE" sz="2200" dirty="0" smtClean="0">
                <a:latin typeface="Open Sans"/>
                <a:ea typeface="ＭＳ Ｐゴシック" charset="0"/>
                <a:cs typeface="Open Sans"/>
              </a:rPr>
              <a:t>Maßnahmen zur Gewinnung / Erhalt von Fachkräften</a:t>
            </a:r>
            <a:endParaRPr lang="de-DE" sz="2200" dirty="0">
              <a:latin typeface="Open Sans"/>
              <a:ea typeface="ＭＳ Ｐゴシック" charset="0"/>
              <a:cs typeface="Open Sans"/>
            </a:endParaRPr>
          </a:p>
          <a:p>
            <a:pPr lvl="2" indent="-342900">
              <a:lnSpc>
                <a:spcPct val="100000"/>
              </a:lnSpc>
              <a:spcAft>
                <a:spcPts val="600"/>
              </a:spcAft>
              <a:buClr>
                <a:srgbClr val="294252"/>
              </a:buClr>
              <a:buFont typeface="Wingdings" charset="0"/>
              <a:buChar char="Ø"/>
            </a:pPr>
            <a:endParaRPr lang="de-DE" sz="2800" dirty="0" smtClean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>
              <a:latin typeface="Open Sans"/>
              <a:cs typeface="Open Sans"/>
            </a:endParaRPr>
          </a:p>
          <a:p>
            <a:endParaRPr lang="de-DE" sz="2800" dirty="0" smtClean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155037" y="488434"/>
            <a:ext cx="186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3AA9E0"/>
                </a:solidFill>
                <a:latin typeface="Open Sans"/>
                <a:cs typeface="Open Sans"/>
              </a:rPr>
              <a:t>KOMMUNE</a:t>
            </a: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5630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500" b="1" dirty="0" smtClean="0">
                <a:latin typeface="Open Sans"/>
                <a:cs typeface="Open Sans"/>
              </a:rPr>
              <a:t>Meilensteine Umsetzungsprozess </a:t>
            </a:r>
            <a:endParaRPr lang="de-DE" sz="3500" dirty="0">
              <a:latin typeface="Open Sans"/>
              <a:cs typeface="Open Sans"/>
            </a:endParaRP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270102"/>
            <a:ext cx="8229600" cy="48789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Open Sans"/>
                <a:cs typeface="Open Sans"/>
              </a:rPr>
              <a:t>Festlegung von strategischen Immobilienstandorten und den Ausbau in </a:t>
            </a:r>
            <a:r>
              <a:rPr lang="de-DE" dirty="0" smtClean="0">
                <a:latin typeface="Open Sans"/>
                <a:cs typeface="Open Sans"/>
              </a:rPr>
              <a:t>Stufenprozessen.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000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Konzeptentwicklung zusammen mit Gemeinden und Ärzten.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000" dirty="0">
              <a:latin typeface="Open Sans"/>
              <a:cs typeface="Open Sans"/>
            </a:endParaRPr>
          </a:p>
          <a:p>
            <a:pPr lvl="0">
              <a:lnSpc>
                <a:spcPct val="150000"/>
              </a:lnSpc>
            </a:pPr>
            <a:r>
              <a:rPr lang="de-DE" dirty="0">
                <a:latin typeface="Open Sans"/>
                <a:cs typeface="Open Sans"/>
              </a:rPr>
              <a:t>Zusammenspiel zwischen </a:t>
            </a:r>
            <a:r>
              <a:rPr lang="de-DE" dirty="0" smtClean="0">
                <a:latin typeface="Open Sans"/>
                <a:cs typeface="Open Sans"/>
              </a:rPr>
              <a:t>niedergelassenen und </a:t>
            </a:r>
            <a:r>
              <a:rPr lang="de-DE" dirty="0">
                <a:latin typeface="Open Sans"/>
                <a:cs typeface="Open Sans"/>
              </a:rPr>
              <a:t>angestellten Ärzten im Krankenhaus im Bereich Diagnostik, </a:t>
            </a:r>
            <a:r>
              <a:rPr lang="de-DE" dirty="0" smtClean="0">
                <a:latin typeface="Open Sans"/>
                <a:cs typeface="Open Sans"/>
              </a:rPr>
              <a:t>Therapie, </a:t>
            </a:r>
            <a:r>
              <a:rPr lang="de-DE" dirty="0">
                <a:latin typeface="Open Sans"/>
                <a:cs typeface="Open Sans"/>
              </a:rPr>
              <a:t>personellem </a:t>
            </a:r>
            <a:r>
              <a:rPr lang="de-DE" dirty="0" smtClean="0">
                <a:latin typeface="Open Sans"/>
                <a:cs typeface="Open Sans"/>
              </a:rPr>
              <a:t>Austausch.</a:t>
            </a:r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lvl="0"/>
            <a:endParaRPr lang="de-DE" dirty="0" smtClean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pPr lvl="0"/>
            <a:endParaRPr lang="de-DE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3198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nexio_Docvoc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Sanexio_Docvocat.potx</Template>
  <TotalTime>0</TotalTime>
  <Words>1240</Words>
  <Application>Microsoft Macintosh PowerPoint</Application>
  <PresentationFormat>Bildschirmpräsentation (4:3)</PresentationFormat>
  <Paragraphs>368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Sanexio_Docvocat</vt:lpstr>
      <vt:lpstr>Ausgangssituation</vt:lpstr>
      <vt:lpstr>Was bedeutet dies für den Hausarzt ?</vt:lpstr>
      <vt:lpstr>Ärztemangel im Hausarztbereich</vt:lpstr>
      <vt:lpstr>Hausarztbereich Vogelsbergkreis</vt:lpstr>
      <vt:lpstr>Ärztemangel im Krankenhaus</vt:lpstr>
      <vt:lpstr>Maßnahmen zur ärztlichen Nachwuchsgewinnung:</vt:lpstr>
      <vt:lpstr>Maßnahmen zur ärztlichen Nachwuchsgewinnung:</vt:lpstr>
      <vt:lpstr>Maßnahmen zur ärztlichen Nachwuchsgewinnung:</vt:lpstr>
      <vt:lpstr>Meilensteine Umsetzungsprozess </vt:lpstr>
      <vt:lpstr>Meilensteine Umsetzungsprozess </vt:lpstr>
      <vt:lpstr>Meilensteine Umsetzungsprozess </vt:lpstr>
      <vt:lpstr>Bedarfsplanung 2013</vt:lpstr>
      <vt:lpstr>Probleme im Krankenhaus</vt:lpstr>
      <vt:lpstr>Probleme im Krankenhaus</vt:lpstr>
      <vt:lpstr>Welche Rolle kann das KH übernehmen?</vt:lpstr>
      <vt:lpstr>Welche Rolle kann das KH übernehmen?</vt:lpstr>
      <vt:lpstr>Hausärzte Vogelsberg</vt:lpstr>
      <vt:lpstr>Vogelsbergkreis</vt:lpstr>
      <vt:lpstr>Vogelsbergkreis</vt:lpstr>
      <vt:lpstr>Interkommunale Versorgung</vt:lpstr>
      <vt:lpstr>Restrukturierungsprozess bis 2020</vt:lpstr>
      <vt:lpstr>Zukunftsmodell ab 2020</vt:lpstr>
      <vt:lpstr>Delegation ist der Schlüssel !</vt:lpstr>
      <vt:lpstr>Aufgabe der Kommunalpolitik:</vt:lpstr>
      <vt:lpstr>Meilensteine Umsetzungsprozess </vt:lpstr>
      <vt:lpstr>Meilensteine Umsetzungsprozess </vt:lpstr>
      <vt:lpstr>Meilensteine Umsetzungsprozess </vt:lpstr>
      <vt:lpstr>Meilensteine Umsetzungsprozess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Kohlweyer</dc:creator>
  <cp:lastModifiedBy>Dr. Siegbert Stracke</cp:lastModifiedBy>
  <cp:revision>125</cp:revision>
  <cp:lastPrinted>2013-05-13T16:32:16Z</cp:lastPrinted>
  <dcterms:created xsi:type="dcterms:W3CDTF">2012-11-27T17:36:27Z</dcterms:created>
  <dcterms:modified xsi:type="dcterms:W3CDTF">2013-11-20T16:25:41Z</dcterms:modified>
</cp:coreProperties>
</file>