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-18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de-DE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48FA88D-B5E7-433D-A8CB-95BC6AA0EDDC}" type="datetimeFigureOut">
              <a:rPr lang="de-DE" smtClean="0"/>
              <a:t>20.10.12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4E0E1-B6FA-4530-8FF4-EE060A0E99B9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Regionale Gesundheitsversorgung</a:t>
            </a:r>
          </a:p>
          <a:p>
            <a:endParaRPr lang="de-DE" dirty="0"/>
          </a:p>
          <a:p>
            <a:r>
              <a:rPr lang="de-DE" dirty="0" smtClean="0"/>
              <a:t>Projekt der Stadt Ulrichstein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SANEXIO GmbH &amp; Co. KG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40" y="4149080"/>
            <a:ext cx="29527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2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900" dirty="0" smtClean="0"/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900" dirty="0"/>
              <a:t>Demographischer Wandel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900" dirty="0"/>
              <a:t>Bevölkerungsabwanderung in peripher-ländlichen Regionen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900" dirty="0"/>
              <a:t>Versagen einer in die Jahre gekommenen Bedarfsplanung der Kassenärztlichen Vereinigung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900" dirty="0"/>
              <a:t>Niederlassungsfreiheit der Ärzteschaft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900" dirty="0"/>
              <a:t>Fehlende Nachbesetzung der Praxen / Ärztemangel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900" dirty="0"/>
              <a:t>Zentralisierung ambulanter Versorgungseinheiten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01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Regionalanalyse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69900" y="2492375"/>
            <a:ext cx="3525838" cy="38163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9933"/>
              </a:buClr>
              <a:defRPr/>
            </a:pPr>
            <a:endParaRPr lang="de-DE" sz="1400" dirty="0" smtClean="0"/>
          </a:p>
          <a:p>
            <a:pPr marL="355600" indent="-355600">
              <a:buClr>
                <a:srgbClr val="FF9933"/>
              </a:buClr>
              <a:buFont typeface="Wingdings" pitchFamily="2" charset="2"/>
              <a:buChar char="Ø"/>
              <a:defRPr/>
            </a:pPr>
            <a:r>
              <a:rPr lang="de-DE" sz="1400" dirty="0" smtClean="0"/>
              <a:t>Bundesland: Hessen</a:t>
            </a:r>
          </a:p>
          <a:p>
            <a:pPr marL="355600" indent="-355600">
              <a:buClr>
                <a:srgbClr val="FF9933"/>
              </a:buClr>
              <a:buFont typeface="Wingdings" pitchFamily="2" charset="2"/>
              <a:buChar char="Ø"/>
              <a:defRPr/>
            </a:pPr>
            <a:r>
              <a:rPr lang="de-DE" sz="1400" dirty="0" smtClean="0"/>
              <a:t>Regierungsbezirk: Gießen</a:t>
            </a:r>
          </a:p>
          <a:p>
            <a:pPr marL="355600" indent="-355600">
              <a:buClr>
                <a:srgbClr val="FF9933"/>
              </a:buClr>
              <a:buFont typeface="Wingdings" pitchFamily="2" charset="2"/>
              <a:buChar char="Ø"/>
              <a:defRPr/>
            </a:pPr>
            <a:r>
              <a:rPr lang="de-DE" sz="1400" dirty="0" smtClean="0"/>
              <a:t>Ländliche Umgebung außerhalb von Stabilisierungsräumen und Metropolregionen</a:t>
            </a:r>
          </a:p>
          <a:p>
            <a:pPr marL="355600" indent="-355600">
              <a:buClr>
                <a:srgbClr val="FF9933"/>
              </a:buClr>
              <a:buFont typeface="Wingdings" pitchFamily="2" charset="2"/>
              <a:buChar char="Ø"/>
              <a:defRPr/>
            </a:pPr>
            <a:r>
              <a:rPr lang="de-DE" sz="1400" dirty="0" smtClean="0"/>
              <a:t>Einwohneranzahl: &gt; 3.100</a:t>
            </a:r>
          </a:p>
          <a:p>
            <a:pPr marL="355600" indent="-355600">
              <a:buClr>
                <a:srgbClr val="FF9933"/>
              </a:buClr>
              <a:buFont typeface="Wingdings" pitchFamily="2" charset="2"/>
              <a:buChar char="Ø"/>
              <a:defRPr/>
            </a:pPr>
            <a:r>
              <a:rPr lang="de-DE" sz="1400" dirty="0" smtClean="0"/>
              <a:t>Anzahl niedergelassener Ärzte im Fachbereich Allgemeinmedizin: 2</a:t>
            </a:r>
          </a:p>
          <a:p>
            <a:pPr marL="355600" indent="-355600">
              <a:buClr>
                <a:srgbClr val="FF9933"/>
              </a:buClr>
              <a:buFont typeface="Wingdings" pitchFamily="2" charset="2"/>
              <a:buChar char="Ø"/>
              <a:defRPr/>
            </a:pPr>
            <a:r>
              <a:rPr lang="de-DE" sz="1400" dirty="0" smtClean="0"/>
              <a:t>Aufgrund von Zentralisierungs-</a:t>
            </a:r>
            <a:r>
              <a:rPr lang="de-DE" sz="1400" dirty="0" err="1" smtClean="0"/>
              <a:t>maßnahmen</a:t>
            </a:r>
            <a:r>
              <a:rPr lang="de-DE" sz="1400" dirty="0" smtClean="0"/>
              <a:t> Abwanderung von Arztpraxen in die Nachbargemeinden</a:t>
            </a:r>
            <a:endParaRPr lang="de-DE" dirty="0" smtClean="0"/>
          </a:p>
          <a:p>
            <a:pPr marL="0" indent="0">
              <a:buClr>
                <a:srgbClr val="FF9933"/>
              </a:buClr>
              <a:buFont typeface="Wingdings" pitchFamily="2" charset="2"/>
              <a:buChar char="Ø"/>
              <a:defRPr/>
            </a:pPr>
            <a:endParaRPr lang="de-DE" dirty="0" smtClean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2684463"/>
            <a:ext cx="4748213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4772025"/>
            <a:ext cx="935038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2"/>
          <p:cNvSpPr>
            <a:spLocks noChangeArrowheads="1"/>
          </p:cNvSpPr>
          <p:nvPr/>
        </p:nvSpPr>
        <p:spPr bwMode="auto">
          <a:xfrm>
            <a:off x="539750" y="1836738"/>
            <a:ext cx="655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9933"/>
              </a:buClr>
            </a:pPr>
            <a:r>
              <a:rPr lang="de-DE" sz="1600" b="1" dirty="0"/>
              <a:t>Konkretisierung im Fachbereich Allgemeinmedizin am Beispiel der Gemeinde Ulrichstein im Vogelsbergkreis:</a:t>
            </a:r>
          </a:p>
        </p:txBody>
      </p:sp>
    </p:spTree>
    <p:extLst>
      <p:ext uri="{BB962C8B-B14F-4D97-AF65-F5344CB8AC3E}">
        <p14:creationId xmlns:p14="http://schemas.microsoft.com/office/powerpoint/2010/main" val="1601547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Analyse der Versorgungssituation</a:t>
            </a:r>
            <a:endParaRPr lang="de-DE" dirty="0"/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469900" y="2708275"/>
            <a:ext cx="3525838" cy="367347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 smtClean="0"/>
              <a:t>Drohende Unterversorgung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 smtClean="0"/>
              <a:t>Bevölkerungsabwanderung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 smtClean="0"/>
              <a:t>Zentralisierung der Arztpraxen in den Städten Lauterbach, Schotten und Mücke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 smtClean="0"/>
              <a:t>Nächstgelegene Krankenhausstandorte in Lauterbach und Schotten (Fahrzeit 25 Min.)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 smtClean="0"/>
              <a:t>Schon jetzt: fehlende Nachbesetzungen der Praxen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2563813"/>
            <a:ext cx="4821237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4899025"/>
            <a:ext cx="1052512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16300"/>
            <a:ext cx="15875" cy="2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3416300"/>
            <a:ext cx="15875" cy="2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2"/>
          <p:cNvSpPr>
            <a:spLocks noChangeArrowheads="1"/>
          </p:cNvSpPr>
          <p:nvPr/>
        </p:nvSpPr>
        <p:spPr bwMode="auto">
          <a:xfrm>
            <a:off x="606425" y="1908175"/>
            <a:ext cx="6989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FF9933"/>
              </a:buClr>
            </a:pPr>
            <a:r>
              <a:rPr lang="de-DE" sz="1600" b="1"/>
              <a:t>Versorgungssituation im Fachbereich Allgemeinmedizin in der Gemeinde Ulrichstein:</a:t>
            </a:r>
          </a:p>
        </p:txBody>
      </p:sp>
    </p:spTree>
    <p:extLst>
      <p:ext uri="{BB962C8B-B14F-4D97-AF65-F5344CB8AC3E}">
        <p14:creationId xmlns:p14="http://schemas.microsoft.com/office/powerpoint/2010/main" val="1477328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Konzept der regionalen Gesundheitsversorgung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206" y="4221088"/>
            <a:ext cx="4155274" cy="205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467544" y="1674554"/>
            <a:ext cx="7848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„Unter </a:t>
            </a:r>
            <a:r>
              <a:rPr lang="de-DE" dirty="0"/>
              <a:t>RGV werden all diejenigen koordiniert vorgetragenen Aktivitäten einer </a:t>
            </a:r>
            <a:r>
              <a:rPr lang="de-DE" dirty="0" smtClean="0"/>
              <a:t>Region (oder </a:t>
            </a:r>
            <a:r>
              <a:rPr lang="de-DE" dirty="0"/>
              <a:t>auch Stadt) verstanden, die dem Ziel dienen </a:t>
            </a:r>
            <a:r>
              <a:rPr lang="de-DE" dirty="0" smtClean="0"/>
              <a:t>die gesundheitliche Versorgungsqualität (a</a:t>
            </a:r>
            <a:r>
              <a:rPr lang="de-DE" dirty="0"/>
              <a:t>), die Lebensqualität </a:t>
            </a:r>
            <a:r>
              <a:rPr lang="de-DE" dirty="0" smtClean="0"/>
              <a:t>der Betroffenen </a:t>
            </a:r>
            <a:r>
              <a:rPr lang="de-DE" dirty="0"/>
              <a:t>(b) und die Attraktivität einer Region (</a:t>
            </a:r>
            <a:r>
              <a:rPr lang="de-DE" dirty="0" smtClean="0"/>
              <a:t>c) bestmöglich </a:t>
            </a:r>
            <a:r>
              <a:rPr lang="de-DE" dirty="0"/>
              <a:t>zu organisieren.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Dabei </a:t>
            </a:r>
            <a:r>
              <a:rPr lang="de-DE" dirty="0"/>
              <a:t>wird eine Praxis gewählt, die sich zunächst auch </a:t>
            </a:r>
            <a:r>
              <a:rPr lang="de-DE" dirty="0" smtClean="0"/>
              <a:t>an dem </a:t>
            </a:r>
            <a:r>
              <a:rPr lang="de-DE" dirty="0"/>
              <a:t>Kriterium ökonomische Überlegenheit gegenüber zentral </a:t>
            </a:r>
            <a:r>
              <a:rPr lang="de-DE" dirty="0" smtClean="0"/>
              <a:t>vorgetragenen Versorgungsstrategien orientiert </a:t>
            </a:r>
            <a:r>
              <a:rPr lang="de-DE" dirty="0"/>
              <a:t>(d</a:t>
            </a:r>
            <a:r>
              <a:rPr lang="de-DE" dirty="0" smtClean="0"/>
              <a:t>).“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79512" y="6407750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George, 2007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62955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Potentiale / Lösungsansatz</a:t>
            </a:r>
            <a:endParaRPr lang="de-DE" dirty="0"/>
          </a:p>
        </p:txBody>
      </p:sp>
      <p:sp>
        <p:nvSpPr>
          <p:cNvPr id="6" name="Inhaltsplatzhalter 1"/>
          <p:cNvSpPr txBox="1">
            <a:spLocks/>
          </p:cNvSpPr>
          <p:nvPr/>
        </p:nvSpPr>
        <p:spPr>
          <a:xfrm>
            <a:off x="469900" y="1916113"/>
            <a:ext cx="3886200" cy="4321175"/>
          </a:xfrm>
          <a:prstGeom prst="rect">
            <a:avLst/>
          </a:prstGeom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dirty="0" smtClean="0"/>
              <a:t>Mögliche Handlungsmaxime der Kommune</a:t>
            </a:r>
          </a:p>
          <a:p>
            <a:endParaRPr lang="de-DE" sz="1400" b="1" dirty="0" smtClean="0"/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 dirty="0" smtClean="0"/>
              <a:t>Flächendeckende, wohnortnahe Vorhaltung qualitativ hochwertiger Gesundheitsleistungen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 dirty="0" smtClean="0"/>
              <a:t>Nachfrage an Gesundheitsleistungen steigt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 dirty="0" smtClean="0"/>
              <a:t>Regionale Wohlfahrtsproduktion / Sicherung der Lebensqualität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 dirty="0" smtClean="0"/>
              <a:t>Erhaltung der regionalen Infrastruktur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 dirty="0" smtClean="0"/>
              <a:t>Wettbewerbsfaktor: Gesundheit</a:t>
            </a:r>
          </a:p>
          <a:p>
            <a:pPr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 dirty="0" smtClean="0"/>
              <a:t>Benötigt: kompetentes Fachwissen zur Erhaltung bzw. Ausbau der ambulanten Versorgungsstruktur</a:t>
            </a:r>
          </a:p>
          <a:p>
            <a:pPr>
              <a:buClr>
                <a:srgbClr val="FF9933"/>
              </a:buClr>
            </a:pPr>
            <a:endParaRPr lang="de-DE" sz="1000" dirty="0" smtClean="0"/>
          </a:p>
          <a:p>
            <a:pPr marL="0" indent="0" algn="ctr">
              <a:buClr>
                <a:srgbClr val="FF9933"/>
              </a:buClr>
              <a:buNone/>
            </a:pPr>
            <a:r>
              <a:rPr lang="de-DE" sz="1400" b="1" dirty="0" smtClean="0">
                <a:solidFill>
                  <a:srgbClr val="FF0000"/>
                </a:solidFill>
              </a:rPr>
              <a:t>Beratungsbedarf erforderlich / notwendig </a:t>
            </a:r>
          </a:p>
        </p:txBody>
      </p:sp>
      <p:sp>
        <p:nvSpPr>
          <p:cNvPr id="7" name="Inhaltsplatzhalter 1"/>
          <p:cNvSpPr txBox="1">
            <a:spLocks/>
          </p:cNvSpPr>
          <p:nvPr/>
        </p:nvSpPr>
        <p:spPr bwMode="auto">
          <a:xfrm>
            <a:off x="4791075" y="1916113"/>
            <a:ext cx="3884613" cy="4321175"/>
          </a:xfrm>
          <a:prstGeom prst="rect">
            <a:avLst/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003479"/>
              </a:buClr>
              <a:buFont typeface="Times" charset="0"/>
              <a:buNone/>
            </a:pPr>
            <a:r>
              <a:rPr lang="de-DE" sz="1400" b="1"/>
              <a:t>Sich hieraus ergebende Beratungsfelder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3479"/>
              </a:buClr>
              <a:buFont typeface="Times" charset="0"/>
              <a:buNone/>
            </a:pPr>
            <a:endParaRPr lang="de-DE" sz="1400" b="1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/>
              <a:t>Gründung eines gemeinsamen Lenkungsausschuss in der Region („offene Allianz“)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/>
              <a:t>Machbarkeitsstudien / Förderung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/>
              <a:t>Marktanalysen / Wettbewerb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/>
              <a:t>Due Diligence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/>
              <a:t>Beratungsdienstleistung im Hinblick auf die Errichtung / Gründung von pass-genauen ambulanten Versorgungs-einheiten (MVZ, Gesundheitsimmobilie, Ärztehaus)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/>
              <a:t>Entwicklung einer Gesundheitsregion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FF9933"/>
              </a:buClr>
              <a:buFont typeface="Wingdings" pitchFamily="2" charset="2"/>
              <a:buChar char="Ø"/>
            </a:pPr>
            <a:r>
              <a:rPr lang="de-DE" sz="1400"/>
              <a:t>Personalakquisition von Fachärzten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3479"/>
              </a:buClr>
              <a:buFont typeface="Wingdings" pitchFamily="2" charset="2"/>
              <a:buChar char="Ø"/>
            </a:pPr>
            <a:endParaRPr lang="de-DE" sz="1400" b="1"/>
          </a:p>
        </p:txBody>
      </p:sp>
      <p:cxnSp>
        <p:nvCxnSpPr>
          <p:cNvPr id="8" name="Gewinkelte Verbindung 7"/>
          <p:cNvCxnSpPr>
            <a:stCxn id="6" idx="2"/>
            <a:endCxn id="7" idx="1"/>
          </p:cNvCxnSpPr>
          <p:nvPr/>
        </p:nvCxnSpPr>
        <p:spPr>
          <a:xfrm rot="5400000" flipH="1" flipV="1">
            <a:off x="2521744" y="3967956"/>
            <a:ext cx="2160588" cy="2378075"/>
          </a:xfrm>
          <a:prstGeom prst="bentConnector4">
            <a:avLst>
              <a:gd name="adj1" fmla="val -10582"/>
              <a:gd name="adj2" fmla="val 9086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04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318</Words>
  <Application>Microsoft Macintosh PowerPoint</Application>
  <PresentationFormat>Bildschirmpräsentation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Cronus</vt:lpstr>
      <vt:lpstr>SANEXIO GmbH &amp; Co. KG</vt:lpstr>
      <vt:lpstr>Ausgangssituation</vt:lpstr>
      <vt:lpstr>Regionalanalyse</vt:lpstr>
      <vt:lpstr>Analyse der Versorgungssituation</vt:lpstr>
      <vt:lpstr>Konzept der regionalen Gesundheitsversorgung</vt:lpstr>
      <vt:lpstr>Potentiale / Lösungsansatz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SANEXIO GmbH &amp; Co. KG</dc:title>
  <dc:creator>Jens Gabriel</dc:creator>
  <cp:lastModifiedBy>Dr. Siegbert Stracke</cp:lastModifiedBy>
  <cp:revision>9</cp:revision>
  <dcterms:created xsi:type="dcterms:W3CDTF">2012-07-11T23:20:06Z</dcterms:created>
  <dcterms:modified xsi:type="dcterms:W3CDTF">2012-10-20T16:40:59Z</dcterms:modified>
</cp:coreProperties>
</file>