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75" r:id="rId3"/>
    <p:sldId id="276" r:id="rId4"/>
    <p:sldId id="265" r:id="rId5"/>
    <p:sldId id="258" r:id="rId6"/>
    <p:sldId id="259" r:id="rId7"/>
    <p:sldId id="257" r:id="rId8"/>
    <p:sldId id="267" r:id="rId9"/>
    <p:sldId id="268" r:id="rId10"/>
    <p:sldId id="283" r:id="rId11"/>
    <p:sldId id="292" r:id="rId12"/>
    <p:sldId id="293" r:id="rId13"/>
    <p:sldId id="294" r:id="rId14"/>
    <p:sldId id="295" r:id="rId15"/>
    <p:sldId id="269" r:id="rId16"/>
    <p:sldId id="260" r:id="rId17"/>
    <p:sldId id="282" r:id="rId18"/>
    <p:sldId id="261" r:id="rId19"/>
    <p:sldId id="262" r:id="rId20"/>
    <p:sldId id="256" r:id="rId21"/>
    <p:sldId id="264" r:id="rId22"/>
    <p:sldId id="263" r:id="rId23"/>
    <p:sldId id="266" r:id="rId24"/>
    <p:sldId id="271" r:id="rId25"/>
    <p:sldId id="272" r:id="rId26"/>
    <p:sldId id="273" r:id="rId27"/>
    <p:sldId id="274" r:id="rId28"/>
    <p:sldId id="277" r:id="rId29"/>
    <p:sldId id="279" r:id="rId30"/>
    <p:sldId id="278" r:id="rId31"/>
    <p:sldId id="284" r:id="rId32"/>
    <p:sldId id="285" r:id="rId33"/>
    <p:sldId id="289" r:id="rId34"/>
    <p:sldId id="286" r:id="rId35"/>
    <p:sldId id="287" r:id="rId36"/>
    <p:sldId id="288" r:id="rId37"/>
    <p:sldId id="296" r:id="rId38"/>
    <p:sldId id="291" r:id="rId3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6DCCE-2544-4EF3-92A5-829AF851EAA8}" type="doc">
      <dgm:prSet loTypeId="urn:microsoft.com/office/officeart/2005/8/layout/arrow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8CBD86F-BB1D-4BE3-95FB-62D03647D542}">
      <dgm:prSet phldrT="[Text]"/>
      <dgm:spPr>
        <a:solidFill>
          <a:srgbClr val="B30033"/>
        </a:solidFill>
      </dgm:spPr>
      <dgm:t>
        <a:bodyPr/>
        <a:lstStyle/>
        <a:p>
          <a:r>
            <a:rPr lang="de-DE" b="1" dirty="0" smtClean="0"/>
            <a:t>Stationäres Denkmodell</a:t>
          </a:r>
          <a:endParaRPr lang="de-DE" b="1" dirty="0"/>
        </a:p>
      </dgm:t>
    </dgm:pt>
    <dgm:pt modelId="{31697FE7-003F-4217-8AC1-669F26ACF049}" type="parTrans" cxnId="{430D0C93-ACB3-4D74-8919-A4BDE3B15657}">
      <dgm:prSet/>
      <dgm:spPr/>
      <dgm:t>
        <a:bodyPr/>
        <a:lstStyle/>
        <a:p>
          <a:endParaRPr lang="de-DE"/>
        </a:p>
      </dgm:t>
    </dgm:pt>
    <dgm:pt modelId="{0D9102F7-B00C-4A95-A79A-2BB6ED4087C9}" type="sibTrans" cxnId="{430D0C93-ACB3-4D74-8919-A4BDE3B15657}">
      <dgm:prSet/>
      <dgm:spPr/>
      <dgm:t>
        <a:bodyPr/>
        <a:lstStyle/>
        <a:p>
          <a:endParaRPr lang="de-DE"/>
        </a:p>
      </dgm:t>
    </dgm:pt>
    <dgm:pt modelId="{630AE4E5-13F5-4903-9BA2-542B9AE48690}">
      <dgm:prSet phldrT="[Text]"/>
      <dgm:spPr>
        <a:solidFill>
          <a:srgbClr val="294252"/>
        </a:solidFill>
      </dgm:spPr>
      <dgm:t>
        <a:bodyPr/>
        <a:lstStyle/>
        <a:p>
          <a:r>
            <a:rPr lang="de-DE" b="1" dirty="0" smtClean="0"/>
            <a:t>Ambulantes Denkmodell</a:t>
          </a:r>
          <a:endParaRPr lang="de-DE" b="1" dirty="0"/>
        </a:p>
      </dgm:t>
    </dgm:pt>
    <dgm:pt modelId="{99934AA9-3AB5-4456-8637-8FA7EE1A164F}" type="parTrans" cxnId="{3A57B446-0BD9-4108-B0DD-75523B76EC5B}">
      <dgm:prSet/>
      <dgm:spPr/>
      <dgm:t>
        <a:bodyPr/>
        <a:lstStyle/>
        <a:p>
          <a:endParaRPr lang="de-DE"/>
        </a:p>
      </dgm:t>
    </dgm:pt>
    <dgm:pt modelId="{A796D551-5625-4685-A1AA-925E27707A54}" type="sibTrans" cxnId="{3A57B446-0BD9-4108-B0DD-75523B76EC5B}">
      <dgm:prSet/>
      <dgm:spPr/>
      <dgm:t>
        <a:bodyPr/>
        <a:lstStyle/>
        <a:p>
          <a:endParaRPr lang="de-DE"/>
        </a:p>
      </dgm:t>
    </dgm:pt>
    <dgm:pt modelId="{3D5AE85B-B190-4918-B042-6D76C607A22B}" type="pres">
      <dgm:prSet presAssocID="{7B76DCCE-2544-4EF3-92A5-829AF851EA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EE9D1DF-45FE-47EE-AC30-3FE354CD3A15}" type="pres">
      <dgm:prSet presAssocID="{58CBD86F-BB1D-4BE3-95FB-62D03647D542}" presName="arrow" presStyleLbl="node1" presStyleIdx="0" presStyleCnt="2" custScaleY="1000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411F5C-FA62-47F5-9E66-E0D8D325D1E7}" type="pres">
      <dgm:prSet presAssocID="{630AE4E5-13F5-4903-9BA2-542B9AE48690}" presName="arrow" presStyleLbl="node1" presStyleIdx="1" presStyleCnt="2" custScaleY="1000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57B446-0BD9-4108-B0DD-75523B76EC5B}" srcId="{7B76DCCE-2544-4EF3-92A5-829AF851EAA8}" destId="{630AE4E5-13F5-4903-9BA2-542B9AE48690}" srcOrd="1" destOrd="0" parTransId="{99934AA9-3AB5-4456-8637-8FA7EE1A164F}" sibTransId="{A796D551-5625-4685-A1AA-925E27707A54}"/>
    <dgm:cxn modelId="{162C0C1F-21CF-9448-BBBA-A337E96957FE}" type="presOf" srcId="{7B76DCCE-2544-4EF3-92A5-829AF851EAA8}" destId="{3D5AE85B-B190-4918-B042-6D76C607A22B}" srcOrd="0" destOrd="0" presId="urn:microsoft.com/office/officeart/2005/8/layout/arrow5"/>
    <dgm:cxn modelId="{044290AA-FE72-B94E-8EDD-6092C26FE87C}" type="presOf" srcId="{58CBD86F-BB1D-4BE3-95FB-62D03647D542}" destId="{5EE9D1DF-45FE-47EE-AC30-3FE354CD3A15}" srcOrd="0" destOrd="0" presId="urn:microsoft.com/office/officeart/2005/8/layout/arrow5"/>
    <dgm:cxn modelId="{430D0C93-ACB3-4D74-8919-A4BDE3B15657}" srcId="{7B76DCCE-2544-4EF3-92A5-829AF851EAA8}" destId="{58CBD86F-BB1D-4BE3-95FB-62D03647D542}" srcOrd="0" destOrd="0" parTransId="{31697FE7-003F-4217-8AC1-669F26ACF049}" sibTransId="{0D9102F7-B00C-4A95-A79A-2BB6ED4087C9}"/>
    <dgm:cxn modelId="{9E669449-C534-0344-8493-9F98D6B234BF}" type="presOf" srcId="{630AE4E5-13F5-4903-9BA2-542B9AE48690}" destId="{ED411F5C-FA62-47F5-9E66-E0D8D325D1E7}" srcOrd="0" destOrd="0" presId="urn:microsoft.com/office/officeart/2005/8/layout/arrow5"/>
    <dgm:cxn modelId="{132F133A-4CB3-C04C-97A4-29EE542161C6}" type="presParOf" srcId="{3D5AE85B-B190-4918-B042-6D76C607A22B}" destId="{5EE9D1DF-45FE-47EE-AC30-3FE354CD3A15}" srcOrd="0" destOrd="0" presId="urn:microsoft.com/office/officeart/2005/8/layout/arrow5"/>
    <dgm:cxn modelId="{21AC4247-3907-AC45-A057-FB22B11AE266}" type="presParOf" srcId="{3D5AE85B-B190-4918-B042-6D76C607A22B}" destId="{ED411F5C-FA62-47F5-9E66-E0D8D325D1E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D1DF-45FE-47EE-AC30-3FE354CD3A15}">
      <dsp:nvSpPr>
        <dsp:cNvPr id="0" name=""/>
        <dsp:cNvSpPr/>
      </dsp:nvSpPr>
      <dsp:spPr>
        <a:xfrm rot="16200000">
          <a:off x="812" y="418"/>
          <a:ext cx="943281" cy="943923"/>
        </a:xfrm>
        <a:prstGeom prst="downArrow">
          <a:avLst>
            <a:gd name="adj1" fmla="val 50000"/>
            <a:gd name="adj2" fmla="val 35000"/>
          </a:avLst>
        </a:prstGeom>
        <a:solidFill>
          <a:srgbClr val="B300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Stationäres Denkmodell</a:t>
          </a:r>
          <a:endParaRPr lang="de-DE" sz="900" b="1" kern="1200" dirty="0"/>
        </a:p>
      </dsp:txBody>
      <dsp:txXfrm rot="5400000">
        <a:off x="491" y="236559"/>
        <a:ext cx="778849" cy="471641"/>
      </dsp:txXfrm>
    </dsp:sp>
    <dsp:sp modelId="{ED411F5C-FA62-47F5-9E66-E0D8D325D1E7}">
      <dsp:nvSpPr>
        <dsp:cNvPr id="0" name=""/>
        <dsp:cNvSpPr/>
      </dsp:nvSpPr>
      <dsp:spPr>
        <a:xfrm rot="5400000">
          <a:off x="1648981" y="418"/>
          <a:ext cx="943281" cy="943923"/>
        </a:xfrm>
        <a:prstGeom prst="downArrow">
          <a:avLst>
            <a:gd name="adj1" fmla="val 50000"/>
            <a:gd name="adj2" fmla="val 35000"/>
          </a:avLst>
        </a:prstGeom>
        <a:solidFill>
          <a:srgbClr val="29425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Ambulantes Denkmodell</a:t>
          </a:r>
          <a:endParaRPr lang="de-DE" sz="900" b="1" kern="1200" dirty="0"/>
        </a:p>
      </dsp:txBody>
      <dsp:txXfrm rot="-5400000">
        <a:off x="1813734" y="236559"/>
        <a:ext cx="778849" cy="471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7216"/>
            <a:ext cx="9143999" cy="1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6350"/>
            <a:ext cx="795719" cy="3072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53868" y="6376965"/>
            <a:ext cx="141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latin typeface="Open Sans bold"/>
                <a:cs typeface="Open Sans bold"/>
              </a:rPr>
              <a:t>Gabriel &amp; Stracke </a:t>
            </a:r>
            <a:r>
              <a:rPr lang="de-DE" sz="800" dirty="0" smtClean="0">
                <a:latin typeface="Open Sans Light"/>
                <a:cs typeface="Open Sans Light"/>
              </a:rPr>
              <a:t>GmbH</a:t>
            </a:r>
            <a:endParaRPr lang="de-DE" sz="8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nexio.de/blog" TargetMode="External"/><Relationship Id="rId3" Type="http://schemas.openxmlformats.org/officeDocument/2006/relationships/hyperlink" Target="mailto:s.stracke@sanexio.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2503368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de-DE" sz="2400" b="1" dirty="0" smtClean="0">
                <a:latin typeface="Open Sans"/>
                <a:cs typeface="Open Sans"/>
              </a:rPr>
              <a:t>Entwicklung einer regionalen Strategie zum Aufbau einer dauerhaften (haus-)ärztlichen Versorgungsstruktur sowie die Koordination der entsprechenden Umsetzung</a:t>
            </a:r>
            <a:br>
              <a:rPr lang="de-DE" sz="2400" b="1" dirty="0" smtClean="0">
                <a:latin typeface="Open Sans"/>
                <a:cs typeface="Open Sans"/>
              </a:rPr>
            </a:br>
            <a:r>
              <a:rPr lang="de-DE" sz="2400" b="1" dirty="0" smtClean="0">
                <a:latin typeface="Open Sans"/>
                <a:cs typeface="Open Sans"/>
              </a:rPr>
              <a:t>unter Schirmherrschaft der </a:t>
            </a:r>
            <a:br>
              <a:rPr lang="de-DE" sz="2400" b="1" dirty="0" smtClean="0">
                <a:latin typeface="Open Sans"/>
                <a:cs typeface="Open Sans"/>
              </a:rPr>
            </a:br>
            <a:r>
              <a:rPr lang="de-DE" sz="2400" b="1" dirty="0" smtClean="0">
                <a:latin typeface="Open Sans"/>
                <a:cs typeface="Open Sans"/>
              </a:rPr>
              <a:t>Gemeinde Ulrichstein.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Open Sans"/>
                <a:cs typeface="Open Sans"/>
              </a:rPr>
              <a:t>Dr. Siegbert Stracke, MBA</a:t>
            </a:r>
          </a:p>
          <a:p>
            <a:r>
              <a:rPr lang="de-DE" sz="2000" dirty="0" smtClean="0">
                <a:latin typeface="Open Sans"/>
                <a:cs typeface="Open Sans"/>
              </a:rPr>
              <a:t>Facharzt Innere Medizin</a:t>
            </a:r>
          </a:p>
          <a:p>
            <a:r>
              <a:rPr lang="de-DE" sz="2000" dirty="0" smtClean="0">
                <a:latin typeface="Open Sans"/>
                <a:cs typeface="Open Sans"/>
              </a:rPr>
              <a:t>Gesundheitsökonom</a:t>
            </a:r>
            <a:endParaRPr lang="de-DE" sz="2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581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Hausarztbereich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Auf lokaler Ebene scheiden von 10 Hausärzten 5 Hausärzte aus </a:t>
            </a:r>
          </a:p>
          <a:p>
            <a:pPr marL="742950" lvl="2" indent="-342900"/>
            <a:r>
              <a:rPr lang="de-DE" dirty="0">
                <a:latin typeface="Open Sans"/>
                <a:cs typeface="Open Sans"/>
              </a:rPr>
              <a:t>5.000 Patientenbewegungen bei ca. 18.000 Einwohnern</a:t>
            </a:r>
          </a:p>
          <a:p>
            <a:endParaRPr lang="de-DE" sz="1000" dirty="0" smtClean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5 Hausärzte unter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wachsen / organisieren / verändern</a:t>
            </a:r>
          </a:p>
          <a:p>
            <a:r>
              <a:rPr lang="de-DE" sz="2800" dirty="0" smtClean="0">
                <a:latin typeface="Open Sans"/>
                <a:cs typeface="Open Sans"/>
              </a:rPr>
              <a:t>5 Hausärzte über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VERAH® , IT-Strukturen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Kooperationen mit anderen Kollegen / KH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Spannungsverhältnis zu MFA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Ideelle Werte vs. Wettbewerbsverschärfung</a:t>
            </a:r>
          </a:p>
          <a:p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950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Probleme im Krankenhaus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Mangel bis 2020: 56.000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140.000 nicht-ärztliche Fachkräfte</a:t>
            </a:r>
          </a:p>
          <a:p>
            <a:pPr lvl="1"/>
            <a:endParaRPr lang="de-DE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2030: 165.000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800.000 nicht ärztliche Fachkräfte</a:t>
            </a:r>
            <a:endParaRPr lang="de-DE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Pflege bis 2030: 400.000 Fachkräfte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Ambulanter Bereich: 66.000 Fachkräfte</a:t>
            </a:r>
            <a:endParaRPr lang="de-DE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91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>
                <a:latin typeface="Open Sans"/>
                <a:cs typeface="Open Sans"/>
              </a:rPr>
              <a:t>Probleme im Krankenhaus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800" dirty="0">
                <a:latin typeface="Open Sans"/>
                <a:cs typeface="Open Sans"/>
              </a:rPr>
              <a:t>60 % Kolleginnen mit </a:t>
            </a:r>
            <a:r>
              <a:rPr lang="de-DE" sz="2800" dirty="0" smtClean="0">
                <a:latin typeface="Open Sans"/>
                <a:cs typeface="Open Sans"/>
              </a:rPr>
              <a:t>Teilzeitbedürfnissen</a:t>
            </a:r>
          </a:p>
          <a:p>
            <a:pPr lvl="0"/>
            <a:endParaRPr lang="de-DE" sz="1000" dirty="0">
              <a:latin typeface="Open Sans"/>
              <a:cs typeface="Open Sans"/>
            </a:endParaRPr>
          </a:p>
          <a:p>
            <a:pPr lvl="0"/>
            <a:r>
              <a:rPr lang="de-DE" sz="2800" dirty="0" smtClean="0">
                <a:latin typeface="Open Sans"/>
                <a:cs typeface="Open Sans"/>
              </a:rPr>
              <a:t>Viele </a:t>
            </a:r>
            <a:r>
              <a:rPr lang="de-DE" sz="2800" dirty="0">
                <a:latin typeface="Open Sans"/>
                <a:cs typeface="Open Sans"/>
              </a:rPr>
              <a:t>neue fachärztliche </a:t>
            </a:r>
            <a:r>
              <a:rPr lang="de-DE" sz="2800" dirty="0" smtClean="0">
                <a:latin typeface="Open Sans"/>
                <a:cs typeface="Open Sans"/>
              </a:rPr>
              <a:t>Nischenfächer</a:t>
            </a:r>
          </a:p>
          <a:p>
            <a:pPr lvl="0"/>
            <a:endParaRPr lang="de-DE" sz="1000" dirty="0" smtClean="0">
              <a:latin typeface="Open Sans"/>
              <a:cs typeface="Open Sans"/>
            </a:endParaRPr>
          </a:p>
          <a:p>
            <a:r>
              <a:rPr lang="de-DE" sz="2800" dirty="0">
                <a:latin typeface="Open Sans"/>
                <a:cs typeface="Open Sans"/>
              </a:rPr>
              <a:t>Generelle Reduzierung - unabhängig vom Geschlecht - der Alltagsarbeitszeit pro Tag um zwei Stunden = 20 % weniger Ressourcen </a:t>
            </a:r>
            <a:r>
              <a:rPr lang="de-DE" sz="2800" dirty="0" smtClean="0">
                <a:latin typeface="Open Sans"/>
                <a:cs typeface="Open Sans"/>
              </a:rPr>
              <a:t>verfügbar</a:t>
            </a:r>
          </a:p>
          <a:p>
            <a:endParaRPr lang="de-DE" sz="1000" dirty="0">
              <a:latin typeface="Open Sans"/>
              <a:cs typeface="Open Sans"/>
            </a:endParaRPr>
          </a:p>
          <a:p>
            <a:pPr lvl="0"/>
            <a:r>
              <a:rPr lang="de-DE" sz="2800" dirty="0">
                <a:latin typeface="Open Sans"/>
                <a:cs typeface="Open Sans"/>
              </a:rPr>
              <a:t>Generation Y</a:t>
            </a:r>
            <a:r>
              <a:rPr lang="de-DE" sz="2800" dirty="0">
                <a:latin typeface="Open Sans"/>
                <a:cs typeface="Open Sans"/>
              </a:rPr>
              <a:t> </a:t>
            </a:r>
            <a:endParaRPr lang="de-DE" sz="2800" dirty="0" smtClean="0">
              <a:latin typeface="Open Sans"/>
              <a:cs typeface="Open Sans"/>
            </a:endParaRPr>
          </a:p>
          <a:p>
            <a:pPr lvl="0"/>
            <a:endParaRPr lang="de-DE" sz="1000" dirty="0" smtClean="0">
              <a:latin typeface="Open Sans"/>
              <a:cs typeface="Open Sans"/>
            </a:endParaRPr>
          </a:p>
          <a:p>
            <a:pPr lvl="0"/>
            <a:r>
              <a:rPr lang="de-DE" sz="2800" dirty="0" smtClean="0">
                <a:latin typeface="Open Sans"/>
                <a:cs typeface="Open Sans"/>
              </a:rPr>
              <a:t>AKTUELL: 6000 Krankenhausstellen unbesetzt</a:t>
            </a:r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809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Krankenhäusern wird aufgrund Ihrer Unternehmensinfrastruktur eine Schlüsselfunktion zur Bewältigung der sektorenübergreifenden Versorgung zugesprochen.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Mit der Einführung von Medizinischen Versorgungszentren (MVZ) ist es stationären Einrichtungen erlaubt, sich in ambulante Versorgungsstrukturen auszudehnen.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Somit ist der Aufbau ambulanter Versorgungseinheiten sowohl aus strategischen als auch aus wirtschaftlichen Gesichtspunkten in den Fokus stationärer Gesundheitsdienstleister getreten.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809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b="1" dirty="0">
                <a:latin typeface="Calibri" charset="0"/>
                <a:ea typeface="ＭＳ Ｐゴシック" charset="0"/>
                <a:cs typeface="Calibri" charset="0"/>
              </a:rPr>
              <a:t>…welche Interessen verfolgt das Krankenhaus?</a:t>
            </a:r>
          </a:p>
          <a:p>
            <a:endParaRPr lang="de-DE" dirty="0">
              <a:latin typeface="Calibri" charset="0"/>
              <a:ea typeface="ＭＳ Ｐゴシック" charset="0"/>
              <a:cs typeface="Calibri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Erkundung neuer ambulanter Geschäftsfelder (MVZ)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Sicherung der Fachabteilung (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  <a:sym typeface="Wingdings" charset="0"/>
              </a:rPr>
              <a:t>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Auslastung)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Gewinnung von Patientenströmen aus anderen Regionen (Einweisungen)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stationär-ambulante Verzahnung (Bsp.: Klinikarzt = angestellter Arzt im 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Optimierung medizinischer Behandlungsketten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Entwicklung neuer medizinischer Leistungsangebote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Personalakquisition von Fachärzten/ Weiterbildung / Nachwuchsgewinnung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Krankenhausmarketing   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558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Hausärzte Vogelsberg</a:t>
            </a:r>
            <a:endParaRPr lang="de-DE" sz="3500" dirty="0"/>
          </a:p>
        </p:txBody>
      </p:sp>
      <p:pic>
        <p:nvPicPr>
          <p:cNvPr id="5" name="Bild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031277"/>
            <a:ext cx="8229601" cy="517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83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4" name="Bild 3" descr="Ärzte_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64" y="1246149"/>
            <a:ext cx="6582548" cy="425457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75883" y="558222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</a:t>
            </a:r>
            <a:r>
              <a:rPr lang="de-DE" sz="1000" b="1" dirty="0" err="1" smtClean="0">
                <a:latin typeface="Open Sans"/>
                <a:cs typeface="Open Sans"/>
              </a:rPr>
              <a:t>Versorgungsatlas.de</a:t>
            </a:r>
            <a:endParaRPr lang="de-DE" sz="1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13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Berechnung des Versorgungsgrades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>
                <a:latin typeface="Open Sans"/>
                <a:cs typeface="Open Sans"/>
              </a:rPr>
              <a:t>Arztgruppenspezifische </a:t>
            </a:r>
            <a:r>
              <a:rPr lang="de-DE" dirty="0">
                <a:latin typeface="Open Sans"/>
                <a:cs typeface="Open Sans"/>
              </a:rPr>
              <a:t>Verhältniszahl für den allgemeinen bedarfsgerechten </a:t>
            </a:r>
            <a:r>
              <a:rPr lang="de-DE" dirty="0" smtClean="0">
                <a:latin typeface="Open Sans"/>
                <a:cs typeface="Open Sans"/>
              </a:rPr>
              <a:t>Versorgungsgrad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r>
              <a:rPr lang="de-DE" dirty="0" smtClean="0">
                <a:latin typeface="Open Sans"/>
                <a:cs typeface="Open Sans"/>
              </a:rPr>
              <a:t>Hierunter </a:t>
            </a:r>
            <a:r>
              <a:rPr lang="de-DE" dirty="0">
                <a:latin typeface="Open Sans"/>
                <a:cs typeface="Open Sans"/>
              </a:rPr>
              <a:t>ist die Anzahl der Einwohner zu verstehen, für die in der Bedarfsplanung ein Arzt einer </a:t>
            </a:r>
            <a:r>
              <a:rPr lang="de-DE" dirty="0" smtClean="0">
                <a:latin typeface="Open Sans"/>
                <a:cs typeface="Open Sans"/>
              </a:rPr>
              <a:t>Arztgruppe vorgesehen </a:t>
            </a:r>
            <a:r>
              <a:rPr lang="de-DE" dirty="0">
                <a:latin typeface="Open Sans"/>
                <a:cs typeface="Open Sans"/>
              </a:rPr>
              <a:t>ist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r>
              <a:rPr lang="de-DE" dirty="0" smtClean="0">
                <a:latin typeface="Open Sans"/>
                <a:cs typeface="Open Sans"/>
              </a:rPr>
              <a:t>Die </a:t>
            </a:r>
            <a:r>
              <a:rPr lang="de-DE" dirty="0">
                <a:latin typeface="Open Sans"/>
                <a:cs typeface="Open Sans"/>
              </a:rPr>
              <a:t>allgemeine </a:t>
            </a:r>
            <a:r>
              <a:rPr lang="de-DE" dirty="0" smtClean="0">
                <a:latin typeface="Open Sans"/>
                <a:cs typeface="Open Sans"/>
              </a:rPr>
              <a:t>Verhältniszahl </a:t>
            </a:r>
            <a:r>
              <a:rPr lang="de-DE" dirty="0">
                <a:latin typeface="Open Sans"/>
                <a:cs typeface="Open Sans"/>
              </a:rPr>
              <a:t>für den Vogelsbergkreis beträgt </a:t>
            </a:r>
            <a:r>
              <a:rPr lang="de-DE" dirty="0" smtClean="0">
                <a:latin typeface="Open Sans"/>
                <a:cs typeface="Open Sans"/>
              </a:rPr>
              <a:t>ca. 1600, </a:t>
            </a:r>
            <a:r>
              <a:rPr lang="de-DE" dirty="0">
                <a:latin typeface="Open Sans"/>
                <a:cs typeface="Open Sans"/>
              </a:rPr>
              <a:t>so dass nach der </a:t>
            </a:r>
            <a:r>
              <a:rPr lang="de-DE" dirty="0" smtClean="0">
                <a:latin typeface="Open Sans"/>
                <a:cs typeface="Open Sans"/>
              </a:rPr>
              <a:t>Bedarfsplanung keine </a:t>
            </a:r>
            <a:r>
              <a:rPr lang="de-DE" dirty="0">
                <a:latin typeface="Open Sans"/>
                <a:cs typeface="Open Sans"/>
              </a:rPr>
              <a:t>Unterversorgung festgestellt wird. </a:t>
            </a:r>
          </a:p>
        </p:txBody>
      </p:sp>
    </p:spTree>
    <p:extLst>
      <p:ext uri="{BB962C8B-B14F-4D97-AF65-F5344CB8AC3E}">
        <p14:creationId xmlns:p14="http://schemas.microsoft.com/office/powerpoint/2010/main" val="12287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93536" y="1040697"/>
            <a:ext cx="5327607" cy="5092831"/>
            <a:chOff x="1752599" y="1040811"/>
            <a:chExt cx="5327607" cy="5092831"/>
          </a:xfrm>
        </p:grpSpPr>
        <p:pic>
          <p:nvPicPr>
            <p:cNvPr id="6" name="Bild 5" descr="landkart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9" y="1040811"/>
              <a:ext cx="5327607" cy="5092831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4365241" y="193172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13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99191" y="2957300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14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1909" y="19469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331371" y="41983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69149" y="210082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37249" y="17778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28465" y="233183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54745" y="269717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86207" y="460638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6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545413" y="372417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0865" y="1373872"/>
              <a:ext cx="3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FF00"/>
                  </a:solidFill>
                </a:rPr>
                <a:t>0?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87670" y="3003467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949566" y="550646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22108" y="226784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369277" y="48348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227019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694991" y="31573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69277" y="269747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534166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66847"/>
              </p:ext>
            </p:extLst>
          </p:nvPr>
        </p:nvGraphicFramePr>
        <p:xfrm>
          <a:off x="5732946" y="484216"/>
          <a:ext cx="284095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85"/>
                <a:gridCol w="822072"/>
                <a:gridCol w="758696"/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AllgMED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INNERE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Alsfeld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9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Herbstein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Homberg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Kirtorf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Lauterbach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Romrod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Schlitz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Schotten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Ulrichstein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Antrifttal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Feldatal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Freiensteinau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Gemünden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Grebenhain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Mücke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Schwalmtal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Wartenberg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199" y="5970616"/>
            <a:ext cx="2718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KV-Hessen Arztsuche</a:t>
            </a:r>
            <a:endParaRPr lang="de-DE" sz="1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7667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53820" y="1020411"/>
            <a:ext cx="7764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baseline="30000" dirty="0">
                <a:latin typeface="Open Sans"/>
                <a:cs typeface="Open Sans"/>
              </a:rPr>
              <a:t>Von den 19 Gemeinden des Vogelsbergkreises </a:t>
            </a:r>
            <a:r>
              <a:rPr lang="de-DE" sz="2400" b="1" baseline="30000" dirty="0" smtClean="0">
                <a:latin typeface="Open Sans"/>
                <a:cs typeface="Open Sans"/>
              </a:rPr>
              <a:t>ist</a:t>
            </a:r>
            <a:r>
              <a:rPr lang="de-DE" sz="2400" b="1" dirty="0" smtClean="0">
                <a:latin typeface="Open Sans"/>
                <a:cs typeface="Open Sans"/>
              </a:rPr>
              <a:t> </a:t>
            </a:r>
            <a:r>
              <a:rPr lang="de-DE" sz="2400" b="1" baseline="30000" dirty="0" smtClean="0">
                <a:latin typeface="Open Sans"/>
                <a:cs typeface="Open Sans"/>
              </a:rPr>
              <a:t>über </a:t>
            </a:r>
            <a:r>
              <a:rPr lang="de-DE" sz="2400" b="1" baseline="30000" dirty="0">
                <a:latin typeface="Open Sans"/>
                <a:cs typeface="Open Sans"/>
              </a:rPr>
              <a:t>die </a:t>
            </a:r>
            <a:r>
              <a:rPr lang="de-DE" sz="2400" b="1" baseline="30000" dirty="0" smtClean="0">
                <a:latin typeface="Open Sans"/>
                <a:cs typeface="Open Sans"/>
              </a:rPr>
              <a:t>Hälfte</a:t>
            </a:r>
          </a:p>
          <a:p>
            <a:r>
              <a:rPr lang="de-DE" sz="2400" b="1" baseline="30000" dirty="0" smtClean="0">
                <a:latin typeface="Open Sans"/>
                <a:cs typeface="Open Sans"/>
              </a:rPr>
              <a:t>auch </a:t>
            </a:r>
            <a:r>
              <a:rPr lang="de-DE" sz="2400" b="1" baseline="30000" dirty="0">
                <a:latin typeface="Open Sans"/>
                <a:cs typeface="Open Sans"/>
              </a:rPr>
              <a:t>nach den Kriterien der Bedarfsplanung als unterversorgt </a:t>
            </a:r>
            <a:r>
              <a:rPr lang="de-DE" sz="2400" b="1" baseline="30000" dirty="0" smtClean="0">
                <a:latin typeface="Open Sans"/>
                <a:cs typeface="Open Sans"/>
              </a:rPr>
              <a:t>anzusehen!</a:t>
            </a:r>
            <a:endParaRPr lang="de-DE" sz="2400" b="1" dirty="0">
              <a:latin typeface="Open Sans"/>
              <a:cs typeface="Open Sans"/>
            </a:endParaRPr>
          </a:p>
        </p:txBody>
      </p:sp>
      <p:pic>
        <p:nvPicPr>
          <p:cNvPr id="5" name="B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30" y="1842804"/>
            <a:ext cx="7094627" cy="43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21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Ausgangssituation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6526" y="1174054"/>
            <a:ext cx="9074150" cy="34925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…welche Treiber bewegen den </a:t>
            </a:r>
            <a:r>
              <a:rPr lang="de-DE" cap="none" dirty="0" smtClean="0">
                <a:latin typeface="Open Sans"/>
                <a:ea typeface="ＭＳ Ｐゴシック" charset="0"/>
                <a:cs typeface="Open Sans"/>
              </a:rPr>
              <a:t>primären Gesundheitsmarkt</a:t>
            </a: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de-DE" sz="800" cap="none" dirty="0">
              <a:solidFill>
                <a:srgbClr val="294252"/>
              </a:solidFill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demographischer und sozialer Wandel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Bevölkerungsabwanderung in peripher-ländlichen Regionen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Versagen einer in die Jahre gekommenen Bedarfsplanung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/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zusätzlich der Reform in 2013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Aussterben des ärztlichen Unternehmertums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fehlende Nachbesetzung der Praxen/ Ärztemangel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Wertewandel des ärztlichen Nachwuchs/ „Generation Y</a:t>
            </a:r>
            <a:r>
              <a:rPr lang="ja-JP" altLang="de-DE" sz="2200" dirty="0">
                <a:latin typeface="Open Sans"/>
                <a:ea typeface="ＭＳ Ｐゴシック" charset="0"/>
                <a:cs typeface="Open Sans"/>
              </a:rPr>
              <a:t>“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</p:txBody>
      </p:sp>
      <p:sp>
        <p:nvSpPr>
          <p:cNvPr id="5" name="Pfeil nach rechts 4"/>
          <p:cNvSpPr>
            <a:spLocks noChangeArrowheads="1"/>
          </p:cNvSpPr>
          <p:nvPr/>
        </p:nvSpPr>
        <p:spPr bwMode="auto">
          <a:xfrm>
            <a:off x="691508" y="4910138"/>
            <a:ext cx="969963" cy="7239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solidFill>
                <a:srgbClr val="B300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002783" y="4800600"/>
            <a:ext cx="6684017" cy="12039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Transformation der stationären sowie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</a:t>
            </a:r>
            <a:r>
              <a:rPr lang="de-DE" sz="2200" b="1" dirty="0" smtClean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b="1" u="sng" dirty="0">
                <a:solidFill>
                  <a:srgbClr val="294252"/>
                </a:solidFill>
                <a:latin typeface="Open Sans"/>
                <a:cs typeface="Open Sans"/>
              </a:rPr>
              <a:t>ambulanten</a:t>
            </a:r>
            <a:r>
              <a:rPr lang="de-DE" sz="2200" b="1" dirty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Versorgungsstrukturen und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deren Zusammenspiel.</a:t>
            </a:r>
            <a:endParaRPr lang="de-DE" sz="2200" dirty="0">
              <a:solidFill>
                <a:srgbClr val="2942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1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Planungsbereiche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13" name="Bild 12" descr="Bedarfsplan Übersicht Beschluss 15_11_20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67388" y="-711877"/>
            <a:ext cx="6010009" cy="85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Planungsbereiche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2" name="Bild 1" descr="Bedarfsplanung Übersicht Beschluss 12_02_2013 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9159" y="-683706"/>
            <a:ext cx="6133606" cy="86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Ausgeschriebene Hausarztsitze im Mai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90882"/>
              </p:ext>
            </p:extLst>
          </p:nvPr>
        </p:nvGraphicFramePr>
        <p:xfrm>
          <a:off x="457200" y="12700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Planungsbereich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Ort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Sitz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Darmstadt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Darmstadt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0,5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Landkreis Bergstraße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Heppenheim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Frankfurt</a:t>
                      </a:r>
                      <a:r>
                        <a:rPr lang="de-DE" baseline="0" dirty="0" smtClean="0">
                          <a:latin typeface="Open Sans"/>
                          <a:cs typeface="Open Sans"/>
                        </a:rPr>
                        <a:t> am Main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Nied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Main-Kinzig-Kreis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Großkotzenburg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Gelnhausen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Schlüchtern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Marburg-Biedenkopf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Kirchhain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Marburg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Kassel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Kassel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701954" y="5155330"/>
            <a:ext cx="4984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</a:t>
            </a:r>
            <a:r>
              <a:rPr lang="de-DE" sz="1000" b="1" dirty="0">
                <a:latin typeface="Open Sans"/>
                <a:cs typeface="Open Sans"/>
              </a:rPr>
              <a:t>: http://www.kvhessen.de/Freie_Arztsitze-path-2,1000694,30456.html</a:t>
            </a:r>
          </a:p>
        </p:txBody>
      </p:sp>
    </p:spTree>
    <p:extLst>
      <p:ext uri="{BB962C8B-B14F-4D97-AF65-F5344CB8AC3E}">
        <p14:creationId xmlns:p14="http://schemas.microsoft.com/office/powerpoint/2010/main" val="1088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Praxisangebot Antrifttal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4" name="Bild 3" descr="Bildschirmfoto 2013-05-13 um 16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7" y="1193597"/>
            <a:ext cx="5339901" cy="18106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03864" y="2728143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KV-Hessen Praxisbörse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70697" y="3236841"/>
            <a:ext cx="5143505" cy="285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Open Sans"/>
                <a:cs typeface="Open Sans"/>
              </a:rPr>
              <a:t>Formalitäten zur Niederlassung:</a:t>
            </a:r>
          </a:p>
          <a:p>
            <a:endParaRPr lang="de-DE" sz="1200" dirty="0" smtClean="0">
              <a:latin typeface="Open Sans"/>
              <a:cs typeface="Open Sans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Eintragung Arztregister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(Eintragung Warteliste)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Bewerbung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Antrag auf Kassenzulassung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Praxisübernahme /-eröffnung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5368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Interkommunale Versorgung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smtClean="0">
                <a:latin typeface="Open Sans"/>
                <a:cs typeface="Open Sans"/>
              </a:rPr>
              <a:t>Ausgangspunkt:</a:t>
            </a:r>
          </a:p>
          <a:p>
            <a:pPr marL="0" indent="0"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6 Gemeinden und 16.000 – 18.000 Einwohner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Gemünden, Romrod, Schwalmtal, Feldatal, Lautertal, Ulrichstein</a:t>
            </a:r>
          </a:p>
          <a:p>
            <a:pPr marL="914400" lvl="2" indent="0"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lvl="1"/>
            <a:r>
              <a:rPr lang="de-DE" dirty="0">
                <a:latin typeface="Open Sans"/>
                <a:cs typeface="Open Sans"/>
              </a:rPr>
              <a:t>9</a:t>
            </a:r>
            <a:r>
              <a:rPr lang="de-DE" dirty="0" smtClean="0">
                <a:latin typeface="Open Sans"/>
                <a:cs typeface="Open Sans"/>
              </a:rPr>
              <a:t> Hausärzte</a:t>
            </a:r>
          </a:p>
          <a:p>
            <a:pPr marL="914400" lvl="2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In Zukunft keine Praxisstandorte in 3 Gemeinden</a:t>
            </a:r>
          </a:p>
          <a:p>
            <a:pPr marL="457200" lvl="1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5 Hausärzte über 55 Jahren (Ausscheidung bis 2020)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1 Ehepaar-Gemeinschaft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3 Einzelpraxen</a:t>
            </a:r>
          </a:p>
          <a:p>
            <a:pPr marL="914400" lvl="2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>
                <a:latin typeface="Open Sans"/>
                <a:cs typeface="Open Sans"/>
              </a:rPr>
              <a:t>4</a:t>
            </a:r>
            <a:r>
              <a:rPr lang="de-DE" dirty="0" smtClean="0">
                <a:latin typeface="Open Sans"/>
                <a:cs typeface="Open Sans"/>
              </a:rPr>
              <a:t> Hausärzte unter 55 Jahren in 2 Praxen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BAG (Gemeinschaftspraxis) mit 2 Zulassungen 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Praxisgemeinschaft mit 2 Zulassungen</a:t>
            </a:r>
            <a:endParaRPr lang="de-DE" dirty="0">
              <a:latin typeface="Open Sans"/>
              <a:cs typeface="Open Sans"/>
            </a:endParaRPr>
          </a:p>
          <a:p>
            <a:pPr marL="914400" lvl="2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268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Restrukturierungsprozess bis 2020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45238"/>
              </p:ext>
            </p:extLst>
          </p:nvPr>
        </p:nvGraphicFramePr>
        <p:xfrm>
          <a:off x="454021" y="1740735"/>
          <a:ext cx="8232779" cy="202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63344"/>
                <a:gridCol w="2556583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BAG</a:t>
                      </a:r>
                      <a:r>
                        <a:rPr lang="de-DE" baseline="0" dirty="0" smtClean="0"/>
                        <a:t> (2 Zulassungen)</a:t>
                      </a:r>
                    </a:p>
                    <a:p>
                      <a:r>
                        <a:rPr lang="de-DE" baseline="0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(bleibt)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Ehepaar-Gemeinschaft</a:t>
                      </a:r>
                    </a:p>
                    <a:p>
                      <a:r>
                        <a:rPr lang="de-DE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Praxisgemeinschaft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mit 2 Zulassungen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</a:t>
                      </a:r>
                    </a:p>
                    <a:p>
                      <a:r>
                        <a:rPr lang="de-DE" dirty="0" smtClean="0"/>
                        <a:t>(keine</a:t>
                      </a:r>
                      <a:r>
                        <a:rPr lang="de-DE" baseline="0" dirty="0" smtClean="0"/>
                        <a:t>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Einzelpraxis (Groß)</a:t>
                      </a:r>
                    </a:p>
                    <a:p>
                      <a:r>
                        <a:rPr lang="de-DE" dirty="0" smtClean="0"/>
                        <a:t>Verdopplung der Patienten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feil nach links 9"/>
          <p:cNvSpPr/>
          <p:nvPr/>
        </p:nvSpPr>
        <p:spPr>
          <a:xfrm>
            <a:off x="2578129" y="3323357"/>
            <a:ext cx="429688" cy="276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2291669" y="2749884"/>
            <a:ext cx="286460" cy="3532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8097232" y="2749884"/>
            <a:ext cx="276910" cy="458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Zukunftsmodell ab 2020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57402"/>
              </p:ext>
            </p:extLst>
          </p:nvPr>
        </p:nvGraphicFramePr>
        <p:xfrm>
          <a:off x="454021" y="1740735"/>
          <a:ext cx="8232779" cy="22961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35740"/>
                <a:gridCol w="2184187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Kein Dauerarzt Satellitenbetreuung</a:t>
                      </a:r>
                    </a:p>
                    <a:p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(tradierte Struktur)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 Dauerarzt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4 Zulassungen</a:t>
                      </a:r>
                      <a:r>
                        <a:rPr lang="de-DE" baseline="0" dirty="0" smtClean="0"/>
                        <a:t> und Teilzeitärzten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</a:t>
                      </a:r>
                      <a:r>
                        <a:rPr lang="de-DE" baseline="0" dirty="0" smtClean="0"/>
                        <a:t> Dauerarzt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2 Zulassungen</a:t>
                      </a:r>
                    </a:p>
                    <a:p>
                      <a:r>
                        <a:rPr lang="de-DE" dirty="0" smtClean="0"/>
                        <a:t>Teilzeitangestellte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feil nach rechts 2"/>
          <p:cNvSpPr/>
          <p:nvPr/>
        </p:nvSpPr>
        <p:spPr>
          <a:xfrm>
            <a:off x="2950524" y="3838379"/>
            <a:ext cx="429689" cy="19851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links 3"/>
          <p:cNvSpPr/>
          <p:nvPr/>
        </p:nvSpPr>
        <p:spPr>
          <a:xfrm>
            <a:off x="5251743" y="3838379"/>
            <a:ext cx="372396" cy="198515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oben 4"/>
          <p:cNvSpPr/>
          <p:nvPr/>
        </p:nvSpPr>
        <p:spPr>
          <a:xfrm>
            <a:off x="8374142" y="2692595"/>
            <a:ext cx="238716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3074657" y="2692595"/>
            <a:ext cx="238715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Delegation ist der </a:t>
            </a:r>
            <a:r>
              <a:rPr lang="de-DE" sz="3500" dirty="0" smtClean="0">
                <a:latin typeface="Open Sans"/>
                <a:cs typeface="Open Sans"/>
              </a:rPr>
              <a:t>Schlüssel !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6" name="Bild 5" descr="Delegation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6" y="1157028"/>
            <a:ext cx="6100025" cy="42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200" b="1" dirty="0">
                <a:latin typeface="Open Sans"/>
                <a:cs typeface="Open Sans"/>
              </a:rPr>
              <a:t>Hessischer Pakt zur Sicherstellung der gesundheitlichen Versorgung für die Jahre 2012 bis 2014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u="sng" dirty="0">
                <a:latin typeface="Open Sans"/>
                <a:cs typeface="Open Sans"/>
              </a:rPr>
              <a:t>Grundsätzlich förderfähige </a:t>
            </a:r>
            <a:r>
              <a:rPr lang="de-DE" b="1" u="sng" dirty="0" smtClean="0">
                <a:latin typeface="Open Sans"/>
                <a:cs typeface="Open Sans"/>
              </a:rPr>
              <a:t>Regionen:</a:t>
            </a:r>
            <a:endParaRPr lang="de-DE" b="1" u="sng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Landkreis Waldeck-Frankenberg  </a:t>
            </a:r>
          </a:p>
          <a:p>
            <a:r>
              <a:rPr lang="de-DE" dirty="0">
                <a:latin typeface="Open Sans"/>
                <a:cs typeface="Open Sans"/>
              </a:rPr>
              <a:t>Werra-Meißner-Kreis  </a:t>
            </a:r>
          </a:p>
          <a:p>
            <a:r>
              <a:rPr lang="de-DE" dirty="0">
                <a:latin typeface="Open Sans"/>
                <a:cs typeface="Open Sans"/>
              </a:rPr>
              <a:t>Schwalm-Eder-Kreis  </a:t>
            </a:r>
          </a:p>
          <a:p>
            <a:r>
              <a:rPr lang="de-DE" dirty="0">
                <a:latin typeface="Open Sans"/>
                <a:cs typeface="Open Sans"/>
              </a:rPr>
              <a:t>Landkreis Hersfeld-Rotenburg  </a:t>
            </a:r>
          </a:p>
          <a:p>
            <a:r>
              <a:rPr lang="de-DE" b="1" dirty="0">
                <a:solidFill>
                  <a:srgbClr val="FF0000"/>
                </a:solidFill>
                <a:latin typeface="Open Sans"/>
                <a:cs typeface="Open Sans"/>
              </a:rPr>
              <a:t>Vogelsbergkreis</a:t>
            </a:r>
            <a:r>
              <a:rPr lang="de-DE" dirty="0">
                <a:solidFill>
                  <a:srgbClr val="FF0000"/>
                </a:solidFill>
                <a:latin typeface="Open Sans"/>
                <a:cs typeface="Open Sans"/>
              </a:rPr>
              <a:t> </a:t>
            </a:r>
            <a:r>
              <a:rPr lang="de-DE" dirty="0">
                <a:latin typeface="Open Sans"/>
                <a:cs typeface="Open Sans"/>
              </a:rPr>
              <a:t> </a:t>
            </a:r>
          </a:p>
          <a:p>
            <a:r>
              <a:rPr lang="de-DE" dirty="0">
                <a:latin typeface="Open Sans"/>
                <a:cs typeface="Open Sans"/>
              </a:rPr>
              <a:t>Landkreis Fulda  </a:t>
            </a:r>
          </a:p>
          <a:p>
            <a:r>
              <a:rPr lang="de-DE" dirty="0">
                <a:latin typeface="Open Sans"/>
                <a:cs typeface="Open Sans"/>
              </a:rPr>
              <a:t>Odenwaldkreis</a:t>
            </a:r>
          </a:p>
        </p:txBody>
      </p:sp>
    </p:spTree>
    <p:extLst>
      <p:ext uri="{BB962C8B-B14F-4D97-AF65-F5344CB8AC3E}">
        <p14:creationId xmlns:p14="http://schemas.microsoft.com/office/powerpoint/2010/main" val="39368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Open Sans"/>
                <a:cs typeface="Open Sans"/>
              </a:rPr>
              <a:t>Sozialminister informierte über Förderprogramm für regionale </a:t>
            </a:r>
            <a:r>
              <a:rPr lang="de-DE" dirty="0" smtClean="0">
                <a:latin typeface="Open Sans"/>
                <a:cs typeface="Open Sans"/>
              </a:rPr>
              <a:t>Gesundheitsnetze </a:t>
            </a:r>
            <a:r>
              <a:rPr lang="de-DE" sz="1100" dirty="0" smtClean="0">
                <a:latin typeface="Open Sans"/>
                <a:cs typeface="Open Sans"/>
              </a:rPr>
              <a:t>(</a:t>
            </a:r>
            <a:r>
              <a:rPr lang="de-DE" sz="1100" b="1" dirty="0" smtClean="0">
                <a:latin typeface="Open Sans"/>
                <a:cs typeface="Open Sans"/>
              </a:rPr>
              <a:t>03.04.2013: Pressestelle Hess. Sozialministerium)</a:t>
            </a:r>
          </a:p>
          <a:p>
            <a:r>
              <a:rPr lang="de-DE" dirty="0" smtClean="0">
                <a:latin typeface="Open Sans"/>
                <a:cs typeface="Open Sans"/>
              </a:rPr>
              <a:t>Ziele: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Förderung des Auf- und Ausbaus von Regionalen </a:t>
            </a:r>
            <a:r>
              <a:rPr lang="de-DE" dirty="0" smtClean="0">
                <a:latin typeface="Open Sans"/>
                <a:cs typeface="Open Sans"/>
              </a:rPr>
              <a:t>Gesundheitsnetzen</a:t>
            </a:r>
          </a:p>
          <a:p>
            <a:pPr lvl="1"/>
            <a:endParaRPr lang="de-DE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Schaffung von integrierten, sektorenübergreifenden Beratungs- und Unterstützungsmodellen für Patienten</a:t>
            </a:r>
          </a:p>
          <a:p>
            <a:pPr lvl="1"/>
            <a:endParaRPr lang="de-DE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Einführung von telemedizinischen und telematischen Anwendungen</a:t>
            </a:r>
          </a:p>
          <a:p>
            <a:pPr lvl="1"/>
            <a:endParaRPr lang="de-DE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Aufbau von Liefer-, Pendel- und Begleitdiensten</a:t>
            </a:r>
            <a:endParaRPr lang="de-DE" dirty="0" smtClean="0">
              <a:latin typeface="Open Sans"/>
              <a:cs typeface="Open Sans"/>
            </a:endParaRPr>
          </a:p>
          <a:p>
            <a:pPr lvl="1"/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Förderung von Regionalen Gesundheitsnetzen</a:t>
            </a:r>
            <a:endParaRPr lang="de-DE" sz="2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487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Was bedeutet dies für den Hausarzt 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13177" y="1188407"/>
            <a:ext cx="8883650" cy="537051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Existenzgefährdung </a:t>
            </a:r>
            <a:r>
              <a:rPr lang="de-DE" sz="2200" b="1" u="sng" dirty="0">
                <a:latin typeface="Open Sans"/>
                <a:ea typeface="ＭＳ Ｐゴシック" charset="0"/>
                <a:cs typeface="Open Sans"/>
              </a:rPr>
              <a:t>aufgrund </a:t>
            </a: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von: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anhaltendendem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Kostendruck / sinkenden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Einnahmen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Nachbesetzungsproblemen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/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Abgabeschwierigkeiten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unflexiblen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Organisationsstrukturen </a:t>
            </a:r>
            <a:endParaRPr lang="de-DE" sz="2200" dirty="0" smtClean="0">
              <a:latin typeface="Open Sans"/>
              <a:ea typeface="ＭＳ Ｐゴシック" charset="0"/>
              <a:cs typeface="Open Sans"/>
            </a:endParaRP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fehlenden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Anreizsystemen für den ärztlichen Nachwuchs in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die Niederlassung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gehen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oligopolartige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Marktstrukturen mit klarem Trend zur Spezialisierung und Zweigpraxisbildung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 Zusammenschluss von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  <a:sym typeface="Wingdings" charset="0"/>
              </a:rPr>
              <a:t>Kooperationsmodellen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In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Zukunft werden 20% der ambulanten Leistungsanbieter rund 80% des ambulanten Versorgungsmarktes bedienen.</a:t>
            </a:r>
          </a:p>
          <a:p>
            <a:endParaRPr lang="de-DE" cap="none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2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Open Sans"/>
                <a:cs typeface="Open Sans"/>
              </a:rPr>
              <a:t>Konzeptpapier zur Teilnahme am Wettbewerb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31468"/>
            <a:ext cx="8229600" cy="48560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latin typeface="Open Sans"/>
                <a:cs typeface="Open Sans"/>
              </a:rPr>
              <a:t>Allgemeine Informationen zur Gesundheits-/ </a:t>
            </a:r>
            <a:r>
              <a:rPr lang="de-DE" sz="2000" dirty="0" smtClean="0">
                <a:latin typeface="Open Sans"/>
                <a:cs typeface="Open Sans"/>
              </a:rPr>
              <a:t>Dienstleistungsregion</a:t>
            </a:r>
            <a:endParaRPr lang="de-DE" sz="20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Name </a:t>
            </a:r>
            <a:r>
              <a:rPr lang="de-DE" sz="1800" dirty="0">
                <a:latin typeface="Open Sans"/>
                <a:cs typeface="Open Sans"/>
              </a:rPr>
              <a:t>der Region </a:t>
            </a:r>
            <a:r>
              <a:rPr lang="de-DE" sz="1800" dirty="0" smtClean="0">
                <a:latin typeface="Open Sans"/>
                <a:cs typeface="Open Sans"/>
              </a:rPr>
              <a:t> </a:t>
            </a:r>
            <a:endParaRPr lang="de-DE" sz="18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Legitimierter </a:t>
            </a:r>
            <a:r>
              <a:rPr lang="de-DE" sz="1800" dirty="0">
                <a:latin typeface="Open Sans"/>
                <a:cs typeface="Open Sans"/>
              </a:rPr>
              <a:t>Ansprechpartner der Region </a:t>
            </a:r>
          </a:p>
          <a:p>
            <a:r>
              <a:rPr lang="de-DE" sz="1800" dirty="0" smtClean="0">
                <a:latin typeface="Open Sans"/>
                <a:cs typeface="Open Sans"/>
              </a:rPr>
              <a:t>Geographische </a:t>
            </a:r>
            <a:r>
              <a:rPr lang="de-DE" sz="1800" dirty="0">
                <a:latin typeface="Open Sans"/>
                <a:cs typeface="Open Sans"/>
              </a:rPr>
              <a:t>Ausdehnung und funktionaler Zusammenhang </a:t>
            </a:r>
            <a:endParaRPr lang="de-DE" sz="1800" dirty="0" smtClean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Beteiligte </a:t>
            </a:r>
            <a:r>
              <a:rPr lang="de-DE" sz="1800" dirty="0">
                <a:latin typeface="Open Sans"/>
                <a:cs typeface="Open Sans"/>
              </a:rPr>
              <a:t>Partner der Gesundheits-/ </a:t>
            </a:r>
            <a:r>
              <a:rPr lang="de-DE" sz="1800" dirty="0" smtClean="0">
                <a:latin typeface="Open Sans"/>
                <a:cs typeface="Open Sans"/>
              </a:rPr>
              <a:t>Dienstleistungsregion</a:t>
            </a:r>
            <a:endParaRPr lang="de-DE" sz="18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Zusammenfassung</a:t>
            </a:r>
            <a:endParaRPr lang="de-DE" sz="1800" dirty="0">
              <a:latin typeface="Open Sans"/>
              <a:cs typeface="Open San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 smtClean="0">
                <a:latin typeface="Open Sans"/>
                <a:cs typeface="Open Sans"/>
              </a:rPr>
              <a:t>Strategische </a:t>
            </a:r>
            <a:r>
              <a:rPr lang="de-DE" sz="2000" dirty="0">
                <a:latin typeface="Open Sans"/>
                <a:cs typeface="Open Sans"/>
              </a:rPr>
              <a:t>Ansätze und </a:t>
            </a:r>
            <a:r>
              <a:rPr lang="de-DE" sz="2000" dirty="0" smtClean="0">
                <a:latin typeface="Open Sans"/>
                <a:cs typeface="Open Sans"/>
              </a:rPr>
              <a:t>Ziele</a:t>
            </a:r>
            <a:endParaRPr lang="de-DE" sz="20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Gesamtstrategie </a:t>
            </a:r>
            <a:r>
              <a:rPr lang="de-DE" sz="1800" dirty="0">
                <a:latin typeface="Open Sans"/>
                <a:cs typeface="Open Sans"/>
              </a:rPr>
              <a:t>der </a:t>
            </a:r>
            <a:r>
              <a:rPr lang="de-DE" sz="1800" dirty="0" smtClean="0">
                <a:latin typeface="Open Sans"/>
                <a:cs typeface="Open Sans"/>
              </a:rPr>
              <a:t>Region</a:t>
            </a:r>
            <a:endParaRPr lang="de-DE" sz="18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Vorleistungen</a:t>
            </a:r>
            <a:endParaRPr lang="de-DE" sz="18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Forschungs</a:t>
            </a:r>
            <a:r>
              <a:rPr lang="de-DE" sz="1800" dirty="0">
                <a:latin typeface="Open Sans"/>
                <a:cs typeface="Open Sans"/>
              </a:rPr>
              <a:t>- und Entwicklungsprojekte zur Erreichung der </a:t>
            </a:r>
            <a:r>
              <a:rPr lang="de-DE" sz="1800" dirty="0" smtClean="0">
                <a:latin typeface="Open Sans"/>
                <a:cs typeface="Open Sans"/>
              </a:rPr>
              <a:t>Ziele</a:t>
            </a:r>
            <a:endParaRPr lang="de-DE" sz="1800" dirty="0">
              <a:latin typeface="Open Sans"/>
              <a:cs typeface="Open Sans"/>
            </a:endParaRPr>
          </a:p>
          <a:p>
            <a:r>
              <a:rPr lang="de-DE" sz="1800" dirty="0" smtClean="0">
                <a:latin typeface="Open Sans"/>
                <a:cs typeface="Open Sans"/>
              </a:rPr>
              <a:t>Nachhaltigkeit </a:t>
            </a:r>
            <a:r>
              <a:rPr lang="de-DE" sz="1800" dirty="0">
                <a:latin typeface="Open Sans"/>
                <a:cs typeface="Open Sans"/>
              </a:rPr>
              <a:t>und </a:t>
            </a:r>
            <a:r>
              <a:rPr lang="de-DE" sz="1800" dirty="0" smtClean="0">
                <a:latin typeface="Open Sans"/>
                <a:cs typeface="Open Sans"/>
              </a:rPr>
              <a:t>Übertragbarkeit</a:t>
            </a:r>
            <a:endParaRPr lang="de-DE" sz="1800" dirty="0">
              <a:latin typeface="Open Sans"/>
              <a:cs typeface="Open San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latin typeface="Open Sans"/>
                <a:cs typeface="Open Sans"/>
              </a:rPr>
              <a:t>Selbstorganisation der </a:t>
            </a:r>
            <a:r>
              <a:rPr lang="de-DE" sz="2000" dirty="0" smtClean="0">
                <a:latin typeface="Open Sans"/>
                <a:cs typeface="Open Sans"/>
              </a:rPr>
              <a:t>Region</a:t>
            </a: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 smtClean="0">
                <a:latin typeface="Open Sans"/>
                <a:cs typeface="Open Sans"/>
              </a:rPr>
              <a:t>Finanzbedarf</a:t>
            </a: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latin typeface="Open Sans"/>
                <a:cs typeface="Open Sans"/>
              </a:rPr>
              <a:t>Arbeitsplan für die </a:t>
            </a:r>
            <a:r>
              <a:rPr lang="de-DE" sz="2000" dirty="0" smtClean="0">
                <a:latin typeface="Open Sans"/>
                <a:cs typeface="Open Sans"/>
              </a:rPr>
              <a:t>Konzeptentwicklungsphase</a:t>
            </a: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342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Schirmherr </a:t>
            </a:r>
            <a:r>
              <a:rPr lang="de-DE" dirty="0"/>
              <a:t>für regionale </a:t>
            </a:r>
            <a:r>
              <a:rPr lang="de-DE" dirty="0" smtClean="0"/>
              <a:t>Zukunftskonferenzen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de-DE" dirty="0"/>
              <a:t>Vernetzte </a:t>
            </a:r>
            <a:r>
              <a:rPr lang="de-DE" dirty="0" smtClean="0"/>
              <a:t>Gesundheit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Einbeziehung der </a:t>
            </a:r>
            <a:r>
              <a:rPr lang="de-DE" dirty="0" smtClean="0"/>
              <a:t>Bürger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de-DE" dirty="0"/>
              <a:t>Nutzung moderner Telematik-</a:t>
            </a:r>
            <a:r>
              <a:rPr lang="de-DE" dirty="0" smtClean="0"/>
              <a:t>Strukturen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Nutzung </a:t>
            </a:r>
            <a:r>
              <a:rPr lang="de-DE" dirty="0" err="1" smtClean="0"/>
              <a:t>delegativer</a:t>
            </a:r>
            <a:r>
              <a:rPr lang="de-DE" dirty="0" smtClean="0"/>
              <a:t> Strukturen (VERAH®)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500" b="1" dirty="0">
                <a:latin typeface="Open Sans"/>
                <a:cs typeface="Open Sans"/>
              </a:rPr>
              <a:t>Aufgabe der Kommunalpolitik</a:t>
            </a:r>
            <a:r>
              <a:rPr lang="de-DE" sz="3500" b="1" dirty="0" smtClean="0">
                <a:latin typeface="Open Sans"/>
                <a:cs typeface="Open Sans"/>
              </a:rPr>
              <a:t>:</a:t>
            </a:r>
            <a:endParaRPr lang="de-DE" sz="35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8420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de-DE" dirty="0">
                <a:latin typeface="Open Sans"/>
                <a:cs typeface="Open Sans"/>
              </a:rPr>
              <a:t>Neuordnung zwischen abzugebenden und auffangenden Hausarztpraxen und Erfassung veränderungsbereiter Innovatoren und kooperativer Abgeber. </a:t>
            </a:r>
            <a:endParaRPr lang="de-DE" dirty="0" smtClean="0">
              <a:latin typeface="Open Sans"/>
              <a:cs typeface="Open Sans"/>
            </a:endParaRPr>
          </a:p>
          <a:p>
            <a:pPr lvl="0" algn="just"/>
            <a:endParaRPr lang="de-DE" dirty="0">
              <a:latin typeface="Open Sans"/>
              <a:cs typeface="Open Sans"/>
            </a:endParaRPr>
          </a:p>
          <a:p>
            <a:pPr lvl="0" algn="just"/>
            <a:endParaRPr lang="de-DE" dirty="0">
              <a:latin typeface="Open Sans"/>
              <a:cs typeface="Open Sans"/>
            </a:endParaRPr>
          </a:p>
          <a:p>
            <a:pPr algn="just"/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92945"/>
              </p:ext>
            </p:extLst>
          </p:nvPr>
        </p:nvGraphicFramePr>
        <p:xfrm>
          <a:off x="454021" y="3171449"/>
          <a:ext cx="8232779" cy="202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63344"/>
                <a:gridCol w="2556583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BAG</a:t>
                      </a:r>
                      <a:r>
                        <a:rPr lang="de-DE" baseline="0" dirty="0" smtClean="0"/>
                        <a:t> (2 Zulassungen)</a:t>
                      </a:r>
                    </a:p>
                    <a:p>
                      <a:r>
                        <a:rPr lang="de-DE" baseline="0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(bleibt)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Ehepaar-Gemeinschaft</a:t>
                      </a:r>
                    </a:p>
                    <a:p>
                      <a:r>
                        <a:rPr lang="de-DE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Praxisgemeinschaft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mit 2 Zulassungen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</a:t>
                      </a:r>
                    </a:p>
                    <a:p>
                      <a:r>
                        <a:rPr lang="de-DE" dirty="0" smtClean="0"/>
                        <a:t>(keine</a:t>
                      </a:r>
                      <a:r>
                        <a:rPr lang="de-DE" baseline="0" dirty="0" smtClean="0"/>
                        <a:t>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Einzelpraxis (Groß)</a:t>
                      </a:r>
                    </a:p>
                    <a:p>
                      <a:r>
                        <a:rPr lang="de-DE" dirty="0" smtClean="0"/>
                        <a:t>Verdopplung der Patienten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feil nach links 4"/>
          <p:cNvSpPr/>
          <p:nvPr/>
        </p:nvSpPr>
        <p:spPr>
          <a:xfrm>
            <a:off x="2578129" y="4754071"/>
            <a:ext cx="429688" cy="276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2291669" y="4180598"/>
            <a:ext cx="286460" cy="3532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>
            <a:off x="8097232" y="4180598"/>
            <a:ext cx="276910" cy="458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32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93536" y="1040697"/>
            <a:ext cx="5327607" cy="5092831"/>
            <a:chOff x="1752599" y="1040811"/>
            <a:chExt cx="5327607" cy="5092831"/>
          </a:xfrm>
        </p:grpSpPr>
        <p:pic>
          <p:nvPicPr>
            <p:cNvPr id="6" name="Bild 5" descr="landkart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9" y="1040811"/>
              <a:ext cx="5327607" cy="5092831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4365241" y="193172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13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99191" y="2957300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14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1909" y="19469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331371" y="41983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69149" y="210082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37249" y="17778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28465" y="233183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54745" y="269717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86207" y="460638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6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545413" y="372417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0865" y="13738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87670" y="3003467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949566" y="550646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22108" y="226784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369277" y="48348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227019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694991" y="31573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69277" y="269747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534166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8339"/>
              </p:ext>
            </p:extLst>
          </p:nvPr>
        </p:nvGraphicFramePr>
        <p:xfrm>
          <a:off x="5732946" y="484216"/>
          <a:ext cx="284095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85"/>
                <a:gridCol w="822072"/>
                <a:gridCol w="758696"/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AllgMED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INNERE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Alsfeld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9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Herbstein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Homberg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Kirtorf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Lauterbach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Romrod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Schlitz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3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Schotten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5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Ulrichstein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Antrifttal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Feldatal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5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Freiensteinau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Gemünden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Grebenhain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5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Lautertal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Mücke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4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Schwalmtal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Wartenberg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  <a:latin typeface="Open Sans"/>
                          <a:cs typeface="Open Sans"/>
                        </a:rPr>
                        <a:t>0</a:t>
                      </a:r>
                      <a:endParaRPr lang="de-DE" sz="1200" b="0" dirty="0">
                        <a:solidFill>
                          <a:schemeClr val="tx1"/>
                        </a:solidFill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199" y="5970616"/>
            <a:ext cx="2718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KV-Hessen Arztsuche</a:t>
            </a:r>
            <a:endParaRPr lang="de-DE" sz="1000" b="1" dirty="0">
              <a:latin typeface="Open Sans"/>
              <a:cs typeface="Open Sans"/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515509" y="2146289"/>
            <a:ext cx="2766147" cy="3436937"/>
          </a:xfrm>
          <a:custGeom>
            <a:avLst/>
            <a:gdLst>
              <a:gd name="connsiteX0" fmla="*/ 1194472 w 2766147"/>
              <a:gd name="connsiteY0" fmla="*/ 2166879 h 3436937"/>
              <a:gd name="connsiteX1" fmla="*/ 1169326 w 2766147"/>
              <a:gd name="connsiteY1" fmla="*/ 2229753 h 3436937"/>
              <a:gd name="connsiteX2" fmla="*/ 1056165 w 2766147"/>
              <a:gd name="connsiteY2" fmla="*/ 2267478 h 3436937"/>
              <a:gd name="connsiteX3" fmla="*/ 1031018 w 2766147"/>
              <a:gd name="connsiteY3" fmla="*/ 2380651 h 3436937"/>
              <a:gd name="connsiteX4" fmla="*/ 993298 w 2766147"/>
              <a:gd name="connsiteY4" fmla="*/ 2405801 h 3436937"/>
              <a:gd name="connsiteX5" fmla="*/ 980725 w 2766147"/>
              <a:gd name="connsiteY5" fmla="*/ 2443525 h 3436937"/>
              <a:gd name="connsiteX6" fmla="*/ 779550 w 2766147"/>
              <a:gd name="connsiteY6" fmla="*/ 2493825 h 3436937"/>
              <a:gd name="connsiteX7" fmla="*/ 741830 w 2766147"/>
              <a:gd name="connsiteY7" fmla="*/ 2569274 h 3436937"/>
              <a:gd name="connsiteX8" fmla="*/ 628670 w 2766147"/>
              <a:gd name="connsiteY8" fmla="*/ 2594423 h 3436937"/>
              <a:gd name="connsiteX9" fmla="*/ 553229 w 2766147"/>
              <a:gd name="connsiteY9" fmla="*/ 2619573 h 3436937"/>
              <a:gd name="connsiteX10" fmla="*/ 565803 w 2766147"/>
              <a:gd name="connsiteY10" fmla="*/ 2682447 h 3436937"/>
              <a:gd name="connsiteX11" fmla="*/ 729257 w 2766147"/>
              <a:gd name="connsiteY11" fmla="*/ 2745321 h 3436937"/>
              <a:gd name="connsiteX12" fmla="*/ 766977 w 2766147"/>
              <a:gd name="connsiteY12" fmla="*/ 2770471 h 3436937"/>
              <a:gd name="connsiteX13" fmla="*/ 716684 w 2766147"/>
              <a:gd name="connsiteY13" fmla="*/ 2858495 h 3436937"/>
              <a:gd name="connsiteX14" fmla="*/ 678963 w 2766147"/>
              <a:gd name="connsiteY14" fmla="*/ 2933944 h 3436937"/>
              <a:gd name="connsiteX15" fmla="*/ 704110 w 2766147"/>
              <a:gd name="connsiteY15" fmla="*/ 3021968 h 3436937"/>
              <a:gd name="connsiteX16" fmla="*/ 729257 w 2766147"/>
              <a:gd name="connsiteY16" fmla="*/ 3059692 h 3436937"/>
              <a:gd name="connsiteX17" fmla="*/ 766977 w 2766147"/>
              <a:gd name="connsiteY17" fmla="*/ 3097417 h 3436937"/>
              <a:gd name="connsiteX18" fmla="*/ 817271 w 2766147"/>
              <a:gd name="connsiteY18" fmla="*/ 3122566 h 3436937"/>
              <a:gd name="connsiteX19" fmla="*/ 905284 w 2766147"/>
              <a:gd name="connsiteY19" fmla="*/ 3147716 h 3436937"/>
              <a:gd name="connsiteX20" fmla="*/ 930431 w 2766147"/>
              <a:gd name="connsiteY20" fmla="*/ 3185441 h 3436937"/>
              <a:gd name="connsiteX21" fmla="*/ 930431 w 2766147"/>
              <a:gd name="connsiteY21" fmla="*/ 3386638 h 3436937"/>
              <a:gd name="connsiteX22" fmla="*/ 968151 w 2766147"/>
              <a:gd name="connsiteY22" fmla="*/ 3399213 h 3436937"/>
              <a:gd name="connsiteX23" fmla="*/ 1068739 w 2766147"/>
              <a:gd name="connsiteY23" fmla="*/ 3436937 h 3436937"/>
              <a:gd name="connsiteX24" fmla="*/ 1169326 w 2766147"/>
              <a:gd name="connsiteY24" fmla="*/ 3411788 h 3436937"/>
              <a:gd name="connsiteX25" fmla="*/ 1219619 w 2766147"/>
              <a:gd name="connsiteY25" fmla="*/ 3361488 h 3436937"/>
              <a:gd name="connsiteX26" fmla="*/ 1282486 w 2766147"/>
              <a:gd name="connsiteY26" fmla="*/ 3348913 h 3436937"/>
              <a:gd name="connsiteX27" fmla="*/ 1471087 w 2766147"/>
              <a:gd name="connsiteY27" fmla="*/ 3311189 h 3436937"/>
              <a:gd name="connsiteX28" fmla="*/ 1659688 w 2766147"/>
              <a:gd name="connsiteY28" fmla="*/ 3298614 h 3436937"/>
              <a:gd name="connsiteX29" fmla="*/ 1760275 w 2766147"/>
              <a:gd name="connsiteY29" fmla="*/ 3210590 h 3436937"/>
              <a:gd name="connsiteX30" fmla="*/ 1823142 w 2766147"/>
              <a:gd name="connsiteY30" fmla="*/ 3160291 h 3436937"/>
              <a:gd name="connsiteX31" fmla="*/ 1860862 w 2766147"/>
              <a:gd name="connsiteY31" fmla="*/ 3147716 h 3436937"/>
              <a:gd name="connsiteX32" fmla="*/ 1898582 w 2766147"/>
              <a:gd name="connsiteY32" fmla="*/ 3122566 h 3436937"/>
              <a:gd name="connsiteX33" fmla="*/ 1999170 w 2766147"/>
              <a:gd name="connsiteY33" fmla="*/ 3097417 h 3436937"/>
              <a:gd name="connsiteX34" fmla="*/ 2036890 w 2766147"/>
              <a:gd name="connsiteY34" fmla="*/ 3059692 h 3436937"/>
              <a:gd name="connsiteX35" fmla="*/ 2062037 w 2766147"/>
              <a:gd name="connsiteY35" fmla="*/ 3009393 h 3436937"/>
              <a:gd name="connsiteX36" fmla="*/ 2087183 w 2766147"/>
              <a:gd name="connsiteY36" fmla="*/ 2971668 h 3436937"/>
              <a:gd name="connsiteX37" fmla="*/ 2112330 w 2766147"/>
              <a:gd name="connsiteY37" fmla="*/ 2896219 h 3436937"/>
              <a:gd name="connsiteX38" fmla="*/ 2124904 w 2766147"/>
              <a:gd name="connsiteY38" fmla="*/ 2858495 h 3436937"/>
              <a:gd name="connsiteX39" fmla="*/ 2137477 w 2766147"/>
              <a:gd name="connsiteY39" fmla="*/ 2820770 h 3436937"/>
              <a:gd name="connsiteX40" fmla="*/ 2150050 w 2766147"/>
              <a:gd name="connsiteY40" fmla="*/ 2783046 h 3436937"/>
              <a:gd name="connsiteX41" fmla="*/ 2175197 w 2766147"/>
              <a:gd name="connsiteY41" fmla="*/ 2682447 h 3436937"/>
              <a:gd name="connsiteX42" fmla="*/ 2187770 w 2766147"/>
              <a:gd name="connsiteY42" fmla="*/ 2644723 h 3436937"/>
              <a:gd name="connsiteX43" fmla="*/ 2263211 w 2766147"/>
              <a:gd name="connsiteY43" fmla="*/ 2544124 h 3436937"/>
              <a:gd name="connsiteX44" fmla="*/ 2300931 w 2766147"/>
              <a:gd name="connsiteY44" fmla="*/ 2430951 h 3436937"/>
              <a:gd name="connsiteX45" fmla="*/ 2338651 w 2766147"/>
              <a:gd name="connsiteY45" fmla="*/ 2330352 h 3436937"/>
              <a:gd name="connsiteX46" fmla="*/ 2376371 w 2766147"/>
              <a:gd name="connsiteY46" fmla="*/ 2292627 h 3436937"/>
              <a:gd name="connsiteX47" fmla="*/ 2388945 w 2766147"/>
              <a:gd name="connsiteY47" fmla="*/ 2229753 h 3436937"/>
              <a:gd name="connsiteX48" fmla="*/ 2451812 w 2766147"/>
              <a:gd name="connsiteY48" fmla="*/ 2141729 h 3436937"/>
              <a:gd name="connsiteX49" fmla="*/ 2527252 w 2766147"/>
              <a:gd name="connsiteY49" fmla="*/ 2078855 h 3436937"/>
              <a:gd name="connsiteX50" fmla="*/ 2564972 w 2766147"/>
              <a:gd name="connsiteY50" fmla="*/ 2028556 h 3436937"/>
              <a:gd name="connsiteX51" fmla="*/ 2640413 w 2766147"/>
              <a:gd name="connsiteY51" fmla="*/ 1953107 h 3436937"/>
              <a:gd name="connsiteX52" fmla="*/ 2652986 w 2766147"/>
              <a:gd name="connsiteY52" fmla="*/ 1915382 h 3436937"/>
              <a:gd name="connsiteX53" fmla="*/ 2678133 w 2766147"/>
              <a:gd name="connsiteY53" fmla="*/ 1877658 h 3436937"/>
              <a:gd name="connsiteX54" fmla="*/ 2690706 w 2766147"/>
              <a:gd name="connsiteY54" fmla="*/ 1814784 h 3436937"/>
              <a:gd name="connsiteX55" fmla="*/ 2715853 w 2766147"/>
              <a:gd name="connsiteY55" fmla="*/ 1751909 h 3436937"/>
              <a:gd name="connsiteX56" fmla="*/ 2741000 w 2766147"/>
              <a:gd name="connsiteY56" fmla="*/ 1626161 h 3436937"/>
              <a:gd name="connsiteX57" fmla="*/ 2766147 w 2766147"/>
              <a:gd name="connsiteY57" fmla="*/ 1550712 h 3436937"/>
              <a:gd name="connsiteX58" fmla="*/ 2741000 w 2766147"/>
              <a:gd name="connsiteY58" fmla="*/ 1399814 h 3436937"/>
              <a:gd name="connsiteX59" fmla="*/ 2715853 w 2766147"/>
              <a:gd name="connsiteY59" fmla="*/ 1362090 h 3436937"/>
              <a:gd name="connsiteX60" fmla="*/ 2690706 w 2766147"/>
              <a:gd name="connsiteY60" fmla="*/ 1286641 h 3436937"/>
              <a:gd name="connsiteX61" fmla="*/ 2665559 w 2766147"/>
              <a:gd name="connsiteY61" fmla="*/ 1223766 h 3436937"/>
              <a:gd name="connsiteX62" fmla="*/ 2627839 w 2766147"/>
              <a:gd name="connsiteY62" fmla="*/ 1123168 h 3436937"/>
              <a:gd name="connsiteX63" fmla="*/ 2615266 w 2766147"/>
              <a:gd name="connsiteY63" fmla="*/ 1072868 h 3436937"/>
              <a:gd name="connsiteX64" fmla="*/ 2590119 w 2766147"/>
              <a:gd name="connsiteY64" fmla="*/ 1022569 h 3436937"/>
              <a:gd name="connsiteX65" fmla="*/ 2564972 w 2766147"/>
              <a:gd name="connsiteY65" fmla="*/ 796222 h 3436937"/>
              <a:gd name="connsiteX66" fmla="*/ 2514679 w 2766147"/>
              <a:gd name="connsiteY66" fmla="*/ 683049 h 3436937"/>
              <a:gd name="connsiteX67" fmla="*/ 2476959 w 2766147"/>
              <a:gd name="connsiteY67" fmla="*/ 645324 h 3436937"/>
              <a:gd name="connsiteX68" fmla="*/ 2401518 w 2766147"/>
              <a:gd name="connsiteY68" fmla="*/ 620174 h 3436937"/>
              <a:gd name="connsiteX69" fmla="*/ 2351225 w 2766147"/>
              <a:gd name="connsiteY69" fmla="*/ 595025 h 3436937"/>
              <a:gd name="connsiteX70" fmla="*/ 2225491 w 2766147"/>
              <a:gd name="connsiteY70" fmla="*/ 582450 h 3436937"/>
              <a:gd name="connsiteX71" fmla="*/ 2162624 w 2766147"/>
              <a:gd name="connsiteY71" fmla="*/ 494426 h 3436937"/>
              <a:gd name="connsiteX72" fmla="*/ 2124904 w 2766147"/>
              <a:gd name="connsiteY72" fmla="*/ 418977 h 3436937"/>
              <a:gd name="connsiteX73" fmla="*/ 2099757 w 2766147"/>
              <a:gd name="connsiteY73" fmla="*/ 330953 h 3436937"/>
              <a:gd name="connsiteX74" fmla="*/ 2074610 w 2766147"/>
              <a:gd name="connsiteY74" fmla="*/ 293229 h 3436937"/>
              <a:gd name="connsiteX75" fmla="*/ 2011743 w 2766147"/>
              <a:gd name="connsiteY75" fmla="*/ 192630 h 3436937"/>
              <a:gd name="connsiteX76" fmla="*/ 1974023 w 2766147"/>
              <a:gd name="connsiteY76" fmla="*/ 180055 h 3436937"/>
              <a:gd name="connsiteX77" fmla="*/ 1886009 w 2766147"/>
              <a:gd name="connsiteY77" fmla="*/ 154906 h 3436937"/>
              <a:gd name="connsiteX78" fmla="*/ 1848289 w 2766147"/>
              <a:gd name="connsiteY78" fmla="*/ 129756 h 3436937"/>
              <a:gd name="connsiteX79" fmla="*/ 1722555 w 2766147"/>
              <a:gd name="connsiteY79" fmla="*/ 104606 h 3436937"/>
              <a:gd name="connsiteX80" fmla="*/ 1634541 w 2766147"/>
              <a:gd name="connsiteY80" fmla="*/ 79457 h 3436937"/>
              <a:gd name="connsiteX81" fmla="*/ 1383073 w 2766147"/>
              <a:gd name="connsiteY81" fmla="*/ 92031 h 3436937"/>
              <a:gd name="connsiteX82" fmla="*/ 1307633 w 2766147"/>
              <a:gd name="connsiteY82" fmla="*/ 66882 h 3436937"/>
              <a:gd name="connsiteX83" fmla="*/ 1219619 w 2766147"/>
              <a:gd name="connsiteY83" fmla="*/ 54307 h 3436937"/>
              <a:gd name="connsiteX84" fmla="*/ 1156752 w 2766147"/>
              <a:gd name="connsiteY84" fmla="*/ 41732 h 3436937"/>
              <a:gd name="connsiteX85" fmla="*/ 892711 w 2766147"/>
              <a:gd name="connsiteY85" fmla="*/ 29157 h 3436937"/>
              <a:gd name="connsiteX86" fmla="*/ 854991 w 2766147"/>
              <a:gd name="connsiteY86" fmla="*/ 54307 h 3436937"/>
              <a:gd name="connsiteX87" fmla="*/ 804697 w 2766147"/>
              <a:gd name="connsiteY87" fmla="*/ 66882 h 3436937"/>
              <a:gd name="connsiteX88" fmla="*/ 766977 w 2766147"/>
              <a:gd name="connsiteY88" fmla="*/ 92031 h 3436937"/>
              <a:gd name="connsiteX89" fmla="*/ 741830 w 2766147"/>
              <a:gd name="connsiteY89" fmla="*/ 180055 h 3436937"/>
              <a:gd name="connsiteX90" fmla="*/ 729257 w 2766147"/>
              <a:gd name="connsiteY90" fmla="*/ 217780 h 3436937"/>
              <a:gd name="connsiteX91" fmla="*/ 678963 w 2766147"/>
              <a:gd name="connsiteY91" fmla="*/ 406402 h 3436937"/>
              <a:gd name="connsiteX92" fmla="*/ 666390 w 2766147"/>
              <a:gd name="connsiteY92" fmla="*/ 444127 h 3436937"/>
              <a:gd name="connsiteX93" fmla="*/ 540656 w 2766147"/>
              <a:gd name="connsiteY93" fmla="*/ 544725 h 3436937"/>
              <a:gd name="connsiteX94" fmla="*/ 502936 w 2766147"/>
              <a:gd name="connsiteY94" fmla="*/ 607600 h 3436937"/>
              <a:gd name="connsiteX95" fmla="*/ 389775 w 2766147"/>
              <a:gd name="connsiteY95" fmla="*/ 645324 h 3436937"/>
              <a:gd name="connsiteX96" fmla="*/ 352055 w 2766147"/>
              <a:gd name="connsiteY96" fmla="*/ 670474 h 3436937"/>
              <a:gd name="connsiteX97" fmla="*/ 314335 w 2766147"/>
              <a:gd name="connsiteY97" fmla="*/ 708198 h 3436937"/>
              <a:gd name="connsiteX98" fmla="*/ 226321 w 2766147"/>
              <a:gd name="connsiteY98" fmla="*/ 745923 h 3436937"/>
              <a:gd name="connsiteX99" fmla="*/ 201174 w 2766147"/>
              <a:gd name="connsiteY99" fmla="*/ 783647 h 3436937"/>
              <a:gd name="connsiteX100" fmla="*/ 163454 w 2766147"/>
              <a:gd name="connsiteY100" fmla="*/ 796222 h 3436937"/>
              <a:gd name="connsiteX101" fmla="*/ 125734 w 2766147"/>
              <a:gd name="connsiteY101" fmla="*/ 884246 h 3436937"/>
              <a:gd name="connsiteX102" fmla="*/ 88014 w 2766147"/>
              <a:gd name="connsiteY102" fmla="*/ 909396 h 3436937"/>
              <a:gd name="connsiteX103" fmla="*/ 75440 w 2766147"/>
              <a:gd name="connsiteY103" fmla="*/ 947120 h 3436937"/>
              <a:gd name="connsiteX104" fmla="*/ 62867 w 2766147"/>
              <a:gd name="connsiteY104" fmla="*/ 997419 h 3436937"/>
              <a:gd name="connsiteX105" fmla="*/ 0 w 2766147"/>
              <a:gd name="connsiteY105" fmla="*/ 1110593 h 3436937"/>
              <a:gd name="connsiteX106" fmla="*/ 12574 w 2766147"/>
              <a:gd name="connsiteY106" fmla="*/ 1186042 h 3436937"/>
              <a:gd name="connsiteX107" fmla="*/ 62867 w 2766147"/>
              <a:gd name="connsiteY107" fmla="*/ 1211192 h 3436937"/>
              <a:gd name="connsiteX108" fmla="*/ 176028 w 2766147"/>
              <a:gd name="connsiteY108" fmla="*/ 1261491 h 3436937"/>
              <a:gd name="connsiteX109" fmla="*/ 213748 w 2766147"/>
              <a:gd name="connsiteY109" fmla="*/ 1274066 h 3436937"/>
              <a:gd name="connsiteX110" fmla="*/ 251468 w 2766147"/>
              <a:gd name="connsiteY110" fmla="*/ 1286641 h 3436937"/>
              <a:gd name="connsiteX111" fmla="*/ 276615 w 2766147"/>
              <a:gd name="connsiteY111" fmla="*/ 1324365 h 3436937"/>
              <a:gd name="connsiteX112" fmla="*/ 301762 w 2766147"/>
              <a:gd name="connsiteY112" fmla="*/ 1399814 h 3436937"/>
              <a:gd name="connsiteX113" fmla="*/ 314335 w 2766147"/>
              <a:gd name="connsiteY113" fmla="*/ 1601011 h 3436937"/>
              <a:gd name="connsiteX114" fmla="*/ 389775 w 2766147"/>
              <a:gd name="connsiteY114" fmla="*/ 1626161 h 3436937"/>
              <a:gd name="connsiteX115" fmla="*/ 553229 w 2766147"/>
              <a:gd name="connsiteY115" fmla="*/ 1638736 h 3436937"/>
              <a:gd name="connsiteX116" fmla="*/ 603523 w 2766147"/>
              <a:gd name="connsiteY116" fmla="*/ 1651311 h 3436937"/>
              <a:gd name="connsiteX117" fmla="*/ 678963 w 2766147"/>
              <a:gd name="connsiteY117" fmla="*/ 1714185 h 3436937"/>
              <a:gd name="connsiteX118" fmla="*/ 691537 w 2766147"/>
              <a:gd name="connsiteY118" fmla="*/ 1802209 h 3436937"/>
              <a:gd name="connsiteX119" fmla="*/ 741830 w 2766147"/>
              <a:gd name="connsiteY119" fmla="*/ 1902807 h 3436937"/>
              <a:gd name="connsiteX120" fmla="*/ 779550 w 2766147"/>
              <a:gd name="connsiteY120" fmla="*/ 1915382 h 3436937"/>
              <a:gd name="connsiteX121" fmla="*/ 817271 w 2766147"/>
              <a:gd name="connsiteY121" fmla="*/ 1940532 h 3436937"/>
              <a:gd name="connsiteX122" fmla="*/ 943005 w 2766147"/>
              <a:gd name="connsiteY122" fmla="*/ 1953107 h 3436937"/>
              <a:gd name="connsiteX123" fmla="*/ 1005872 w 2766147"/>
              <a:gd name="connsiteY123" fmla="*/ 1965682 h 3436937"/>
              <a:gd name="connsiteX124" fmla="*/ 1119032 w 2766147"/>
              <a:gd name="connsiteY124" fmla="*/ 2003406 h 3436937"/>
              <a:gd name="connsiteX125" fmla="*/ 1169326 w 2766147"/>
              <a:gd name="connsiteY125" fmla="*/ 2041131 h 3436937"/>
              <a:gd name="connsiteX126" fmla="*/ 1207046 w 2766147"/>
              <a:gd name="connsiteY126" fmla="*/ 2066280 h 3436937"/>
              <a:gd name="connsiteX127" fmla="*/ 1194472 w 2766147"/>
              <a:gd name="connsiteY127" fmla="*/ 2179454 h 3436937"/>
              <a:gd name="connsiteX128" fmla="*/ 1181899 w 2766147"/>
              <a:gd name="connsiteY128" fmla="*/ 2217178 h 343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2766147" h="3436937">
                <a:moveTo>
                  <a:pt x="1194472" y="2166879"/>
                </a:moveTo>
                <a:cubicBezTo>
                  <a:pt x="1186090" y="2187837"/>
                  <a:pt x="1185286" y="2213791"/>
                  <a:pt x="1169326" y="2229753"/>
                </a:cubicBezTo>
                <a:cubicBezTo>
                  <a:pt x="1153543" y="2245537"/>
                  <a:pt x="1080021" y="2261513"/>
                  <a:pt x="1056165" y="2267478"/>
                </a:cubicBezTo>
                <a:cubicBezTo>
                  <a:pt x="1056036" y="2268253"/>
                  <a:pt x="1044053" y="2364356"/>
                  <a:pt x="1031018" y="2380651"/>
                </a:cubicBezTo>
                <a:cubicBezTo>
                  <a:pt x="1021578" y="2392452"/>
                  <a:pt x="1005871" y="2397418"/>
                  <a:pt x="993298" y="2405801"/>
                </a:cubicBezTo>
                <a:cubicBezTo>
                  <a:pt x="989107" y="2418376"/>
                  <a:pt x="986652" y="2431669"/>
                  <a:pt x="980725" y="2443525"/>
                </a:cubicBezTo>
                <a:cubicBezTo>
                  <a:pt x="937929" y="2529128"/>
                  <a:pt x="912349" y="2484338"/>
                  <a:pt x="779550" y="2493825"/>
                </a:cubicBezTo>
                <a:cubicBezTo>
                  <a:pt x="772378" y="2515344"/>
                  <a:pt x="762722" y="2555344"/>
                  <a:pt x="741830" y="2569274"/>
                </a:cubicBezTo>
                <a:cubicBezTo>
                  <a:pt x="734010" y="2574488"/>
                  <a:pt x="630315" y="2593974"/>
                  <a:pt x="628670" y="2594423"/>
                </a:cubicBezTo>
                <a:cubicBezTo>
                  <a:pt x="603097" y="2601398"/>
                  <a:pt x="553229" y="2619573"/>
                  <a:pt x="553229" y="2619573"/>
                </a:cubicBezTo>
                <a:cubicBezTo>
                  <a:pt x="557420" y="2640531"/>
                  <a:pt x="552682" y="2665575"/>
                  <a:pt x="565803" y="2682447"/>
                </a:cubicBezTo>
                <a:cubicBezTo>
                  <a:pt x="611682" y="2741442"/>
                  <a:pt x="664486" y="2736068"/>
                  <a:pt x="729257" y="2745321"/>
                </a:cubicBezTo>
                <a:cubicBezTo>
                  <a:pt x="741830" y="2753704"/>
                  <a:pt x="762199" y="2756134"/>
                  <a:pt x="766977" y="2770471"/>
                </a:cubicBezTo>
                <a:cubicBezTo>
                  <a:pt x="780545" y="2811180"/>
                  <a:pt x="735288" y="2836167"/>
                  <a:pt x="716684" y="2858495"/>
                </a:cubicBezTo>
                <a:cubicBezTo>
                  <a:pt x="689601" y="2890998"/>
                  <a:pt x="691565" y="2896135"/>
                  <a:pt x="678963" y="2933944"/>
                </a:cubicBezTo>
                <a:cubicBezTo>
                  <a:pt x="687345" y="2963285"/>
                  <a:pt x="692778" y="2993635"/>
                  <a:pt x="704110" y="3021968"/>
                </a:cubicBezTo>
                <a:cubicBezTo>
                  <a:pt x="709722" y="3036000"/>
                  <a:pt x="719583" y="3048082"/>
                  <a:pt x="729257" y="3059692"/>
                </a:cubicBezTo>
                <a:cubicBezTo>
                  <a:pt x="740640" y="3073354"/>
                  <a:pt x="752507" y="3087080"/>
                  <a:pt x="766977" y="3097417"/>
                </a:cubicBezTo>
                <a:cubicBezTo>
                  <a:pt x="782229" y="3108312"/>
                  <a:pt x="800043" y="3115182"/>
                  <a:pt x="817271" y="3122566"/>
                </a:cubicBezTo>
                <a:cubicBezTo>
                  <a:pt x="842526" y="3133391"/>
                  <a:pt x="879760" y="3141334"/>
                  <a:pt x="905284" y="3147716"/>
                </a:cubicBezTo>
                <a:cubicBezTo>
                  <a:pt x="913666" y="3160291"/>
                  <a:pt x="929176" y="3170380"/>
                  <a:pt x="930431" y="3185441"/>
                </a:cubicBezTo>
                <a:cubicBezTo>
                  <a:pt x="936374" y="3256766"/>
                  <a:pt x="895477" y="3316720"/>
                  <a:pt x="930431" y="3386638"/>
                </a:cubicBezTo>
                <a:cubicBezTo>
                  <a:pt x="936358" y="3398493"/>
                  <a:pt x="956297" y="3393285"/>
                  <a:pt x="968151" y="3399213"/>
                </a:cubicBezTo>
                <a:cubicBezTo>
                  <a:pt x="1054485" y="3442384"/>
                  <a:pt x="947452" y="3412677"/>
                  <a:pt x="1068739" y="3436937"/>
                </a:cubicBezTo>
                <a:cubicBezTo>
                  <a:pt x="1102268" y="3428554"/>
                  <a:pt x="1158398" y="3444576"/>
                  <a:pt x="1169326" y="3411788"/>
                </a:cubicBezTo>
                <a:cubicBezTo>
                  <a:pt x="1184565" y="3366063"/>
                  <a:pt x="1170848" y="3373682"/>
                  <a:pt x="1219619" y="3361488"/>
                </a:cubicBezTo>
                <a:cubicBezTo>
                  <a:pt x="1240352" y="3356304"/>
                  <a:pt x="1261753" y="3354097"/>
                  <a:pt x="1282486" y="3348913"/>
                </a:cubicBezTo>
                <a:cubicBezTo>
                  <a:pt x="1403177" y="3318738"/>
                  <a:pt x="1174022" y="3344200"/>
                  <a:pt x="1471087" y="3311189"/>
                </a:cubicBezTo>
                <a:cubicBezTo>
                  <a:pt x="1533708" y="3304230"/>
                  <a:pt x="1596821" y="3302806"/>
                  <a:pt x="1659688" y="3298614"/>
                </a:cubicBezTo>
                <a:cubicBezTo>
                  <a:pt x="1709981" y="3223168"/>
                  <a:pt x="1655498" y="3294420"/>
                  <a:pt x="1760275" y="3210590"/>
                </a:cubicBezTo>
                <a:cubicBezTo>
                  <a:pt x="1781231" y="3193824"/>
                  <a:pt x="1800385" y="3174516"/>
                  <a:pt x="1823142" y="3160291"/>
                </a:cubicBezTo>
                <a:cubicBezTo>
                  <a:pt x="1834381" y="3153266"/>
                  <a:pt x="1849008" y="3153644"/>
                  <a:pt x="1860862" y="3147716"/>
                </a:cubicBezTo>
                <a:cubicBezTo>
                  <a:pt x="1874378" y="3140957"/>
                  <a:pt x="1884380" y="3127731"/>
                  <a:pt x="1898582" y="3122566"/>
                </a:cubicBezTo>
                <a:cubicBezTo>
                  <a:pt x="1931062" y="3110754"/>
                  <a:pt x="1999170" y="3097417"/>
                  <a:pt x="1999170" y="3097417"/>
                </a:cubicBezTo>
                <a:cubicBezTo>
                  <a:pt x="2011743" y="3084842"/>
                  <a:pt x="2026555" y="3074163"/>
                  <a:pt x="2036890" y="3059692"/>
                </a:cubicBezTo>
                <a:cubicBezTo>
                  <a:pt x="2047784" y="3044438"/>
                  <a:pt x="2052738" y="3025669"/>
                  <a:pt x="2062037" y="3009393"/>
                </a:cubicBezTo>
                <a:cubicBezTo>
                  <a:pt x="2069534" y="2996271"/>
                  <a:pt x="2081046" y="2985478"/>
                  <a:pt x="2087183" y="2971668"/>
                </a:cubicBezTo>
                <a:cubicBezTo>
                  <a:pt x="2097948" y="2947443"/>
                  <a:pt x="2103948" y="2921369"/>
                  <a:pt x="2112330" y="2896219"/>
                </a:cubicBezTo>
                <a:lnTo>
                  <a:pt x="2124904" y="2858495"/>
                </a:lnTo>
                <a:lnTo>
                  <a:pt x="2137477" y="2820770"/>
                </a:lnTo>
                <a:cubicBezTo>
                  <a:pt x="2141668" y="2808195"/>
                  <a:pt x="2146836" y="2795905"/>
                  <a:pt x="2150050" y="2783046"/>
                </a:cubicBezTo>
                <a:cubicBezTo>
                  <a:pt x="2158432" y="2749513"/>
                  <a:pt x="2164268" y="2715238"/>
                  <a:pt x="2175197" y="2682447"/>
                </a:cubicBezTo>
                <a:cubicBezTo>
                  <a:pt x="2179388" y="2669872"/>
                  <a:pt x="2180654" y="2655906"/>
                  <a:pt x="2187770" y="2644723"/>
                </a:cubicBezTo>
                <a:cubicBezTo>
                  <a:pt x="2210271" y="2609360"/>
                  <a:pt x="2263211" y="2544124"/>
                  <a:pt x="2263211" y="2544124"/>
                </a:cubicBezTo>
                <a:cubicBezTo>
                  <a:pt x="2284279" y="2459838"/>
                  <a:pt x="2265420" y="2525660"/>
                  <a:pt x="2300931" y="2430951"/>
                </a:cubicBezTo>
                <a:cubicBezTo>
                  <a:pt x="2311904" y="2401685"/>
                  <a:pt x="2323459" y="2354662"/>
                  <a:pt x="2338651" y="2330352"/>
                </a:cubicBezTo>
                <a:cubicBezTo>
                  <a:pt x="2348075" y="2315272"/>
                  <a:pt x="2363798" y="2305202"/>
                  <a:pt x="2376371" y="2292627"/>
                </a:cubicBezTo>
                <a:cubicBezTo>
                  <a:pt x="2380562" y="2271669"/>
                  <a:pt x="2381441" y="2249765"/>
                  <a:pt x="2388945" y="2229753"/>
                </a:cubicBezTo>
                <a:cubicBezTo>
                  <a:pt x="2393228" y="2218331"/>
                  <a:pt x="2450079" y="2143462"/>
                  <a:pt x="2451812" y="2141729"/>
                </a:cubicBezTo>
                <a:cubicBezTo>
                  <a:pt x="2568231" y="2025296"/>
                  <a:pt x="2403649" y="2223076"/>
                  <a:pt x="2527252" y="2078855"/>
                </a:cubicBezTo>
                <a:cubicBezTo>
                  <a:pt x="2540890" y="2062942"/>
                  <a:pt x="2550953" y="2044134"/>
                  <a:pt x="2564972" y="2028556"/>
                </a:cubicBezTo>
                <a:cubicBezTo>
                  <a:pt x="2588762" y="2002119"/>
                  <a:pt x="2640413" y="1953107"/>
                  <a:pt x="2640413" y="1953107"/>
                </a:cubicBezTo>
                <a:cubicBezTo>
                  <a:pt x="2644604" y="1940532"/>
                  <a:pt x="2647059" y="1927238"/>
                  <a:pt x="2652986" y="1915382"/>
                </a:cubicBezTo>
                <a:cubicBezTo>
                  <a:pt x="2659744" y="1901865"/>
                  <a:pt x="2672827" y="1891808"/>
                  <a:pt x="2678133" y="1877658"/>
                </a:cubicBezTo>
                <a:cubicBezTo>
                  <a:pt x="2685637" y="1857646"/>
                  <a:pt x="2684565" y="1835256"/>
                  <a:pt x="2690706" y="1814784"/>
                </a:cubicBezTo>
                <a:cubicBezTo>
                  <a:pt x="2697191" y="1793163"/>
                  <a:pt x="2707471" y="1772867"/>
                  <a:pt x="2715853" y="1751909"/>
                </a:cubicBezTo>
                <a:cubicBezTo>
                  <a:pt x="2724351" y="1700915"/>
                  <a:pt x="2726930" y="1673064"/>
                  <a:pt x="2741000" y="1626161"/>
                </a:cubicBezTo>
                <a:cubicBezTo>
                  <a:pt x="2748617" y="1600769"/>
                  <a:pt x="2766147" y="1550712"/>
                  <a:pt x="2766147" y="1550712"/>
                </a:cubicBezTo>
                <a:cubicBezTo>
                  <a:pt x="2762164" y="1514863"/>
                  <a:pt x="2762063" y="1441945"/>
                  <a:pt x="2741000" y="1399814"/>
                </a:cubicBezTo>
                <a:cubicBezTo>
                  <a:pt x="2734242" y="1386297"/>
                  <a:pt x="2724235" y="1374665"/>
                  <a:pt x="2715853" y="1362090"/>
                </a:cubicBezTo>
                <a:cubicBezTo>
                  <a:pt x="2707471" y="1336940"/>
                  <a:pt x="2700550" y="1311255"/>
                  <a:pt x="2690706" y="1286641"/>
                </a:cubicBezTo>
                <a:cubicBezTo>
                  <a:pt x="2682324" y="1265683"/>
                  <a:pt x="2672696" y="1245180"/>
                  <a:pt x="2665559" y="1223766"/>
                </a:cubicBezTo>
                <a:cubicBezTo>
                  <a:pt x="2631321" y="1121040"/>
                  <a:pt x="2679282" y="1226064"/>
                  <a:pt x="2627839" y="1123168"/>
                </a:cubicBezTo>
                <a:cubicBezTo>
                  <a:pt x="2623648" y="1106401"/>
                  <a:pt x="2621334" y="1089050"/>
                  <a:pt x="2615266" y="1072868"/>
                </a:cubicBezTo>
                <a:cubicBezTo>
                  <a:pt x="2608685" y="1055316"/>
                  <a:pt x="2593472" y="1041012"/>
                  <a:pt x="2590119" y="1022569"/>
                </a:cubicBezTo>
                <a:cubicBezTo>
                  <a:pt x="2576541" y="947880"/>
                  <a:pt x="2577451" y="871103"/>
                  <a:pt x="2564972" y="796222"/>
                </a:cubicBezTo>
                <a:cubicBezTo>
                  <a:pt x="2558119" y="755101"/>
                  <a:pt x="2541376" y="715089"/>
                  <a:pt x="2514679" y="683049"/>
                </a:cubicBezTo>
                <a:cubicBezTo>
                  <a:pt x="2503296" y="669387"/>
                  <a:pt x="2492503" y="653961"/>
                  <a:pt x="2476959" y="645324"/>
                </a:cubicBezTo>
                <a:cubicBezTo>
                  <a:pt x="2453788" y="632450"/>
                  <a:pt x="2425227" y="632029"/>
                  <a:pt x="2401518" y="620174"/>
                </a:cubicBezTo>
                <a:cubicBezTo>
                  <a:pt x="2384754" y="611791"/>
                  <a:pt x="2369552" y="598953"/>
                  <a:pt x="2351225" y="595025"/>
                </a:cubicBezTo>
                <a:cubicBezTo>
                  <a:pt x="2310040" y="586199"/>
                  <a:pt x="2267402" y="586642"/>
                  <a:pt x="2225491" y="582450"/>
                </a:cubicBezTo>
                <a:cubicBezTo>
                  <a:pt x="2216939" y="571046"/>
                  <a:pt x="2171822" y="512823"/>
                  <a:pt x="2162624" y="494426"/>
                </a:cubicBezTo>
                <a:cubicBezTo>
                  <a:pt x="2110568" y="390302"/>
                  <a:pt x="2196968" y="527091"/>
                  <a:pt x="2124904" y="418977"/>
                </a:cubicBezTo>
                <a:cubicBezTo>
                  <a:pt x="2120877" y="402868"/>
                  <a:pt x="2108774" y="348988"/>
                  <a:pt x="2099757" y="330953"/>
                </a:cubicBezTo>
                <a:cubicBezTo>
                  <a:pt x="2092999" y="317436"/>
                  <a:pt x="2082107" y="306351"/>
                  <a:pt x="2074610" y="293229"/>
                </a:cubicBezTo>
                <a:cubicBezTo>
                  <a:pt x="2054567" y="258150"/>
                  <a:pt x="2044526" y="219953"/>
                  <a:pt x="2011743" y="192630"/>
                </a:cubicBezTo>
                <a:cubicBezTo>
                  <a:pt x="2001562" y="184145"/>
                  <a:pt x="1986767" y="183696"/>
                  <a:pt x="1974023" y="180055"/>
                </a:cubicBezTo>
                <a:cubicBezTo>
                  <a:pt x="1863482" y="148468"/>
                  <a:pt x="1976468" y="185061"/>
                  <a:pt x="1886009" y="154906"/>
                </a:cubicBezTo>
                <a:cubicBezTo>
                  <a:pt x="1873436" y="146523"/>
                  <a:pt x="1862732" y="134201"/>
                  <a:pt x="1848289" y="129756"/>
                </a:cubicBezTo>
                <a:cubicBezTo>
                  <a:pt x="1807438" y="117185"/>
                  <a:pt x="1764348" y="113563"/>
                  <a:pt x="1722555" y="104606"/>
                </a:cubicBezTo>
                <a:cubicBezTo>
                  <a:pt x="1678352" y="95133"/>
                  <a:pt x="1674122" y="92651"/>
                  <a:pt x="1634541" y="79457"/>
                </a:cubicBezTo>
                <a:cubicBezTo>
                  <a:pt x="1550718" y="83648"/>
                  <a:pt x="1466938" y="95257"/>
                  <a:pt x="1383073" y="92031"/>
                </a:cubicBezTo>
                <a:cubicBezTo>
                  <a:pt x="1356585" y="91012"/>
                  <a:pt x="1333461" y="72843"/>
                  <a:pt x="1307633" y="66882"/>
                </a:cubicBezTo>
                <a:cubicBezTo>
                  <a:pt x="1278756" y="60217"/>
                  <a:pt x="1248852" y="59180"/>
                  <a:pt x="1219619" y="54307"/>
                </a:cubicBezTo>
                <a:cubicBezTo>
                  <a:pt x="1198539" y="50793"/>
                  <a:pt x="1177708" y="45924"/>
                  <a:pt x="1156752" y="41732"/>
                </a:cubicBezTo>
                <a:cubicBezTo>
                  <a:pt x="1061375" y="-21861"/>
                  <a:pt x="1108086" y="-1615"/>
                  <a:pt x="892711" y="29157"/>
                </a:cubicBezTo>
                <a:cubicBezTo>
                  <a:pt x="877751" y="31294"/>
                  <a:pt x="868881" y="48354"/>
                  <a:pt x="854991" y="54307"/>
                </a:cubicBezTo>
                <a:cubicBezTo>
                  <a:pt x="839108" y="61115"/>
                  <a:pt x="821462" y="62690"/>
                  <a:pt x="804697" y="66882"/>
                </a:cubicBezTo>
                <a:cubicBezTo>
                  <a:pt x="792124" y="75265"/>
                  <a:pt x="776416" y="80230"/>
                  <a:pt x="766977" y="92031"/>
                </a:cubicBezTo>
                <a:cubicBezTo>
                  <a:pt x="760280" y="100403"/>
                  <a:pt x="742833" y="176545"/>
                  <a:pt x="741830" y="180055"/>
                </a:cubicBezTo>
                <a:cubicBezTo>
                  <a:pt x="738189" y="192800"/>
                  <a:pt x="732744" y="204992"/>
                  <a:pt x="729257" y="217780"/>
                </a:cubicBezTo>
                <a:cubicBezTo>
                  <a:pt x="683781" y="384544"/>
                  <a:pt x="725018" y="252865"/>
                  <a:pt x="678963" y="406402"/>
                </a:cubicBezTo>
                <a:cubicBezTo>
                  <a:pt x="675155" y="419098"/>
                  <a:pt x="674670" y="433776"/>
                  <a:pt x="666390" y="444127"/>
                </a:cubicBezTo>
                <a:cubicBezTo>
                  <a:pt x="595565" y="532669"/>
                  <a:pt x="609255" y="521857"/>
                  <a:pt x="540656" y="544725"/>
                </a:cubicBezTo>
                <a:cubicBezTo>
                  <a:pt x="528083" y="565683"/>
                  <a:pt x="522227" y="592594"/>
                  <a:pt x="502936" y="607600"/>
                </a:cubicBezTo>
                <a:cubicBezTo>
                  <a:pt x="389773" y="695626"/>
                  <a:pt x="465216" y="595023"/>
                  <a:pt x="389775" y="645324"/>
                </a:cubicBezTo>
                <a:cubicBezTo>
                  <a:pt x="377202" y="653707"/>
                  <a:pt x="363664" y="660799"/>
                  <a:pt x="352055" y="670474"/>
                </a:cubicBezTo>
                <a:cubicBezTo>
                  <a:pt x="338395" y="681859"/>
                  <a:pt x="328805" y="697861"/>
                  <a:pt x="314335" y="708198"/>
                </a:cubicBezTo>
                <a:cubicBezTo>
                  <a:pt x="287145" y="727621"/>
                  <a:pt x="257104" y="735661"/>
                  <a:pt x="226321" y="745923"/>
                </a:cubicBezTo>
                <a:cubicBezTo>
                  <a:pt x="217939" y="758498"/>
                  <a:pt x="212974" y="774206"/>
                  <a:pt x="201174" y="783647"/>
                </a:cubicBezTo>
                <a:cubicBezTo>
                  <a:pt x="190825" y="791927"/>
                  <a:pt x="172825" y="786850"/>
                  <a:pt x="163454" y="796222"/>
                </a:cubicBezTo>
                <a:cubicBezTo>
                  <a:pt x="73536" y="886150"/>
                  <a:pt x="185843" y="809099"/>
                  <a:pt x="125734" y="884246"/>
                </a:cubicBezTo>
                <a:cubicBezTo>
                  <a:pt x="116294" y="896047"/>
                  <a:pt x="100587" y="901013"/>
                  <a:pt x="88014" y="909396"/>
                </a:cubicBezTo>
                <a:cubicBezTo>
                  <a:pt x="83823" y="921971"/>
                  <a:pt x="79081" y="934375"/>
                  <a:pt x="75440" y="947120"/>
                </a:cubicBezTo>
                <a:cubicBezTo>
                  <a:pt x="70693" y="963737"/>
                  <a:pt x="70595" y="981961"/>
                  <a:pt x="62867" y="997419"/>
                </a:cubicBezTo>
                <a:cubicBezTo>
                  <a:pt x="-23605" y="1170384"/>
                  <a:pt x="34773" y="1006265"/>
                  <a:pt x="0" y="1110593"/>
                </a:cubicBezTo>
                <a:cubicBezTo>
                  <a:pt x="4191" y="1135743"/>
                  <a:pt x="-938" y="1164420"/>
                  <a:pt x="12574" y="1186042"/>
                </a:cubicBezTo>
                <a:cubicBezTo>
                  <a:pt x="22507" y="1201937"/>
                  <a:pt x="46593" y="1201892"/>
                  <a:pt x="62867" y="1211192"/>
                </a:cubicBezTo>
                <a:cubicBezTo>
                  <a:pt x="146549" y="1259016"/>
                  <a:pt x="44316" y="1217582"/>
                  <a:pt x="176028" y="1261491"/>
                </a:cubicBezTo>
                <a:lnTo>
                  <a:pt x="213748" y="1274066"/>
                </a:lnTo>
                <a:lnTo>
                  <a:pt x="251468" y="1286641"/>
                </a:lnTo>
                <a:cubicBezTo>
                  <a:pt x="259850" y="1299216"/>
                  <a:pt x="270478" y="1310555"/>
                  <a:pt x="276615" y="1324365"/>
                </a:cubicBezTo>
                <a:cubicBezTo>
                  <a:pt x="287381" y="1348590"/>
                  <a:pt x="301762" y="1399814"/>
                  <a:pt x="301762" y="1399814"/>
                </a:cubicBezTo>
                <a:cubicBezTo>
                  <a:pt x="305953" y="1466880"/>
                  <a:pt x="289982" y="1538383"/>
                  <a:pt x="314335" y="1601011"/>
                </a:cubicBezTo>
                <a:cubicBezTo>
                  <a:pt x="323941" y="1625716"/>
                  <a:pt x="363346" y="1624128"/>
                  <a:pt x="389775" y="1626161"/>
                </a:cubicBezTo>
                <a:lnTo>
                  <a:pt x="553229" y="1638736"/>
                </a:lnTo>
                <a:cubicBezTo>
                  <a:pt x="569994" y="1642928"/>
                  <a:pt x="587640" y="1644503"/>
                  <a:pt x="603523" y="1651311"/>
                </a:cubicBezTo>
                <a:cubicBezTo>
                  <a:pt x="634159" y="1664442"/>
                  <a:pt x="656305" y="1691524"/>
                  <a:pt x="678963" y="1714185"/>
                </a:cubicBezTo>
                <a:cubicBezTo>
                  <a:pt x="683154" y="1743526"/>
                  <a:pt x="686236" y="1773048"/>
                  <a:pt x="691537" y="1802209"/>
                </a:cubicBezTo>
                <a:cubicBezTo>
                  <a:pt x="699269" y="1844739"/>
                  <a:pt x="705775" y="1872757"/>
                  <a:pt x="741830" y="1902807"/>
                </a:cubicBezTo>
                <a:cubicBezTo>
                  <a:pt x="752011" y="1911292"/>
                  <a:pt x="767696" y="1909454"/>
                  <a:pt x="779550" y="1915382"/>
                </a:cubicBezTo>
                <a:cubicBezTo>
                  <a:pt x="793066" y="1922141"/>
                  <a:pt x="802546" y="1937133"/>
                  <a:pt x="817271" y="1940532"/>
                </a:cubicBezTo>
                <a:cubicBezTo>
                  <a:pt x="858313" y="1950004"/>
                  <a:pt x="901254" y="1947540"/>
                  <a:pt x="943005" y="1953107"/>
                </a:cubicBezTo>
                <a:cubicBezTo>
                  <a:pt x="964188" y="1955932"/>
                  <a:pt x="985324" y="1959810"/>
                  <a:pt x="1005872" y="1965682"/>
                </a:cubicBezTo>
                <a:cubicBezTo>
                  <a:pt x="1044103" y="1976606"/>
                  <a:pt x="1119032" y="2003406"/>
                  <a:pt x="1119032" y="2003406"/>
                </a:cubicBezTo>
                <a:cubicBezTo>
                  <a:pt x="1135797" y="2015981"/>
                  <a:pt x="1152273" y="2028949"/>
                  <a:pt x="1169326" y="2041131"/>
                </a:cubicBezTo>
                <a:cubicBezTo>
                  <a:pt x="1181622" y="2049915"/>
                  <a:pt x="1204343" y="2051412"/>
                  <a:pt x="1207046" y="2066280"/>
                </a:cubicBezTo>
                <a:cubicBezTo>
                  <a:pt x="1213835" y="2103625"/>
                  <a:pt x="1200711" y="2142014"/>
                  <a:pt x="1194472" y="2179454"/>
                </a:cubicBezTo>
                <a:cubicBezTo>
                  <a:pt x="1192293" y="2192528"/>
                  <a:pt x="1181899" y="2217178"/>
                  <a:pt x="1181899" y="2217178"/>
                </a:cubicBezTo>
              </a:path>
            </a:pathLst>
          </a:cu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1559101" y="2937757"/>
            <a:ext cx="2842005" cy="3173612"/>
          </a:xfrm>
          <a:custGeom>
            <a:avLst/>
            <a:gdLst>
              <a:gd name="connsiteX0" fmla="*/ 0 w 2842005"/>
              <a:gd name="connsiteY0" fmla="*/ 1136489 h 3173612"/>
              <a:gd name="connsiteX1" fmla="*/ 50293 w 2842005"/>
              <a:gd name="connsiteY1" fmla="*/ 1023316 h 3173612"/>
              <a:gd name="connsiteX2" fmla="*/ 75440 w 2842005"/>
              <a:gd name="connsiteY2" fmla="*/ 973016 h 3173612"/>
              <a:gd name="connsiteX3" fmla="*/ 113160 w 2842005"/>
              <a:gd name="connsiteY3" fmla="*/ 935292 h 3173612"/>
              <a:gd name="connsiteX4" fmla="*/ 138307 w 2842005"/>
              <a:gd name="connsiteY4" fmla="*/ 897567 h 3173612"/>
              <a:gd name="connsiteX5" fmla="*/ 150880 w 2842005"/>
              <a:gd name="connsiteY5" fmla="*/ 859843 h 3173612"/>
              <a:gd name="connsiteX6" fmla="*/ 188601 w 2842005"/>
              <a:gd name="connsiteY6" fmla="*/ 822118 h 3173612"/>
              <a:gd name="connsiteX7" fmla="*/ 213747 w 2842005"/>
              <a:gd name="connsiteY7" fmla="*/ 784394 h 3173612"/>
              <a:gd name="connsiteX8" fmla="*/ 213747 w 2842005"/>
              <a:gd name="connsiteY8" fmla="*/ 432298 h 3173612"/>
              <a:gd name="connsiteX9" fmla="*/ 150880 w 2842005"/>
              <a:gd name="connsiteY9" fmla="*/ 381999 h 3173612"/>
              <a:gd name="connsiteX10" fmla="*/ 138307 w 2842005"/>
              <a:gd name="connsiteY10" fmla="*/ 331700 h 3173612"/>
              <a:gd name="connsiteX11" fmla="*/ 150880 w 2842005"/>
              <a:gd name="connsiteY11" fmla="*/ 193377 h 3173612"/>
              <a:gd name="connsiteX12" fmla="*/ 201174 w 2842005"/>
              <a:gd name="connsiteY12" fmla="*/ 117928 h 3173612"/>
              <a:gd name="connsiteX13" fmla="*/ 238894 w 2842005"/>
              <a:gd name="connsiteY13" fmla="*/ 80203 h 3173612"/>
              <a:gd name="connsiteX14" fmla="*/ 326908 w 2842005"/>
              <a:gd name="connsiteY14" fmla="*/ 17329 h 3173612"/>
              <a:gd name="connsiteX15" fmla="*/ 716683 w 2842005"/>
              <a:gd name="connsiteY15" fmla="*/ 67628 h 3173612"/>
              <a:gd name="connsiteX16" fmla="*/ 741830 w 2842005"/>
              <a:gd name="connsiteY16" fmla="*/ 105353 h 3173612"/>
              <a:gd name="connsiteX17" fmla="*/ 779550 w 2842005"/>
              <a:gd name="connsiteY17" fmla="*/ 180802 h 3173612"/>
              <a:gd name="connsiteX18" fmla="*/ 792123 w 2842005"/>
              <a:gd name="connsiteY18" fmla="*/ 218526 h 3173612"/>
              <a:gd name="connsiteX19" fmla="*/ 867564 w 2842005"/>
              <a:gd name="connsiteY19" fmla="*/ 293975 h 3173612"/>
              <a:gd name="connsiteX20" fmla="*/ 905284 w 2842005"/>
              <a:gd name="connsiteY20" fmla="*/ 331700 h 3173612"/>
              <a:gd name="connsiteX21" fmla="*/ 1181899 w 2842005"/>
              <a:gd name="connsiteY21" fmla="*/ 407149 h 3173612"/>
              <a:gd name="connsiteX22" fmla="*/ 1219619 w 2842005"/>
              <a:gd name="connsiteY22" fmla="*/ 444873 h 3173612"/>
              <a:gd name="connsiteX23" fmla="*/ 1295059 w 2842005"/>
              <a:gd name="connsiteY23" fmla="*/ 470023 h 3173612"/>
              <a:gd name="connsiteX24" fmla="*/ 1383073 w 2842005"/>
              <a:gd name="connsiteY24" fmla="*/ 583196 h 3173612"/>
              <a:gd name="connsiteX25" fmla="*/ 1445940 w 2842005"/>
              <a:gd name="connsiteY25" fmla="*/ 646071 h 3173612"/>
              <a:gd name="connsiteX26" fmla="*/ 1508807 w 2842005"/>
              <a:gd name="connsiteY26" fmla="*/ 696370 h 3173612"/>
              <a:gd name="connsiteX27" fmla="*/ 1546527 w 2842005"/>
              <a:gd name="connsiteY27" fmla="*/ 796969 h 3173612"/>
              <a:gd name="connsiteX28" fmla="*/ 1571674 w 2842005"/>
              <a:gd name="connsiteY28" fmla="*/ 834693 h 3173612"/>
              <a:gd name="connsiteX29" fmla="*/ 1596821 w 2842005"/>
              <a:gd name="connsiteY29" fmla="*/ 897567 h 3173612"/>
              <a:gd name="connsiteX30" fmla="*/ 2049463 w 2842005"/>
              <a:gd name="connsiteY30" fmla="*/ 922717 h 3173612"/>
              <a:gd name="connsiteX31" fmla="*/ 2062036 w 2842005"/>
              <a:gd name="connsiteY31" fmla="*/ 960441 h 3173612"/>
              <a:gd name="connsiteX32" fmla="*/ 2162623 w 2842005"/>
              <a:gd name="connsiteY32" fmla="*/ 1035890 h 3173612"/>
              <a:gd name="connsiteX33" fmla="*/ 2288357 w 2842005"/>
              <a:gd name="connsiteY33" fmla="*/ 1048465 h 3173612"/>
              <a:gd name="connsiteX34" fmla="*/ 2426665 w 2842005"/>
              <a:gd name="connsiteY34" fmla="*/ 1073615 h 3173612"/>
              <a:gd name="connsiteX35" fmla="*/ 2464385 w 2842005"/>
              <a:gd name="connsiteY35" fmla="*/ 1086190 h 3173612"/>
              <a:gd name="connsiteX36" fmla="*/ 2514678 w 2842005"/>
              <a:gd name="connsiteY36" fmla="*/ 1111339 h 3173612"/>
              <a:gd name="connsiteX37" fmla="*/ 2766146 w 2842005"/>
              <a:gd name="connsiteY37" fmla="*/ 1123914 h 3173612"/>
              <a:gd name="connsiteX38" fmla="*/ 2803866 w 2842005"/>
              <a:gd name="connsiteY38" fmla="*/ 1161639 h 3173612"/>
              <a:gd name="connsiteX39" fmla="*/ 2841587 w 2842005"/>
              <a:gd name="connsiteY39" fmla="*/ 1174214 h 3173612"/>
              <a:gd name="connsiteX40" fmla="*/ 2778720 w 2842005"/>
              <a:gd name="connsiteY40" fmla="*/ 1312537 h 3173612"/>
              <a:gd name="connsiteX41" fmla="*/ 2740999 w 2842005"/>
              <a:gd name="connsiteY41" fmla="*/ 1325112 h 3173612"/>
              <a:gd name="connsiteX42" fmla="*/ 2690706 w 2842005"/>
              <a:gd name="connsiteY42" fmla="*/ 1362836 h 3173612"/>
              <a:gd name="connsiteX43" fmla="*/ 2590119 w 2842005"/>
              <a:gd name="connsiteY43" fmla="*/ 1387986 h 3173612"/>
              <a:gd name="connsiteX44" fmla="*/ 2527252 w 2842005"/>
              <a:gd name="connsiteY44" fmla="*/ 1463435 h 3173612"/>
              <a:gd name="connsiteX45" fmla="*/ 2514678 w 2842005"/>
              <a:gd name="connsiteY45" fmla="*/ 1513734 h 3173612"/>
              <a:gd name="connsiteX46" fmla="*/ 2489532 w 2842005"/>
              <a:gd name="connsiteY46" fmla="*/ 1551459 h 3173612"/>
              <a:gd name="connsiteX47" fmla="*/ 2476958 w 2842005"/>
              <a:gd name="connsiteY47" fmla="*/ 1589183 h 3173612"/>
              <a:gd name="connsiteX48" fmla="*/ 2439238 w 2842005"/>
              <a:gd name="connsiteY48" fmla="*/ 1614333 h 3173612"/>
              <a:gd name="connsiteX49" fmla="*/ 2426665 w 2842005"/>
              <a:gd name="connsiteY49" fmla="*/ 1664632 h 3173612"/>
              <a:gd name="connsiteX50" fmla="*/ 2388944 w 2842005"/>
              <a:gd name="connsiteY50" fmla="*/ 1740081 h 3173612"/>
              <a:gd name="connsiteX51" fmla="*/ 2351224 w 2842005"/>
              <a:gd name="connsiteY51" fmla="*/ 1765231 h 3173612"/>
              <a:gd name="connsiteX52" fmla="*/ 2338651 w 2842005"/>
              <a:gd name="connsiteY52" fmla="*/ 1815530 h 3173612"/>
              <a:gd name="connsiteX53" fmla="*/ 2326077 w 2842005"/>
              <a:gd name="connsiteY53" fmla="*/ 1853255 h 3173612"/>
              <a:gd name="connsiteX54" fmla="*/ 2300931 w 2842005"/>
              <a:gd name="connsiteY54" fmla="*/ 2016728 h 3173612"/>
              <a:gd name="connsiteX55" fmla="*/ 2313504 w 2842005"/>
              <a:gd name="connsiteY55" fmla="*/ 2092177 h 3173612"/>
              <a:gd name="connsiteX56" fmla="*/ 2326077 w 2842005"/>
              <a:gd name="connsiteY56" fmla="*/ 2142476 h 3173612"/>
              <a:gd name="connsiteX57" fmla="*/ 2363798 w 2842005"/>
              <a:gd name="connsiteY57" fmla="*/ 2155051 h 3173612"/>
              <a:gd name="connsiteX58" fmla="*/ 2426665 w 2842005"/>
              <a:gd name="connsiteY58" fmla="*/ 2217925 h 3173612"/>
              <a:gd name="connsiteX59" fmla="*/ 2514678 w 2842005"/>
              <a:gd name="connsiteY59" fmla="*/ 2293374 h 3173612"/>
              <a:gd name="connsiteX60" fmla="*/ 2590119 w 2842005"/>
              <a:gd name="connsiteY60" fmla="*/ 2356248 h 3173612"/>
              <a:gd name="connsiteX61" fmla="*/ 2552398 w 2842005"/>
              <a:gd name="connsiteY61" fmla="*/ 2532296 h 3173612"/>
              <a:gd name="connsiteX62" fmla="*/ 2514678 w 2842005"/>
              <a:gd name="connsiteY62" fmla="*/ 2570020 h 3173612"/>
              <a:gd name="connsiteX63" fmla="*/ 2426665 w 2842005"/>
              <a:gd name="connsiteY63" fmla="*/ 2645469 h 3173612"/>
              <a:gd name="connsiteX64" fmla="*/ 2376371 w 2842005"/>
              <a:gd name="connsiteY64" fmla="*/ 2720918 h 3173612"/>
              <a:gd name="connsiteX65" fmla="*/ 2313504 w 2842005"/>
              <a:gd name="connsiteY65" fmla="*/ 2808942 h 3173612"/>
              <a:gd name="connsiteX66" fmla="*/ 2263210 w 2842005"/>
              <a:gd name="connsiteY66" fmla="*/ 2934690 h 3173612"/>
              <a:gd name="connsiteX67" fmla="*/ 2150050 w 2842005"/>
              <a:gd name="connsiteY67" fmla="*/ 3022714 h 3173612"/>
              <a:gd name="connsiteX68" fmla="*/ 2112330 w 2842005"/>
              <a:gd name="connsiteY68" fmla="*/ 3035289 h 3173612"/>
              <a:gd name="connsiteX69" fmla="*/ 2062036 w 2842005"/>
              <a:gd name="connsiteY69" fmla="*/ 3047864 h 3173612"/>
              <a:gd name="connsiteX70" fmla="*/ 1923729 w 2842005"/>
              <a:gd name="connsiteY70" fmla="*/ 3085588 h 3173612"/>
              <a:gd name="connsiteX71" fmla="*/ 1848288 w 2842005"/>
              <a:gd name="connsiteY71" fmla="*/ 3148463 h 3173612"/>
              <a:gd name="connsiteX72" fmla="*/ 1810568 w 2842005"/>
              <a:gd name="connsiteY72" fmla="*/ 3173612 h 3173612"/>
              <a:gd name="connsiteX73" fmla="*/ 1709981 w 2842005"/>
              <a:gd name="connsiteY73" fmla="*/ 3161037 h 3173612"/>
              <a:gd name="connsiteX74" fmla="*/ 1684834 w 2842005"/>
              <a:gd name="connsiteY74" fmla="*/ 3123313 h 3173612"/>
              <a:gd name="connsiteX75" fmla="*/ 1621967 w 2842005"/>
              <a:gd name="connsiteY75" fmla="*/ 3010139 h 3173612"/>
              <a:gd name="connsiteX76" fmla="*/ 1609394 w 2842005"/>
              <a:gd name="connsiteY76" fmla="*/ 2959840 h 3173612"/>
              <a:gd name="connsiteX77" fmla="*/ 1647114 w 2842005"/>
              <a:gd name="connsiteY77" fmla="*/ 2783792 h 3173612"/>
              <a:gd name="connsiteX78" fmla="*/ 1634541 w 2842005"/>
              <a:gd name="connsiteY78" fmla="*/ 2570020 h 3173612"/>
              <a:gd name="connsiteX79" fmla="*/ 1584247 w 2842005"/>
              <a:gd name="connsiteY79" fmla="*/ 2456847 h 3173612"/>
              <a:gd name="connsiteX80" fmla="*/ 1508807 w 2842005"/>
              <a:gd name="connsiteY80" fmla="*/ 2431697 h 3173612"/>
              <a:gd name="connsiteX81" fmla="*/ 1433367 w 2842005"/>
              <a:gd name="connsiteY81" fmla="*/ 2381398 h 3173612"/>
              <a:gd name="connsiteX82" fmla="*/ 1395646 w 2842005"/>
              <a:gd name="connsiteY82" fmla="*/ 2356248 h 3173612"/>
              <a:gd name="connsiteX83" fmla="*/ 1320206 w 2842005"/>
              <a:gd name="connsiteY83" fmla="*/ 2318524 h 3173612"/>
              <a:gd name="connsiteX84" fmla="*/ 1244766 w 2842005"/>
              <a:gd name="connsiteY84" fmla="*/ 2343673 h 3173612"/>
              <a:gd name="connsiteX85" fmla="*/ 1232192 w 2842005"/>
              <a:gd name="connsiteY85" fmla="*/ 2381398 h 3173612"/>
              <a:gd name="connsiteX86" fmla="*/ 1207045 w 2842005"/>
              <a:gd name="connsiteY86" fmla="*/ 2494571 h 3173612"/>
              <a:gd name="connsiteX87" fmla="*/ 1156752 w 2842005"/>
              <a:gd name="connsiteY87" fmla="*/ 2519721 h 3173612"/>
              <a:gd name="connsiteX88" fmla="*/ 1043591 w 2842005"/>
              <a:gd name="connsiteY88" fmla="*/ 2494571 h 3173612"/>
              <a:gd name="connsiteX89" fmla="*/ 1018445 w 2842005"/>
              <a:gd name="connsiteY89" fmla="*/ 2419122 h 3173612"/>
              <a:gd name="connsiteX90" fmla="*/ 1005871 w 2842005"/>
              <a:gd name="connsiteY90" fmla="*/ 2381398 h 3173612"/>
              <a:gd name="connsiteX91" fmla="*/ 993298 w 2842005"/>
              <a:gd name="connsiteY91" fmla="*/ 2293374 h 317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842005" h="3173612">
                <a:moveTo>
                  <a:pt x="0" y="1136489"/>
                </a:moveTo>
                <a:cubicBezTo>
                  <a:pt x="43907" y="1004755"/>
                  <a:pt x="2473" y="1107011"/>
                  <a:pt x="50293" y="1023316"/>
                </a:cubicBezTo>
                <a:cubicBezTo>
                  <a:pt x="59592" y="1007040"/>
                  <a:pt x="64545" y="988270"/>
                  <a:pt x="75440" y="973016"/>
                </a:cubicBezTo>
                <a:cubicBezTo>
                  <a:pt x="85775" y="958545"/>
                  <a:pt x="101777" y="948953"/>
                  <a:pt x="113160" y="935292"/>
                </a:cubicBezTo>
                <a:cubicBezTo>
                  <a:pt x="122834" y="923682"/>
                  <a:pt x="129925" y="910142"/>
                  <a:pt x="138307" y="897567"/>
                </a:cubicBezTo>
                <a:cubicBezTo>
                  <a:pt x="142498" y="884992"/>
                  <a:pt x="143528" y="870872"/>
                  <a:pt x="150880" y="859843"/>
                </a:cubicBezTo>
                <a:cubicBezTo>
                  <a:pt x="160743" y="845046"/>
                  <a:pt x="177217" y="835780"/>
                  <a:pt x="188601" y="822118"/>
                </a:cubicBezTo>
                <a:cubicBezTo>
                  <a:pt x="198275" y="810508"/>
                  <a:pt x="205365" y="796969"/>
                  <a:pt x="213747" y="784394"/>
                </a:cubicBezTo>
                <a:cubicBezTo>
                  <a:pt x="216247" y="741899"/>
                  <a:pt x="241081" y="500640"/>
                  <a:pt x="213747" y="432298"/>
                </a:cubicBezTo>
                <a:cubicBezTo>
                  <a:pt x="203781" y="407380"/>
                  <a:pt x="171836" y="398765"/>
                  <a:pt x="150880" y="381999"/>
                </a:cubicBezTo>
                <a:cubicBezTo>
                  <a:pt x="146689" y="365233"/>
                  <a:pt x="138307" y="348982"/>
                  <a:pt x="138307" y="331700"/>
                </a:cubicBezTo>
                <a:cubicBezTo>
                  <a:pt x="138307" y="285402"/>
                  <a:pt x="137818" y="237794"/>
                  <a:pt x="150880" y="193377"/>
                </a:cubicBezTo>
                <a:cubicBezTo>
                  <a:pt x="159408" y="164380"/>
                  <a:pt x="179803" y="139302"/>
                  <a:pt x="201174" y="117928"/>
                </a:cubicBezTo>
                <a:cubicBezTo>
                  <a:pt x="213747" y="105353"/>
                  <a:pt x="225393" y="91776"/>
                  <a:pt x="238894" y="80203"/>
                </a:cubicBezTo>
                <a:cubicBezTo>
                  <a:pt x="266179" y="56813"/>
                  <a:pt x="297061" y="37230"/>
                  <a:pt x="326908" y="17329"/>
                </a:cubicBezTo>
                <a:cubicBezTo>
                  <a:pt x="559757" y="25646"/>
                  <a:pt x="616677" y="-52393"/>
                  <a:pt x="716683" y="67628"/>
                </a:cubicBezTo>
                <a:cubicBezTo>
                  <a:pt x="726357" y="79238"/>
                  <a:pt x="733448" y="92778"/>
                  <a:pt x="741830" y="105353"/>
                </a:cubicBezTo>
                <a:cubicBezTo>
                  <a:pt x="773433" y="200173"/>
                  <a:pt x="730802" y="83295"/>
                  <a:pt x="779550" y="180802"/>
                </a:cubicBezTo>
                <a:cubicBezTo>
                  <a:pt x="785477" y="192658"/>
                  <a:pt x="783986" y="208063"/>
                  <a:pt x="792123" y="218526"/>
                </a:cubicBezTo>
                <a:cubicBezTo>
                  <a:pt x="813956" y="246601"/>
                  <a:pt x="842417" y="268825"/>
                  <a:pt x="867564" y="293975"/>
                </a:cubicBezTo>
                <a:cubicBezTo>
                  <a:pt x="880137" y="306550"/>
                  <a:pt x="888087" y="327174"/>
                  <a:pt x="905284" y="331700"/>
                </a:cubicBezTo>
                <a:cubicBezTo>
                  <a:pt x="1156995" y="397947"/>
                  <a:pt x="1066061" y="368532"/>
                  <a:pt x="1181899" y="407149"/>
                </a:cubicBezTo>
                <a:cubicBezTo>
                  <a:pt x="1194472" y="419724"/>
                  <a:pt x="1204075" y="436236"/>
                  <a:pt x="1219619" y="444873"/>
                </a:cubicBezTo>
                <a:cubicBezTo>
                  <a:pt x="1242790" y="457747"/>
                  <a:pt x="1295059" y="470023"/>
                  <a:pt x="1295059" y="470023"/>
                </a:cubicBezTo>
                <a:cubicBezTo>
                  <a:pt x="1368196" y="591932"/>
                  <a:pt x="1292972" y="478067"/>
                  <a:pt x="1383073" y="583196"/>
                </a:cubicBezTo>
                <a:cubicBezTo>
                  <a:pt x="1438956" y="648400"/>
                  <a:pt x="1373293" y="597633"/>
                  <a:pt x="1445940" y="646071"/>
                </a:cubicBezTo>
                <a:cubicBezTo>
                  <a:pt x="1482141" y="754688"/>
                  <a:pt x="1421973" y="609527"/>
                  <a:pt x="1508807" y="696370"/>
                </a:cubicBezTo>
                <a:cubicBezTo>
                  <a:pt x="1527342" y="714907"/>
                  <a:pt x="1533591" y="771093"/>
                  <a:pt x="1546527" y="796969"/>
                </a:cubicBezTo>
                <a:cubicBezTo>
                  <a:pt x="1553285" y="810486"/>
                  <a:pt x="1564916" y="821176"/>
                  <a:pt x="1571674" y="834693"/>
                </a:cubicBezTo>
                <a:cubicBezTo>
                  <a:pt x="1581768" y="854883"/>
                  <a:pt x="1574622" y="893477"/>
                  <a:pt x="1596821" y="897567"/>
                </a:cubicBezTo>
                <a:cubicBezTo>
                  <a:pt x="1745433" y="924946"/>
                  <a:pt x="1898582" y="914334"/>
                  <a:pt x="2049463" y="922717"/>
                </a:cubicBezTo>
                <a:cubicBezTo>
                  <a:pt x="2053654" y="935292"/>
                  <a:pt x="2054684" y="949412"/>
                  <a:pt x="2062036" y="960441"/>
                </a:cubicBezTo>
                <a:cubicBezTo>
                  <a:pt x="2079378" y="986457"/>
                  <a:pt x="2136262" y="1028860"/>
                  <a:pt x="2162623" y="1035890"/>
                </a:cubicBezTo>
                <a:cubicBezTo>
                  <a:pt x="2203321" y="1046744"/>
                  <a:pt x="2246446" y="1044273"/>
                  <a:pt x="2288357" y="1048465"/>
                </a:cubicBezTo>
                <a:cubicBezTo>
                  <a:pt x="2437458" y="1085745"/>
                  <a:pt x="2201400" y="1028556"/>
                  <a:pt x="2426665" y="1073615"/>
                </a:cubicBezTo>
                <a:cubicBezTo>
                  <a:pt x="2439661" y="1076215"/>
                  <a:pt x="2452203" y="1080969"/>
                  <a:pt x="2464385" y="1086190"/>
                </a:cubicBezTo>
                <a:cubicBezTo>
                  <a:pt x="2481613" y="1093574"/>
                  <a:pt x="2496079" y="1109014"/>
                  <a:pt x="2514678" y="1111339"/>
                </a:cubicBezTo>
                <a:cubicBezTo>
                  <a:pt x="2597957" y="1121750"/>
                  <a:pt x="2682323" y="1119722"/>
                  <a:pt x="2766146" y="1123914"/>
                </a:cubicBezTo>
                <a:cubicBezTo>
                  <a:pt x="2778719" y="1136489"/>
                  <a:pt x="2789071" y="1151774"/>
                  <a:pt x="2803866" y="1161639"/>
                </a:cubicBezTo>
                <a:cubicBezTo>
                  <a:pt x="2814894" y="1168992"/>
                  <a:pt x="2839943" y="1161062"/>
                  <a:pt x="2841587" y="1174214"/>
                </a:cubicBezTo>
                <a:cubicBezTo>
                  <a:pt x="2846299" y="1211909"/>
                  <a:pt x="2810287" y="1286228"/>
                  <a:pt x="2778720" y="1312537"/>
                </a:cubicBezTo>
                <a:cubicBezTo>
                  <a:pt x="2768539" y="1321023"/>
                  <a:pt x="2753573" y="1320920"/>
                  <a:pt x="2740999" y="1325112"/>
                </a:cubicBezTo>
                <a:cubicBezTo>
                  <a:pt x="2724235" y="1337687"/>
                  <a:pt x="2710050" y="1354775"/>
                  <a:pt x="2690706" y="1362836"/>
                </a:cubicBezTo>
                <a:cubicBezTo>
                  <a:pt x="2658804" y="1376130"/>
                  <a:pt x="2590119" y="1387986"/>
                  <a:pt x="2590119" y="1387986"/>
                </a:cubicBezTo>
                <a:cubicBezTo>
                  <a:pt x="2567456" y="1410651"/>
                  <a:pt x="2540383" y="1432793"/>
                  <a:pt x="2527252" y="1463435"/>
                </a:cubicBezTo>
                <a:cubicBezTo>
                  <a:pt x="2520445" y="1479320"/>
                  <a:pt x="2521485" y="1497849"/>
                  <a:pt x="2514678" y="1513734"/>
                </a:cubicBezTo>
                <a:cubicBezTo>
                  <a:pt x="2508725" y="1527625"/>
                  <a:pt x="2496290" y="1537942"/>
                  <a:pt x="2489532" y="1551459"/>
                </a:cubicBezTo>
                <a:cubicBezTo>
                  <a:pt x="2483605" y="1563315"/>
                  <a:pt x="2485238" y="1578832"/>
                  <a:pt x="2476958" y="1589183"/>
                </a:cubicBezTo>
                <a:cubicBezTo>
                  <a:pt x="2467518" y="1600984"/>
                  <a:pt x="2451811" y="1605950"/>
                  <a:pt x="2439238" y="1614333"/>
                </a:cubicBezTo>
                <a:cubicBezTo>
                  <a:pt x="2435047" y="1631099"/>
                  <a:pt x="2431412" y="1648015"/>
                  <a:pt x="2426665" y="1664632"/>
                </a:cubicBezTo>
                <a:cubicBezTo>
                  <a:pt x="2418484" y="1693268"/>
                  <a:pt x="2410986" y="1718036"/>
                  <a:pt x="2388944" y="1740081"/>
                </a:cubicBezTo>
                <a:cubicBezTo>
                  <a:pt x="2378259" y="1750767"/>
                  <a:pt x="2363797" y="1756848"/>
                  <a:pt x="2351224" y="1765231"/>
                </a:cubicBezTo>
                <a:cubicBezTo>
                  <a:pt x="2347033" y="1781997"/>
                  <a:pt x="2343398" y="1798913"/>
                  <a:pt x="2338651" y="1815530"/>
                </a:cubicBezTo>
                <a:cubicBezTo>
                  <a:pt x="2335010" y="1828275"/>
                  <a:pt x="2328092" y="1840154"/>
                  <a:pt x="2326077" y="1853255"/>
                </a:cubicBezTo>
                <a:cubicBezTo>
                  <a:pt x="2298291" y="2033880"/>
                  <a:pt x="2331195" y="1925922"/>
                  <a:pt x="2300931" y="2016728"/>
                </a:cubicBezTo>
                <a:cubicBezTo>
                  <a:pt x="2305122" y="2041878"/>
                  <a:pt x="2308504" y="2067176"/>
                  <a:pt x="2313504" y="2092177"/>
                </a:cubicBezTo>
                <a:cubicBezTo>
                  <a:pt x="2316893" y="2109124"/>
                  <a:pt x="2315282" y="2128980"/>
                  <a:pt x="2326077" y="2142476"/>
                </a:cubicBezTo>
                <a:cubicBezTo>
                  <a:pt x="2334356" y="2152826"/>
                  <a:pt x="2351224" y="2150859"/>
                  <a:pt x="2363798" y="2155051"/>
                </a:cubicBezTo>
                <a:cubicBezTo>
                  <a:pt x="2384611" y="2217497"/>
                  <a:pt x="2361245" y="2177033"/>
                  <a:pt x="2426665" y="2217925"/>
                </a:cubicBezTo>
                <a:cubicBezTo>
                  <a:pt x="2502004" y="2265017"/>
                  <a:pt x="2452959" y="2241935"/>
                  <a:pt x="2514678" y="2293374"/>
                </a:cubicBezTo>
                <a:cubicBezTo>
                  <a:pt x="2619725" y="2380925"/>
                  <a:pt x="2479897" y="2246017"/>
                  <a:pt x="2590119" y="2356248"/>
                </a:cubicBezTo>
                <a:cubicBezTo>
                  <a:pt x="2585730" y="2382584"/>
                  <a:pt x="2564929" y="2519764"/>
                  <a:pt x="2552398" y="2532296"/>
                </a:cubicBezTo>
                <a:cubicBezTo>
                  <a:pt x="2539825" y="2544871"/>
                  <a:pt x="2528179" y="2558447"/>
                  <a:pt x="2514678" y="2570020"/>
                </a:cubicBezTo>
                <a:cubicBezTo>
                  <a:pt x="2475310" y="2603768"/>
                  <a:pt x="2457862" y="2605354"/>
                  <a:pt x="2426665" y="2645469"/>
                </a:cubicBezTo>
                <a:cubicBezTo>
                  <a:pt x="2408110" y="2669328"/>
                  <a:pt x="2394505" y="2696737"/>
                  <a:pt x="2376371" y="2720918"/>
                </a:cubicBezTo>
                <a:cubicBezTo>
                  <a:pt x="2370382" y="2728905"/>
                  <a:pt x="2320856" y="2793011"/>
                  <a:pt x="2313504" y="2808942"/>
                </a:cubicBezTo>
                <a:cubicBezTo>
                  <a:pt x="2294587" y="2849932"/>
                  <a:pt x="2295130" y="2902766"/>
                  <a:pt x="2263210" y="2934690"/>
                </a:cubicBezTo>
                <a:cubicBezTo>
                  <a:pt x="2230665" y="2967239"/>
                  <a:pt x="2195170" y="3007672"/>
                  <a:pt x="2150050" y="3022714"/>
                </a:cubicBezTo>
                <a:cubicBezTo>
                  <a:pt x="2137477" y="3026906"/>
                  <a:pt x="2125074" y="3031648"/>
                  <a:pt x="2112330" y="3035289"/>
                </a:cubicBezTo>
                <a:cubicBezTo>
                  <a:pt x="2095714" y="3040037"/>
                  <a:pt x="2078430" y="3042399"/>
                  <a:pt x="2062036" y="3047864"/>
                </a:cubicBezTo>
                <a:cubicBezTo>
                  <a:pt x="1940886" y="3088252"/>
                  <a:pt x="2060528" y="3062787"/>
                  <a:pt x="1923729" y="3085588"/>
                </a:cubicBezTo>
                <a:cubicBezTo>
                  <a:pt x="1830072" y="3148034"/>
                  <a:pt x="1945107" y="3067772"/>
                  <a:pt x="1848288" y="3148463"/>
                </a:cubicBezTo>
                <a:cubicBezTo>
                  <a:pt x="1836679" y="3158138"/>
                  <a:pt x="1823141" y="3165229"/>
                  <a:pt x="1810568" y="3173612"/>
                </a:cubicBezTo>
                <a:cubicBezTo>
                  <a:pt x="1777039" y="3169420"/>
                  <a:pt x="1741354" y="3173587"/>
                  <a:pt x="1709981" y="3161037"/>
                </a:cubicBezTo>
                <a:cubicBezTo>
                  <a:pt x="1695950" y="3155424"/>
                  <a:pt x="1692173" y="3136524"/>
                  <a:pt x="1684834" y="3123313"/>
                </a:cubicBezTo>
                <a:cubicBezTo>
                  <a:pt x="1610700" y="2989857"/>
                  <a:pt x="1678649" y="3095173"/>
                  <a:pt x="1621967" y="3010139"/>
                </a:cubicBezTo>
                <a:cubicBezTo>
                  <a:pt x="1617776" y="2993373"/>
                  <a:pt x="1609394" y="2977122"/>
                  <a:pt x="1609394" y="2959840"/>
                </a:cubicBezTo>
                <a:cubicBezTo>
                  <a:pt x="1609394" y="2861900"/>
                  <a:pt x="1616831" y="2859508"/>
                  <a:pt x="1647114" y="2783792"/>
                </a:cubicBezTo>
                <a:cubicBezTo>
                  <a:pt x="1642923" y="2712535"/>
                  <a:pt x="1643772" y="2640801"/>
                  <a:pt x="1634541" y="2570020"/>
                </a:cubicBezTo>
                <a:cubicBezTo>
                  <a:pt x="1633134" y="2559232"/>
                  <a:pt x="1607840" y="2471595"/>
                  <a:pt x="1584247" y="2456847"/>
                </a:cubicBezTo>
                <a:cubicBezTo>
                  <a:pt x="1561770" y="2442797"/>
                  <a:pt x="1530862" y="2446402"/>
                  <a:pt x="1508807" y="2431697"/>
                </a:cubicBezTo>
                <a:lnTo>
                  <a:pt x="1433367" y="2381398"/>
                </a:lnTo>
                <a:cubicBezTo>
                  <a:pt x="1420793" y="2373015"/>
                  <a:pt x="1409982" y="2361027"/>
                  <a:pt x="1395646" y="2356248"/>
                </a:cubicBezTo>
                <a:cubicBezTo>
                  <a:pt x="1343590" y="2338894"/>
                  <a:pt x="1368953" y="2351025"/>
                  <a:pt x="1320206" y="2318524"/>
                </a:cubicBezTo>
                <a:cubicBezTo>
                  <a:pt x="1295059" y="2326907"/>
                  <a:pt x="1266335" y="2328265"/>
                  <a:pt x="1244766" y="2343673"/>
                </a:cubicBezTo>
                <a:cubicBezTo>
                  <a:pt x="1233980" y="2351378"/>
                  <a:pt x="1235407" y="2368539"/>
                  <a:pt x="1232192" y="2381398"/>
                </a:cubicBezTo>
                <a:cubicBezTo>
                  <a:pt x="1222820" y="2418889"/>
                  <a:pt x="1225548" y="2460644"/>
                  <a:pt x="1207045" y="2494571"/>
                </a:cubicBezTo>
                <a:cubicBezTo>
                  <a:pt x="1198070" y="2511026"/>
                  <a:pt x="1173516" y="2511338"/>
                  <a:pt x="1156752" y="2519721"/>
                </a:cubicBezTo>
                <a:cubicBezTo>
                  <a:pt x="1119032" y="2511338"/>
                  <a:pt x="1074840" y="2517300"/>
                  <a:pt x="1043591" y="2494571"/>
                </a:cubicBezTo>
                <a:cubicBezTo>
                  <a:pt x="1022153" y="2478978"/>
                  <a:pt x="1026827" y="2444272"/>
                  <a:pt x="1018445" y="2419122"/>
                </a:cubicBezTo>
                <a:lnTo>
                  <a:pt x="1005871" y="2381398"/>
                </a:lnTo>
                <a:cubicBezTo>
                  <a:pt x="992609" y="2301814"/>
                  <a:pt x="993298" y="2331445"/>
                  <a:pt x="993298" y="229337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Open Sans"/>
                <a:cs typeface="Open Sans"/>
              </a:rPr>
              <a:t>Festlegung von strategischen Immobilienstandorten und den Ausbau in Stufenprozessen bis </a:t>
            </a:r>
            <a:r>
              <a:rPr lang="de-DE" dirty="0" smtClean="0">
                <a:latin typeface="Open Sans"/>
                <a:cs typeface="Open Sans"/>
              </a:rPr>
              <a:t>2020.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Zusammenspiel zwischen Hausärzten und angestellten Ärzten im Krankenhaus im Bereich Diagnostik, Therapie, Medikation, personellem Austausch, Fallkonferenzen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Gemeinsame ärztliche und nichtärztliche Personalwerbung für die Region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Das Krankenhaus wird attraktiver mit gemeinsamer Arzt-/ Personalwerbung mit dem ambulanten Sektor und dualen Karrieren gleichzeitig ambulant/stationär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98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2701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latin typeface="Open Sans"/>
                <a:cs typeface="Open Sans"/>
              </a:rPr>
              <a:t>Versorgungskette niedergelassener Arzt, Krankenhaus, Entlassung, Reha, Pflege, Physiotherapie, Apotheke, Pflege, Orthopädietechnik, Sanitätshaus unter Einbindung der </a:t>
            </a:r>
            <a:r>
              <a:rPr lang="de-DE" dirty="0" smtClean="0">
                <a:latin typeface="Open Sans"/>
                <a:cs typeface="Open Sans"/>
              </a:rPr>
              <a:t>Krankenkassen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Entwicklung von Versorgungspfaden nach Indikation, IV-Konzepte 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Einbeziehung von Patienten-</a:t>
            </a:r>
            <a:r>
              <a:rPr lang="de-DE" dirty="0" smtClean="0">
                <a:latin typeface="Open Sans"/>
                <a:cs typeface="Open Sans"/>
              </a:rPr>
              <a:t>Organisationen</a:t>
            </a:r>
            <a:endParaRPr lang="de-DE" dirty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 smtClean="0">
                <a:latin typeface="Open Sans"/>
                <a:cs typeface="Open Sans"/>
              </a:rPr>
              <a:t>Einbeziehung nicht-ärztlicher Leistungserbringer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217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4225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Open Sans"/>
                <a:cs typeface="Open Sans"/>
              </a:rPr>
              <a:t>Auffangpraxen können sich zwei Jahre auf neuartige Delegation mit </a:t>
            </a:r>
            <a:r>
              <a:rPr lang="de-DE" dirty="0" smtClean="0">
                <a:latin typeface="Open Sans"/>
                <a:cs typeface="Open Sans"/>
              </a:rPr>
              <a:t>Versorgungsassistentinnen </a:t>
            </a:r>
            <a:r>
              <a:rPr lang="de-DE" dirty="0">
                <a:latin typeface="Open Sans"/>
                <a:cs typeface="Open Sans"/>
              </a:rPr>
              <a:t>vorbereiten: Auswahl der Personen, Fortbildung, Integration dieser Personen in ein neues Muster der Versorgung zwischen dem ärztlichen Personal, den Ärzten selbst und dem Patienten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Vorteile in der Stabilität von Zuweisungsstrukturen, ökonomischer Langfristplanung, Stabilität und Attraktivität personeller Verflechtung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1239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Stationär – ambulantes Modell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31913"/>
            <a:ext cx="8169275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feld 7"/>
          <p:cNvSpPr txBox="1">
            <a:spLocks noChangeArrowheads="1"/>
          </p:cNvSpPr>
          <p:nvPr/>
        </p:nvSpPr>
        <p:spPr bwMode="auto">
          <a:xfrm>
            <a:off x="3984625" y="5846763"/>
            <a:ext cx="3506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„bottom-up Ansatz</a:t>
            </a:r>
            <a:r>
              <a:rPr lang="ja-JP" altLang="de-DE"/>
              <a:t>“</a:t>
            </a:r>
            <a:endParaRPr lang="de-DE"/>
          </a:p>
        </p:txBody>
      </p:sp>
      <p:sp>
        <p:nvSpPr>
          <p:cNvPr id="7" name="Textfeld 8"/>
          <p:cNvSpPr txBox="1">
            <a:spLocks noChangeArrowheads="1"/>
          </p:cNvSpPr>
          <p:nvPr/>
        </p:nvSpPr>
        <p:spPr bwMode="auto">
          <a:xfrm>
            <a:off x="3902075" y="1628775"/>
            <a:ext cx="350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/>
              <a:t>„topdown Ansatz</a:t>
            </a:r>
            <a:r>
              <a:rPr lang="ja-JP" altLang="de-DE"/>
              <a:t>“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28323821"/>
              </p:ext>
            </p:extLst>
          </p:nvPr>
        </p:nvGraphicFramePr>
        <p:xfrm>
          <a:off x="858882" y="3604858"/>
          <a:ext cx="2593075" cy="94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lipse 10"/>
          <p:cNvSpPr>
            <a:spLocks noChangeArrowheads="1"/>
          </p:cNvSpPr>
          <p:nvPr/>
        </p:nvSpPr>
        <p:spPr bwMode="auto">
          <a:xfrm>
            <a:off x="1568450" y="3529013"/>
            <a:ext cx="1092200" cy="950912"/>
          </a:xfrm>
          <a:prstGeom prst="ellipse">
            <a:avLst/>
          </a:prstGeom>
          <a:solidFill>
            <a:srgbClr val="D8CAC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9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Inter-sektorale </a:t>
            </a:r>
            <a:r>
              <a:rPr lang="de-DE" sz="9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Mediation</a:t>
            </a:r>
            <a:endParaRPr lang="de-DE" sz="9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566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Vielen Dank für Ihre Aufmerksamkeit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000" dirty="0" smtClean="0">
              <a:latin typeface="Open Sans"/>
              <a:cs typeface="Open Sans"/>
              <a:hlinkClick r:id="rId2"/>
            </a:endParaRPr>
          </a:p>
          <a:p>
            <a:pPr marL="0" indent="0">
              <a:buNone/>
            </a:pPr>
            <a:endParaRPr lang="de-DE" sz="3000" dirty="0" smtClean="0">
              <a:latin typeface="Open Sans"/>
              <a:cs typeface="Open Sans"/>
              <a:hlinkClick r:id="rId2"/>
            </a:endParaRPr>
          </a:p>
          <a:p>
            <a:r>
              <a:rPr lang="de-DE" sz="3000" dirty="0" smtClean="0">
                <a:latin typeface="Open Sans"/>
                <a:cs typeface="Open Sans"/>
                <a:hlinkClick r:id="rId2"/>
              </a:rPr>
              <a:t>http</a:t>
            </a:r>
            <a:r>
              <a:rPr lang="de-DE" sz="3000" dirty="0">
                <a:latin typeface="Open Sans"/>
                <a:cs typeface="Open Sans"/>
                <a:hlinkClick r:id="rId2"/>
              </a:rPr>
              <a:t>://www.sanexio.de/</a:t>
            </a:r>
            <a:r>
              <a:rPr lang="de-DE" sz="3000" dirty="0" smtClean="0">
                <a:latin typeface="Open Sans"/>
                <a:cs typeface="Open Sans"/>
                <a:hlinkClick r:id="rId2"/>
              </a:rPr>
              <a:t>blog</a:t>
            </a:r>
            <a:endParaRPr lang="de-DE" sz="3000" dirty="0" smtClean="0">
              <a:latin typeface="Open Sans"/>
              <a:cs typeface="Open Sans"/>
            </a:endParaRPr>
          </a:p>
          <a:p>
            <a:endParaRPr lang="de-DE" sz="3000" dirty="0">
              <a:latin typeface="Open Sans"/>
              <a:cs typeface="Open Sans"/>
            </a:endParaRPr>
          </a:p>
          <a:p>
            <a:r>
              <a:rPr lang="de-DE" sz="3000" dirty="0" smtClean="0">
                <a:latin typeface="Open Sans"/>
                <a:cs typeface="Open Sans"/>
                <a:hlinkClick r:id="rId3"/>
              </a:rPr>
              <a:t>s.stracke@sanexio.de</a:t>
            </a:r>
            <a:endParaRPr lang="de-DE" sz="3000" dirty="0" smtClean="0">
              <a:latin typeface="Open Sans"/>
              <a:cs typeface="Open Sans"/>
            </a:endParaRPr>
          </a:p>
          <a:p>
            <a:endParaRPr lang="de-DE" sz="3000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sz="30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860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Neueinteilung der Planungs-/Arztgruppen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Erhöhung von 14 auf 23</a:t>
            </a:r>
            <a:endParaRPr lang="de-DE" dirty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 smtClean="0">
                <a:latin typeface="Open Sans"/>
                <a:cs typeface="Open Sans"/>
              </a:rPr>
              <a:t>Neugliederung der Planungsbereiche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Erhöhung von 395 auf 883</a:t>
            </a:r>
          </a:p>
          <a:p>
            <a:endParaRPr lang="de-DE" dirty="0">
              <a:latin typeface="Open Sans"/>
              <a:cs typeface="Open Sans"/>
            </a:endParaRPr>
          </a:p>
          <a:p>
            <a:r>
              <a:rPr lang="de-DE" dirty="0" smtClean="0">
                <a:latin typeface="Open Sans"/>
                <a:cs typeface="Open Sans"/>
              </a:rPr>
              <a:t>Neufestlegung der Verhältniszahlen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Demographie-Faktor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Regionale 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05992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de-DE" dirty="0">
                <a:latin typeface="Open Sans"/>
                <a:cs typeface="Open Sans"/>
              </a:rPr>
              <a:t>Neue Einnahmenverteilung zw. Haus-/Fachärzten </a:t>
            </a: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Grund- vs. spezialisierte Versorgung (Größere Versorgerpraxen werden gestärkt) 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E</a:t>
            </a:r>
            <a:r>
              <a:rPr lang="de-DE" dirty="0" smtClean="0">
                <a:latin typeface="Open Sans"/>
                <a:cs typeface="Open Sans"/>
              </a:rPr>
              <a:t>s </a:t>
            </a:r>
            <a:r>
              <a:rPr lang="de-DE" dirty="0">
                <a:latin typeface="Open Sans"/>
                <a:cs typeface="Open Sans"/>
              </a:rPr>
              <a:t>ergeben sich einige 100 neu geöffnete </a:t>
            </a:r>
            <a:r>
              <a:rPr lang="de-DE" dirty="0" smtClean="0">
                <a:latin typeface="Open Sans"/>
                <a:cs typeface="Open Sans"/>
              </a:rPr>
              <a:t>Hausarztzulassungen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Erhöhung von nicht nachbesetzbaren HA-Stellen von 2000 auf </a:t>
            </a:r>
            <a:r>
              <a:rPr lang="de-DE" dirty="0" smtClean="0">
                <a:latin typeface="Open Sans"/>
                <a:cs typeface="Open Sans"/>
              </a:rPr>
              <a:t>3000</a:t>
            </a:r>
          </a:p>
          <a:p>
            <a:pPr mar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r>
              <a:rPr lang="de-DE" sz="2400" dirty="0">
                <a:latin typeface="Open Sans"/>
                <a:cs typeface="Open Sans"/>
              </a:rPr>
              <a:t>600 neu ausgeschriebene Zulassungen der fachärztlichen </a:t>
            </a:r>
            <a:r>
              <a:rPr lang="de-DE" sz="2400" dirty="0" smtClean="0">
                <a:latin typeface="Open Sans"/>
                <a:cs typeface="Open Sans"/>
              </a:rPr>
              <a:t>Grundversorgung</a:t>
            </a:r>
            <a:endParaRPr lang="de-DE" sz="2400" dirty="0">
              <a:latin typeface="Open Sans"/>
              <a:cs typeface="Open Sans"/>
            </a:endParaRPr>
          </a:p>
          <a:p>
            <a:endParaRPr lang="de-DE" dirty="0"/>
          </a:p>
          <a:p>
            <a:pPr lvl="0"/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45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>
                <a:latin typeface="Open Sans"/>
                <a:cs typeface="Open Sans"/>
              </a:rPr>
              <a:t>3 von 6 ländlichen Gemeinden haben bis 2020 keinen wohnortnahen Versorger </a:t>
            </a:r>
            <a:endParaRPr lang="de-DE" dirty="0" smtClean="0">
              <a:latin typeface="Open Sans"/>
              <a:cs typeface="Open Sans"/>
            </a:endParaRPr>
          </a:p>
          <a:p>
            <a:pPr marL="0" lvl="0" indent="0">
              <a:buNone/>
            </a:pPr>
            <a:endParaRPr lang="de-DE" dirty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r>
              <a:rPr lang="de-DE" sz="2400" dirty="0">
                <a:latin typeface="Open Sans"/>
                <a:cs typeface="Open Sans"/>
              </a:rPr>
              <a:t>W</a:t>
            </a:r>
            <a:r>
              <a:rPr lang="de-DE" sz="2400" dirty="0" smtClean="0">
                <a:latin typeface="Open Sans"/>
                <a:cs typeface="Open Sans"/>
              </a:rPr>
              <a:t>ohnortnahe </a:t>
            </a:r>
            <a:r>
              <a:rPr lang="de-DE" sz="2400" dirty="0">
                <a:latin typeface="Open Sans"/>
                <a:cs typeface="Open Sans"/>
              </a:rPr>
              <a:t>Versorgung erweitert sich von </a:t>
            </a:r>
            <a:r>
              <a:rPr lang="de-DE" sz="2400" dirty="0" smtClean="0">
                <a:latin typeface="Open Sans"/>
                <a:cs typeface="Open Sans"/>
              </a:rPr>
              <a:t>10km auf </a:t>
            </a:r>
            <a:r>
              <a:rPr lang="de-DE" sz="2400" dirty="0">
                <a:latin typeface="Open Sans"/>
                <a:cs typeface="Open Sans"/>
              </a:rPr>
              <a:t>bis zu </a:t>
            </a:r>
            <a:r>
              <a:rPr lang="de-DE" sz="2400" dirty="0" smtClean="0">
                <a:latin typeface="Open Sans"/>
                <a:cs typeface="Open Sans"/>
              </a:rPr>
              <a:t>50km Anfahrtsweg. </a:t>
            </a:r>
          </a:p>
          <a:p>
            <a:pPr marL="342900" lvl="1" indent="-342900">
              <a:buFont typeface="Arial"/>
              <a:buChar char="•"/>
            </a:pPr>
            <a:endParaRPr lang="de-DE" sz="2400" dirty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Bisheriges Dilemma: Überversorgung – Ärzte als Vergütungskonkurrenten im </a:t>
            </a:r>
            <a:r>
              <a:rPr lang="de-DE" sz="2400" dirty="0">
                <a:latin typeface="Open Sans"/>
                <a:cs typeface="Open Sans"/>
              </a:rPr>
              <a:t>gedeckelten System. </a:t>
            </a:r>
            <a:endParaRPr lang="de-DE" sz="2400" dirty="0" smtClean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endParaRPr lang="de-DE" sz="2400" dirty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r>
              <a:rPr lang="de-DE" sz="2400" dirty="0" smtClean="0">
                <a:latin typeface="Open Sans"/>
                <a:cs typeface="Open Sans"/>
              </a:rPr>
              <a:t>Neues Dilemma: Haus- und Fachärztemangel</a:t>
            </a:r>
            <a:endParaRPr lang="de-DE" sz="2400" dirty="0">
              <a:latin typeface="Open Sans"/>
              <a:cs typeface="Open Sans"/>
            </a:endParaRPr>
          </a:p>
          <a:p>
            <a:pPr marL="342900" lvl="1" indent="-342900">
              <a:buFont typeface="Arial"/>
              <a:buChar char="•"/>
            </a:pPr>
            <a:endParaRPr lang="de-DE" dirty="0"/>
          </a:p>
          <a:p>
            <a:pPr lvl="0"/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424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3" name="Bild 2" descr="HÄ 2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3478120"/>
            <a:ext cx="3218609" cy="2638986"/>
          </a:xfrm>
          <a:prstGeom prst="rect">
            <a:avLst/>
          </a:prstGeom>
        </p:spPr>
      </p:pic>
      <p:pic>
        <p:nvPicPr>
          <p:cNvPr id="4" name="Bild 3" descr="HÄ 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879081"/>
            <a:ext cx="3218609" cy="2569420"/>
          </a:xfrm>
          <a:prstGeom prst="rect">
            <a:avLst/>
          </a:prstGeom>
        </p:spPr>
      </p:pic>
      <p:pic>
        <p:nvPicPr>
          <p:cNvPr id="5" name="Bild 4" descr="BdPl 2013 B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5" y="1031278"/>
            <a:ext cx="4442141" cy="52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Hausarztbereich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Open Sans"/>
                <a:cs typeface="Open Sans"/>
              </a:rPr>
              <a:t>Ein sterbender Beruf mit 75</a:t>
            </a:r>
            <a:r>
              <a:rPr lang="de-DE" sz="2800" dirty="0" smtClean="0">
                <a:latin typeface="Open Sans"/>
                <a:cs typeface="Open Sans"/>
              </a:rPr>
              <a:t>% </a:t>
            </a:r>
            <a:r>
              <a:rPr lang="de-DE" sz="2800" dirty="0">
                <a:latin typeface="Open Sans"/>
                <a:cs typeface="Open Sans"/>
              </a:rPr>
              <a:t>Rückgang innerhalb der letzten fünf Jahre 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000" dirty="0">
              <a:latin typeface="Open Sans"/>
              <a:cs typeface="Open Sans"/>
            </a:endParaRPr>
          </a:p>
          <a:p>
            <a:r>
              <a:rPr lang="de-DE" sz="2800" dirty="0">
                <a:latin typeface="Open Sans"/>
                <a:cs typeface="Open Sans"/>
              </a:rPr>
              <a:t>Bis zum Jahr 2020 scheiden pro Jahr 2.400 Hausärzte aus 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>
                <a:latin typeface="Open Sans"/>
                <a:cs typeface="Open Sans"/>
              </a:rPr>
              <a:t>Seit fünf Jahren rücken im Durchschnitt nur noch 800 Nachwuchshausärzte pro Jahr nach </a:t>
            </a:r>
            <a:endParaRPr lang="de-DE" sz="2800" dirty="0" smtClean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sz="2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2429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Hausarztbereich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Bis 2020 fehlen 15.000 Hausärzte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15Mio Kassenpatienten und 1.5Mio PKV-Patienten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2012 haben gerade </a:t>
            </a:r>
            <a:r>
              <a:rPr lang="de-DE" sz="2800" dirty="0">
                <a:latin typeface="Open Sans"/>
                <a:cs typeface="Open Sans"/>
              </a:rPr>
              <a:t>einmal 949 Hausärzte ihre Weiterbildung </a:t>
            </a:r>
            <a:r>
              <a:rPr lang="de-DE" sz="2800" dirty="0" smtClean="0">
                <a:latin typeface="Open Sans"/>
                <a:cs typeface="Open Sans"/>
              </a:rPr>
              <a:t>abgeschlossen.“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Damit </a:t>
            </a:r>
            <a:r>
              <a:rPr lang="de-DE" sz="2800" dirty="0">
                <a:latin typeface="Open Sans"/>
                <a:cs typeface="Open Sans"/>
              </a:rPr>
              <a:t>gehen bis 2020 im ländlichen Raum ca. 50 % der Hausärzte ihre Berufstätigkeit </a:t>
            </a:r>
            <a:r>
              <a:rPr lang="de-DE" sz="2800" dirty="0" smtClean="0">
                <a:latin typeface="Open Sans"/>
                <a:cs typeface="Open Sans"/>
              </a:rPr>
              <a:t>auf</a:t>
            </a:r>
            <a:r>
              <a:rPr lang="de-DE" sz="2800" dirty="0">
                <a:latin typeface="Open Sans"/>
                <a:cs typeface="Open Sans"/>
              </a:rPr>
              <a:t>, ohne dass es in 80 % der Fälle zu einer Nachfolge </a:t>
            </a:r>
            <a:r>
              <a:rPr lang="de-DE" sz="2800" dirty="0" smtClean="0">
                <a:latin typeface="Open Sans"/>
                <a:cs typeface="Open Sans"/>
              </a:rPr>
              <a:t>kommt. </a:t>
            </a:r>
            <a:endParaRPr lang="de-DE" sz="2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exio_Docvoc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Sanexio_Docvocat.potx</Template>
  <TotalTime>0</TotalTime>
  <Words>1582</Words>
  <Application>Microsoft Macintosh PowerPoint</Application>
  <PresentationFormat>Bildschirmpräsentation (4:3)</PresentationFormat>
  <Paragraphs>505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Sanexio_Docvocat</vt:lpstr>
      <vt:lpstr>Entwicklung einer regionalen Strategie zum Aufbau einer dauerhaften (haus-)ärztlichen Versorgungsstruktur sowie die Koordination der entsprechenden Umsetzung unter Schirmherrschaft der  Gemeinde Ulrichstein.</vt:lpstr>
      <vt:lpstr>Ausgangssituation</vt:lpstr>
      <vt:lpstr>Was bedeutet dies für den Hausarzt ?</vt:lpstr>
      <vt:lpstr>Bedarfsplanung 2013</vt:lpstr>
      <vt:lpstr>Bedarfsplanung 2013</vt:lpstr>
      <vt:lpstr>Bedarfsplanung 2013</vt:lpstr>
      <vt:lpstr>Bedarfsplanung 2013</vt:lpstr>
      <vt:lpstr>Hausarztbereich</vt:lpstr>
      <vt:lpstr>Hausarztbereich</vt:lpstr>
      <vt:lpstr>Hausarztbereich</vt:lpstr>
      <vt:lpstr>Probleme im Krankenhaus</vt:lpstr>
      <vt:lpstr>Probleme im Krankenhaus</vt:lpstr>
      <vt:lpstr>Welche Rolle kann das KH übernehmen?</vt:lpstr>
      <vt:lpstr>Welche Rolle kann das KH übernehmen?</vt:lpstr>
      <vt:lpstr>Hausärzte Vogelsberg</vt:lpstr>
      <vt:lpstr>Vogelsbergkreis</vt:lpstr>
      <vt:lpstr>Berechnung des Versorgungsgrades</vt:lpstr>
      <vt:lpstr>Vogelsbergkreis</vt:lpstr>
      <vt:lpstr>Vogelsbergkreis</vt:lpstr>
      <vt:lpstr>Planungsbereiche</vt:lpstr>
      <vt:lpstr>Planungsbereiche</vt:lpstr>
      <vt:lpstr>Ausgeschriebene Hausarztsitze im Mai</vt:lpstr>
      <vt:lpstr>Praxisangebot Antrifttal</vt:lpstr>
      <vt:lpstr>Interkommunale Versorgung</vt:lpstr>
      <vt:lpstr>Restrukturierungsprozess bis 2020</vt:lpstr>
      <vt:lpstr>Zukunftsmodell ab 2020</vt:lpstr>
      <vt:lpstr>Delegation ist der Schlüssel !</vt:lpstr>
      <vt:lpstr>Hessischer Pakt zur Sicherstellung der gesundheitlichen Versorgung für die Jahre 2012 bis 2014</vt:lpstr>
      <vt:lpstr>Förderung von Regionalen Gesundheitsnetzen</vt:lpstr>
      <vt:lpstr>Konzeptpapier zur Teilnahme am Wettbewerb </vt:lpstr>
      <vt:lpstr>Aufgabe der Kommunalpolitik:</vt:lpstr>
      <vt:lpstr>Meilensteine Umsetzungsprozess </vt:lpstr>
      <vt:lpstr>Vogelsbergkreis</vt:lpstr>
      <vt:lpstr>Meilensteine Umsetzungsprozess </vt:lpstr>
      <vt:lpstr>Meilensteine Umsetzungsprozess </vt:lpstr>
      <vt:lpstr>Meilensteine Umsetzungsprozess </vt:lpstr>
      <vt:lpstr>Stationär – ambulantes Modell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Siegbert Dr. Stracke</cp:lastModifiedBy>
  <cp:revision>98</cp:revision>
  <cp:lastPrinted>2013-05-13T16:32:16Z</cp:lastPrinted>
  <dcterms:created xsi:type="dcterms:W3CDTF">2012-11-27T17:36:27Z</dcterms:created>
  <dcterms:modified xsi:type="dcterms:W3CDTF">2013-05-16T10:46:43Z</dcterms:modified>
</cp:coreProperties>
</file>