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media/image10.svg" ContentType="image/svg+xml"/>
  <Override PartName="/ppt/media/image12.svg" ContentType="image/svg+xml"/>
  <Override PartName="/ppt/media/image1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3"/>
    <p:sldId id="257" r:id="rId4"/>
    <p:sldId id="258" r:id="rId5"/>
    <p:sldId id="279" r:id="rId6"/>
    <p:sldId id="259" r:id="rId7"/>
    <p:sldId id="262" r:id="rId8"/>
    <p:sldId id="260" r:id="rId9"/>
    <p:sldId id="261" r:id="rId10"/>
    <p:sldId id="280" r:id="rId11"/>
    <p:sldId id="263" r:id="rId12"/>
    <p:sldId id="264" r:id="rId13"/>
    <p:sldId id="265" r:id="rId15"/>
    <p:sldId id="266" r:id="rId16"/>
    <p:sldId id="267" r:id="rId17"/>
    <p:sldId id="268" r:id="rId18"/>
    <p:sldId id="270" r:id="rId19"/>
    <p:sldId id="271" r:id="rId20"/>
    <p:sldId id="272" r:id="rId21"/>
    <p:sldId id="281" r:id="rId22"/>
    <p:sldId id="282" r:id="rId23"/>
    <p:sldId id="283" r:id="rId24"/>
    <p:sldId id="274" r:id="rId25"/>
    <p:sldId id="273" r:id="rId26"/>
  </p:sldIdLst>
  <p:sldSz cx="12192000" cy="6858000"/>
  <p:notesSz cx="6858000" cy="9144000"/>
  <p:custDataLst>
    <p:tags r:id="rId3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1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gs" Target="tags/tag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_rels/data3.xml.rels><?xml version="1.0" encoding="UTF-8" standalone="yes"?>
<Relationships xmlns="http://schemas.openxmlformats.org/package/2006/relationships"><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s>
</file>

<file path=ppt/diagrams/_rels/drawing3.xml.rels><?xml version="1.0" encoding="UTF-8" standalone="yes"?>
<Relationships xmlns="http://schemas.openxmlformats.org/package/2006/relationships"><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654667B-8598-4319-A48A-73FE67CB9266}" type="doc">
      <dgm:prSet loTypeId="urn:microsoft.com/office/officeart/2005/8/layout/hierarchy1" loCatId="hierarchy" qsTypeId="urn:microsoft.com/office/officeart/2005/8/quickstyle/simple2" qsCatId="simple" csTypeId="urn:microsoft.com/office/officeart/2005/8/colors/accent1_2" csCatId="accent1"/>
      <dgm:spPr/>
      <dgm:t>
        <a:bodyPr/>
        <a:lstStyle/>
        <a:p>
          <a:endParaRPr lang="en-US"/>
        </a:p>
      </dgm:t>
    </dgm:pt>
    <dgm:pt modelId="{C9D0026D-5D7C-4E61-9430-0E4780DFCE8E}">
      <dgm:prSet/>
      <dgm:spPr/>
      <dgm:t>
        <a:bodyPr/>
        <a:lstStyle/>
        <a:p>
          <a:r>
            <a:rPr lang="en-US"/>
            <a:t>Data mining is generally related to computer science and achieves these goals through several methods such as statistics, online analytical processing, intelligence retrieval, machine learning, expert systems (relying on past rules of thumb), and pattern recognition.</a:t>
          </a:r>
        </a:p>
      </dgm:t>
    </dgm:pt>
    <dgm:pt modelId="{2C14CD1D-4419-423D-BEE6-ABEE6EAA93BC}" cxnId="{7D93479E-85E6-418A-918A-4E84C884B6AD}" type="parTrans">
      <dgm:prSet/>
      <dgm:spPr/>
      <dgm:t>
        <a:bodyPr/>
        <a:lstStyle/>
        <a:p>
          <a:endParaRPr lang="en-US"/>
        </a:p>
      </dgm:t>
    </dgm:pt>
    <dgm:pt modelId="{48995466-6D02-4397-ACA9-D02BB8633F65}" cxnId="{7D93479E-85E6-418A-918A-4E84C884B6AD}" type="sibTrans">
      <dgm:prSet/>
      <dgm:spPr/>
      <dgm:t>
        <a:bodyPr/>
        <a:lstStyle/>
        <a:p>
          <a:endParaRPr lang="en-US"/>
        </a:p>
      </dgm:t>
    </dgm:pt>
    <dgm:pt modelId="{D05FC077-3DB8-4FB6-9EA4-1A12328689AE}">
      <dgm:prSet/>
      <dgm:spPr/>
      <dgm:t>
        <a:bodyPr/>
        <a:lstStyle/>
        <a:p>
          <a:r>
            <a:rPr lang="en-US"/>
            <a:t>This data mining project finds whether there is a clear relationship between different data (purchase time, purchase quantity, indeed and customer gender) and the payment method chosen by the final customer through transaction data (excluding detailed transaction amount) of a website.</a:t>
          </a:r>
        </a:p>
      </dgm:t>
    </dgm:pt>
    <dgm:pt modelId="{A1A4E51D-ED72-4BD6-A478-508D5265FD41}" cxnId="{0305EBCB-F9A0-473D-8313-6F297A79791E}" type="parTrans">
      <dgm:prSet/>
      <dgm:spPr/>
      <dgm:t>
        <a:bodyPr/>
        <a:lstStyle/>
        <a:p>
          <a:endParaRPr lang="en-US"/>
        </a:p>
      </dgm:t>
    </dgm:pt>
    <dgm:pt modelId="{549F851A-81A6-4F9C-BE90-7AB7E765F77A}" cxnId="{0305EBCB-F9A0-473D-8313-6F297A79791E}" type="sibTrans">
      <dgm:prSet/>
      <dgm:spPr/>
      <dgm:t>
        <a:bodyPr/>
        <a:lstStyle/>
        <a:p>
          <a:endParaRPr lang="en-US"/>
        </a:p>
      </dgm:t>
    </dgm:pt>
    <dgm:pt modelId="{ACAD823F-A30F-4A1F-8E9A-C0F49E9AFD8C}" type="pres">
      <dgm:prSet presAssocID="{4654667B-8598-4319-A48A-73FE67CB9266}" presName="hierChild1" presStyleCnt="0">
        <dgm:presLayoutVars>
          <dgm:chPref val="1"/>
          <dgm:dir/>
          <dgm:animOne val="branch"/>
          <dgm:animLvl val="lvl"/>
          <dgm:resizeHandles/>
        </dgm:presLayoutVars>
      </dgm:prSet>
      <dgm:spPr/>
    </dgm:pt>
    <dgm:pt modelId="{36CA5F83-B503-4F6E-B437-12C476D6A980}" type="pres">
      <dgm:prSet presAssocID="{C9D0026D-5D7C-4E61-9430-0E4780DFCE8E}" presName="hierRoot1" presStyleCnt="0"/>
      <dgm:spPr/>
    </dgm:pt>
    <dgm:pt modelId="{D8503279-C252-413C-9DDC-FAF830603EE1}" type="pres">
      <dgm:prSet presAssocID="{C9D0026D-5D7C-4E61-9430-0E4780DFCE8E}" presName="composite" presStyleCnt="0"/>
      <dgm:spPr/>
    </dgm:pt>
    <dgm:pt modelId="{49851DD4-9240-494D-96D3-D251CD8C907F}" type="pres">
      <dgm:prSet presAssocID="{C9D0026D-5D7C-4E61-9430-0E4780DFCE8E}" presName="background" presStyleLbl="node0" presStyleIdx="0" presStyleCnt="2"/>
      <dgm:spPr/>
    </dgm:pt>
    <dgm:pt modelId="{515010D4-85D6-40BE-BD97-A1EF0B3466A3}" type="pres">
      <dgm:prSet presAssocID="{C9D0026D-5D7C-4E61-9430-0E4780DFCE8E}" presName="text" presStyleLbl="fgAcc0" presStyleIdx="0" presStyleCnt="2">
        <dgm:presLayoutVars>
          <dgm:chPref val="3"/>
        </dgm:presLayoutVars>
      </dgm:prSet>
      <dgm:spPr/>
    </dgm:pt>
    <dgm:pt modelId="{21DE5DBC-504B-4D7C-B20C-4273EBA7D8A1}" type="pres">
      <dgm:prSet presAssocID="{C9D0026D-5D7C-4E61-9430-0E4780DFCE8E}" presName="hierChild2" presStyleCnt="0"/>
      <dgm:spPr/>
    </dgm:pt>
    <dgm:pt modelId="{F51320AA-3636-4732-99D5-C0EB098C8FB7}" type="pres">
      <dgm:prSet presAssocID="{D05FC077-3DB8-4FB6-9EA4-1A12328689AE}" presName="hierRoot1" presStyleCnt="0"/>
      <dgm:spPr/>
    </dgm:pt>
    <dgm:pt modelId="{C28FC685-CFE7-4A04-8FD8-208143E05547}" type="pres">
      <dgm:prSet presAssocID="{D05FC077-3DB8-4FB6-9EA4-1A12328689AE}" presName="composite" presStyleCnt="0"/>
      <dgm:spPr/>
    </dgm:pt>
    <dgm:pt modelId="{871227C9-8CE4-47A0-9D34-46B1BEF01B74}" type="pres">
      <dgm:prSet presAssocID="{D05FC077-3DB8-4FB6-9EA4-1A12328689AE}" presName="background" presStyleLbl="node0" presStyleIdx="1" presStyleCnt="2"/>
      <dgm:spPr/>
    </dgm:pt>
    <dgm:pt modelId="{D9B3846B-4E13-4C25-9A07-BBE2F39863DD}" type="pres">
      <dgm:prSet presAssocID="{D05FC077-3DB8-4FB6-9EA4-1A12328689AE}" presName="text" presStyleLbl="fgAcc0" presStyleIdx="1" presStyleCnt="2">
        <dgm:presLayoutVars>
          <dgm:chPref val="3"/>
        </dgm:presLayoutVars>
      </dgm:prSet>
      <dgm:spPr/>
    </dgm:pt>
    <dgm:pt modelId="{328592F4-9892-48C7-9F14-73CC54FE6435}" type="pres">
      <dgm:prSet presAssocID="{D05FC077-3DB8-4FB6-9EA4-1A12328689AE}" presName="hierChild2" presStyleCnt="0"/>
      <dgm:spPr/>
    </dgm:pt>
  </dgm:ptLst>
  <dgm:cxnLst>
    <dgm:cxn modelId="{0F5A5B6E-1DA5-4159-AE87-E527ECCFC1A7}" type="presOf" srcId="{D05FC077-3DB8-4FB6-9EA4-1A12328689AE}" destId="{D9B3846B-4E13-4C25-9A07-BBE2F39863DD}" srcOrd="0" destOrd="0" presId="urn:microsoft.com/office/officeart/2005/8/layout/hierarchy1"/>
    <dgm:cxn modelId="{D0D8A384-2BFE-4F3D-AA39-5814944ED231}" type="presOf" srcId="{4654667B-8598-4319-A48A-73FE67CB9266}" destId="{ACAD823F-A30F-4A1F-8E9A-C0F49E9AFD8C}" srcOrd="0" destOrd="0" presId="urn:microsoft.com/office/officeart/2005/8/layout/hierarchy1"/>
    <dgm:cxn modelId="{F9CC928F-FAFC-4F76-9908-D155E5E92971}" type="presOf" srcId="{C9D0026D-5D7C-4E61-9430-0E4780DFCE8E}" destId="{515010D4-85D6-40BE-BD97-A1EF0B3466A3}" srcOrd="0" destOrd="0" presId="urn:microsoft.com/office/officeart/2005/8/layout/hierarchy1"/>
    <dgm:cxn modelId="{7D93479E-85E6-418A-918A-4E84C884B6AD}" srcId="{4654667B-8598-4319-A48A-73FE67CB9266}" destId="{C9D0026D-5D7C-4E61-9430-0E4780DFCE8E}" srcOrd="0" destOrd="0" parTransId="{2C14CD1D-4419-423D-BEE6-ABEE6EAA93BC}" sibTransId="{48995466-6D02-4397-ACA9-D02BB8633F65}"/>
    <dgm:cxn modelId="{0305EBCB-F9A0-473D-8313-6F297A79791E}" srcId="{4654667B-8598-4319-A48A-73FE67CB9266}" destId="{D05FC077-3DB8-4FB6-9EA4-1A12328689AE}" srcOrd="1" destOrd="0" parTransId="{A1A4E51D-ED72-4BD6-A478-508D5265FD41}" sibTransId="{549F851A-81A6-4F9C-BE90-7AB7E765F77A}"/>
    <dgm:cxn modelId="{E5CF634C-2D0F-4454-8AB2-5E74F7FEC346}" type="presParOf" srcId="{ACAD823F-A30F-4A1F-8E9A-C0F49E9AFD8C}" destId="{36CA5F83-B503-4F6E-B437-12C476D6A980}" srcOrd="0" destOrd="0" presId="urn:microsoft.com/office/officeart/2005/8/layout/hierarchy1"/>
    <dgm:cxn modelId="{F10CD10A-BBB0-4A1B-A9C3-BFC66E65BDD3}" type="presParOf" srcId="{36CA5F83-B503-4F6E-B437-12C476D6A980}" destId="{D8503279-C252-413C-9DDC-FAF830603EE1}" srcOrd="0" destOrd="0" presId="urn:microsoft.com/office/officeart/2005/8/layout/hierarchy1"/>
    <dgm:cxn modelId="{31301C7C-C3B2-43EF-801E-A5BFC951170B}" type="presParOf" srcId="{D8503279-C252-413C-9DDC-FAF830603EE1}" destId="{49851DD4-9240-494D-96D3-D251CD8C907F}" srcOrd="0" destOrd="0" presId="urn:microsoft.com/office/officeart/2005/8/layout/hierarchy1"/>
    <dgm:cxn modelId="{894D97F3-4F4A-41C1-A4F9-BDCB33EE740B}" type="presParOf" srcId="{D8503279-C252-413C-9DDC-FAF830603EE1}" destId="{515010D4-85D6-40BE-BD97-A1EF0B3466A3}" srcOrd="1" destOrd="0" presId="urn:microsoft.com/office/officeart/2005/8/layout/hierarchy1"/>
    <dgm:cxn modelId="{2FF8CB1C-E200-405A-857F-298D5DDE0D6F}" type="presParOf" srcId="{36CA5F83-B503-4F6E-B437-12C476D6A980}" destId="{21DE5DBC-504B-4D7C-B20C-4273EBA7D8A1}" srcOrd="1" destOrd="0" presId="urn:microsoft.com/office/officeart/2005/8/layout/hierarchy1"/>
    <dgm:cxn modelId="{D2524D5E-C13F-46A2-92A2-BF7C292E5121}" type="presParOf" srcId="{ACAD823F-A30F-4A1F-8E9A-C0F49E9AFD8C}" destId="{F51320AA-3636-4732-99D5-C0EB098C8FB7}" srcOrd="1" destOrd="0" presId="urn:microsoft.com/office/officeart/2005/8/layout/hierarchy1"/>
    <dgm:cxn modelId="{C66990BE-D6CA-49BB-AE99-4A5F440A2CCE}" type="presParOf" srcId="{F51320AA-3636-4732-99D5-C0EB098C8FB7}" destId="{C28FC685-CFE7-4A04-8FD8-208143E05547}" srcOrd="0" destOrd="0" presId="urn:microsoft.com/office/officeart/2005/8/layout/hierarchy1"/>
    <dgm:cxn modelId="{CAEB93F4-F64B-44C6-8303-6828B798E9A3}" type="presParOf" srcId="{C28FC685-CFE7-4A04-8FD8-208143E05547}" destId="{871227C9-8CE4-47A0-9D34-46B1BEF01B74}" srcOrd="0" destOrd="0" presId="urn:microsoft.com/office/officeart/2005/8/layout/hierarchy1"/>
    <dgm:cxn modelId="{5D134397-5127-4FCC-954D-1DB15B098391}" type="presParOf" srcId="{C28FC685-CFE7-4A04-8FD8-208143E05547}" destId="{D9B3846B-4E13-4C25-9A07-BBE2F39863DD}" srcOrd="1" destOrd="0" presId="urn:microsoft.com/office/officeart/2005/8/layout/hierarchy1"/>
    <dgm:cxn modelId="{AE375E22-92FC-4DD7-BE7F-5775652006FD}" type="presParOf" srcId="{F51320AA-3636-4732-99D5-C0EB098C8FB7}" destId="{328592F4-9892-48C7-9F14-73CC54FE6435}"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113A0E-C0A4-4A39-9F50-3F1C642DC177}"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3E0072E2-072D-4001-8B06-E650D96F9031}">
      <dgm:prSet/>
      <dgm:spPr/>
      <dgm:t>
        <a:bodyPr/>
        <a:lstStyle/>
        <a:p>
          <a:r>
            <a:rPr lang="en-US" b="1" i="1"/>
            <a:t>Naïve Bayes</a:t>
          </a:r>
          <a:endParaRPr lang="en-US"/>
        </a:p>
      </dgm:t>
    </dgm:pt>
    <dgm:pt modelId="{1D4030F7-4199-49F8-946A-BE914E3A766C}" cxnId="{57A7816B-FB20-4C67-9F41-872412282A70}" type="parTrans">
      <dgm:prSet/>
      <dgm:spPr/>
      <dgm:t>
        <a:bodyPr/>
        <a:lstStyle/>
        <a:p>
          <a:endParaRPr lang="en-US"/>
        </a:p>
      </dgm:t>
    </dgm:pt>
    <dgm:pt modelId="{5105C7A3-F57E-4F51-9DA0-4333E592784A}" cxnId="{57A7816B-FB20-4C67-9F41-872412282A70}" type="sibTrans">
      <dgm:prSet/>
      <dgm:spPr/>
      <dgm:t>
        <a:bodyPr/>
        <a:lstStyle/>
        <a:p>
          <a:endParaRPr lang="en-US"/>
        </a:p>
      </dgm:t>
    </dgm:pt>
    <dgm:pt modelId="{81C5D0B9-9A72-4478-92E9-FE2A9E1A504E}">
      <dgm:prSet/>
      <dgm:spPr/>
      <dgm:t>
        <a:bodyPr/>
        <a:lstStyle/>
        <a:p>
          <a:r>
            <a:rPr lang="en-US" b="1" i="1"/>
            <a:t>Logistic Regression</a:t>
          </a:r>
          <a:endParaRPr lang="en-US"/>
        </a:p>
      </dgm:t>
    </dgm:pt>
    <dgm:pt modelId="{52FB6F35-DF6C-479A-8406-B09F2A5B4480}" cxnId="{0AD43F0B-8A3C-4D90-BF14-633DE29E5877}" type="parTrans">
      <dgm:prSet/>
      <dgm:spPr/>
      <dgm:t>
        <a:bodyPr/>
        <a:lstStyle/>
        <a:p>
          <a:endParaRPr lang="en-US"/>
        </a:p>
      </dgm:t>
    </dgm:pt>
    <dgm:pt modelId="{4A692B16-4D6A-40E3-88B3-0048BECDAB63}" cxnId="{0AD43F0B-8A3C-4D90-BF14-633DE29E5877}" type="sibTrans">
      <dgm:prSet/>
      <dgm:spPr/>
      <dgm:t>
        <a:bodyPr/>
        <a:lstStyle/>
        <a:p>
          <a:endParaRPr lang="en-US"/>
        </a:p>
      </dgm:t>
    </dgm:pt>
    <dgm:pt modelId="{1C73F779-3ECB-4603-8A22-28024D8042FA}">
      <dgm:prSet/>
      <dgm:spPr/>
      <dgm:t>
        <a:bodyPr/>
        <a:lstStyle/>
        <a:p>
          <a:r>
            <a:rPr lang="en-US" b="1" i="1"/>
            <a:t>J48</a:t>
          </a:r>
          <a:endParaRPr lang="en-US"/>
        </a:p>
      </dgm:t>
    </dgm:pt>
    <dgm:pt modelId="{351F7F20-E574-460B-A20C-7EF4654E0E37}" cxnId="{C32DA8AB-BF76-40E8-9CE2-16F11F7960CD}" type="parTrans">
      <dgm:prSet/>
      <dgm:spPr/>
      <dgm:t>
        <a:bodyPr/>
        <a:lstStyle/>
        <a:p>
          <a:endParaRPr lang="en-US"/>
        </a:p>
      </dgm:t>
    </dgm:pt>
    <dgm:pt modelId="{8BD48817-0061-40B6-9872-4BC152B11AC3}" cxnId="{C32DA8AB-BF76-40E8-9CE2-16F11F7960CD}" type="sibTrans">
      <dgm:prSet/>
      <dgm:spPr/>
      <dgm:t>
        <a:bodyPr/>
        <a:lstStyle/>
        <a:p>
          <a:endParaRPr lang="en-US"/>
        </a:p>
      </dgm:t>
    </dgm:pt>
    <dgm:pt modelId="{F049D258-3C44-400E-9C09-B1BBF3070A62}">
      <dgm:prSet/>
      <dgm:spPr/>
      <dgm:t>
        <a:bodyPr/>
        <a:lstStyle/>
        <a:p>
          <a:r>
            <a:rPr lang="en-US" b="1" i="1"/>
            <a:t>Random Forest</a:t>
          </a:r>
          <a:endParaRPr lang="en-US"/>
        </a:p>
      </dgm:t>
    </dgm:pt>
    <dgm:pt modelId="{BD0A951A-2973-48E7-BA51-D520569FED7A}" cxnId="{A8C7C22B-4844-4EA2-9304-446124009887}" type="parTrans">
      <dgm:prSet/>
      <dgm:spPr/>
      <dgm:t>
        <a:bodyPr/>
        <a:lstStyle/>
        <a:p>
          <a:endParaRPr lang="en-US"/>
        </a:p>
      </dgm:t>
    </dgm:pt>
    <dgm:pt modelId="{265D3D35-8790-4146-B9EA-71292286807E}" cxnId="{A8C7C22B-4844-4EA2-9304-446124009887}" type="sibTrans">
      <dgm:prSet/>
      <dgm:spPr/>
      <dgm:t>
        <a:bodyPr/>
        <a:lstStyle/>
        <a:p>
          <a:endParaRPr lang="en-US"/>
        </a:p>
      </dgm:t>
    </dgm:pt>
    <dgm:pt modelId="{C553928C-77DA-46D0-9E7D-D08DD5BD33A5}">
      <dgm:prSet/>
      <dgm:spPr/>
      <dgm:t>
        <a:bodyPr/>
        <a:lstStyle/>
        <a:p>
          <a:r>
            <a:rPr lang="en-US" b="1" i="1"/>
            <a:t>Bagging</a:t>
          </a:r>
          <a:endParaRPr lang="en-US"/>
        </a:p>
      </dgm:t>
    </dgm:pt>
    <dgm:pt modelId="{AB5F4708-98F2-4A5A-A251-F4F7C6D2022D}" cxnId="{4698421C-A1BD-43B4-BFCE-44ABEE32A358}" type="parTrans">
      <dgm:prSet/>
      <dgm:spPr/>
      <dgm:t>
        <a:bodyPr/>
        <a:lstStyle/>
        <a:p>
          <a:endParaRPr lang="en-US"/>
        </a:p>
      </dgm:t>
    </dgm:pt>
    <dgm:pt modelId="{6714CA4A-53DB-453E-95E6-CE8224CAD5D2}" cxnId="{4698421C-A1BD-43B4-BFCE-44ABEE32A358}" type="sibTrans">
      <dgm:prSet/>
      <dgm:spPr/>
      <dgm:t>
        <a:bodyPr/>
        <a:lstStyle/>
        <a:p>
          <a:endParaRPr lang="en-US"/>
        </a:p>
      </dgm:t>
    </dgm:pt>
    <dgm:pt modelId="{3F4E68B7-4D51-4DC5-9810-91F8BDEA4ED4}" type="pres">
      <dgm:prSet presAssocID="{CB113A0E-C0A4-4A39-9F50-3F1C642DC177}" presName="linear" presStyleCnt="0">
        <dgm:presLayoutVars>
          <dgm:dir/>
          <dgm:animLvl val="lvl"/>
          <dgm:resizeHandles val="exact"/>
        </dgm:presLayoutVars>
      </dgm:prSet>
      <dgm:spPr/>
    </dgm:pt>
    <dgm:pt modelId="{1870A9B6-75AF-446C-99C8-A8E97E1CDFEE}" type="pres">
      <dgm:prSet presAssocID="{3E0072E2-072D-4001-8B06-E650D96F9031}" presName="parentLin" presStyleCnt="0"/>
      <dgm:spPr/>
    </dgm:pt>
    <dgm:pt modelId="{70C178B6-DDE4-4E9E-9DF3-446E637127E7}" type="pres">
      <dgm:prSet presAssocID="{3E0072E2-072D-4001-8B06-E650D96F9031}" presName="parentLeftMargin" presStyleLbl="node1" presStyleIdx="0" presStyleCnt="5"/>
      <dgm:spPr/>
    </dgm:pt>
    <dgm:pt modelId="{1149FCF7-FA63-4BA2-A427-B7F8AB90335B}" type="pres">
      <dgm:prSet presAssocID="{3E0072E2-072D-4001-8B06-E650D96F9031}" presName="parentText" presStyleLbl="node1" presStyleIdx="0" presStyleCnt="5">
        <dgm:presLayoutVars>
          <dgm:chMax val="0"/>
          <dgm:bulletEnabled val="1"/>
        </dgm:presLayoutVars>
      </dgm:prSet>
      <dgm:spPr/>
    </dgm:pt>
    <dgm:pt modelId="{DA448CE1-5DE7-4576-A981-7172350A129C}" type="pres">
      <dgm:prSet presAssocID="{3E0072E2-072D-4001-8B06-E650D96F9031}" presName="negativeSpace" presStyleCnt="0"/>
      <dgm:spPr/>
    </dgm:pt>
    <dgm:pt modelId="{2CD320D4-DC42-4527-9930-32AF707EBC6E}" type="pres">
      <dgm:prSet presAssocID="{3E0072E2-072D-4001-8B06-E650D96F9031}" presName="childText" presStyleLbl="conFgAcc1" presStyleIdx="0" presStyleCnt="5">
        <dgm:presLayoutVars>
          <dgm:bulletEnabled val="1"/>
        </dgm:presLayoutVars>
      </dgm:prSet>
      <dgm:spPr/>
    </dgm:pt>
    <dgm:pt modelId="{2D639E7B-A7E4-47EA-BE79-A84A541E3B42}" type="pres">
      <dgm:prSet presAssocID="{5105C7A3-F57E-4F51-9DA0-4333E592784A}" presName="spaceBetweenRectangles" presStyleCnt="0"/>
      <dgm:spPr/>
    </dgm:pt>
    <dgm:pt modelId="{9C8D75A5-811A-41B1-9040-EEA4384196FE}" type="pres">
      <dgm:prSet presAssocID="{81C5D0B9-9A72-4478-92E9-FE2A9E1A504E}" presName="parentLin" presStyleCnt="0"/>
      <dgm:spPr/>
    </dgm:pt>
    <dgm:pt modelId="{6DE576C2-CE77-43E9-A465-4E1A170AFCF3}" type="pres">
      <dgm:prSet presAssocID="{81C5D0B9-9A72-4478-92E9-FE2A9E1A504E}" presName="parentLeftMargin" presStyleLbl="node1" presStyleIdx="0" presStyleCnt="5"/>
      <dgm:spPr/>
    </dgm:pt>
    <dgm:pt modelId="{809C9735-331A-4136-8F81-78B64E64F61F}" type="pres">
      <dgm:prSet presAssocID="{81C5D0B9-9A72-4478-92E9-FE2A9E1A504E}" presName="parentText" presStyleLbl="node1" presStyleIdx="1" presStyleCnt="5">
        <dgm:presLayoutVars>
          <dgm:chMax val="0"/>
          <dgm:bulletEnabled val="1"/>
        </dgm:presLayoutVars>
      </dgm:prSet>
      <dgm:spPr/>
    </dgm:pt>
    <dgm:pt modelId="{304BAC72-29D2-42EC-82E4-ED78DA5CB387}" type="pres">
      <dgm:prSet presAssocID="{81C5D0B9-9A72-4478-92E9-FE2A9E1A504E}" presName="negativeSpace" presStyleCnt="0"/>
      <dgm:spPr/>
    </dgm:pt>
    <dgm:pt modelId="{54461D2A-FD19-4578-A076-7A8FC7FA0811}" type="pres">
      <dgm:prSet presAssocID="{81C5D0B9-9A72-4478-92E9-FE2A9E1A504E}" presName="childText" presStyleLbl="conFgAcc1" presStyleIdx="1" presStyleCnt="5">
        <dgm:presLayoutVars>
          <dgm:bulletEnabled val="1"/>
        </dgm:presLayoutVars>
      </dgm:prSet>
      <dgm:spPr/>
    </dgm:pt>
    <dgm:pt modelId="{C422D0ED-506C-4302-B9B8-A91C531FA288}" type="pres">
      <dgm:prSet presAssocID="{4A692B16-4D6A-40E3-88B3-0048BECDAB63}" presName="spaceBetweenRectangles" presStyleCnt="0"/>
      <dgm:spPr/>
    </dgm:pt>
    <dgm:pt modelId="{D9765D20-6BD8-43A4-9626-F67DCECA4E72}" type="pres">
      <dgm:prSet presAssocID="{1C73F779-3ECB-4603-8A22-28024D8042FA}" presName="parentLin" presStyleCnt="0"/>
      <dgm:spPr/>
    </dgm:pt>
    <dgm:pt modelId="{B2F3F429-38E6-49F8-8911-2280CA6A1110}" type="pres">
      <dgm:prSet presAssocID="{1C73F779-3ECB-4603-8A22-28024D8042FA}" presName="parentLeftMargin" presStyleLbl="node1" presStyleIdx="1" presStyleCnt="5"/>
      <dgm:spPr/>
    </dgm:pt>
    <dgm:pt modelId="{0E146BB6-DE66-4DF7-9864-87D28C071EEF}" type="pres">
      <dgm:prSet presAssocID="{1C73F779-3ECB-4603-8A22-28024D8042FA}" presName="parentText" presStyleLbl="node1" presStyleIdx="2" presStyleCnt="5">
        <dgm:presLayoutVars>
          <dgm:chMax val="0"/>
          <dgm:bulletEnabled val="1"/>
        </dgm:presLayoutVars>
      </dgm:prSet>
      <dgm:spPr/>
    </dgm:pt>
    <dgm:pt modelId="{3EE7B085-1144-4175-BA42-60D8BEFC1B9E}" type="pres">
      <dgm:prSet presAssocID="{1C73F779-3ECB-4603-8A22-28024D8042FA}" presName="negativeSpace" presStyleCnt="0"/>
      <dgm:spPr/>
    </dgm:pt>
    <dgm:pt modelId="{74155CF2-1109-4CC5-819A-B21A8EF7B8C3}" type="pres">
      <dgm:prSet presAssocID="{1C73F779-3ECB-4603-8A22-28024D8042FA}" presName="childText" presStyleLbl="conFgAcc1" presStyleIdx="2" presStyleCnt="5">
        <dgm:presLayoutVars>
          <dgm:bulletEnabled val="1"/>
        </dgm:presLayoutVars>
      </dgm:prSet>
      <dgm:spPr/>
    </dgm:pt>
    <dgm:pt modelId="{F334257C-D130-4EB6-9ED2-C829FBC522DF}" type="pres">
      <dgm:prSet presAssocID="{8BD48817-0061-40B6-9872-4BC152B11AC3}" presName="spaceBetweenRectangles" presStyleCnt="0"/>
      <dgm:spPr/>
    </dgm:pt>
    <dgm:pt modelId="{43264006-1DBC-4A51-8B4E-46441F31DB8C}" type="pres">
      <dgm:prSet presAssocID="{F049D258-3C44-400E-9C09-B1BBF3070A62}" presName="parentLin" presStyleCnt="0"/>
      <dgm:spPr/>
    </dgm:pt>
    <dgm:pt modelId="{DE6C7C2A-9F69-4453-9F40-52DD19E603E4}" type="pres">
      <dgm:prSet presAssocID="{F049D258-3C44-400E-9C09-B1BBF3070A62}" presName="parentLeftMargin" presStyleLbl="node1" presStyleIdx="2" presStyleCnt="5"/>
      <dgm:spPr/>
    </dgm:pt>
    <dgm:pt modelId="{641277AC-16A2-4B24-AF55-6B617A3A999C}" type="pres">
      <dgm:prSet presAssocID="{F049D258-3C44-400E-9C09-B1BBF3070A62}" presName="parentText" presStyleLbl="node1" presStyleIdx="3" presStyleCnt="5">
        <dgm:presLayoutVars>
          <dgm:chMax val="0"/>
          <dgm:bulletEnabled val="1"/>
        </dgm:presLayoutVars>
      </dgm:prSet>
      <dgm:spPr/>
    </dgm:pt>
    <dgm:pt modelId="{0517514C-8998-45B0-B371-CC2275801A4F}" type="pres">
      <dgm:prSet presAssocID="{F049D258-3C44-400E-9C09-B1BBF3070A62}" presName="negativeSpace" presStyleCnt="0"/>
      <dgm:spPr/>
    </dgm:pt>
    <dgm:pt modelId="{B93B9763-908E-45AB-BBD2-D0F4C777146A}" type="pres">
      <dgm:prSet presAssocID="{F049D258-3C44-400E-9C09-B1BBF3070A62}" presName="childText" presStyleLbl="conFgAcc1" presStyleIdx="3" presStyleCnt="5">
        <dgm:presLayoutVars>
          <dgm:bulletEnabled val="1"/>
        </dgm:presLayoutVars>
      </dgm:prSet>
      <dgm:spPr/>
    </dgm:pt>
    <dgm:pt modelId="{34D81E04-FE08-413D-B6F3-9AB6202C835F}" type="pres">
      <dgm:prSet presAssocID="{265D3D35-8790-4146-B9EA-71292286807E}" presName="spaceBetweenRectangles" presStyleCnt="0"/>
      <dgm:spPr/>
    </dgm:pt>
    <dgm:pt modelId="{1EB820AC-9DBD-421A-B859-4CE3122326F5}" type="pres">
      <dgm:prSet presAssocID="{C553928C-77DA-46D0-9E7D-D08DD5BD33A5}" presName="parentLin" presStyleCnt="0"/>
      <dgm:spPr/>
    </dgm:pt>
    <dgm:pt modelId="{6F2153BC-5130-45CC-9D89-1ED3AE75DEB0}" type="pres">
      <dgm:prSet presAssocID="{C553928C-77DA-46D0-9E7D-D08DD5BD33A5}" presName="parentLeftMargin" presStyleLbl="node1" presStyleIdx="3" presStyleCnt="5"/>
      <dgm:spPr/>
    </dgm:pt>
    <dgm:pt modelId="{E3C55062-F5B0-4599-AA93-131DFDF5C164}" type="pres">
      <dgm:prSet presAssocID="{C553928C-77DA-46D0-9E7D-D08DD5BD33A5}" presName="parentText" presStyleLbl="node1" presStyleIdx="4" presStyleCnt="5">
        <dgm:presLayoutVars>
          <dgm:chMax val="0"/>
          <dgm:bulletEnabled val="1"/>
        </dgm:presLayoutVars>
      </dgm:prSet>
      <dgm:spPr/>
    </dgm:pt>
    <dgm:pt modelId="{E0D38ECD-E009-471D-9E22-FB3C2962F467}" type="pres">
      <dgm:prSet presAssocID="{C553928C-77DA-46D0-9E7D-D08DD5BD33A5}" presName="negativeSpace" presStyleCnt="0"/>
      <dgm:spPr/>
    </dgm:pt>
    <dgm:pt modelId="{6BF75DCC-D3A9-4F51-8697-4E6659264018}" type="pres">
      <dgm:prSet presAssocID="{C553928C-77DA-46D0-9E7D-D08DD5BD33A5}" presName="childText" presStyleLbl="conFgAcc1" presStyleIdx="4" presStyleCnt="5">
        <dgm:presLayoutVars>
          <dgm:bulletEnabled val="1"/>
        </dgm:presLayoutVars>
      </dgm:prSet>
      <dgm:spPr/>
    </dgm:pt>
  </dgm:ptLst>
  <dgm:cxnLst>
    <dgm:cxn modelId="{0AD43F0B-8A3C-4D90-BF14-633DE29E5877}" srcId="{CB113A0E-C0A4-4A39-9F50-3F1C642DC177}" destId="{81C5D0B9-9A72-4478-92E9-FE2A9E1A504E}" srcOrd="1" destOrd="0" parTransId="{52FB6F35-DF6C-479A-8406-B09F2A5B4480}" sibTransId="{4A692B16-4D6A-40E3-88B3-0048BECDAB63}"/>
    <dgm:cxn modelId="{DD238E0E-0508-4421-9871-43480FC2488C}" type="presOf" srcId="{81C5D0B9-9A72-4478-92E9-FE2A9E1A504E}" destId="{809C9735-331A-4136-8F81-78B64E64F61F}" srcOrd="1" destOrd="0" presId="urn:microsoft.com/office/officeart/2005/8/layout/list1"/>
    <dgm:cxn modelId="{967B2A14-D8E1-4914-BCFF-DC9565A728AE}" type="presOf" srcId="{F049D258-3C44-400E-9C09-B1BBF3070A62}" destId="{DE6C7C2A-9F69-4453-9F40-52DD19E603E4}" srcOrd="0" destOrd="0" presId="urn:microsoft.com/office/officeart/2005/8/layout/list1"/>
    <dgm:cxn modelId="{4698421C-A1BD-43B4-BFCE-44ABEE32A358}" srcId="{CB113A0E-C0A4-4A39-9F50-3F1C642DC177}" destId="{C553928C-77DA-46D0-9E7D-D08DD5BD33A5}" srcOrd="4" destOrd="0" parTransId="{AB5F4708-98F2-4A5A-A251-F4F7C6D2022D}" sibTransId="{6714CA4A-53DB-453E-95E6-CE8224CAD5D2}"/>
    <dgm:cxn modelId="{A8C7C22B-4844-4EA2-9304-446124009887}" srcId="{CB113A0E-C0A4-4A39-9F50-3F1C642DC177}" destId="{F049D258-3C44-400E-9C09-B1BBF3070A62}" srcOrd="3" destOrd="0" parTransId="{BD0A951A-2973-48E7-BA51-D520569FED7A}" sibTransId="{265D3D35-8790-4146-B9EA-71292286807E}"/>
    <dgm:cxn modelId="{14785432-FE9B-4694-A280-2D6D2EE674B8}" type="presOf" srcId="{C553928C-77DA-46D0-9E7D-D08DD5BD33A5}" destId="{E3C55062-F5B0-4599-AA93-131DFDF5C164}" srcOrd="1" destOrd="0" presId="urn:microsoft.com/office/officeart/2005/8/layout/list1"/>
    <dgm:cxn modelId="{D7E73338-81A7-4B0C-AFFC-FBCD99B30CB2}" type="presOf" srcId="{3E0072E2-072D-4001-8B06-E650D96F9031}" destId="{1149FCF7-FA63-4BA2-A427-B7F8AB90335B}" srcOrd="1" destOrd="0" presId="urn:microsoft.com/office/officeart/2005/8/layout/list1"/>
    <dgm:cxn modelId="{EA184538-076C-4F4C-97F7-9F9A4C4928EF}" type="presOf" srcId="{CB113A0E-C0A4-4A39-9F50-3F1C642DC177}" destId="{3F4E68B7-4D51-4DC5-9810-91F8BDEA4ED4}" srcOrd="0" destOrd="0" presId="urn:microsoft.com/office/officeart/2005/8/layout/list1"/>
    <dgm:cxn modelId="{57A7816B-FB20-4C67-9F41-872412282A70}" srcId="{CB113A0E-C0A4-4A39-9F50-3F1C642DC177}" destId="{3E0072E2-072D-4001-8B06-E650D96F9031}" srcOrd="0" destOrd="0" parTransId="{1D4030F7-4199-49F8-946A-BE914E3A766C}" sibTransId="{5105C7A3-F57E-4F51-9DA0-4333E592784A}"/>
    <dgm:cxn modelId="{C63D8F72-1F9B-412A-8611-853441DC3C98}" type="presOf" srcId="{1C73F779-3ECB-4603-8A22-28024D8042FA}" destId="{B2F3F429-38E6-49F8-8911-2280CA6A1110}" srcOrd="0" destOrd="0" presId="urn:microsoft.com/office/officeart/2005/8/layout/list1"/>
    <dgm:cxn modelId="{17B3AF81-BD80-4DEA-945E-E3A863106BEC}" type="presOf" srcId="{3E0072E2-072D-4001-8B06-E650D96F9031}" destId="{70C178B6-DDE4-4E9E-9DF3-446E637127E7}" srcOrd="0" destOrd="0" presId="urn:microsoft.com/office/officeart/2005/8/layout/list1"/>
    <dgm:cxn modelId="{A9E71F90-4A37-4821-9A9E-CA72E4A75370}" type="presOf" srcId="{C553928C-77DA-46D0-9E7D-D08DD5BD33A5}" destId="{6F2153BC-5130-45CC-9D89-1ED3AE75DEB0}" srcOrd="0" destOrd="0" presId="urn:microsoft.com/office/officeart/2005/8/layout/list1"/>
    <dgm:cxn modelId="{16B5F99A-1909-4836-9E6C-4522D30E6980}" type="presOf" srcId="{F049D258-3C44-400E-9C09-B1BBF3070A62}" destId="{641277AC-16A2-4B24-AF55-6B617A3A999C}" srcOrd="1" destOrd="0" presId="urn:microsoft.com/office/officeart/2005/8/layout/list1"/>
    <dgm:cxn modelId="{C32DA8AB-BF76-40E8-9CE2-16F11F7960CD}" srcId="{CB113A0E-C0A4-4A39-9F50-3F1C642DC177}" destId="{1C73F779-3ECB-4603-8A22-28024D8042FA}" srcOrd="2" destOrd="0" parTransId="{351F7F20-E574-460B-A20C-7EF4654E0E37}" sibTransId="{8BD48817-0061-40B6-9872-4BC152B11AC3}"/>
    <dgm:cxn modelId="{085B74F4-DD5D-4960-B704-C0B7491F105A}" type="presOf" srcId="{1C73F779-3ECB-4603-8A22-28024D8042FA}" destId="{0E146BB6-DE66-4DF7-9864-87D28C071EEF}" srcOrd="1" destOrd="0" presId="urn:microsoft.com/office/officeart/2005/8/layout/list1"/>
    <dgm:cxn modelId="{BACBEBF7-7FBE-4E65-9510-29BE1D9721CA}" type="presOf" srcId="{81C5D0B9-9A72-4478-92E9-FE2A9E1A504E}" destId="{6DE576C2-CE77-43E9-A465-4E1A170AFCF3}" srcOrd="0" destOrd="0" presId="urn:microsoft.com/office/officeart/2005/8/layout/list1"/>
    <dgm:cxn modelId="{03B705E4-9276-4606-80AB-05A256AE6983}" type="presParOf" srcId="{3F4E68B7-4D51-4DC5-9810-91F8BDEA4ED4}" destId="{1870A9B6-75AF-446C-99C8-A8E97E1CDFEE}" srcOrd="0" destOrd="0" presId="urn:microsoft.com/office/officeart/2005/8/layout/list1"/>
    <dgm:cxn modelId="{394A7E4E-EA8A-4DB5-80A4-4D020F332132}" type="presParOf" srcId="{1870A9B6-75AF-446C-99C8-A8E97E1CDFEE}" destId="{70C178B6-DDE4-4E9E-9DF3-446E637127E7}" srcOrd="0" destOrd="0" presId="urn:microsoft.com/office/officeart/2005/8/layout/list1"/>
    <dgm:cxn modelId="{D0C311F6-9F9C-4E35-B4E2-813274135FCB}" type="presParOf" srcId="{1870A9B6-75AF-446C-99C8-A8E97E1CDFEE}" destId="{1149FCF7-FA63-4BA2-A427-B7F8AB90335B}" srcOrd="1" destOrd="0" presId="urn:microsoft.com/office/officeart/2005/8/layout/list1"/>
    <dgm:cxn modelId="{CD966928-B172-4FFC-9C77-CC34DF1AC563}" type="presParOf" srcId="{3F4E68B7-4D51-4DC5-9810-91F8BDEA4ED4}" destId="{DA448CE1-5DE7-4576-A981-7172350A129C}" srcOrd="1" destOrd="0" presId="urn:microsoft.com/office/officeart/2005/8/layout/list1"/>
    <dgm:cxn modelId="{9EB86107-C5F7-4CEA-886D-A751941B0B55}" type="presParOf" srcId="{3F4E68B7-4D51-4DC5-9810-91F8BDEA4ED4}" destId="{2CD320D4-DC42-4527-9930-32AF707EBC6E}" srcOrd="2" destOrd="0" presId="urn:microsoft.com/office/officeart/2005/8/layout/list1"/>
    <dgm:cxn modelId="{1D2B8135-9471-4170-A106-32092CA8A934}" type="presParOf" srcId="{3F4E68B7-4D51-4DC5-9810-91F8BDEA4ED4}" destId="{2D639E7B-A7E4-47EA-BE79-A84A541E3B42}" srcOrd="3" destOrd="0" presId="urn:microsoft.com/office/officeart/2005/8/layout/list1"/>
    <dgm:cxn modelId="{0B28BD81-73E9-4CC1-97B2-6BF495F02879}" type="presParOf" srcId="{3F4E68B7-4D51-4DC5-9810-91F8BDEA4ED4}" destId="{9C8D75A5-811A-41B1-9040-EEA4384196FE}" srcOrd="4" destOrd="0" presId="urn:microsoft.com/office/officeart/2005/8/layout/list1"/>
    <dgm:cxn modelId="{A5308827-2BC5-4870-945A-973EB8092BCA}" type="presParOf" srcId="{9C8D75A5-811A-41B1-9040-EEA4384196FE}" destId="{6DE576C2-CE77-43E9-A465-4E1A170AFCF3}" srcOrd="0" destOrd="0" presId="urn:microsoft.com/office/officeart/2005/8/layout/list1"/>
    <dgm:cxn modelId="{B1064076-1B5F-4079-8150-782E69C2D9BC}" type="presParOf" srcId="{9C8D75A5-811A-41B1-9040-EEA4384196FE}" destId="{809C9735-331A-4136-8F81-78B64E64F61F}" srcOrd="1" destOrd="0" presId="urn:microsoft.com/office/officeart/2005/8/layout/list1"/>
    <dgm:cxn modelId="{212D5330-06F4-4967-93B4-EF4AD7806A3F}" type="presParOf" srcId="{3F4E68B7-4D51-4DC5-9810-91F8BDEA4ED4}" destId="{304BAC72-29D2-42EC-82E4-ED78DA5CB387}" srcOrd="5" destOrd="0" presId="urn:microsoft.com/office/officeart/2005/8/layout/list1"/>
    <dgm:cxn modelId="{9A92A9E4-7D48-4E10-BA39-20737E71E97A}" type="presParOf" srcId="{3F4E68B7-4D51-4DC5-9810-91F8BDEA4ED4}" destId="{54461D2A-FD19-4578-A076-7A8FC7FA0811}" srcOrd="6" destOrd="0" presId="urn:microsoft.com/office/officeart/2005/8/layout/list1"/>
    <dgm:cxn modelId="{0AA50368-C844-43BF-B43B-E1F2692F1842}" type="presParOf" srcId="{3F4E68B7-4D51-4DC5-9810-91F8BDEA4ED4}" destId="{C422D0ED-506C-4302-B9B8-A91C531FA288}" srcOrd="7" destOrd="0" presId="urn:microsoft.com/office/officeart/2005/8/layout/list1"/>
    <dgm:cxn modelId="{8E3F0CF7-212B-48D4-9E62-63DB4E0E26E4}" type="presParOf" srcId="{3F4E68B7-4D51-4DC5-9810-91F8BDEA4ED4}" destId="{D9765D20-6BD8-43A4-9626-F67DCECA4E72}" srcOrd="8" destOrd="0" presId="urn:microsoft.com/office/officeart/2005/8/layout/list1"/>
    <dgm:cxn modelId="{CD352309-7D76-4CEF-A383-B62CF7638214}" type="presParOf" srcId="{D9765D20-6BD8-43A4-9626-F67DCECA4E72}" destId="{B2F3F429-38E6-49F8-8911-2280CA6A1110}" srcOrd="0" destOrd="0" presId="urn:microsoft.com/office/officeart/2005/8/layout/list1"/>
    <dgm:cxn modelId="{6F6A5F6E-7985-4990-BE9E-366BC067AC1C}" type="presParOf" srcId="{D9765D20-6BD8-43A4-9626-F67DCECA4E72}" destId="{0E146BB6-DE66-4DF7-9864-87D28C071EEF}" srcOrd="1" destOrd="0" presId="urn:microsoft.com/office/officeart/2005/8/layout/list1"/>
    <dgm:cxn modelId="{3D38D3C4-C37D-4F05-923A-E785ED89F0D9}" type="presParOf" srcId="{3F4E68B7-4D51-4DC5-9810-91F8BDEA4ED4}" destId="{3EE7B085-1144-4175-BA42-60D8BEFC1B9E}" srcOrd="9" destOrd="0" presId="urn:microsoft.com/office/officeart/2005/8/layout/list1"/>
    <dgm:cxn modelId="{38CB8AFD-95EF-4071-9B35-C0D45E6248C8}" type="presParOf" srcId="{3F4E68B7-4D51-4DC5-9810-91F8BDEA4ED4}" destId="{74155CF2-1109-4CC5-819A-B21A8EF7B8C3}" srcOrd="10" destOrd="0" presId="urn:microsoft.com/office/officeart/2005/8/layout/list1"/>
    <dgm:cxn modelId="{A451907B-AFA6-45FA-9CB0-32CDA9D75AB0}" type="presParOf" srcId="{3F4E68B7-4D51-4DC5-9810-91F8BDEA4ED4}" destId="{F334257C-D130-4EB6-9ED2-C829FBC522DF}" srcOrd="11" destOrd="0" presId="urn:microsoft.com/office/officeart/2005/8/layout/list1"/>
    <dgm:cxn modelId="{BB8469C6-DFCB-4656-9055-EE286B27CC2C}" type="presParOf" srcId="{3F4E68B7-4D51-4DC5-9810-91F8BDEA4ED4}" destId="{43264006-1DBC-4A51-8B4E-46441F31DB8C}" srcOrd="12" destOrd="0" presId="urn:microsoft.com/office/officeart/2005/8/layout/list1"/>
    <dgm:cxn modelId="{04062A3E-C097-45B3-B613-8C0B62A4117E}" type="presParOf" srcId="{43264006-1DBC-4A51-8B4E-46441F31DB8C}" destId="{DE6C7C2A-9F69-4453-9F40-52DD19E603E4}" srcOrd="0" destOrd="0" presId="urn:microsoft.com/office/officeart/2005/8/layout/list1"/>
    <dgm:cxn modelId="{D3CFE431-4C0E-4973-B2BC-9DCBA9EE255A}" type="presParOf" srcId="{43264006-1DBC-4A51-8B4E-46441F31DB8C}" destId="{641277AC-16A2-4B24-AF55-6B617A3A999C}" srcOrd="1" destOrd="0" presId="urn:microsoft.com/office/officeart/2005/8/layout/list1"/>
    <dgm:cxn modelId="{BC06235F-0D4E-4FEC-8381-9519B52BF762}" type="presParOf" srcId="{3F4E68B7-4D51-4DC5-9810-91F8BDEA4ED4}" destId="{0517514C-8998-45B0-B371-CC2275801A4F}" srcOrd="13" destOrd="0" presId="urn:microsoft.com/office/officeart/2005/8/layout/list1"/>
    <dgm:cxn modelId="{F688A148-2C1C-4EE6-BB46-E16BA84F2573}" type="presParOf" srcId="{3F4E68B7-4D51-4DC5-9810-91F8BDEA4ED4}" destId="{B93B9763-908E-45AB-BBD2-D0F4C777146A}" srcOrd="14" destOrd="0" presId="urn:microsoft.com/office/officeart/2005/8/layout/list1"/>
    <dgm:cxn modelId="{7DB02D50-0109-43DA-8014-B4513B19C369}" type="presParOf" srcId="{3F4E68B7-4D51-4DC5-9810-91F8BDEA4ED4}" destId="{34D81E04-FE08-413D-B6F3-9AB6202C835F}" srcOrd="15" destOrd="0" presId="urn:microsoft.com/office/officeart/2005/8/layout/list1"/>
    <dgm:cxn modelId="{AD1E38BB-883D-453B-AA90-5A6F535BFE67}" type="presParOf" srcId="{3F4E68B7-4D51-4DC5-9810-91F8BDEA4ED4}" destId="{1EB820AC-9DBD-421A-B859-4CE3122326F5}" srcOrd="16" destOrd="0" presId="urn:microsoft.com/office/officeart/2005/8/layout/list1"/>
    <dgm:cxn modelId="{07EECD0C-54A2-4BD2-A5FD-9A215EB23011}" type="presParOf" srcId="{1EB820AC-9DBD-421A-B859-4CE3122326F5}" destId="{6F2153BC-5130-45CC-9D89-1ED3AE75DEB0}" srcOrd="0" destOrd="0" presId="urn:microsoft.com/office/officeart/2005/8/layout/list1"/>
    <dgm:cxn modelId="{5E59636A-9D53-4C1C-B22C-94C4D9BC1A85}" type="presParOf" srcId="{1EB820AC-9DBD-421A-B859-4CE3122326F5}" destId="{E3C55062-F5B0-4599-AA93-131DFDF5C164}" srcOrd="1" destOrd="0" presId="urn:microsoft.com/office/officeart/2005/8/layout/list1"/>
    <dgm:cxn modelId="{BD1A403A-8A97-4D7F-9FB3-B6668CD89CF3}" type="presParOf" srcId="{3F4E68B7-4D51-4DC5-9810-91F8BDEA4ED4}" destId="{E0D38ECD-E009-471D-9E22-FB3C2962F467}" srcOrd="17" destOrd="0" presId="urn:microsoft.com/office/officeart/2005/8/layout/list1"/>
    <dgm:cxn modelId="{8B83B801-FF06-424F-A860-AC11DCA31D80}" type="presParOf" srcId="{3F4E68B7-4D51-4DC5-9810-91F8BDEA4ED4}" destId="{6BF75DCC-D3A9-4F51-8697-4E6659264018}" srcOrd="18"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F64FBC-E101-4CB3-816D-C4ADD3A2465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5D8286F-1828-4DD7-977B-50CB38C6ACAD}">
      <dgm:prSet/>
      <dgm:spPr/>
      <dgm:t>
        <a:bodyPr/>
        <a:lstStyle/>
        <a:p>
          <a:pPr>
            <a:lnSpc>
              <a:spcPct val="100000"/>
            </a:lnSpc>
          </a:pPr>
          <a:r>
            <a:rPr lang="en-US" b="0" i="0" dirty="0"/>
            <a:t>Random Forests work well with both categorical and numerical data. No scaling or transformation of variables is usually necessary.</a:t>
          </a:r>
          <a:endParaRPr lang="en-US" dirty="0"/>
        </a:p>
      </dgm:t>
    </dgm:pt>
    <dgm:pt modelId="{2AB49D48-F669-4464-BB0C-BBD7BA95233C}" cxnId="{D91FB17E-4FB5-4E25-844D-D0FF3F10AEC5}" type="parTrans">
      <dgm:prSet/>
      <dgm:spPr/>
      <dgm:t>
        <a:bodyPr/>
        <a:lstStyle/>
        <a:p>
          <a:endParaRPr lang="en-US"/>
        </a:p>
      </dgm:t>
    </dgm:pt>
    <dgm:pt modelId="{E0A326A1-765E-4D1C-8CE5-8ACC640114DE}" cxnId="{D91FB17E-4FB5-4E25-844D-D0FF3F10AEC5}" type="sibTrans">
      <dgm:prSet/>
      <dgm:spPr/>
      <dgm:t>
        <a:bodyPr/>
        <a:lstStyle/>
        <a:p>
          <a:endParaRPr lang="en-US"/>
        </a:p>
      </dgm:t>
    </dgm:pt>
    <dgm:pt modelId="{F303E27D-471B-4B17-A5B6-CA3EC547693B}">
      <dgm:prSet/>
      <dgm:spPr/>
      <dgm:t>
        <a:bodyPr/>
        <a:lstStyle/>
        <a:p>
          <a:pPr>
            <a:lnSpc>
              <a:spcPct val="100000"/>
            </a:lnSpc>
          </a:pPr>
          <a:r>
            <a:rPr lang="en-US" b="0" i="0"/>
            <a:t>Implicitly perform feature selection and generate uncorrelated decision trees. It does this by choosing a random set of features to build each decision tree. This also makes it a great model when you have to work with a high number of features in the data.</a:t>
          </a:r>
          <a:endParaRPr lang="en-US" dirty="0"/>
        </a:p>
      </dgm:t>
    </dgm:pt>
    <dgm:pt modelId="{04A646C5-E695-4EDC-BA3C-4375DF0BAF2D}" cxnId="{7C49F770-4586-4E66-BFBB-929F8E3CEB94}" type="parTrans">
      <dgm:prSet/>
      <dgm:spPr/>
      <dgm:t>
        <a:bodyPr/>
        <a:lstStyle/>
        <a:p>
          <a:endParaRPr lang="en-US"/>
        </a:p>
      </dgm:t>
    </dgm:pt>
    <dgm:pt modelId="{D5246666-ADD8-4D74-8665-4A83074877FF}" cxnId="{7C49F770-4586-4E66-BFBB-929F8E3CEB94}" type="sibTrans">
      <dgm:prSet/>
      <dgm:spPr/>
      <dgm:t>
        <a:bodyPr/>
        <a:lstStyle/>
        <a:p>
          <a:endParaRPr lang="en-US"/>
        </a:p>
      </dgm:t>
    </dgm:pt>
    <dgm:pt modelId="{85465E67-61F2-4B7C-9706-8FA1A5F6808C}">
      <dgm:prSet/>
      <dgm:spPr/>
      <dgm:t>
        <a:bodyPr/>
        <a:lstStyle/>
        <a:p>
          <a:pPr>
            <a:lnSpc>
              <a:spcPct val="100000"/>
            </a:lnSpc>
          </a:pPr>
          <a:r>
            <a:rPr lang="en-US" b="0" i="0"/>
            <a:t>Generally, provide high accuracy and balance the bias-variance trade-off well. Since the model’s principle is to average the results across the multiple decision trees it builds, it averages the variance as well</a:t>
          </a:r>
          <a:endParaRPr lang="en-US" dirty="0"/>
        </a:p>
      </dgm:t>
    </dgm:pt>
    <dgm:pt modelId="{5A910613-3DF4-4FD7-B815-37123BEFC9CE}" cxnId="{2E457F09-25C4-4A3C-B440-201C6D131BB8}" type="parTrans">
      <dgm:prSet/>
      <dgm:spPr/>
      <dgm:t>
        <a:bodyPr/>
        <a:lstStyle/>
        <a:p>
          <a:endParaRPr lang="en-US"/>
        </a:p>
      </dgm:t>
    </dgm:pt>
    <dgm:pt modelId="{7FB2BDC9-A79A-434E-89D2-66F3DE26BB2C}" cxnId="{2E457F09-25C4-4A3C-B440-201C6D131BB8}" type="sibTrans">
      <dgm:prSet/>
      <dgm:spPr/>
      <dgm:t>
        <a:bodyPr/>
        <a:lstStyle/>
        <a:p>
          <a:endParaRPr lang="en-US"/>
        </a:p>
      </dgm:t>
    </dgm:pt>
    <dgm:pt modelId="{D4E01A6C-43DB-458E-97BF-011497677A8C}" type="pres">
      <dgm:prSet presAssocID="{A3F64FBC-E101-4CB3-816D-C4ADD3A24657}" presName="root" presStyleCnt="0">
        <dgm:presLayoutVars>
          <dgm:dir/>
          <dgm:resizeHandles val="exact"/>
        </dgm:presLayoutVars>
      </dgm:prSet>
      <dgm:spPr/>
    </dgm:pt>
    <dgm:pt modelId="{D0550729-54C2-40A0-903E-213C52345854}" type="pres">
      <dgm:prSet presAssocID="{75D8286F-1828-4DD7-977B-50CB38C6ACAD}" presName="compNode" presStyleCnt="0"/>
      <dgm:spPr/>
    </dgm:pt>
    <dgm:pt modelId="{E2091CC9-69FF-459F-8DD1-4A370A57777F}" type="pres">
      <dgm:prSet presAssocID="{75D8286F-1828-4DD7-977B-50CB38C6ACA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pt>
    <dgm:pt modelId="{30AC4CD0-2E3D-4E50-89BF-2FEB3D0C03C6}" type="pres">
      <dgm:prSet presAssocID="{75D8286F-1828-4DD7-977B-50CB38C6ACAD}" presName="spaceRect" presStyleCnt="0"/>
      <dgm:spPr/>
    </dgm:pt>
    <dgm:pt modelId="{07D14346-9E99-4E33-906C-3834660D5A4C}" type="pres">
      <dgm:prSet presAssocID="{75D8286F-1828-4DD7-977B-50CB38C6ACAD}" presName="textRect" presStyleLbl="revTx" presStyleIdx="0" presStyleCnt="3">
        <dgm:presLayoutVars>
          <dgm:chMax val="1"/>
          <dgm:chPref val="1"/>
        </dgm:presLayoutVars>
      </dgm:prSet>
      <dgm:spPr/>
    </dgm:pt>
    <dgm:pt modelId="{0DD757AF-7479-47EB-B788-FB4857E0BF3E}" type="pres">
      <dgm:prSet presAssocID="{E0A326A1-765E-4D1C-8CE5-8ACC640114DE}" presName="sibTrans" presStyleCnt="0"/>
      <dgm:spPr/>
    </dgm:pt>
    <dgm:pt modelId="{901FC767-DD15-4B97-BD6C-8761DE23CF37}" type="pres">
      <dgm:prSet presAssocID="{F303E27D-471B-4B17-A5B6-CA3EC547693B}" presName="compNode" presStyleCnt="0"/>
      <dgm:spPr/>
    </dgm:pt>
    <dgm:pt modelId="{578262F6-E0AA-4AAF-AF3E-94C83E1ABF61}" type="pres">
      <dgm:prSet presAssocID="{F303E27D-471B-4B17-A5B6-CA3EC547693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pt>
    <dgm:pt modelId="{79C62CF8-1F80-4A1D-9959-AE958B33C079}" type="pres">
      <dgm:prSet presAssocID="{F303E27D-471B-4B17-A5B6-CA3EC547693B}" presName="spaceRect" presStyleCnt="0"/>
      <dgm:spPr/>
    </dgm:pt>
    <dgm:pt modelId="{F7643A08-D0D5-48C0-96EA-CB18A61B57D6}" type="pres">
      <dgm:prSet presAssocID="{F303E27D-471B-4B17-A5B6-CA3EC547693B}" presName="textRect" presStyleLbl="revTx" presStyleIdx="1" presStyleCnt="3">
        <dgm:presLayoutVars>
          <dgm:chMax val="1"/>
          <dgm:chPref val="1"/>
        </dgm:presLayoutVars>
      </dgm:prSet>
      <dgm:spPr/>
    </dgm:pt>
    <dgm:pt modelId="{0E0CE0E6-ADFF-4F2A-9C22-8827D985034F}" type="pres">
      <dgm:prSet presAssocID="{D5246666-ADD8-4D74-8665-4A83074877FF}" presName="sibTrans" presStyleCnt="0"/>
      <dgm:spPr/>
    </dgm:pt>
    <dgm:pt modelId="{ADF0E367-3089-4BDB-AE71-B0B1E76FC565}" type="pres">
      <dgm:prSet presAssocID="{85465E67-61F2-4B7C-9706-8FA1A5F6808C}" presName="compNode" presStyleCnt="0"/>
      <dgm:spPr/>
    </dgm:pt>
    <dgm:pt modelId="{02388814-0BEC-46F7-954F-A02A43241A18}" type="pres">
      <dgm:prSet presAssocID="{85465E67-61F2-4B7C-9706-8FA1A5F6808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pt>
    <dgm:pt modelId="{AA36CB81-60B2-4AA6-AF86-DE789FBFB5CA}" type="pres">
      <dgm:prSet presAssocID="{85465E67-61F2-4B7C-9706-8FA1A5F6808C}" presName="spaceRect" presStyleCnt="0"/>
      <dgm:spPr/>
    </dgm:pt>
    <dgm:pt modelId="{6D5D8841-5E84-4773-8683-2187AF82FAB1}" type="pres">
      <dgm:prSet presAssocID="{85465E67-61F2-4B7C-9706-8FA1A5F6808C}" presName="textRect" presStyleLbl="revTx" presStyleIdx="2" presStyleCnt="3">
        <dgm:presLayoutVars>
          <dgm:chMax val="1"/>
          <dgm:chPref val="1"/>
        </dgm:presLayoutVars>
      </dgm:prSet>
      <dgm:spPr/>
    </dgm:pt>
  </dgm:ptLst>
  <dgm:cxnLst>
    <dgm:cxn modelId="{CC616905-0EA4-4CE4-AB75-39D1F1337733}" type="presOf" srcId="{75D8286F-1828-4DD7-977B-50CB38C6ACAD}" destId="{07D14346-9E99-4E33-906C-3834660D5A4C}" srcOrd="0" destOrd="0" presId="urn:microsoft.com/office/officeart/2018/2/layout/IconLabelList"/>
    <dgm:cxn modelId="{2E457F09-25C4-4A3C-B440-201C6D131BB8}" srcId="{A3F64FBC-E101-4CB3-816D-C4ADD3A24657}" destId="{85465E67-61F2-4B7C-9706-8FA1A5F6808C}" srcOrd="2" destOrd="0" parTransId="{5A910613-3DF4-4FD7-B815-37123BEFC9CE}" sibTransId="{7FB2BDC9-A79A-434E-89D2-66F3DE26BB2C}"/>
    <dgm:cxn modelId="{7C49F770-4586-4E66-BFBB-929F8E3CEB94}" srcId="{A3F64FBC-E101-4CB3-816D-C4ADD3A24657}" destId="{F303E27D-471B-4B17-A5B6-CA3EC547693B}" srcOrd="1" destOrd="0" parTransId="{04A646C5-E695-4EDC-BA3C-4375DF0BAF2D}" sibTransId="{D5246666-ADD8-4D74-8665-4A83074877FF}"/>
    <dgm:cxn modelId="{D91FB17E-4FB5-4E25-844D-D0FF3F10AEC5}" srcId="{A3F64FBC-E101-4CB3-816D-C4ADD3A24657}" destId="{75D8286F-1828-4DD7-977B-50CB38C6ACAD}" srcOrd="0" destOrd="0" parTransId="{2AB49D48-F669-4464-BB0C-BBD7BA95233C}" sibTransId="{E0A326A1-765E-4D1C-8CE5-8ACC640114DE}"/>
    <dgm:cxn modelId="{EACE6780-9D29-4B83-8A2F-829B7FCE7874}" type="presOf" srcId="{85465E67-61F2-4B7C-9706-8FA1A5F6808C}" destId="{6D5D8841-5E84-4773-8683-2187AF82FAB1}" srcOrd="0" destOrd="0" presId="urn:microsoft.com/office/officeart/2018/2/layout/IconLabelList"/>
    <dgm:cxn modelId="{98C73692-284F-4559-B564-9B0FF22C14AF}" type="presOf" srcId="{F303E27D-471B-4B17-A5B6-CA3EC547693B}" destId="{F7643A08-D0D5-48C0-96EA-CB18A61B57D6}" srcOrd="0" destOrd="0" presId="urn:microsoft.com/office/officeart/2018/2/layout/IconLabelList"/>
    <dgm:cxn modelId="{99E51BA0-FACB-4556-948B-E8793BE618AE}" type="presOf" srcId="{A3F64FBC-E101-4CB3-816D-C4ADD3A24657}" destId="{D4E01A6C-43DB-458E-97BF-011497677A8C}" srcOrd="0" destOrd="0" presId="urn:microsoft.com/office/officeart/2018/2/layout/IconLabelList"/>
    <dgm:cxn modelId="{27485D09-9938-4A46-95B5-787DCBB16D00}" type="presParOf" srcId="{D4E01A6C-43DB-458E-97BF-011497677A8C}" destId="{D0550729-54C2-40A0-903E-213C52345854}" srcOrd="0" destOrd="0" presId="urn:microsoft.com/office/officeart/2018/2/layout/IconLabelList"/>
    <dgm:cxn modelId="{89EF6904-7583-47B7-9F98-1F5645EAC352}" type="presParOf" srcId="{D0550729-54C2-40A0-903E-213C52345854}" destId="{E2091CC9-69FF-459F-8DD1-4A370A57777F}" srcOrd="0" destOrd="0" presId="urn:microsoft.com/office/officeart/2018/2/layout/IconLabelList"/>
    <dgm:cxn modelId="{13D7D8E6-D338-4D20-9EBD-84D45980A3F2}" type="presParOf" srcId="{D0550729-54C2-40A0-903E-213C52345854}" destId="{30AC4CD0-2E3D-4E50-89BF-2FEB3D0C03C6}" srcOrd="1" destOrd="0" presId="urn:microsoft.com/office/officeart/2018/2/layout/IconLabelList"/>
    <dgm:cxn modelId="{BC488981-8620-46F7-A90B-93E3D802248F}" type="presParOf" srcId="{D0550729-54C2-40A0-903E-213C52345854}" destId="{07D14346-9E99-4E33-906C-3834660D5A4C}" srcOrd="2" destOrd="0" presId="urn:microsoft.com/office/officeart/2018/2/layout/IconLabelList"/>
    <dgm:cxn modelId="{3950C8D8-EA44-4D97-8DBC-8200BEC28454}" type="presParOf" srcId="{D4E01A6C-43DB-458E-97BF-011497677A8C}" destId="{0DD757AF-7479-47EB-B788-FB4857E0BF3E}" srcOrd="1" destOrd="0" presId="urn:microsoft.com/office/officeart/2018/2/layout/IconLabelList"/>
    <dgm:cxn modelId="{E1247B15-8A10-4DF3-8CFD-C7AA9A11E951}" type="presParOf" srcId="{D4E01A6C-43DB-458E-97BF-011497677A8C}" destId="{901FC767-DD15-4B97-BD6C-8761DE23CF37}" srcOrd="2" destOrd="0" presId="urn:microsoft.com/office/officeart/2018/2/layout/IconLabelList"/>
    <dgm:cxn modelId="{1B6CDBD7-8506-4349-ACD9-64016286FFDA}" type="presParOf" srcId="{901FC767-DD15-4B97-BD6C-8761DE23CF37}" destId="{578262F6-E0AA-4AAF-AF3E-94C83E1ABF61}" srcOrd="0" destOrd="0" presId="urn:microsoft.com/office/officeart/2018/2/layout/IconLabelList"/>
    <dgm:cxn modelId="{9797C198-C864-4DCE-BC1D-7C9816080089}" type="presParOf" srcId="{901FC767-DD15-4B97-BD6C-8761DE23CF37}" destId="{79C62CF8-1F80-4A1D-9959-AE958B33C079}" srcOrd="1" destOrd="0" presId="urn:microsoft.com/office/officeart/2018/2/layout/IconLabelList"/>
    <dgm:cxn modelId="{5E956D58-EDE9-47A4-B32D-AA4054FC1752}" type="presParOf" srcId="{901FC767-DD15-4B97-BD6C-8761DE23CF37}" destId="{F7643A08-D0D5-48C0-96EA-CB18A61B57D6}" srcOrd="2" destOrd="0" presId="urn:microsoft.com/office/officeart/2018/2/layout/IconLabelList"/>
    <dgm:cxn modelId="{7F2E272B-042E-43F0-BE23-E3FF3B87E7F2}" type="presParOf" srcId="{D4E01A6C-43DB-458E-97BF-011497677A8C}" destId="{0E0CE0E6-ADFF-4F2A-9C22-8827D985034F}" srcOrd="3" destOrd="0" presId="urn:microsoft.com/office/officeart/2018/2/layout/IconLabelList"/>
    <dgm:cxn modelId="{4E3A53CF-5B5B-451A-AD21-E53A18CD9634}" type="presParOf" srcId="{D4E01A6C-43DB-458E-97BF-011497677A8C}" destId="{ADF0E367-3089-4BDB-AE71-B0B1E76FC565}" srcOrd="4" destOrd="0" presId="urn:microsoft.com/office/officeart/2018/2/layout/IconLabelList"/>
    <dgm:cxn modelId="{E6DD77E6-EBF7-4CA3-B06C-4670CB56B6F2}" type="presParOf" srcId="{ADF0E367-3089-4BDB-AE71-B0B1E76FC565}" destId="{02388814-0BEC-46F7-954F-A02A43241A18}" srcOrd="0" destOrd="0" presId="urn:microsoft.com/office/officeart/2018/2/layout/IconLabelList"/>
    <dgm:cxn modelId="{1FB2B5F2-2A0B-4048-B6AD-B4C96983BFC4}" type="presParOf" srcId="{ADF0E367-3089-4BDB-AE71-B0B1E76FC565}" destId="{AA36CB81-60B2-4AA6-AF86-DE789FBFB5CA}" srcOrd="1" destOrd="0" presId="urn:microsoft.com/office/officeart/2018/2/layout/IconLabelList"/>
    <dgm:cxn modelId="{E33734ED-2920-4FF2-B1AC-4A93D914C9AC}" type="presParOf" srcId="{ADF0E367-3089-4BDB-AE71-B0B1E76FC565}" destId="{6D5D8841-5E84-4773-8683-2187AF82FAB1}"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820399" cy="3614738"/>
        <a:chOff x="0" y="0"/>
        <a:chExt cx="10820399" cy="3614738"/>
      </a:xfrm>
    </dsp:grpSpPr>
    <dsp:sp modelId="{49851DD4-9240-494D-96D3-D251CD8C907F}">
      <dsp:nvSpPr>
        <dsp:cNvPr id="3" name="圆角矩形 2"/>
        <dsp:cNvSpPr/>
      </dsp:nvSpPr>
      <dsp:spPr bwMode="white">
        <a:xfrm>
          <a:off x="0" y="90275"/>
          <a:ext cx="4637314" cy="2944694"/>
        </a:xfrm>
        <a:prstGeom prst="roundRect">
          <a:avLst>
            <a:gd name="adj" fmla="val 10000"/>
          </a:avLst>
        </a:prstGeom>
      </dsp:spPr>
      <dsp:style>
        <a:lnRef idx="3">
          <a:schemeClr val="lt1"/>
        </a:lnRef>
        <a:fillRef idx="1">
          <a:schemeClr val="accent1"/>
        </a:fillRef>
        <a:effectRef idx="1">
          <a:scrgbClr r="0" g="0" b="0"/>
        </a:effectRef>
        <a:fontRef idx="minor">
          <a:schemeClr val="lt1"/>
        </a:fontRef>
      </dsp:style>
      <dsp:txXfrm>
        <a:off x="0" y="90275"/>
        <a:ext cx="4637314" cy="2944694"/>
      </dsp:txXfrm>
    </dsp:sp>
    <dsp:sp modelId="{515010D4-85D6-40BE-BD97-A1EF0B3466A3}">
      <dsp:nvSpPr>
        <dsp:cNvPr id="4" name="圆角矩形 3"/>
        <dsp:cNvSpPr/>
      </dsp:nvSpPr>
      <dsp:spPr bwMode="white">
        <a:xfrm>
          <a:off x="515257" y="579769"/>
          <a:ext cx="4637314" cy="2944694"/>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72390" tIns="72390" rIns="72390" bIns="7239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solidFill>
                <a:schemeClr val="dk1"/>
              </a:solidFill>
            </a:rPr>
            <a:t>Data mining is generally related to computer science and achieves these goals through several methods such as statistics, online analytical processing, intelligence retrieval, machine learning, expert systems (relying on past rules of thumb), and pattern recognition.</a:t>
          </a:r>
          <a:endParaRPr>
            <a:solidFill>
              <a:schemeClr val="dk1"/>
            </a:solidFill>
          </a:endParaRPr>
        </a:p>
      </dsp:txBody>
      <dsp:txXfrm>
        <a:off x="515257" y="579769"/>
        <a:ext cx="4637314" cy="2944694"/>
      </dsp:txXfrm>
    </dsp:sp>
    <dsp:sp modelId="{871227C9-8CE4-47A0-9D34-46B1BEF01B74}">
      <dsp:nvSpPr>
        <dsp:cNvPr id="5" name="圆角矩形 4"/>
        <dsp:cNvSpPr/>
      </dsp:nvSpPr>
      <dsp:spPr bwMode="white">
        <a:xfrm>
          <a:off x="5667828" y="90275"/>
          <a:ext cx="4637314" cy="2944694"/>
        </a:xfrm>
        <a:prstGeom prst="roundRect">
          <a:avLst>
            <a:gd name="adj" fmla="val 10000"/>
          </a:avLst>
        </a:prstGeom>
      </dsp:spPr>
      <dsp:style>
        <a:lnRef idx="3">
          <a:schemeClr val="lt1"/>
        </a:lnRef>
        <a:fillRef idx="1">
          <a:schemeClr val="accent1"/>
        </a:fillRef>
        <a:effectRef idx="1">
          <a:scrgbClr r="0" g="0" b="0"/>
        </a:effectRef>
        <a:fontRef idx="minor">
          <a:schemeClr val="lt1"/>
        </a:fontRef>
      </dsp:style>
      <dsp:txXfrm>
        <a:off x="5667828" y="90275"/>
        <a:ext cx="4637314" cy="2944694"/>
      </dsp:txXfrm>
    </dsp:sp>
    <dsp:sp modelId="{D9B3846B-4E13-4C25-9A07-BBE2F39863DD}">
      <dsp:nvSpPr>
        <dsp:cNvPr id="6" name="圆角矩形 5"/>
        <dsp:cNvSpPr/>
      </dsp:nvSpPr>
      <dsp:spPr bwMode="white">
        <a:xfrm>
          <a:off x="6183085" y="579769"/>
          <a:ext cx="4637314" cy="2944694"/>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72390" tIns="72390" rIns="72390" bIns="7239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solidFill>
                <a:schemeClr val="dk1"/>
              </a:solidFill>
            </a:rPr>
            <a:t>This data mining project finds whether there is a clear relationship between different data (purchase time, purchase quantity, indeed and customer gender) and the payment method chosen by the final customer through transaction data (excluding detailed transaction amount) of a website.</a:t>
          </a:r>
          <a:endParaRPr>
            <a:solidFill>
              <a:schemeClr val="dk1"/>
            </a:solidFill>
          </a:endParaRPr>
        </a:p>
      </dsp:txBody>
      <dsp:txXfrm>
        <a:off x="6183085" y="579769"/>
        <a:ext cx="4637314" cy="2944694"/>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534400" cy="3615267"/>
        <a:chOff x="0" y="0"/>
        <a:chExt cx="8534400" cy="3615267"/>
      </a:xfrm>
    </dsp:grpSpPr>
    <dsp:sp modelId="{2CD320D4-DC42-4527-9930-32AF707EBC6E}">
      <dsp:nvSpPr>
        <dsp:cNvPr id="5" name="矩形 4"/>
        <dsp:cNvSpPr/>
      </dsp:nvSpPr>
      <dsp:spPr bwMode="white">
        <a:xfrm>
          <a:off x="0" y="272593"/>
          <a:ext cx="8534400" cy="403200"/>
        </a:xfrm>
        <a:prstGeom prst="rect">
          <a:avLst/>
        </a:prstGeom>
      </dsp:spPr>
      <dsp:style>
        <a:lnRef idx="2">
          <a:schemeClr val="accent1"/>
        </a:lnRef>
        <a:fillRef idx="1">
          <a:schemeClr val="lt1">
            <a:alpha val="90000"/>
          </a:schemeClr>
        </a:fillRef>
        <a:effectRef idx="0">
          <a:scrgbClr r="0" g="0" b="0"/>
        </a:effectRef>
        <a:fontRef idx="minor"/>
      </dsp:style>
      <dsp:txBody>
        <a:bodyPr lIns="662364" tIns="333248" rIns="662364" bIns="113792"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endParaRPr>
            <a:solidFill>
              <a:schemeClr val="dk1"/>
            </a:solidFill>
          </a:endParaRPr>
        </a:p>
      </dsp:txBody>
      <dsp:txXfrm>
        <a:off x="0" y="272593"/>
        <a:ext cx="8534400" cy="403200"/>
      </dsp:txXfrm>
    </dsp:sp>
    <dsp:sp modelId="{1149FCF7-FA63-4BA2-A427-B7F8AB90335B}">
      <dsp:nvSpPr>
        <dsp:cNvPr id="4" name="圆角矩形 3"/>
        <dsp:cNvSpPr/>
      </dsp:nvSpPr>
      <dsp:spPr bwMode="white">
        <a:xfrm>
          <a:off x="426720" y="36433"/>
          <a:ext cx="5974080" cy="472320"/>
        </a:xfrm>
        <a:prstGeom prst="roundRect">
          <a:avLst/>
        </a:prstGeom>
      </dsp:spPr>
      <dsp:style>
        <a:lnRef idx="2">
          <a:schemeClr val="lt1"/>
        </a:lnRef>
        <a:fillRef idx="1">
          <a:schemeClr val="accent1"/>
        </a:fillRef>
        <a:effectRef idx="0">
          <a:scrgbClr r="0" g="0" b="0"/>
        </a:effectRef>
        <a:fontRef idx="minor">
          <a:schemeClr val="lt1"/>
        </a:fontRef>
      </dsp:style>
      <dsp:txBody>
        <a:bodyPr lIns="225805" tIns="0" rIns="225805" bIns="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b="1" i="1"/>
            <a:t>Naïve Bayes</a:t>
          </a:r>
          <a:endParaRPr lang="en-US"/>
        </a:p>
      </dsp:txBody>
      <dsp:txXfrm>
        <a:off x="426720" y="36433"/>
        <a:ext cx="5974080" cy="472320"/>
      </dsp:txXfrm>
    </dsp:sp>
    <dsp:sp modelId="{54461D2A-FD19-4578-A076-7A8FC7FA0811}">
      <dsp:nvSpPr>
        <dsp:cNvPr id="8" name="矩形 7"/>
        <dsp:cNvSpPr/>
      </dsp:nvSpPr>
      <dsp:spPr bwMode="white">
        <a:xfrm>
          <a:off x="0" y="998353"/>
          <a:ext cx="8534400" cy="403200"/>
        </a:xfrm>
        <a:prstGeom prst="rect">
          <a:avLst/>
        </a:prstGeom>
      </dsp:spPr>
      <dsp:style>
        <a:lnRef idx="2">
          <a:schemeClr val="accent1"/>
        </a:lnRef>
        <a:fillRef idx="1">
          <a:schemeClr val="lt1">
            <a:alpha val="90000"/>
          </a:schemeClr>
        </a:fillRef>
        <a:effectRef idx="0">
          <a:scrgbClr r="0" g="0" b="0"/>
        </a:effectRef>
        <a:fontRef idx="minor"/>
      </dsp:style>
      <dsp:txBody>
        <a:bodyPr lIns="662364" tIns="333248" rIns="662364" bIns="113792"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endParaRPr>
            <a:solidFill>
              <a:schemeClr val="dk1"/>
            </a:solidFill>
          </a:endParaRPr>
        </a:p>
      </dsp:txBody>
      <dsp:txXfrm>
        <a:off x="0" y="998353"/>
        <a:ext cx="8534400" cy="403200"/>
      </dsp:txXfrm>
    </dsp:sp>
    <dsp:sp modelId="{809C9735-331A-4136-8F81-78B64E64F61F}">
      <dsp:nvSpPr>
        <dsp:cNvPr id="7" name="圆角矩形 6"/>
        <dsp:cNvSpPr/>
      </dsp:nvSpPr>
      <dsp:spPr bwMode="white">
        <a:xfrm>
          <a:off x="426720" y="762193"/>
          <a:ext cx="5974080" cy="472320"/>
        </a:xfrm>
        <a:prstGeom prst="roundRect">
          <a:avLst/>
        </a:prstGeom>
      </dsp:spPr>
      <dsp:style>
        <a:lnRef idx="2">
          <a:schemeClr val="lt1"/>
        </a:lnRef>
        <a:fillRef idx="1">
          <a:schemeClr val="accent1"/>
        </a:fillRef>
        <a:effectRef idx="0">
          <a:scrgbClr r="0" g="0" b="0"/>
        </a:effectRef>
        <a:fontRef idx="minor">
          <a:schemeClr val="lt1"/>
        </a:fontRef>
      </dsp:style>
      <dsp:txBody>
        <a:bodyPr lIns="225805" tIns="0" rIns="225805" bIns="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b="1" i="1"/>
            <a:t>Logistic Regression</a:t>
          </a:r>
          <a:endParaRPr lang="en-US"/>
        </a:p>
      </dsp:txBody>
      <dsp:txXfrm>
        <a:off x="426720" y="762193"/>
        <a:ext cx="5974080" cy="472320"/>
      </dsp:txXfrm>
    </dsp:sp>
    <dsp:sp modelId="{74155CF2-1109-4CC5-819A-B21A8EF7B8C3}">
      <dsp:nvSpPr>
        <dsp:cNvPr id="11" name="矩形 10"/>
        <dsp:cNvSpPr/>
      </dsp:nvSpPr>
      <dsp:spPr bwMode="white">
        <a:xfrm>
          <a:off x="0" y="1724113"/>
          <a:ext cx="8534400" cy="403200"/>
        </a:xfrm>
        <a:prstGeom prst="rect">
          <a:avLst/>
        </a:prstGeom>
      </dsp:spPr>
      <dsp:style>
        <a:lnRef idx="2">
          <a:schemeClr val="accent1"/>
        </a:lnRef>
        <a:fillRef idx="1">
          <a:schemeClr val="lt1">
            <a:alpha val="90000"/>
          </a:schemeClr>
        </a:fillRef>
        <a:effectRef idx="0">
          <a:scrgbClr r="0" g="0" b="0"/>
        </a:effectRef>
        <a:fontRef idx="minor"/>
      </dsp:style>
      <dsp:txBody>
        <a:bodyPr lIns="662364" tIns="333248" rIns="662364" bIns="113792"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endParaRPr>
            <a:solidFill>
              <a:schemeClr val="dk1"/>
            </a:solidFill>
          </a:endParaRPr>
        </a:p>
      </dsp:txBody>
      <dsp:txXfrm>
        <a:off x="0" y="1724113"/>
        <a:ext cx="8534400" cy="403200"/>
      </dsp:txXfrm>
    </dsp:sp>
    <dsp:sp modelId="{0E146BB6-DE66-4DF7-9864-87D28C071EEF}">
      <dsp:nvSpPr>
        <dsp:cNvPr id="10" name="圆角矩形 9"/>
        <dsp:cNvSpPr/>
      </dsp:nvSpPr>
      <dsp:spPr bwMode="white">
        <a:xfrm>
          <a:off x="426720" y="1487953"/>
          <a:ext cx="5974080" cy="472320"/>
        </a:xfrm>
        <a:prstGeom prst="roundRect">
          <a:avLst/>
        </a:prstGeom>
      </dsp:spPr>
      <dsp:style>
        <a:lnRef idx="2">
          <a:schemeClr val="lt1"/>
        </a:lnRef>
        <a:fillRef idx="1">
          <a:schemeClr val="accent1"/>
        </a:fillRef>
        <a:effectRef idx="0">
          <a:scrgbClr r="0" g="0" b="0"/>
        </a:effectRef>
        <a:fontRef idx="minor">
          <a:schemeClr val="lt1"/>
        </a:fontRef>
      </dsp:style>
      <dsp:txBody>
        <a:bodyPr lIns="225805" tIns="0" rIns="225805" bIns="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b="1" i="1"/>
            <a:t>J48</a:t>
          </a:r>
          <a:endParaRPr lang="en-US"/>
        </a:p>
      </dsp:txBody>
      <dsp:txXfrm>
        <a:off x="426720" y="1487953"/>
        <a:ext cx="5974080" cy="472320"/>
      </dsp:txXfrm>
    </dsp:sp>
    <dsp:sp modelId="{B93B9763-908E-45AB-BBD2-D0F4C777146A}">
      <dsp:nvSpPr>
        <dsp:cNvPr id="14" name="矩形 13"/>
        <dsp:cNvSpPr/>
      </dsp:nvSpPr>
      <dsp:spPr bwMode="white">
        <a:xfrm>
          <a:off x="0" y="2449873"/>
          <a:ext cx="8534400" cy="403200"/>
        </a:xfrm>
        <a:prstGeom prst="rect">
          <a:avLst/>
        </a:prstGeom>
      </dsp:spPr>
      <dsp:style>
        <a:lnRef idx="2">
          <a:schemeClr val="accent1"/>
        </a:lnRef>
        <a:fillRef idx="1">
          <a:schemeClr val="lt1">
            <a:alpha val="90000"/>
          </a:schemeClr>
        </a:fillRef>
        <a:effectRef idx="0">
          <a:scrgbClr r="0" g="0" b="0"/>
        </a:effectRef>
        <a:fontRef idx="minor"/>
      </dsp:style>
      <dsp:txBody>
        <a:bodyPr lIns="662364" tIns="333248" rIns="662364" bIns="113792"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endParaRPr>
            <a:solidFill>
              <a:schemeClr val="dk1"/>
            </a:solidFill>
          </a:endParaRPr>
        </a:p>
      </dsp:txBody>
      <dsp:txXfrm>
        <a:off x="0" y="2449873"/>
        <a:ext cx="8534400" cy="403200"/>
      </dsp:txXfrm>
    </dsp:sp>
    <dsp:sp modelId="{641277AC-16A2-4B24-AF55-6B617A3A999C}">
      <dsp:nvSpPr>
        <dsp:cNvPr id="13" name="圆角矩形 12"/>
        <dsp:cNvSpPr/>
      </dsp:nvSpPr>
      <dsp:spPr bwMode="white">
        <a:xfrm>
          <a:off x="426720" y="2213713"/>
          <a:ext cx="5974080" cy="472320"/>
        </a:xfrm>
        <a:prstGeom prst="roundRect">
          <a:avLst/>
        </a:prstGeom>
      </dsp:spPr>
      <dsp:style>
        <a:lnRef idx="2">
          <a:schemeClr val="lt1"/>
        </a:lnRef>
        <a:fillRef idx="1">
          <a:schemeClr val="accent1"/>
        </a:fillRef>
        <a:effectRef idx="0">
          <a:scrgbClr r="0" g="0" b="0"/>
        </a:effectRef>
        <a:fontRef idx="minor">
          <a:schemeClr val="lt1"/>
        </a:fontRef>
      </dsp:style>
      <dsp:txBody>
        <a:bodyPr lIns="225805" tIns="0" rIns="225805" bIns="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b="1" i="1"/>
            <a:t>Random Forest</a:t>
          </a:r>
          <a:endParaRPr lang="en-US"/>
        </a:p>
      </dsp:txBody>
      <dsp:txXfrm>
        <a:off x="426720" y="2213713"/>
        <a:ext cx="5974080" cy="472320"/>
      </dsp:txXfrm>
    </dsp:sp>
    <dsp:sp modelId="{6BF75DCC-D3A9-4F51-8697-4E6659264018}">
      <dsp:nvSpPr>
        <dsp:cNvPr id="17" name="矩形 16"/>
        <dsp:cNvSpPr/>
      </dsp:nvSpPr>
      <dsp:spPr bwMode="white">
        <a:xfrm>
          <a:off x="0" y="3175634"/>
          <a:ext cx="8534400" cy="403200"/>
        </a:xfrm>
        <a:prstGeom prst="rect">
          <a:avLst/>
        </a:prstGeom>
      </dsp:spPr>
      <dsp:style>
        <a:lnRef idx="2">
          <a:schemeClr val="accent1"/>
        </a:lnRef>
        <a:fillRef idx="1">
          <a:schemeClr val="lt1">
            <a:alpha val="90000"/>
          </a:schemeClr>
        </a:fillRef>
        <a:effectRef idx="0">
          <a:scrgbClr r="0" g="0" b="0"/>
        </a:effectRef>
        <a:fontRef idx="minor"/>
      </dsp:style>
      <dsp:txBody>
        <a:bodyPr lIns="662364" tIns="333248" rIns="662364" bIns="113792"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endParaRPr>
            <a:solidFill>
              <a:schemeClr val="dk1"/>
            </a:solidFill>
          </a:endParaRPr>
        </a:p>
      </dsp:txBody>
      <dsp:txXfrm>
        <a:off x="0" y="3175634"/>
        <a:ext cx="8534400" cy="403200"/>
      </dsp:txXfrm>
    </dsp:sp>
    <dsp:sp modelId="{E3C55062-F5B0-4599-AA93-131DFDF5C164}">
      <dsp:nvSpPr>
        <dsp:cNvPr id="16" name="圆角矩形 15"/>
        <dsp:cNvSpPr/>
      </dsp:nvSpPr>
      <dsp:spPr bwMode="white">
        <a:xfrm>
          <a:off x="426720" y="2939474"/>
          <a:ext cx="5974080" cy="472320"/>
        </a:xfrm>
        <a:prstGeom prst="roundRect">
          <a:avLst/>
        </a:prstGeom>
      </dsp:spPr>
      <dsp:style>
        <a:lnRef idx="2">
          <a:schemeClr val="lt1"/>
        </a:lnRef>
        <a:fillRef idx="1">
          <a:schemeClr val="accent1"/>
        </a:fillRef>
        <a:effectRef idx="0">
          <a:scrgbClr r="0" g="0" b="0"/>
        </a:effectRef>
        <a:fontRef idx="minor">
          <a:schemeClr val="lt1"/>
        </a:fontRef>
      </dsp:style>
      <dsp:txBody>
        <a:bodyPr lIns="225805" tIns="0" rIns="225805" bIns="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b="1" i="1"/>
            <a:t>Bagging</a:t>
          </a:r>
          <a:endParaRPr lang="en-US"/>
        </a:p>
      </dsp:txBody>
      <dsp:txXfrm>
        <a:off x="426720" y="2939474"/>
        <a:ext cx="5974080" cy="472320"/>
      </dsp:txXfrm>
    </dsp:sp>
    <dsp:sp modelId="{70C178B6-DDE4-4E9E-9DF3-446E637127E7}">
      <dsp:nvSpPr>
        <dsp:cNvPr id="3" name="矩形 2" hidden="1"/>
        <dsp:cNvSpPr/>
      </dsp:nvSpPr>
      <dsp:spPr>
        <a:xfrm>
          <a:off x="0" y="36433"/>
          <a:ext cx="426720" cy="472320"/>
        </a:xfrm>
        <a:prstGeom prst="rect">
          <a:avLst/>
        </a:prstGeom>
      </dsp:spPr>
      <dsp:txXfrm>
        <a:off x="0" y="36433"/>
        <a:ext cx="426720" cy="472320"/>
      </dsp:txXfrm>
    </dsp:sp>
    <dsp:sp modelId="{6DE576C2-CE77-43E9-A465-4E1A170AFCF3}">
      <dsp:nvSpPr>
        <dsp:cNvPr id="6" name="矩形 5" hidden="1"/>
        <dsp:cNvSpPr/>
      </dsp:nvSpPr>
      <dsp:spPr>
        <a:xfrm>
          <a:off x="0" y="762193"/>
          <a:ext cx="426720" cy="472320"/>
        </a:xfrm>
        <a:prstGeom prst="rect">
          <a:avLst/>
        </a:prstGeom>
      </dsp:spPr>
      <dsp:txXfrm>
        <a:off x="0" y="762193"/>
        <a:ext cx="426720" cy="472320"/>
      </dsp:txXfrm>
    </dsp:sp>
    <dsp:sp modelId="{B2F3F429-38E6-49F8-8911-2280CA6A1110}">
      <dsp:nvSpPr>
        <dsp:cNvPr id="9" name="矩形 8" hidden="1"/>
        <dsp:cNvSpPr/>
      </dsp:nvSpPr>
      <dsp:spPr>
        <a:xfrm>
          <a:off x="0" y="1487953"/>
          <a:ext cx="426720" cy="472320"/>
        </a:xfrm>
        <a:prstGeom prst="rect">
          <a:avLst/>
        </a:prstGeom>
      </dsp:spPr>
      <dsp:txXfrm>
        <a:off x="0" y="1487953"/>
        <a:ext cx="426720" cy="472320"/>
      </dsp:txXfrm>
    </dsp:sp>
    <dsp:sp modelId="{DE6C7C2A-9F69-4453-9F40-52DD19E603E4}">
      <dsp:nvSpPr>
        <dsp:cNvPr id="12" name="矩形 11" hidden="1"/>
        <dsp:cNvSpPr/>
      </dsp:nvSpPr>
      <dsp:spPr>
        <a:xfrm>
          <a:off x="0" y="2213713"/>
          <a:ext cx="426720" cy="472320"/>
        </a:xfrm>
        <a:prstGeom prst="rect">
          <a:avLst/>
        </a:prstGeom>
      </dsp:spPr>
      <dsp:txXfrm>
        <a:off x="0" y="2213713"/>
        <a:ext cx="426720" cy="472320"/>
      </dsp:txXfrm>
    </dsp:sp>
    <dsp:sp modelId="{6F2153BC-5130-45CC-9D89-1ED3AE75DEB0}">
      <dsp:nvSpPr>
        <dsp:cNvPr id="15" name="矩形 14" hidden="1"/>
        <dsp:cNvSpPr/>
      </dsp:nvSpPr>
      <dsp:spPr>
        <a:xfrm>
          <a:off x="0" y="2939474"/>
          <a:ext cx="426720" cy="472320"/>
        </a:xfrm>
        <a:prstGeom prst="rect">
          <a:avLst/>
        </a:prstGeom>
      </dsp:spPr>
      <dsp:txXfrm>
        <a:off x="0" y="2939474"/>
        <a:ext cx="426720" cy="472320"/>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156664" cy="3416320"/>
        <a:chOff x="0" y="0"/>
        <a:chExt cx="6156664" cy="3416320"/>
      </a:xfrm>
    </dsp:grpSpPr>
    <dsp:sp modelId="{E2091CC9-69FF-459F-8DD1-4A370A57777F}">
      <dsp:nvSpPr>
        <dsp:cNvPr id="3" name="矩形 2"/>
        <dsp:cNvSpPr/>
      </dsp:nvSpPr>
      <dsp:spPr bwMode="white">
        <a:xfrm>
          <a:off x="2420354" y="-742773"/>
          <a:ext cx="1318963" cy="1318963"/>
        </a:xfrm>
        <a:prstGeom prst="rect">
          <a:avLst/>
        </a:prstGeom>
        <a: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sp:spPr>
      <dsp:style>
        <a:lnRef idx="2">
          <a:schemeClr val="lt1"/>
        </a:lnRef>
        <a:fillRef idx="1">
          <a:schemeClr val="accent1"/>
        </a:fillRef>
        <a:effectRef idx="0">
          <a:scrgbClr r="0" g="0" b="0"/>
        </a:effectRef>
        <a:fontRef idx="minor">
          <a:schemeClr val="lt1"/>
        </a:fontRef>
      </dsp:style>
      <dsp:txXfrm>
        <a:off x="2420354" y="-742773"/>
        <a:ext cx="1318963" cy="1318963"/>
      </dsp:txXfrm>
    </dsp:sp>
    <dsp:sp modelId="{07D14346-9E99-4E33-906C-3834660D5A4C}">
      <dsp:nvSpPr>
        <dsp:cNvPr id="4" name="矩形 3"/>
        <dsp:cNvSpPr/>
      </dsp:nvSpPr>
      <dsp:spPr bwMode="white">
        <a:xfrm>
          <a:off x="1614321" y="673775"/>
          <a:ext cx="2931029" cy="72000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t"/>
        <a:lstStyle>
          <a:lvl1pPr algn="ctr">
            <a:defRPr sz="800"/>
          </a:lvl1pPr>
          <a:lvl2pPr marL="57150" indent="-57150" algn="ctr">
            <a:defRPr sz="600"/>
          </a:lvl2pPr>
          <a:lvl3pPr marL="114300" indent="-57150" algn="ctr">
            <a:defRPr sz="600"/>
          </a:lvl3pPr>
          <a:lvl4pPr marL="171450" indent="-57150" algn="ctr">
            <a:defRPr sz="600"/>
          </a:lvl4pPr>
          <a:lvl5pPr marL="228600" indent="-57150" algn="ctr">
            <a:defRPr sz="600"/>
          </a:lvl5pPr>
          <a:lvl6pPr marL="285750" indent="-57150" algn="ctr">
            <a:defRPr sz="600"/>
          </a:lvl6pPr>
          <a:lvl7pPr marL="342900" indent="-57150" algn="ctr">
            <a:defRPr sz="600"/>
          </a:lvl7pPr>
          <a:lvl8pPr marL="400050" indent="-57150" algn="ctr">
            <a:defRPr sz="600"/>
          </a:lvl8pPr>
          <a:lvl9pPr marL="457200" indent="-57150" algn="ctr">
            <a:defRPr sz="600"/>
          </a:lvl9pPr>
        </a:lstStyle>
        <a:p>
          <a:pPr lvl="0">
            <a:lnSpc>
              <a:spcPct val="100000"/>
            </a:lnSpc>
            <a:spcBef>
              <a:spcPct val="0"/>
            </a:spcBef>
            <a:spcAft>
              <a:spcPct val="35000"/>
            </a:spcAft>
          </a:pPr>
          <a:r>
            <a:rPr lang="en-US" b="0" i="0" dirty="0">
              <a:solidFill>
                <a:schemeClr val="tx1"/>
              </a:solidFill>
            </a:rPr>
            <a:t>Random Forests work well with both categorical and numerical data. No scaling or transformation of variables is usually necessary.</a:t>
          </a:r>
          <a:endParaRPr lang="en-US" dirty="0">
            <a:solidFill>
              <a:schemeClr val="tx1"/>
            </a:solidFill>
          </a:endParaRPr>
        </a:p>
      </dsp:txBody>
      <dsp:txXfrm>
        <a:off x="1614321" y="673775"/>
        <a:ext cx="2931029" cy="720000"/>
      </dsp:txXfrm>
    </dsp:sp>
    <dsp:sp modelId="{578262F6-E0AA-4AAF-AF3E-94C83E1ABF61}">
      <dsp:nvSpPr>
        <dsp:cNvPr id="5" name="矩形 4"/>
        <dsp:cNvSpPr/>
      </dsp:nvSpPr>
      <dsp:spPr bwMode="white">
        <a:xfrm>
          <a:off x="2420354" y="639886"/>
          <a:ext cx="1318963" cy="131896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sp:spPr>
      <dsp:style>
        <a:lnRef idx="2">
          <a:schemeClr val="lt1"/>
        </a:lnRef>
        <a:fillRef idx="1">
          <a:schemeClr val="accent1"/>
        </a:fillRef>
        <a:effectRef idx="0">
          <a:scrgbClr r="0" g="0" b="0"/>
        </a:effectRef>
        <a:fontRef idx="minor">
          <a:schemeClr val="lt1"/>
        </a:fontRef>
      </dsp:style>
      <dsp:txXfrm>
        <a:off x="2420354" y="639886"/>
        <a:ext cx="1318963" cy="1318963"/>
      </dsp:txXfrm>
    </dsp:sp>
    <dsp:sp modelId="{F7643A08-D0D5-48C0-96EA-CB18A61B57D6}">
      <dsp:nvSpPr>
        <dsp:cNvPr id="6" name="矩形 5"/>
        <dsp:cNvSpPr/>
      </dsp:nvSpPr>
      <dsp:spPr bwMode="white">
        <a:xfrm>
          <a:off x="1614321" y="2056434"/>
          <a:ext cx="2931029" cy="72000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t"/>
        <a:lstStyle>
          <a:lvl1pPr algn="ctr">
            <a:defRPr sz="800"/>
          </a:lvl1pPr>
          <a:lvl2pPr marL="57150" indent="-57150" algn="ctr">
            <a:defRPr sz="600"/>
          </a:lvl2pPr>
          <a:lvl3pPr marL="114300" indent="-57150" algn="ctr">
            <a:defRPr sz="600"/>
          </a:lvl3pPr>
          <a:lvl4pPr marL="171450" indent="-57150" algn="ctr">
            <a:defRPr sz="600"/>
          </a:lvl4pPr>
          <a:lvl5pPr marL="228600" indent="-57150" algn="ctr">
            <a:defRPr sz="600"/>
          </a:lvl5pPr>
          <a:lvl6pPr marL="285750" indent="-57150" algn="ctr">
            <a:defRPr sz="600"/>
          </a:lvl6pPr>
          <a:lvl7pPr marL="342900" indent="-57150" algn="ctr">
            <a:defRPr sz="600"/>
          </a:lvl7pPr>
          <a:lvl8pPr marL="400050" indent="-57150" algn="ctr">
            <a:defRPr sz="600"/>
          </a:lvl8pPr>
          <a:lvl9pPr marL="457200" indent="-57150" algn="ctr">
            <a:defRPr sz="600"/>
          </a:lvl9pPr>
        </a:lstStyle>
        <a:p>
          <a:pPr lvl="0">
            <a:lnSpc>
              <a:spcPct val="100000"/>
            </a:lnSpc>
            <a:spcBef>
              <a:spcPct val="0"/>
            </a:spcBef>
            <a:spcAft>
              <a:spcPct val="35000"/>
            </a:spcAft>
          </a:pPr>
          <a:r>
            <a:rPr lang="en-US" b="0" i="0">
              <a:solidFill>
                <a:schemeClr val="tx1"/>
              </a:solidFill>
            </a:rPr>
            <a:t>Implicitly perform feature selection and generate uncorrelated decision trees. It does this by choosing a random set of features to build each decision tree. This also makes it a great model when you have to work with a high number of features in the data.</a:t>
          </a:r>
          <a:endParaRPr lang="en-US" dirty="0">
            <a:solidFill>
              <a:schemeClr val="tx1"/>
            </a:solidFill>
          </a:endParaRPr>
        </a:p>
      </dsp:txBody>
      <dsp:txXfrm>
        <a:off x="1614321" y="2056434"/>
        <a:ext cx="2931029" cy="720000"/>
      </dsp:txXfrm>
    </dsp:sp>
    <dsp:sp modelId="{02388814-0BEC-46F7-954F-A02A43241A18}">
      <dsp:nvSpPr>
        <dsp:cNvPr id="7" name="矩形 6"/>
        <dsp:cNvSpPr/>
      </dsp:nvSpPr>
      <dsp:spPr bwMode="white">
        <a:xfrm>
          <a:off x="2420354" y="2022545"/>
          <a:ext cx="1318963" cy="1318963"/>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sp:spPr>
      <dsp:style>
        <a:lnRef idx="2">
          <a:schemeClr val="lt1"/>
        </a:lnRef>
        <a:fillRef idx="1">
          <a:schemeClr val="accent1"/>
        </a:fillRef>
        <a:effectRef idx="0">
          <a:scrgbClr r="0" g="0" b="0"/>
        </a:effectRef>
        <a:fontRef idx="minor">
          <a:schemeClr val="lt1"/>
        </a:fontRef>
      </dsp:style>
      <dsp:txXfrm>
        <a:off x="2420354" y="2022545"/>
        <a:ext cx="1318963" cy="1318963"/>
      </dsp:txXfrm>
    </dsp:sp>
    <dsp:sp modelId="{6D5D8841-5E84-4773-8683-2187AF82FAB1}">
      <dsp:nvSpPr>
        <dsp:cNvPr id="8" name="矩形 7"/>
        <dsp:cNvSpPr/>
      </dsp:nvSpPr>
      <dsp:spPr bwMode="white">
        <a:xfrm>
          <a:off x="1614321" y="3439093"/>
          <a:ext cx="2931029" cy="72000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t"/>
        <a:lstStyle>
          <a:lvl1pPr algn="ctr">
            <a:defRPr sz="800"/>
          </a:lvl1pPr>
          <a:lvl2pPr marL="57150" indent="-57150" algn="ctr">
            <a:defRPr sz="600"/>
          </a:lvl2pPr>
          <a:lvl3pPr marL="114300" indent="-57150" algn="ctr">
            <a:defRPr sz="600"/>
          </a:lvl3pPr>
          <a:lvl4pPr marL="171450" indent="-57150" algn="ctr">
            <a:defRPr sz="600"/>
          </a:lvl4pPr>
          <a:lvl5pPr marL="228600" indent="-57150" algn="ctr">
            <a:defRPr sz="600"/>
          </a:lvl5pPr>
          <a:lvl6pPr marL="285750" indent="-57150" algn="ctr">
            <a:defRPr sz="600"/>
          </a:lvl6pPr>
          <a:lvl7pPr marL="342900" indent="-57150" algn="ctr">
            <a:defRPr sz="600"/>
          </a:lvl7pPr>
          <a:lvl8pPr marL="400050" indent="-57150" algn="ctr">
            <a:defRPr sz="600"/>
          </a:lvl8pPr>
          <a:lvl9pPr marL="457200" indent="-57150" algn="ctr">
            <a:defRPr sz="600"/>
          </a:lvl9pPr>
        </a:lstStyle>
        <a:p>
          <a:pPr lvl="0">
            <a:lnSpc>
              <a:spcPct val="100000"/>
            </a:lnSpc>
            <a:spcBef>
              <a:spcPct val="0"/>
            </a:spcBef>
            <a:spcAft>
              <a:spcPct val="35000"/>
            </a:spcAft>
          </a:pPr>
          <a:r>
            <a:rPr lang="en-US" b="0" i="0">
              <a:solidFill>
                <a:schemeClr val="tx1"/>
              </a:solidFill>
            </a:rPr>
            <a:t>Generally, provide high accuracy and balance the bias-variance trade-off well. Since the model’s principle is to average the results across the multiple decision trees it builds, it averages the variance as well</a:t>
          </a:r>
          <a:endParaRPr lang="en-US" dirty="0">
            <a:solidFill>
              <a:schemeClr val="tx1"/>
            </a:solidFill>
          </a:endParaRPr>
        </a:p>
      </dsp:txBody>
      <dsp:txXfrm>
        <a:off x="1614321" y="3439093"/>
        <a:ext cx="2931029"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off" val="ctr"/>
          <dgm:param type="contDir" val="sameDir"/>
          <dgm:param type="grDir" val="tL"/>
          <dgm:param type="flowDir" val="row"/>
          <dgm:param type="horzAlign" val="ctr"/>
          <dgm:param type="vertAlign" val="mid"/>
        </dgm:alg>
      </dgm:if>
      <dgm:else name="Name2">
        <dgm:alg type="snake">
          <dgm:param type="off" val="ctr"/>
          <dgm:param type="contDir" val="sameDir"/>
          <dgm:param type="grDir" val="tR"/>
          <dgm:param type="flowDir" val="row"/>
          <dgm:param type="horzAlign" val="ctr"/>
          <dgm:param type="vertAlign" val="mid"/>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88399D-10F8-4778-A9BF-6270CF20A2B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B31A85-B128-4D9B-93F9-FA47FBD70C4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B31A85-B128-4D9B-93F9-FA47FBD70C4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9C91479-525D-4AE9-BE00-6BF0E6C2230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9ADC3A-0859-4ACE-BE70-8649A4BFA3D2}" type="slidenum">
              <a:rPr lang="zh-CN" altLang="en-US" smtClean="0"/>
            </a:fld>
            <a:endParaRPr lang="zh-CN"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Date Placeholder 2"/>
          <p:cNvSpPr>
            <a:spLocks noGrp="1"/>
          </p:cNvSpPr>
          <p:nvPr>
            <p:ph type="dt" sz="half" idx="10"/>
          </p:nvPr>
        </p:nvSpPr>
        <p:spPr/>
        <p:txBody>
          <a:bodyPr/>
          <a:lstStyle/>
          <a:p>
            <a:fld id="{E9C91479-525D-4AE9-BE00-6BF0E6C22309}"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99ADC3A-0859-4ACE-BE70-8649A4BFA3D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E9C91479-525D-4AE9-BE00-6BF0E6C2230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9ADC3A-0859-4ACE-BE70-8649A4BFA3D2}"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E9C91479-525D-4AE9-BE00-6BF0E6C2230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9ADC3A-0859-4ACE-BE70-8649A4BFA3D2}" type="slidenum">
              <a:rPr lang="zh-CN" altLang="en-US" smtClean="0"/>
            </a:fld>
            <a:endParaRPr lang="zh-CN"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E9C91479-525D-4AE9-BE00-6BF0E6C2230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9ADC3A-0859-4ACE-BE70-8649A4BFA3D2}"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单击此处编辑母版文本样式</a:t>
            </a:r>
            <a:endParaRPr lang="zh-CN" altLang="en-US"/>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E9C91479-525D-4AE9-BE00-6BF0E6C2230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9ADC3A-0859-4ACE-BE70-8649A4BFA3D2}" type="slidenum">
              <a:rPr lang="zh-CN" altLang="en-US" smtClean="0"/>
            </a:fld>
            <a:endParaRPr lang="zh-CN"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单击此处编辑母版文本样式</a:t>
            </a:r>
            <a:endParaRPr lang="zh-CN" altLang="en-US"/>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E9C91479-525D-4AE9-BE00-6BF0E6C2230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9ADC3A-0859-4ACE-BE70-8649A4BFA3D2}"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E9C91479-525D-4AE9-BE00-6BF0E6C2230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9ADC3A-0859-4ACE-BE70-8649A4BFA3D2}"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E9C91479-525D-4AE9-BE00-6BF0E6C2230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9ADC3A-0859-4ACE-BE70-8649A4BFA3D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E9C91479-525D-4AE9-BE00-6BF0E6C2230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9ADC3A-0859-4ACE-BE70-8649A4BFA3D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E9C91479-525D-4AE9-BE00-6BF0E6C2230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9ADC3A-0859-4ACE-BE70-8649A4BFA3D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E9C91479-525D-4AE9-BE00-6BF0E6C2230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99ADC3A-0859-4ACE-BE70-8649A4BFA3D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E9C91479-525D-4AE9-BE00-6BF0E6C22309}"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99ADC3A-0859-4ACE-BE70-8649A4BFA3D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9C91479-525D-4AE9-BE00-6BF0E6C22309}"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99ADC3A-0859-4ACE-BE70-8649A4BFA3D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C91479-525D-4AE9-BE00-6BF0E6C22309}"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99ADC3A-0859-4ACE-BE70-8649A4BFA3D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E9C91479-525D-4AE9-BE00-6BF0E6C2230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99ADC3A-0859-4ACE-BE70-8649A4BFA3D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E9C91479-525D-4AE9-BE00-6BF0E6C2230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99ADC3A-0859-4ACE-BE70-8649A4BFA3D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9C91479-525D-4AE9-BE00-6BF0E6C22309}" type="datetimeFigureOut">
              <a:rPr lang="zh-CN" altLang="en-US" smtClean="0"/>
            </a:fld>
            <a:endParaRPr lang="zh-CN" alt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99ADC3A-0859-4ACE-BE70-8649A4BFA3D2}" type="slidenum">
              <a:rPr lang="zh-CN" altLang="en-US" smtClean="0"/>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microsoft.com/office/2007/relationships/diagramDrawing" Target="../diagrams/drawing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3" Type="http://schemas.openxmlformats.org/officeDocument/2006/relationships/diagramData" Target="../diagrams/data3.xml"/><Relationship Id="rId2" Type="http://schemas.openxmlformats.org/officeDocument/2006/relationships/tags" Target="../tags/tag1.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CS 699 Final </a:t>
            </a:r>
            <a:r>
              <a:rPr lang="en-US" altLang="zh-CN" dirty="0" err="1"/>
              <a:t>pROJECT</a:t>
            </a:r>
            <a:endParaRPr lang="zh-CN" altLang="en-US" dirty="0"/>
          </a:p>
        </p:txBody>
      </p:sp>
      <p:sp>
        <p:nvSpPr>
          <p:cNvPr id="3" name="副标题 2"/>
          <p:cNvSpPr>
            <a:spLocks noGrp="1"/>
          </p:cNvSpPr>
          <p:nvPr>
            <p:ph type="subTitle" idx="1"/>
          </p:nvPr>
        </p:nvSpPr>
        <p:spPr/>
        <p:txBody>
          <a:bodyPr/>
          <a:lstStyle/>
          <a:p>
            <a:r>
              <a:rPr lang="en-US" altLang="zh-CN" dirty="0" err="1"/>
              <a:t>Dongzhen</a:t>
            </a:r>
            <a:r>
              <a:rPr lang="en-US" altLang="zh-CN" dirty="0"/>
              <a:t> Wang</a:t>
            </a:r>
            <a:endParaRPr lang="en-US" altLang="zh-CN" dirty="0"/>
          </a:p>
          <a:p>
            <a:r>
              <a:rPr lang="en-US" altLang="zh-CN" dirty="0" err="1"/>
              <a:t>WeiLin</a:t>
            </a:r>
            <a:r>
              <a:rPr lang="en-US" altLang="zh-CN" dirty="0"/>
              <a:t> Lu</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663733" y="561444"/>
            <a:ext cx="7543800" cy="1507067"/>
          </a:xfrm>
        </p:spPr>
        <p:txBody>
          <a:bodyPr vert="horz" lIns="91440" tIns="45720" rIns="91440" bIns="45720" rtlCol="0" anchor="ctr">
            <a:normAutofit/>
          </a:bodyPr>
          <a:lstStyle/>
          <a:p>
            <a:r>
              <a:rPr lang="en-US" altLang="zh-CN" b="1" i="1" dirty="0"/>
              <a:t>Classification Algorithms</a:t>
            </a:r>
            <a:endParaRPr lang="en-US" altLang="zh-CN" dirty="0"/>
          </a:p>
        </p:txBody>
      </p:sp>
      <p:sp>
        <p:nvSpPr>
          <p:cNvPr id="5" name="文本框 4"/>
          <p:cNvSpPr txBox="1"/>
          <p:nvPr/>
        </p:nvSpPr>
        <p:spPr>
          <a:xfrm>
            <a:off x="663733" y="2068511"/>
            <a:ext cx="7493137" cy="3615267"/>
          </a:xfrm>
          <a:prstGeom prst="rect">
            <a:avLst/>
          </a:prstGeom>
        </p:spPr>
        <p:txBody>
          <a:bodyPr vert="horz" lIns="91440" tIns="45720" rIns="91440" bIns="45720" rtlCol="0" anchor="ctr">
            <a:normAutofit/>
          </a:bodyPr>
          <a:lstStyle/>
          <a:p>
            <a:pPr>
              <a:spcBef>
                <a:spcPct val="20000"/>
              </a:spcBef>
              <a:spcAft>
                <a:spcPts val="600"/>
              </a:spcAft>
              <a:buClr>
                <a:schemeClr val="tx1"/>
              </a:buClr>
              <a:buSzPct val="80000"/>
              <a:buFont typeface="Wingdings 3" panose="05040102010807070707" pitchFamily="18" charset="2"/>
              <a:buChar char=""/>
            </a:pPr>
            <a:r>
              <a:rPr lang="en-US" altLang="zh-CN" dirty="0">
                <a:solidFill>
                  <a:schemeClr val="bg2">
                    <a:lumMod val="75000"/>
                  </a:schemeClr>
                </a:solidFill>
              </a:rPr>
              <a:t>Classification is the one of the main technique that we have been learning throughout the semester, it also used for discovering the pattern from known classes. In our real life, we might be facing a data set that contains over hundred attributes, but not every single attribute is needed for us to complete the mining work. In order to determine which attribute is important, feature selections algorithms are utilized. Instead of processing all the attributes, only relevant attributes are involved in the mining process. </a:t>
            </a:r>
            <a:endParaRPr lang="en-US" altLang="zh-CN" dirty="0">
              <a:solidFill>
                <a:schemeClr val="bg2">
                  <a:lumMod val="75000"/>
                </a:schemeClr>
              </a:solidFill>
            </a:endParaRPr>
          </a:p>
        </p:txBody>
      </p:sp>
      <p:pic>
        <p:nvPicPr>
          <p:cNvPr id="7" name="Picture 6" descr="Wire links with nails"/>
          <p:cNvPicPr>
            <a:picLocks noChangeAspect="1"/>
          </p:cNvPicPr>
          <p:nvPr/>
        </p:nvPicPr>
        <p:blipFill rotWithShape="1">
          <a:blip r:embed="rId1"/>
          <a:srcRect l="56596" r="9975" b="-1"/>
          <a:stretch>
            <a:fillRect/>
          </a:stretch>
        </p:blipFill>
        <p:spPr>
          <a:xfrm>
            <a:off x="8820603" y="10"/>
            <a:ext cx="3371397" cy="6857990"/>
          </a:xfrm>
          <a:prstGeom prst="rect">
            <a:avLst/>
          </a:prstGeom>
          <a:effectLst>
            <a:innerShdw blurRad="57150" dist="38100" dir="14460000">
              <a:prstClr val="black">
                <a:alpha val="70000"/>
              </a:prstClr>
            </a:innerShdw>
          </a:effectLst>
        </p:spPr>
      </p:pic>
      <p:grpSp>
        <p:nvGrpSpPr>
          <p:cNvPr id="13" name="Group 12"/>
          <p:cNvGrpSpPr>
            <a:grpSpLocks noGrp="1" noRot="1" noChangeAspect="1" noMove="1" noResize="1" noUngrp="1"/>
          </p:cNvGrpSpPr>
          <p:nvPr/>
        </p:nvGrpSpPr>
        <p:grpSpPr>
          <a:xfrm>
            <a:off x="9206969" y="2963333"/>
            <a:ext cx="2981858" cy="3208867"/>
            <a:chOff x="9206969" y="2963333"/>
            <a:chExt cx="2981858" cy="3208867"/>
          </a:xfrm>
        </p:grpSpPr>
        <p:cxnSp>
          <p:nvCxnSpPr>
            <p:cNvPr id="14" name="Straight Connector 13"/>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9742" y="889498"/>
            <a:ext cx="8534400" cy="1507067"/>
          </a:xfrm>
        </p:spPr>
        <p:txBody>
          <a:bodyPr/>
          <a:lstStyle/>
          <a:p>
            <a:r>
              <a:rPr lang="en-US" altLang="zh-CN" sz="1800" b="1" i="1">
                <a:effectLst/>
                <a:latin typeface="Times New Roman" panose="02020603050405020304" pitchFamily="18" charset="0"/>
                <a:ea typeface="宋体" panose="02010600030101010101" pitchFamily="2" charset="-122"/>
              </a:rPr>
              <a:t>5 Classification Algorithms</a:t>
            </a:r>
            <a:br>
              <a:rPr lang="zh-CN" altLang="zh-CN" sz="1800">
                <a:effectLst/>
                <a:latin typeface="Times New Roman" panose="02020603050405020304" pitchFamily="18" charset="0"/>
                <a:ea typeface="宋体" panose="02010600030101010101" pitchFamily="2" charset="-122"/>
              </a:rPr>
            </a:br>
            <a:endParaRPr lang="zh-CN" altLang="en-US" dirty="0"/>
          </a:p>
        </p:txBody>
      </p:sp>
      <p:graphicFrame>
        <p:nvGraphicFramePr>
          <p:cNvPr id="5" name="内容占位符 2"/>
          <p:cNvGraphicFramePr>
            <a:graphicFrameLocks noGrp="1"/>
          </p:cNvGraphicFramePr>
          <p:nvPr>
            <p:ph idx="1"/>
          </p:nvPr>
        </p:nvGraphicFramePr>
        <p:xfrm>
          <a:off x="697659" y="2353235"/>
          <a:ext cx="8534400" cy="361526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3" name="Rectangle 106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6878576" y="404813"/>
            <a:ext cx="4205003" cy="1507067"/>
          </a:xfrm>
        </p:spPr>
        <p:txBody>
          <a:bodyPr>
            <a:normAutofit/>
          </a:bodyPr>
          <a:lstStyle/>
          <a:p>
            <a:r>
              <a:rPr lang="en-US" altLang="zh-CN" sz="3200" b="1" i="1" dirty="0">
                <a:solidFill>
                  <a:srgbClr val="FFFFFF"/>
                </a:solidFill>
                <a:effectLst/>
                <a:latin typeface="Times New Roman" panose="02020603050405020304" pitchFamily="18" charset="0"/>
                <a:ea typeface="宋体" panose="02010600030101010101" pitchFamily="2" charset="-122"/>
              </a:rPr>
              <a:t>Naïve Bayes</a:t>
            </a:r>
            <a:endParaRPr lang="zh-CN" altLang="en-US" sz="3200" dirty="0">
              <a:solidFill>
                <a:srgbClr val="FFFFFF"/>
              </a:solidFill>
            </a:endParaRPr>
          </a:p>
        </p:txBody>
      </p:sp>
      <p:sp useBgFill="1">
        <p:nvSpPr>
          <p:cNvPr id="1065" name="Snip Diagonal Corner Rectangle 18"/>
          <p:cNvSpPr>
            <a:spLocks noGrp="1" noRot="1" noChangeAspect="1" noMove="1" noResize="1" noEditPoints="1" noAdjustHandles="1" noChangeArrowheads="1" noChangeShapeType="1" noTextEdit="1"/>
          </p:cNvSpPr>
          <p:nvPr/>
        </p:nvSpPr>
        <p:spPr>
          <a:xfrm>
            <a:off x="634000" y="620722"/>
            <a:ext cx="5136155" cy="5286838"/>
          </a:xfrm>
          <a:prstGeom prst="snip2DiagRect">
            <a:avLst>
              <a:gd name="adj1" fmla="val 11486"/>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Naive Bayes, Clearly Explained!!! - YouTube"/>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1124573" y="2095545"/>
            <a:ext cx="4155008" cy="2337192"/>
          </a:xfrm>
          <a:prstGeom prst="rect">
            <a:avLst/>
          </a:prstGeom>
          <a:noFill/>
          <a:extLst>
            <a:ext uri="{909E8E84-426E-40DD-AFC4-6F175D3DCCD1}">
              <a14:hiddenFill xmlns:a14="http://schemas.microsoft.com/office/drawing/2010/main">
                <a:solidFill>
                  <a:srgbClr val="FFFFFF"/>
                </a:solidFill>
              </a14:hiddenFill>
            </a:ext>
          </a:extLst>
        </p:spPr>
      </p:pic>
      <p:sp>
        <p:nvSpPr>
          <p:cNvPr id="3" name="内容占位符 2"/>
          <p:cNvSpPr>
            <a:spLocks noGrp="1"/>
          </p:cNvSpPr>
          <p:nvPr>
            <p:ph idx="1"/>
          </p:nvPr>
        </p:nvSpPr>
        <p:spPr>
          <a:xfrm>
            <a:off x="6096001" y="1676401"/>
            <a:ext cx="4942150" cy="4364566"/>
          </a:xfrm>
        </p:spPr>
        <p:txBody>
          <a:bodyPr>
            <a:normAutofit fontScale="92500" lnSpcReduction="10000"/>
          </a:bodyPr>
          <a:lstStyle/>
          <a:p>
            <a:pPr>
              <a:lnSpc>
                <a:spcPct val="90000"/>
              </a:lnSpc>
            </a:pPr>
            <a:r>
              <a:rPr lang="en-US" altLang="zh-CN" sz="1200" dirty="0">
                <a:solidFill>
                  <a:schemeClr val="tx1"/>
                </a:solidFill>
                <a:effectLst/>
                <a:latin typeface="Times New Roman" panose="02020603050405020304" pitchFamily="18" charset="0"/>
                <a:ea typeface="宋体" panose="02010600030101010101" pitchFamily="2" charset="-122"/>
              </a:rPr>
              <a:t>Bayesian classification algorithm is a classification method in statistics, which is a class of algorithms that use the knowledge of probability and statistics to classify.</a:t>
            </a:r>
            <a:endParaRPr lang="en-US" altLang="zh-CN" sz="1200" dirty="0">
              <a:solidFill>
                <a:schemeClr val="tx1"/>
              </a:solidFill>
              <a:effectLst/>
              <a:latin typeface="Times New Roman" panose="02020603050405020304" pitchFamily="18" charset="0"/>
              <a:ea typeface="宋体" panose="02010600030101010101" pitchFamily="2" charset="-122"/>
            </a:endParaRPr>
          </a:p>
          <a:p>
            <a:pPr>
              <a:lnSpc>
                <a:spcPct val="90000"/>
              </a:lnSpc>
            </a:pPr>
            <a:endParaRPr lang="en-US" altLang="zh-CN" sz="1200" dirty="0">
              <a:solidFill>
                <a:schemeClr val="tx1"/>
              </a:solidFill>
              <a:latin typeface="Times New Roman" panose="02020603050405020304" pitchFamily="18" charset="0"/>
              <a:ea typeface="宋体" panose="02010600030101010101" pitchFamily="2" charset="-122"/>
            </a:endParaRPr>
          </a:p>
          <a:p>
            <a:pPr>
              <a:lnSpc>
                <a:spcPct val="90000"/>
              </a:lnSpc>
            </a:pPr>
            <a:r>
              <a:rPr lang="en-US" altLang="zh-CN" sz="1200" b="1" i="0" dirty="0">
                <a:solidFill>
                  <a:schemeClr val="tx1"/>
                </a:solidFill>
                <a:effectLst/>
                <a:latin typeface="Merriweather" panose="00000500000000000000" pitchFamily="2" charset="0"/>
              </a:rPr>
              <a:t> Easy Implementation</a:t>
            </a:r>
            <a:endParaRPr lang="en-US" altLang="zh-CN" sz="1200" b="1" i="0" dirty="0">
              <a:solidFill>
                <a:schemeClr val="tx1"/>
              </a:solidFill>
              <a:effectLst/>
              <a:latin typeface="Merriweather" panose="00000500000000000000" pitchFamily="2" charset="0"/>
            </a:endParaRPr>
          </a:p>
          <a:p>
            <a:pPr lvl="1">
              <a:lnSpc>
                <a:spcPct val="90000"/>
              </a:lnSpc>
            </a:pPr>
            <a:r>
              <a:rPr lang="en-US" altLang="zh-CN" sz="1200" b="0" i="1" dirty="0">
                <a:solidFill>
                  <a:schemeClr val="tx1"/>
                </a:solidFill>
                <a:effectLst/>
                <a:latin typeface="Cabin"/>
              </a:rPr>
              <a:t>Probably one of the simplest, easiest to implement and most straight-forward machine learning algorithm.</a:t>
            </a:r>
            <a:endParaRPr lang="en-US" altLang="zh-CN" sz="1200" b="1" i="0" dirty="0">
              <a:solidFill>
                <a:schemeClr val="tx1"/>
              </a:solidFill>
              <a:effectLst/>
              <a:latin typeface="Merriweather" panose="00000500000000000000" pitchFamily="2" charset="0"/>
            </a:endParaRPr>
          </a:p>
          <a:p>
            <a:pPr>
              <a:lnSpc>
                <a:spcPct val="90000"/>
              </a:lnSpc>
            </a:pPr>
            <a:r>
              <a:rPr lang="en-US" altLang="zh-CN" sz="1200" b="1" i="0" dirty="0">
                <a:solidFill>
                  <a:schemeClr val="tx1"/>
                </a:solidFill>
                <a:effectLst/>
                <a:latin typeface="Merriweather" panose="00000500000000000000" pitchFamily="2" charset="0"/>
              </a:rPr>
              <a:t>Fast and Simple</a:t>
            </a:r>
            <a:endParaRPr lang="en-US" altLang="zh-CN" sz="1200" b="1" i="0" dirty="0">
              <a:solidFill>
                <a:schemeClr val="tx1"/>
              </a:solidFill>
              <a:effectLst/>
              <a:latin typeface="Merriweather" panose="00000500000000000000" pitchFamily="2" charset="0"/>
            </a:endParaRPr>
          </a:p>
          <a:p>
            <a:pPr lvl="1">
              <a:lnSpc>
                <a:spcPct val="90000"/>
              </a:lnSpc>
            </a:pPr>
            <a:r>
              <a:rPr lang="en-US" altLang="zh-CN" sz="1200" b="0" i="1" dirty="0">
                <a:solidFill>
                  <a:schemeClr val="tx1"/>
                </a:solidFill>
                <a:effectLst/>
                <a:latin typeface="Cabin"/>
              </a:rPr>
              <a:t>Naive Bayes is not only simple but it's fast and simple which makes it a perfect candidate in certain situations.</a:t>
            </a:r>
            <a:br>
              <a:rPr lang="en-US" altLang="zh-CN" sz="1200" dirty="0">
                <a:solidFill>
                  <a:schemeClr val="tx1"/>
                </a:solidFill>
              </a:rPr>
            </a:br>
            <a:br>
              <a:rPr lang="en-US" altLang="zh-CN" sz="1200" dirty="0">
                <a:solidFill>
                  <a:schemeClr val="tx1"/>
                </a:solidFill>
              </a:rPr>
            </a:br>
            <a:r>
              <a:rPr lang="en-US" altLang="zh-CN" sz="1200" b="0" i="1" dirty="0">
                <a:solidFill>
                  <a:schemeClr val="tx1"/>
                </a:solidFill>
                <a:effectLst/>
                <a:latin typeface="Cabin"/>
              </a:rPr>
              <a:t>When you're looking for the least hyper parameters, but still very acceptable results Naive Bates algorithm may be the way to go.</a:t>
            </a:r>
            <a:endParaRPr lang="en-US" altLang="zh-CN" sz="1200" b="1" i="0" dirty="0">
              <a:solidFill>
                <a:schemeClr val="tx1"/>
              </a:solidFill>
              <a:effectLst/>
              <a:latin typeface="Merriweather" panose="00000500000000000000" pitchFamily="2" charset="0"/>
            </a:endParaRPr>
          </a:p>
          <a:p>
            <a:pPr>
              <a:lnSpc>
                <a:spcPct val="90000"/>
              </a:lnSpc>
            </a:pPr>
            <a:r>
              <a:rPr lang="en-US" altLang="zh-CN" sz="1200" b="1" i="0" dirty="0">
                <a:solidFill>
                  <a:schemeClr val="tx1"/>
                </a:solidFill>
                <a:effectLst/>
                <a:latin typeface="Merriweather" panose="00000500000000000000" pitchFamily="2" charset="0"/>
              </a:rPr>
              <a:t>Scaling Advantages</a:t>
            </a:r>
            <a:endParaRPr lang="en-US" altLang="zh-CN" sz="1200" b="1" i="0" dirty="0">
              <a:solidFill>
                <a:schemeClr val="tx1"/>
              </a:solidFill>
              <a:effectLst/>
              <a:latin typeface="Merriweather" panose="00000500000000000000" pitchFamily="2" charset="0"/>
            </a:endParaRPr>
          </a:p>
          <a:p>
            <a:pPr lvl="1">
              <a:lnSpc>
                <a:spcPct val="90000"/>
              </a:lnSpc>
            </a:pPr>
            <a:r>
              <a:rPr lang="en-US" altLang="zh-CN" sz="1200" i="1" dirty="0">
                <a:solidFill>
                  <a:schemeClr val="tx1"/>
                </a:solidFill>
                <a:latin typeface="Cabin"/>
              </a:rPr>
              <a:t>Naive Bayes scales linearly which makes it a great candidate for large setups</a:t>
            </a:r>
            <a:endParaRPr lang="en-US" altLang="zh-CN" sz="1200" b="1" i="0" dirty="0">
              <a:solidFill>
                <a:schemeClr val="tx1"/>
              </a:solidFill>
              <a:effectLst/>
              <a:latin typeface="Merriweather" panose="00000500000000000000" pitchFamily="2" charset="0"/>
            </a:endParaRPr>
          </a:p>
          <a:p>
            <a:pPr>
              <a:lnSpc>
                <a:spcPct val="90000"/>
              </a:lnSpc>
            </a:pPr>
            <a:r>
              <a:rPr lang="en-US" altLang="zh-CN" sz="1200" b="1" i="0" dirty="0">
                <a:solidFill>
                  <a:schemeClr val="tx1"/>
                </a:solidFill>
                <a:effectLst/>
                <a:latin typeface="Merriweather" panose="00000500000000000000" pitchFamily="2" charset="0"/>
              </a:rPr>
              <a:t>Noise Resilience</a:t>
            </a:r>
            <a:endParaRPr lang="en-US" altLang="zh-CN" sz="1200" b="1" i="0" dirty="0">
              <a:solidFill>
                <a:schemeClr val="tx1"/>
              </a:solidFill>
              <a:effectLst/>
              <a:latin typeface="Merriweather" panose="00000500000000000000" pitchFamily="2" charset="0"/>
            </a:endParaRPr>
          </a:p>
          <a:p>
            <a:pPr marL="457200" lvl="1" indent="0">
              <a:lnSpc>
                <a:spcPct val="90000"/>
              </a:lnSpc>
              <a:buNone/>
            </a:pPr>
            <a:r>
              <a:rPr lang="en-US" altLang="zh-CN" sz="1200" b="0" i="1" dirty="0">
                <a:solidFill>
                  <a:schemeClr val="tx1"/>
                </a:solidFill>
                <a:effectLst/>
                <a:latin typeface="Cabin"/>
              </a:rPr>
              <a:t>.</a:t>
            </a:r>
            <a:endParaRPr lang="en-US" altLang="zh-CN" sz="1200" b="0" i="1" dirty="0">
              <a:solidFill>
                <a:schemeClr val="tx1"/>
              </a:solidFill>
              <a:effectLst/>
              <a:latin typeface="Cabin"/>
            </a:endParaRPr>
          </a:p>
          <a:p>
            <a:pPr lvl="1">
              <a:lnSpc>
                <a:spcPct val="90000"/>
              </a:lnSpc>
            </a:pPr>
            <a:r>
              <a:rPr lang="en-US" altLang="zh-CN" sz="1200" b="0" i="1" dirty="0">
                <a:solidFill>
                  <a:schemeClr val="tx1"/>
                </a:solidFill>
                <a:effectLst/>
                <a:latin typeface="Cabin"/>
              </a:rPr>
              <a:t>If your data has noise, irrelevant features, outlier values etc., no worries, Naive Bayes thrives in such situations and its prediction capabilities won't be seriously affected like some of the other algorithms</a:t>
            </a:r>
            <a:endParaRPr lang="en-US" altLang="zh-CN" sz="1200" i="1" dirty="0">
              <a:solidFill>
                <a:schemeClr val="tx1"/>
              </a:solidFill>
              <a:latin typeface="Cabin"/>
            </a:endParaRPr>
          </a:p>
          <a:p>
            <a:pPr marL="457200" lvl="1" indent="0">
              <a:lnSpc>
                <a:spcPct val="90000"/>
              </a:lnSpc>
              <a:buNone/>
            </a:pPr>
            <a:endParaRPr lang="en-US" altLang="zh-CN" sz="900" b="1" i="0" dirty="0">
              <a:solidFill>
                <a:srgbClr val="0F496F"/>
              </a:solidFill>
              <a:effectLst/>
              <a:latin typeface="Merriweather" panose="00000500000000000000" pitchFamily="2" charset="0"/>
            </a:endParaRPr>
          </a:p>
          <a:p>
            <a:pPr>
              <a:lnSpc>
                <a:spcPct val="90000"/>
              </a:lnSpc>
            </a:pPr>
            <a:endParaRPr lang="zh-CN" altLang="en-US" sz="900" dirty="0">
              <a:solidFill>
                <a:srgbClr val="0F496F"/>
              </a:solidFill>
            </a:endParaRPr>
          </a:p>
        </p:txBody>
      </p:sp>
      <p:grpSp>
        <p:nvGrpSpPr>
          <p:cNvPr id="1067" name="Group 1066"/>
          <p:cNvGrpSpPr>
            <a:grpSpLocks noGrp="1" noRot="1" noChangeAspect="1" noMove="1" noResize="1" noUngrp="1"/>
          </p:cNvGrpSpPr>
          <p:nvPr/>
        </p:nvGrpSpPr>
        <p:grpSpPr>
          <a:xfrm>
            <a:off x="9206969" y="2963333"/>
            <a:ext cx="2981858" cy="3208867"/>
            <a:chOff x="9206969" y="2963333"/>
            <a:chExt cx="2981858" cy="3208867"/>
          </a:xfrm>
        </p:grpSpPr>
        <p:cxnSp>
          <p:nvCxnSpPr>
            <p:cNvPr id="1068" name="Straight Connector 1067"/>
            <p:cNvCxnSpPr/>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069" name="Straight Connector 1068"/>
            <p:cNvCxnSpPr/>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070" name="Straight Connector 1069"/>
            <p:cNvCxnSpPr/>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071" name="Straight Connector 1070"/>
            <p:cNvCxnSpPr/>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072" name="Straight Connector 1071"/>
            <p:cNvCxnSpPr/>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6492894" y="112607"/>
            <a:ext cx="4205003" cy="1507067"/>
          </a:xfrm>
        </p:spPr>
        <p:txBody>
          <a:bodyPr>
            <a:normAutofit/>
          </a:bodyPr>
          <a:lstStyle/>
          <a:p>
            <a:r>
              <a:rPr lang="en-US" altLang="zh-CN" sz="3200" b="1" i="1" dirty="0">
                <a:solidFill>
                  <a:srgbClr val="FFFFFF"/>
                </a:solidFill>
                <a:effectLst/>
                <a:latin typeface="Times New Roman" panose="02020603050405020304" pitchFamily="18" charset="0"/>
                <a:ea typeface="宋体" panose="02010600030101010101" pitchFamily="2" charset="-122"/>
              </a:rPr>
              <a:t>Logistic Regression</a:t>
            </a:r>
            <a:endParaRPr lang="zh-CN" altLang="en-US" sz="3200" dirty="0">
              <a:solidFill>
                <a:srgbClr val="FFFFFF"/>
              </a:solidFill>
            </a:endParaRPr>
          </a:p>
        </p:txBody>
      </p:sp>
      <p:sp useBgFill="1">
        <p:nvSpPr>
          <p:cNvPr id="2057" name="Snip Diagonal Corner Rectangle 18"/>
          <p:cNvSpPr>
            <a:spLocks noGrp="1" noRot="1" noChangeAspect="1" noMove="1" noResize="1" noEditPoints="1" noAdjustHandles="1" noChangeArrowheads="1" noChangeShapeType="1" noTextEdit="1"/>
          </p:cNvSpPr>
          <p:nvPr/>
        </p:nvSpPr>
        <p:spPr>
          <a:xfrm>
            <a:off x="634000" y="620722"/>
            <a:ext cx="5136155" cy="5286838"/>
          </a:xfrm>
          <a:prstGeom prst="snip2DiagRect">
            <a:avLst>
              <a:gd name="adj1" fmla="val 11486"/>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tatQuest: Logistic Regression - YouTube"/>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1124573" y="2095545"/>
            <a:ext cx="4155008" cy="2337192"/>
          </a:xfrm>
          <a:prstGeom prst="rect">
            <a:avLst/>
          </a:prstGeom>
          <a:noFill/>
          <a:extLst>
            <a:ext uri="{909E8E84-426E-40DD-AFC4-6F175D3DCCD1}">
              <a14:hiddenFill xmlns:a14="http://schemas.microsoft.com/office/drawing/2010/main">
                <a:solidFill>
                  <a:srgbClr val="FFFFFF"/>
                </a:solidFill>
              </a14:hiddenFill>
            </a:ext>
          </a:extLst>
        </p:spPr>
      </p:pic>
      <p:sp>
        <p:nvSpPr>
          <p:cNvPr id="3" name="内容占位符 2"/>
          <p:cNvSpPr>
            <a:spLocks noGrp="1"/>
          </p:cNvSpPr>
          <p:nvPr>
            <p:ph idx="1"/>
          </p:nvPr>
        </p:nvSpPr>
        <p:spPr>
          <a:xfrm>
            <a:off x="6185568" y="1619674"/>
            <a:ext cx="5728526" cy="4700444"/>
          </a:xfrm>
        </p:spPr>
        <p:txBody>
          <a:bodyPr>
            <a:normAutofit/>
          </a:bodyPr>
          <a:lstStyle/>
          <a:p>
            <a:r>
              <a:rPr lang="en-US" altLang="zh-CN" dirty="0">
                <a:solidFill>
                  <a:srgbClr val="0F496F"/>
                </a:solidFill>
                <a:effectLst/>
                <a:latin typeface="Times New Roman" panose="02020603050405020304" pitchFamily="18" charset="0"/>
                <a:ea typeface="宋体" panose="02010600030101010101" pitchFamily="2" charset="-122"/>
              </a:rPr>
              <a:t>It is a generalized linear regression analysis model, which belongs to supervised learning in machine learning. The model is trained by given n sets of data (training set), and after training is completed, the given set or sets of data (test set) are classified. Each set of data is composed of p indicators</a:t>
            </a:r>
            <a:endParaRPr lang="en-US" altLang="zh-CN" dirty="0">
              <a:solidFill>
                <a:srgbClr val="0F496F"/>
              </a:solidFill>
              <a:effectLst/>
              <a:latin typeface="Times New Roman" panose="02020603050405020304" pitchFamily="18" charset="0"/>
              <a:ea typeface="宋体" panose="02010600030101010101" pitchFamily="2" charset="-122"/>
            </a:endParaRPr>
          </a:p>
          <a:p>
            <a:r>
              <a:rPr lang="en-US" altLang="zh-CN" b="0" i="0" dirty="0">
                <a:solidFill>
                  <a:srgbClr val="273239"/>
                </a:solidFill>
                <a:effectLst/>
                <a:latin typeface="urw-din"/>
              </a:rPr>
              <a:t>Logistic regression is easier to implement, interpret, and very efficient to train</a:t>
            </a:r>
            <a:endParaRPr lang="en-US" altLang="zh-CN" b="0" i="0" dirty="0">
              <a:solidFill>
                <a:srgbClr val="0F496F"/>
              </a:solidFill>
              <a:latin typeface="Times New Roman" panose="02020603050405020304" pitchFamily="18" charset="0"/>
              <a:ea typeface="宋体" panose="02010600030101010101" pitchFamily="2" charset="-122"/>
            </a:endParaRPr>
          </a:p>
          <a:p>
            <a:r>
              <a:rPr lang="en-US" altLang="zh-CN" b="0" i="0" dirty="0">
                <a:solidFill>
                  <a:srgbClr val="273239"/>
                </a:solidFill>
                <a:effectLst/>
                <a:latin typeface="urw-din"/>
              </a:rPr>
              <a:t>It makes no assumptions about distributions of classes in feature space.</a:t>
            </a:r>
            <a:endParaRPr lang="en-US" altLang="zh-CN" dirty="0">
              <a:solidFill>
                <a:srgbClr val="0F496F"/>
              </a:solidFill>
              <a:effectLst/>
              <a:latin typeface="Times New Roman" panose="02020603050405020304" pitchFamily="18" charset="0"/>
              <a:ea typeface="宋体" panose="02010600030101010101" pitchFamily="2" charset="-122"/>
            </a:endParaRPr>
          </a:p>
          <a:p>
            <a:r>
              <a:rPr lang="en-US" altLang="zh-CN" b="0" i="0" dirty="0">
                <a:solidFill>
                  <a:srgbClr val="273239"/>
                </a:solidFill>
                <a:effectLst/>
                <a:latin typeface="urw-din"/>
              </a:rPr>
              <a:t>It not only provides a measure of how appropriate a predictor(coefficient size)is, but also its direction of association (positive or negative)</a:t>
            </a:r>
            <a:endParaRPr lang="zh-CN" altLang="zh-CN" dirty="0">
              <a:solidFill>
                <a:srgbClr val="0F496F"/>
              </a:solidFill>
              <a:effectLst/>
              <a:latin typeface="Times New Roman" panose="02020603050405020304" pitchFamily="18" charset="0"/>
              <a:ea typeface="宋体" panose="02010600030101010101" pitchFamily="2" charset="-122"/>
            </a:endParaRPr>
          </a:p>
        </p:txBody>
      </p:sp>
      <p:grpSp>
        <p:nvGrpSpPr>
          <p:cNvPr id="2059" name="Group 2058"/>
          <p:cNvGrpSpPr>
            <a:grpSpLocks noGrp="1" noRot="1" noChangeAspect="1" noMove="1" noResize="1" noUngrp="1"/>
          </p:cNvGrpSpPr>
          <p:nvPr/>
        </p:nvGrpSpPr>
        <p:grpSpPr>
          <a:xfrm>
            <a:off x="9206969" y="2963333"/>
            <a:ext cx="2981858" cy="3208867"/>
            <a:chOff x="9206969" y="2963333"/>
            <a:chExt cx="2981858" cy="3208867"/>
          </a:xfrm>
        </p:grpSpPr>
        <p:cxnSp>
          <p:nvCxnSpPr>
            <p:cNvPr id="2060" name="Straight Connector 2059"/>
            <p:cNvCxnSpPr/>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61" name="Straight Connector 2060"/>
            <p:cNvCxnSpPr/>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62" name="Straight Connector 2061"/>
            <p:cNvCxnSpPr/>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63" name="Straight Connector 2062"/>
            <p:cNvCxnSpPr/>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64" name="Straight Connector 2063"/>
            <p:cNvCxnSpPr/>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587343" y="248310"/>
            <a:ext cx="7543800" cy="1507067"/>
          </a:xfrm>
        </p:spPr>
        <p:txBody>
          <a:bodyPr>
            <a:normAutofit/>
          </a:bodyPr>
          <a:lstStyle/>
          <a:p>
            <a:r>
              <a:rPr lang="en-US" altLang="zh-CN" b="1" i="1" dirty="0">
                <a:effectLst/>
                <a:latin typeface="Times New Roman" panose="02020603050405020304" pitchFamily="18" charset="0"/>
                <a:ea typeface="宋体" panose="02010600030101010101" pitchFamily="2" charset="-122"/>
              </a:rPr>
              <a:t>J48</a:t>
            </a:r>
            <a:endParaRPr lang="zh-CN" altLang="en-US" dirty="0"/>
          </a:p>
        </p:txBody>
      </p:sp>
      <p:sp>
        <p:nvSpPr>
          <p:cNvPr id="3" name="内容占位符 2"/>
          <p:cNvSpPr>
            <a:spLocks noGrp="1"/>
          </p:cNvSpPr>
          <p:nvPr>
            <p:ph idx="1"/>
          </p:nvPr>
        </p:nvSpPr>
        <p:spPr>
          <a:xfrm>
            <a:off x="348309" y="1382710"/>
            <a:ext cx="7493137" cy="3615267"/>
          </a:xfrm>
        </p:spPr>
        <p:txBody>
          <a:bodyPr>
            <a:normAutofit/>
          </a:bodyPr>
          <a:lstStyle/>
          <a:p>
            <a:r>
              <a:rPr lang="en-US" altLang="zh-CN" dirty="0">
                <a:effectLst/>
                <a:latin typeface="Times New Roman" panose="02020603050405020304" pitchFamily="18" charset="0"/>
                <a:ea typeface="宋体" panose="02010600030101010101" pitchFamily="2" charset="-122"/>
              </a:rPr>
              <a:t>This algorithm is a kind of decision tree. Based on top-to-bottom strategy, recursive divide-and-conquer strategy, select an attribute to place at the root node, generate a branch for each possible attribute value, divide the instance into multiple subsets, each subset corresponds to a branch of the root node , then recursively repeat the process on each branch. Stop when all instances have the same classification.</a:t>
            </a:r>
            <a:endParaRPr lang="zh-CN" altLang="zh-CN" dirty="0">
              <a:effectLst/>
              <a:latin typeface="Times New Roman" panose="02020603050405020304" pitchFamily="18" charset="0"/>
              <a:ea typeface="宋体" panose="02010600030101010101" pitchFamily="2" charset="-122"/>
            </a:endParaRPr>
          </a:p>
        </p:txBody>
      </p:sp>
      <p:pic>
        <p:nvPicPr>
          <p:cNvPr id="7" name="Picture 6" descr="Icon of speech bubble made with lines"/>
          <p:cNvPicPr>
            <a:picLocks noChangeAspect="1"/>
          </p:cNvPicPr>
          <p:nvPr/>
        </p:nvPicPr>
        <p:blipFill rotWithShape="1">
          <a:blip r:embed="rId1"/>
          <a:srcRect l="26297" r="24543"/>
          <a:stretch>
            <a:fillRect/>
          </a:stretch>
        </p:blipFill>
        <p:spPr>
          <a:xfrm>
            <a:off x="8820603" y="10"/>
            <a:ext cx="3371397" cy="6857990"/>
          </a:xfrm>
          <a:prstGeom prst="rect">
            <a:avLst/>
          </a:prstGeom>
          <a:effectLst>
            <a:innerShdw blurRad="57150" dist="38100" dir="14460000">
              <a:prstClr val="black">
                <a:alpha val="70000"/>
              </a:prstClr>
            </a:innerShdw>
          </a:effectLst>
        </p:spPr>
      </p:pic>
      <p:grpSp>
        <p:nvGrpSpPr>
          <p:cNvPr id="13" name="Group 12"/>
          <p:cNvGrpSpPr>
            <a:grpSpLocks noGrp="1" noRot="1" noChangeAspect="1" noMove="1" noResize="1" noUngrp="1"/>
          </p:cNvGrpSpPr>
          <p:nvPr/>
        </p:nvGrpSpPr>
        <p:grpSpPr>
          <a:xfrm>
            <a:off x="9206969" y="2963333"/>
            <a:ext cx="2981858" cy="3208867"/>
            <a:chOff x="9206969" y="2963333"/>
            <a:chExt cx="2981858" cy="3208867"/>
          </a:xfrm>
        </p:grpSpPr>
        <p:cxnSp>
          <p:nvCxnSpPr>
            <p:cNvPr id="14" name="Straight Connector 13"/>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文本框 7"/>
          <p:cNvSpPr txBox="1"/>
          <p:nvPr/>
        </p:nvSpPr>
        <p:spPr>
          <a:xfrm>
            <a:off x="587343" y="4378828"/>
            <a:ext cx="6108192" cy="1477328"/>
          </a:xfrm>
          <a:prstGeom prst="rect">
            <a:avLst/>
          </a:prstGeom>
          <a:noFill/>
        </p:spPr>
        <p:txBody>
          <a:bodyPr wrap="square">
            <a:spAutoFit/>
          </a:bodyPr>
          <a:lstStyle/>
          <a:p>
            <a:r>
              <a:rPr lang="en-US" altLang="zh-CN" i="0" dirty="0">
                <a:solidFill>
                  <a:srgbClr val="202124"/>
                </a:solidFill>
                <a:effectLst/>
                <a:latin typeface="Roboto" panose="02000000000000000000" pitchFamily="2" charset="0"/>
              </a:rPr>
              <a:t>J48 can help not only to make accurate predictions from the data but also to explain the patterns in it. It deals with the problems of the numeric attributes, missing values, pruning, estimating error rates, complexity of decision tree induction, and generating rules from trees</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p:cNvCxnSpPr>
            <a:cxnSpLocks noGrp="1" noRot="1" noChangeAspect="1" noMove="1" noResize="1" noEditPoints="1" noAdjustHandles="1" noChangeArrowheads="1" noChangeShapeType="1"/>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cxnSpLocks noGrp="1" noRot="1" noChangeAspect="1" noMove="1" noResize="1" noEditPoints="1" noAdjustHandles="1" noChangeArrowheads="1" noChangeShapeType="1"/>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cxnSpLocks noGrp="1" noRot="1" noChangeAspect="1" noMove="1" noResize="1" noEditPoints="1" noAdjustHandles="1" noChangeArrowheads="1" noChangeShapeType="1"/>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cxnSpLocks noGrp="1" noRot="1" noChangeAspect="1" noMove="1" noResize="1" noEditPoints="1" noAdjustHandles="1" noChangeArrowheads="1" noChangeShapeType="1"/>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a:cxnSpLocks noGrp="1" noRot="1" noChangeAspect="1" noMove="1" noResize="1" noEditPoints="1" noAdjustHandles="1" noChangeArrowheads="1" noChangeShapeType="1"/>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0" name="Rectangle 19"/>
          <p:cNvSpPr>
            <a:spLocks noGrp="1" noRot="1" noChangeAspect="1" noMove="1" noResize="1" noEditPoints="1" noAdjustHandles="1" noChangeArrowheads="1" noChangeShapeType="1" noTextEdit="1"/>
          </p:cNvSpPr>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内容占位符 4"/>
          <p:cNvPicPr>
            <a:picLocks noGrp="1" noChangeAspect="1"/>
          </p:cNvPicPr>
          <p:nvPr>
            <p:ph idx="1"/>
          </p:nvPr>
        </p:nvPicPr>
        <p:blipFill rotWithShape="1">
          <a:blip r:embed="rId1">
            <a:alphaModFix amt="40000"/>
          </a:blip>
          <a:srcRect t="16205" b="7524"/>
          <a:stretch>
            <a:fillRect/>
          </a:stretch>
        </p:blipFill>
        <p:spPr>
          <a:xfrm>
            <a:off x="16510" y="-8255"/>
            <a:ext cx="12192000" cy="6865620"/>
          </a:xfrm>
          <a:prstGeom prst="rect">
            <a:avLst/>
          </a:prstGeom>
        </p:spPr>
      </p:pic>
      <p:sp>
        <p:nvSpPr>
          <p:cNvPr id="2" name="标题 1"/>
          <p:cNvSpPr>
            <a:spLocks noGrp="1"/>
          </p:cNvSpPr>
          <p:nvPr>
            <p:ph type="title"/>
          </p:nvPr>
        </p:nvSpPr>
        <p:spPr>
          <a:xfrm>
            <a:off x="3170469" y="9491"/>
            <a:ext cx="5245635" cy="1488234"/>
          </a:xfrm>
        </p:spPr>
        <p:txBody>
          <a:bodyPr vert="horz" lIns="91440" tIns="45720" rIns="91440" bIns="45720" rtlCol="0" anchor="b">
            <a:normAutofit/>
          </a:bodyPr>
          <a:lstStyle/>
          <a:p>
            <a:r>
              <a:rPr lang="en-US" altLang="zh-CN" sz="4800" b="1" i="1" dirty="0"/>
              <a:t>Random Forest</a:t>
            </a:r>
            <a:endParaRPr lang="en-US" altLang="zh-CN" sz="4800" dirty="0"/>
          </a:p>
        </p:txBody>
      </p:sp>
      <p:sp>
        <p:nvSpPr>
          <p:cNvPr id="7" name="文本框 6"/>
          <p:cNvSpPr txBox="1"/>
          <p:nvPr/>
        </p:nvSpPr>
        <p:spPr>
          <a:xfrm>
            <a:off x="2724268" y="1741906"/>
            <a:ext cx="6158204" cy="646331"/>
          </a:xfrm>
          <a:prstGeom prst="rect">
            <a:avLst/>
          </a:prstGeom>
          <a:noFill/>
        </p:spPr>
        <p:txBody>
          <a:bodyPr wrap="square">
            <a:spAutoFit/>
          </a:bodyPr>
          <a:lstStyle/>
          <a:p>
            <a:r>
              <a:rPr lang="en-US" altLang="zh-CN" sz="1800" dirty="0">
                <a:effectLst/>
                <a:latin typeface="Times New Roman" panose="02020603050405020304" pitchFamily="18" charset="0"/>
                <a:ea typeface="宋体" panose="02010600030101010101" pitchFamily="2" charset="-122"/>
              </a:rPr>
              <a:t>Random Forest is a classifier that uses multiple trees to train and predict samples.</a:t>
            </a:r>
            <a:endParaRPr lang="zh-CN" altLang="en-US" dirty="0"/>
          </a:p>
        </p:txBody>
      </p:sp>
      <p:graphicFrame>
        <p:nvGraphicFramePr>
          <p:cNvPr id="22" name="文本框 8"/>
          <p:cNvGraphicFramePr/>
          <p:nvPr>
            <p:custDataLst>
              <p:tags r:id="rId2"/>
            </p:custDataLst>
          </p:nvPr>
        </p:nvGraphicFramePr>
        <p:xfrm>
          <a:off x="2714866" y="2846757"/>
          <a:ext cx="6156664" cy="3416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7532710" y="620722"/>
            <a:ext cx="3382941" cy="1142462"/>
          </a:xfrm>
        </p:spPr>
        <p:txBody>
          <a:bodyPr anchor="b">
            <a:normAutofit/>
          </a:bodyPr>
          <a:lstStyle/>
          <a:p>
            <a:r>
              <a:rPr lang="en-US" altLang="zh-CN" sz="2400" dirty="0">
                <a:solidFill>
                  <a:srgbClr val="FFFFFF"/>
                </a:solidFill>
              </a:rPr>
              <a:t>Bagging</a:t>
            </a:r>
            <a:endParaRPr lang="zh-CN" altLang="en-US" sz="2400" dirty="0">
              <a:solidFill>
                <a:srgbClr val="FFFFFF"/>
              </a:solidFill>
            </a:endParaRPr>
          </a:p>
        </p:txBody>
      </p:sp>
      <p:sp useBgFill="1">
        <p:nvSpPr>
          <p:cNvPr id="3081" name="Snip Diagonal Corner Rectangle 21"/>
          <p:cNvSpPr>
            <a:spLocks noGrp="1" noRot="1" noChangeAspect="1" noMove="1" noResize="1" noEditPoints="1" noAdjustHandles="1" noChangeArrowheads="1" noChangeShapeType="1" noTextEdit="1"/>
          </p:cNvSpPr>
          <p:nvPr/>
        </p:nvSpPr>
        <p:spPr>
          <a:xfrm>
            <a:off x="684212" y="641648"/>
            <a:ext cx="6575496" cy="5286838"/>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What is Bagging in Machine Learning And How to Perform Bagging"/>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1101217" y="1592977"/>
            <a:ext cx="5641063" cy="3342328"/>
          </a:xfrm>
          <a:prstGeom prst="rect">
            <a:avLst/>
          </a:prstGeom>
          <a:noFill/>
          <a:extLst>
            <a:ext uri="{909E8E84-426E-40DD-AFC4-6F175D3DCCD1}">
              <a14:hiddenFill xmlns:a14="http://schemas.microsoft.com/office/drawing/2010/main">
                <a:solidFill>
                  <a:srgbClr val="FFFFFF"/>
                </a:solidFill>
              </a14:hiddenFill>
            </a:ext>
          </a:extLst>
        </p:spPr>
      </p:pic>
      <p:sp>
        <p:nvSpPr>
          <p:cNvPr id="3" name="内容占位符 2"/>
          <p:cNvSpPr>
            <a:spLocks noGrp="1"/>
          </p:cNvSpPr>
          <p:nvPr>
            <p:ph idx="1"/>
          </p:nvPr>
        </p:nvSpPr>
        <p:spPr>
          <a:xfrm>
            <a:off x="7532710" y="1822449"/>
            <a:ext cx="3479419" cy="2922591"/>
          </a:xfrm>
        </p:spPr>
        <p:txBody>
          <a:bodyPr anchor="t">
            <a:normAutofit fontScale="92500" lnSpcReduction="10000"/>
          </a:bodyPr>
          <a:lstStyle/>
          <a:p>
            <a:r>
              <a:rPr lang="en-US" altLang="zh-CN" sz="1800" dirty="0">
                <a:solidFill>
                  <a:schemeClr val="tx1"/>
                </a:solidFill>
                <a:effectLst/>
                <a:latin typeface="Times New Roman" panose="02020603050405020304" pitchFamily="18" charset="0"/>
                <a:ea typeface="宋体" panose="02010600030101010101" pitchFamily="2" charset="-122"/>
              </a:rPr>
              <a:t>The Bagging algorithm can be combined with other classification and regression algorithms to improve its accuracy and stability, and at the same time reduce the variance of the results to avoid over fitting.</a:t>
            </a:r>
            <a:endParaRPr lang="en-US" altLang="zh-CN" sz="1800" dirty="0">
              <a:solidFill>
                <a:schemeClr val="tx1"/>
              </a:solidFill>
              <a:effectLst/>
              <a:latin typeface="Times New Roman" panose="02020603050405020304" pitchFamily="18" charset="0"/>
              <a:ea typeface="宋体" panose="02010600030101010101" pitchFamily="2" charset="-122"/>
            </a:endParaRPr>
          </a:p>
          <a:p>
            <a:pPr algn="l"/>
            <a:r>
              <a:rPr lang="en-US" altLang="zh-CN" sz="1100" i="0" dirty="0">
                <a:solidFill>
                  <a:schemeClr val="tx1"/>
                </a:solidFill>
                <a:effectLst/>
                <a:latin typeface="Roboto" panose="02000000000000000000" pitchFamily="2" charset="0"/>
              </a:rPr>
              <a:t>Bagging offers the advantage of allowing many weak learners to combine efforts to outdo a single strong learner. It also helps in the reduction of variance, hence eliminating the overfitting of models in the procedure. One disadvantage of bagging is that it introduces a loss of interpretability of a model.</a:t>
            </a:r>
            <a:endParaRPr lang="en-US" altLang="zh-CN" sz="1100" i="0" dirty="0">
              <a:solidFill>
                <a:schemeClr val="tx1"/>
              </a:solidFill>
              <a:effectLst/>
              <a:latin typeface="Roboto" panose="02000000000000000000" pitchFamily="2" charset="0"/>
            </a:endParaRPr>
          </a:p>
          <a:p>
            <a:endParaRPr lang="zh-CN" altLang="en-US" sz="1200" dirty="0">
              <a:solidFill>
                <a:schemeClr val="tx1"/>
              </a:solidFill>
            </a:endParaRPr>
          </a:p>
        </p:txBody>
      </p:sp>
      <p:grpSp>
        <p:nvGrpSpPr>
          <p:cNvPr id="3083" name="Group 3082"/>
          <p:cNvGrpSpPr>
            <a:grpSpLocks noGrp="1" noRot="1" noChangeAspect="1" noMove="1" noResize="1" noUngrp="1"/>
          </p:cNvGrpSpPr>
          <p:nvPr/>
        </p:nvGrpSpPr>
        <p:grpSpPr>
          <a:xfrm>
            <a:off x="9206969" y="2963333"/>
            <a:ext cx="2981858" cy="3208867"/>
            <a:chOff x="9206969" y="2963333"/>
            <a:chExt cx="2981858" cy="3208867"/>
          </a:xfrm>
        </p:grpSpPr>
        <p:cxnSp>
          <p:nvCxnSpPr>
            <p:cNvPr id="3084" name="Straight Connector 3083"/>
            <p:cNvCxnSpPr/>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85" name="Straight Connector 3084"/>
            <p:cNvCxnSpPr/>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86" name="Straight Connector 3085"/>
            <p:cNvCxnSpPr/>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87" name="Straight Connector 3086"/>
            <p:cNvCxnSpPr/>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88" name="Straight Connector 3087"/>
            <p:cNvCxnSpPr/>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3831358" y="900112"/>
            <a:ext cx="5627158" cy="1507067"/>
          </a:xfrm>
        </p:spPr>
        <p:txBody>
          <a:bodyPr>
            <a:normAutofit/>
          </a:bodyPr>
          <a:lstStyle/>
          <a:p>
            <a:pPr>
              <a:lnSpc>
                <a:spcPct val="90000"/>
              </a:lnSpc>
            </a:pPr>
            <a:r>
              <a:rPr lang="en-US" altLang="zh-CN" sz="3300" b="1" i="1" dirty="0">
                <a:effectLst/>
                <a:latin typeface="Times New Roman" panose="02020603050405020304" pitchFamily="18" charset="0"/>
                <a:ea typeface="宋体" panose="02010600030101010101" pitchFamily="2" charset="-122"/>
              </a:rPr>
              <a:t>5 attribute selection methods</a:t>
            </a:r>
            <a:br>
              <a:rPr lang="zh-CN" altLang="zh-CN" sz="3300" dirty="0">
                <a:effectLst/>
                <a:latin typeface="Times New Roman" panose="02020603050405020304" pitchFamily="18" charset="0"/>
                <a:ea typeface="宋体" panose="02010600030101010101" pitchFamily="2" charset="-122"/>
              </a:rPr>
            </a:br>
            <a:endParaRPr lang="zh-CN" altLang="en-US" sz="3300" dirty="0"/>
          </a:p>
        </p:txBody>
      </p:sp>
      <p:pic>
        <p:nvPicPr>
          <p:cNvPr id="5" name="Picture 4" descr="Colourful rulers and protractors"/>
          <p:cNvPicPr>
            <a:picLocks noChangeAspect="1"/>
          </p:cNvPicPr>
          <p:nvPr/>
        </p:nvPicPr>
        <p:blipFill rotWithShape="1">
          <a:blip r:embed="rId1"/>
          <a:srcRect l="33141" r="32901"/>
          <a:stretch>
            <a:fillRect/>
          </a:stretch>
        </p:blipFill>
        <p:spPr>
          <a:xfrm>
            <a:off x="831" y="10"/>
            <a:ext cx="3502025" cy="6857990"/>
          </a:xfrm>
          <a:prstGeom prst="rect">
            <a:avLst/>
          </a:prstGeom>
          <a:effectLst>
            <a:innerShdw blurRad="57150" dist="38100" dir="14460000">
              <a:prstClr val="black">
                <a:alpha val="70000"/>
              </a:prstClr>
            </a:innerShdw>
          </a:effectLst>
        </p:spPr>
      </p:pic>
      <p:sp>
        <p:nvSpPr>
          <p:cNvPr id="3" name="内容占位符 2"/>
          <p:cNvSpPr>
            <a:spLocks noGrp="1"/>
          </p:cNvSpPr>
          <p:nvPr>
            <p:ph idx="1"/>
          </p:nvPr>
        </p:nvSpPr>
        <p:spPr>
          <a:xfrm>
            <a:off x="3663046" y="2504544"/>
            <a:ext cx="6626072" cy="3615267"/>
          </a:xfrm>
        </p:spPr>
        <p:txBody>
          <a:bodyPr>
            <a:normAutofit/>
          </a:bodyPr>
          <a:lstStyle/>
          <a:p>
            <a:r>
              <a:rPr lang="en-US" altLang="zh-CN" dirty="0">
                <a:effectLst/>
                <a:latin typeface="Times New Roman" panose="02020603050405020304" pitchFamily="18" charset="0"/>
                <a:ea typeface="宋体" panose="02010600030101010101" pitchFamily="2" charset="-122"/>
              </a:rPr>
              <a:t>1.ClassifierAttributeEval: </a:t>
            </a:r>
            <a:endParaRPr lang="zh-CN" altLang="zh-CN" dirty="0">
              <a:effectLst/>
              <a:latin typeface="Times New Roman" panose="02020603050405020304" pitchFamily="18" charset="0"/>
              <a:ea typeface="宋体" panose="02010600030101010101" pitchFamily="2" charset="-122"/>
            </a:endParaRPr>
          </a:p>
          <a:p>
            <a:r>
              <a:rPr lang="en-US" altLang="zh-CN" dirty="0">
                <a:effectLst/>
                <a:latin typeface="Times New Roman" panose="02020603050405020304" pitchFamily="18" charset="0"/>
                <a:ea typeface="宋体" panose="02010600030101010101" pitchFamily="2" charset="-122"/>
              </a:rPr>
              <a:t>2.RelifFAttributeEval</a:t>
            </a:r>
            <a:endParaRPr lang="en-US" altLang="zh-CN" dirty="0">
              <a:effectLst/>
              <a:latin typeface="Times New Roman" panose="02020603050405020304" pitchFamily="18" charset="0"/>
              <a:ea typeface="宋体" panose="02010600030101010101" pitchFamily="2" charset="-122"/>
            </a:endParaRPr>
          </a:p>
          <a:p>
            <a:r>
              <a:rPr lang="en-US" altLang="zh-CN" dirty="0">
                <a:effectLst/>
                <a:latin typeface="Times New Roman" panose="02020603050405020304" pitchFamily="18" charset="0"/>
                <a:ea typeface="宋体" panose="02010600030101010101" pitchFamily="2" charset="-122"/>
              </a:rPr>
              <a:t>3.GainRatioAttributeEval</a:t>
            </a:r>
            <a:endParaRPr lang="en-US" altLang="zh-CN" dirty="0">
              <a:latin typeface="Times New Roman" panose="02020603050405020304" pitchFamily="18" charset="0"/>
              <a:ea typeface="宋体" panose="02010600030101010101" pitchFamily="2" charset="-122"/>
            </a:endParaRPr>
          </a:p>
          <a:p>
            <a:r>
              <a:rPr lang="en-US" altLang="zh-CN" dirty="0">
                <a:effectLst/>
                <a:latin typeface="Times New Roman" panose="02020603050405020304" pitchFamily="18" charset="0"/>
                <a:ea typeface="宋体" panose="02010600030101010101" pitchFamily="2" charset="-122"/>
              </a:rPr>
              <a:t>4. </a:t>
            </a:r>
            <a:r>
              <a:rPr lang="en-US" altLang="zh-CN" dirty="0" err="1">
                <a:effectLst/>
                <a:latin typeface="Times New Roman" panose="02020603050405020304" pitchFamily="18" charset="0"/>
                <a:ea typeface="宋体" panose="02010600030101010101" pitchFamily="2" charset="-122"/>
              </a:rPr>
              <a:t>OneRAttributeEval</a:t>
            </a:r>
            <a:endParaRPr lang="en-US" altLang="zh-CN" dirty="0">
              <a:effectLst/>
              <a:latin typeface="Times New Roman" panose="02020603050405020304" pitchFamily="18" charset="0"/>
              <a:ea typeface="宋体" panose="02010600030101010101" pitchFamily="2" charset="-122"/>
            </a:endParaRPr>
          </a:p>
          <a:p>
            <a:r>
              <a:rPr lang="en-US" altLang="zh-CN" dirty="0">
                <a:effectLst/>
                <a:latin typeface="Times New Roman" panose="02020603050405020304" pitchFamily="18" charset="0"/>
                <a:ea typeface="宋体" panose="02010600030101010101" pitchFamily="2" charset="-122"/>
              </a:rPr>
              <a:t>5. Correlation Attribute Eval</a:t>
            </a:r>
            <a:endParaRPr lang="zh-CN" altLang="en-US" dirty="0"/>
          </a:p>
        </p:txBody>
      </p:sp>
      <p:grpSp>
        <p:nvGrpSpPr>
          <p:cNvPr id="11" name="Group 10"/>
          <p:cNvGrpSpPr>
            <a:grpSpLocks noGrp="1" noRot="1" noChangeAspect="1" noMove="1" noResize="1" noUngrp="1"/>
          </p:cNvGrpSpPr>
          <p:nvPr/>
        </p:nvGrpSpPr>
        <p:grpSpPr>
          <a:xfrm>
            <a:off x="9206969" y="2963333"/>
            <a:ext cx="2981858" cy="3208867"/>
            <a:chOff x="9206969" y="2963333"/>
            <a:chExt cx="2981858" cy="3208867"/>
          </a:xfrm>
        </p:grpSpPr>
        <p:cxnSp>
          <p:nvCxnSpPr>
            <p:cNvPr id="12" name="Straight Connector 11"/>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630" y="429895"/>
            <a:ext cx="8533765" cy="698500"/>
          </a:xfrm>
        </p:spPr>
        <p:txBody>
          <a:bodyPr/>
          <a:lstStyle/>
          <a:p>
            <a:r>
              <a:rPr lang="en-US" altLang="zh-CN" sz="1800" b="1" i="1" dirty="0">
                <a:effectLst/>
                <a:latin typeface="Times New Roman" panose="02020603050405020304" pitchFamily="18" charset="0"/>
                <a:ea typeface="宋体" panose="02010600030101010101" pitchFamily="2" charset="-122"/>
              </a:rPr>
              <a:t>Data mining Progress</a:t>
            </a:r>
            <a:endParaRPr lang="zh-CN" altLang="en-US" dirty="0"/>
          </a:p>
        </p:txBody>
      </p:sp>
      <p:sp>
        <p:nvSpPr>
          <p:cNvPr id="3" name="内容占位符 2"/>
          <p:cNvSpPr>
            <a:spLocks noGrp="1"/>
          </p:cNvSpPr>
          <p:nvPr>
            <p:ph idx="1"/>
          </p:nvPr>
        </p:nvSpPr>
        <p:spPr>
          <a:xfrm>
            <a:off x="214630" y="1465580"/>
            <a:ext cx="8550910" cy="4392930"/>
          </a:xfrm>
        </p:spPr>
        <p:txBody>
          <a:bodyPr/>
          <a:lstStyle/>
          <a:p>
            <a:pPr marL="0" indent="0">
              <a:buNone/>
            </a:pPr>
            <a:r>
              <a:rPr lang="en-US" altLang="zh-CN">
                <a:solidFill>
                  <a:schemeClr val="tx1"/>
                </a:solidFill>
              </a:rPr>
              <a:t>We use weka to divide the data set into two parts: training data set and testing data set. 66% of the original data is the training set and 34% is the test set.</a:t>
            </a:r>
            <a:endParaRPr lang="en-US" altLang="zh-CN">
              <a:solidFill>
                <a:schemeClr val="tx1"/>
              </a:solidFill>
            </a:endParaRPr>
          </a:p>
          <a:p>
            <a:pPr marL="0" indent="0">
              <a:buNone/>
            </a:pPr>
            <a:r>
              <a:rPr lang="en-US" altLang="zh-CN">
                <a:solidFill>
                  <a:schemeClr val="tx1"/>
                </a:solidFill>
              </a:rPr>
              <a:t>We first train the training data set based on five basic algorithms, and predict the accuracy of the test data set. Then based on the five attribute selection methods, re-run the five algorithms we selected to train the training data set and predict the test data set to obtain a new accuracy rate. We compare the new and old accuracy rates to find the attribute and algorithm with the highest accuracy rate.</a:t>
            </a:r>
            <a:endParaRPr lang="en-US" altLang="zh-CN">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84212" y="430317"/>
            <a:ext cx="8534400" cy="1507067"/>
          </a:xfrm>
        </p:spPr>
        <p:txBody>
          <a:bodyPr/>
          <a:p>
            <a:r>
              <a:rPr lang="en-US" altLang="zh-CN"/>
              <a:t>Accuracy(5 algorithm only)</a:t>
            </a:r>
            <a:endParaRPr lang="en-US" altLang="zh-CN"/>
          </a:p>
        </p:txBody>
      </p:sp>
      <p:sp>
        <p:nvSpPr>
          <p:cNvPr id="3" name="内容占位符 2"/>
          <p:cNvSpPr>
            <a:spLocks noGrp="1"/>
          </p:cNvSpPr>
          <p:nvPr>
            <p:ph idx="1"/>
          </p:nvPr>
        </p:nvSpPr>
        <p:spPr>
          <a:xfrm>
            <a:off x="684212" y="2476500"/>
            <a:ext cx="8534400" cy="3615267"/>
          </a:xfrm>
        </p:spPr>
        <p:txBody>
          <a:bodyPr/>
          <a:p>
            <a:r>
              <a:rPr lang="zh-CN" altLang="en-US">
                <a:solidFill>
                  <a:schemeClr val="tx1"/>
                </a:solidFill>
              </a:rPr>
              <a:t>Naïve Bayes:</a:t>
            </a:r>
            <a:r>
              <a:rPr lang="en-US" altLang="zh-CN">
                <a:solidFill>
                  <a:schemeClr val="tx1"/>
                </a:solidFill>
              </a:rPr>
              <a:t> 90 %</a:t>
            </a:r>
            <a:endParaRPr lang="en-US" altLang="zh-CN">
              <a:solidFill>
                <a:schemeClr val="tx1"/>
              </a:solidFill>
            </a:endParaRPr>
          </a:p>
          <a:p>
            <a:r>
              <a:rPr lang="zh-CN" altLang="en-US">
                <a:solidFill>
                  <a:schemeClr val="tx1"/>
                </a:solidFill>
              </a:rPr>
              <a:t>Logistic</a:t>
            </a:r>
            <a:r>
              <a:rPr lang="en-US" altLang="zh-CN">
                <a:solidFill>
                  <a:schemeClr val="tx1"/>
                </a:solidFill>
              </a:rPr>
              <a:t>: 91%</a:t>
            </a:r>
            <a:endParaRPr lang="zh-CN" altLang="en-US">
              <a:solidFill>
                <a:schemeClr val="tx1"/>
              </a:solidFill>
            </a:endParaRPr>
          </a:p>
          <a:p>
            <a:r>
              <a:rPr lang="zh-CN" altLang="en-US">
                <a:solidFill>
                  <a:schemeClr val="tx1"/>
                </a:solidFill>
              </a:rPr>
              <a:t>J48</a:t>
            </a:r>
            <a:r>
              <a:rPr lang="en-US" altLang="zh-CN">
                <a:solidFill>
                  <a:schemeClr val="tx1"/>
                </a:solidFill>
              </a:rPr>
              <a:t>: 94%</a:t>
            </a:r>
            <a:endParaRPr lang="en-US" altLang="zh-CN">
              <a:solidFill>
                <a:schemeClr val="tx1"/>
              </a:solidFill>
            </a:endParaRPr>
          </a:p>
          <a:p>
            <a:r>
              <a:rPr lang="en-US" altLang="zh-CN">
                <a:solidFill>
                  <a:schemeClr val="tx1"/>
                </a:solidFill>
              </a:rPr>
              <a:t>Random Forest:96.4%</a:t>
            </a:r>
            <a:endParaRPr lang="en-US" altLang="zh-CN">
              <a:solidFill>
                <a:schemeClr val="tx1"/>
              </a:solidFill>
            </a:endParaRPr>
          </a:p>
          <a:p>
            <a:r>
              <a:rPr lang="en-US" altLang="zh-CN">
                <a:solidFill>
                  <a:schemeClr val="tx1"/>
                </a:solidFill>
              </a:rPr>
              <a:t>Bagging:94.8%</a:t>
            </a:r>
            <a:endParaRPr lang="en-US" altLang="zh-CN">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9"/>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a:spLocks noGrp="1" noRot="1" noChangeAspect="1" noMove="1" noResize="1" noEditPoints="1" noAdjustHandles="1" noChangeArrowheads="1" noChangeShapeType="1" noTextEdit="1"/>
          </p:cNvSpPr>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24" name="Group 23"/>
          <p:cNvGrpSpPr>
            <a:grpSpLocks noGrp="1" noRot="1" noChangeAspect="1" noMove="1" noResize="1" noUngrp="1"/>
          </p:cNvGrpSpPr>
          <p:nvPr/>
        </p:nvGrpSpPr>
        <p:grpSpPr>
          <a:xfrm>
            <a:off x="80045" y="4435646"/>
            <a:ext cx="1419541" cy="1660354"/>
            <a:chOff x="10292292" y="2963333"/>
            <a:chExt cx="1896535" cy="2218267"/>
          </a:xfrm>
        </p:grpSpPr>
        <p:cxnSp>
          <p:nvCxnSpPr>
            <p:cNvPr id="25" name="Straight Connector 24"/>
            <p:cNvCxnSpPr/>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31" name="Rectangle 30"/>
          <p:cNvSpPr>
            <a:spLocks noGrp="1" noRot="1" noChangeAspect="1" noMove="1" noResize="1" noEditPoints="1" noAdjustHandles="1" noChangeArrowheads="1" noChangeShapeType="1" noTextEdit="1"/>
          </p:cNvSpPr>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1834919" y="685800"/>
            <a:ext cx="3705269" cy="5308599"/>
          </a:xfrm>
        </p:spPr>
        <p:txBody>
          <a:bodyPr>
            <a:normAutofit/>
          </a:bodyPr>
          <a:lstStyle/>
          <a:p>
            <a:r>
              <a:rPr lang="en-US" altLang="zh-CN" sz="3200">
                <a:solidFill>
                  <a:srgbClr val="FFFFFF"/>
                </a:solidFill>
              </a:rPr>
              <a:t>InTRODUCTION</a:t>
            </a:r>
            <a:endParaRPr lang="zh-CN" altLang="en-US" sz="3200">
              <a:solidFill>
                <a:srgbClr val="FFFFFF"/>
              </a:solidFill>
            </a:endParaRPr>
          </a:p>
        </p:txBody>
      </p:sp>
      <p:sp>
        <p:nvSpPr>
          <p:cNvPr id="3" name="内容占位符 2"/>
          <p:cNvSpPr>
            <a:spLocks noGrp="1"/>
          </p:cNvSpPr>
          <p:nvPr>
            <p:ph idx="1"/>
          </p:nvPr>
        </p:nvSpPr>
        <p:spPr>
          <a:xfrm>
            <a:off x="6516553" y="685800"/>
            <a:ext cx="4754563" cy="5410200"/>
          </a:xfrm>
        </p:spPr>
        <p:txBody>
          <a:bodyPr>
            <a:normAutofit/>
          </a:bodyPr>
          <a:lstStyle/>
          <a:p>
            <a:r>
              <a:rPr lang="en-US" altLang="zh-CN" sz="1800" dirty="0">
                <a:solidFill>
                  <a:srgbClr val="FFFFFF"/>
                </a:solidFill>
                <a:effectLst/>
                <a:latin typeface="Times New Roman" panose="02020603050405020304" pitchFamily="18" charset="0"/>
                <a:ea typeface="宋体" panose="02010600030101010101" pitchFamily="2" charset="-122"/>
              </a:rPr>
              <a:t>Data is an essential part of computer science, statistics, data analysis, and business analysis. More and more people are starting to work in the data analysis industry. Therefore, data mining is a must-learn technique for anyone who aspires to become a data analyst. Data mining refers to the process of searching for information hidden in a large amount of data through algorithms</a:t>
            </a:r>
            <a:endParaRPr lang="zh-CN" altLang="en-US" sz="1800" dirty="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83895" y="517525"/>
            <a:ext cx="8534400" cy="713105"/>
          </a:xfrm>
        </p:spPr>
        <p:txBody>
          <a:bodyPr/>
          <a:p>
            <a:r>
              <a:rPr lang="en-US" altLang="zh-CN"/>
              <a:t>Accuracy(Attributes selected)</a:t>
            </a:r>
            <a:endParaRPr lang="en-US" altLang="zh-CN"/>
          </a:p>
        </p:txBody>
      </p:sp>
      <p:sp>
        <p:nvSpPr>
          <p:cNvPr id="3" name="内容占位符 2"/>
          <p:cNvSpPr>
            <a:spLocks noGrp="1"/>
          </p:cNvSpPr>
          <p:nvPr>
            <p:ph idx="1"/>
          </p:nvPr>
        </p:nvSpPr>
        <p:spPr>
          <a:xfrm>
            <a:off x="810895" y="1479550"/>
            <a:ext cx="10894695" cy="5163185"/>
          </a:xfrm>
        </p:spPr>
        <p:txBody>
          <a:bodyPr>
            <a:normAutofit lnSpcReduction="10000"/>
          </a:bodyPr>
          <a:p>
            <a:pPr marL="914400" lvl="2" indent="0">
              <a:buNone/>
            </a:pPr>
            <a:r>
              <a:rPr lang="zh-CN" altLang="en-US">
                <a:solidFill>
                  <a:schemeClr val="tx1"/>
                </a:solidFill>
              </a:rPr>
              <a:t>ClassifierAttributeEval:</a:t>
            </a:r>
            <a:endParaRPr lang="zh-CN" altLang="en-US">
              <a:solidFill>
                <a:schemeClr val="tx1"/>
              </a:solidFill>
            </a:endParaRPr>
          </a:p>
          <a:p>
            <a:pPr marL="914400" lvl="2" indent="457200">
              <a:buNone/>
            </a:pPr>
            <a:r>
              <a:rPr lang="zh-CN" altLang="en-US">
                <a:solidFill>
                  <a:schemeClr val="tx1"/>
                </a:solidFill>
                <a:sym typeface="+mn-ea"/>
              </a:rPr>
              <a:t>Naïve Bayes:</a:t>
            </a:r>
            <a:r>
              <a:rPr lang="en-US" altLang="zh-CN">
                <a:solidFill>
                  <a:schemeClr val="tx1"/>
                </a:solidFill>
                <a:sym typeface="+mn-ea"/>
              </a:rPr>
              <a:t>87.5758%</a:t>
            </a:r>
            <a:endParaRPr lang="en-US" altLang="zh-CN">
              <a:solidFill>
                <a:schemeClr val="tx1"/>
              </a:solidFill>
            </a:endParaRPr>
          </a:p>
          <a:p>
            <a:pPr marL="914400" lvl="2" indent="457200">
              <a:buNone/>
            </a:pPr>
            <a:r>
              <a:rPr lang="zh-CN" altLang="en-US">
                <a:solidFill>
                  <a:schemeClr val="tx1"/>
                </a:solidFill>
                <a:sym typeface="+mn-ea"/>
              </a:rPr>
              <a:t>Logistic</a:t>
            </a:r>
            <a:r>
              <a:rPr lang="en-US" altLang="zh-CN">
                <a:solidFill>
                  <a:schemeClr val="tx1"/>
                </a:solidFill>
                <a:sym typeface="+mn-ea"/>
              </a:rPr>
              <a:t>: 87.5758%</a:t>
            </a:r>
            <a:endParaRPr lang="zh-CN" altLang="en-US">
              <a:solidFill>
                <a:schemeClr val="tx1"/>
              </a:solidFill>
            </a:endParaRPr>
          </a:p>
          <a:p>
            <a:pPr marL="914400" lvl="2" indent="457200">
              <a:buNone/>
            </a:pPr>
            <a:r>
              <a:rPr lang="zh-CN" altLang="en-US">
                <a:solidFill>
                  <a:schemeClr val="tx1"/>
                </a:solidFill>
                <a:sym typeface="+mn-ea"/>
              </a:rPr>
              <a:t>J48</a:t>
            </a:r>
            <a:r>
              <a:rPr lang="en-US" altLang="zh-CN">
                <a:solidFill>
                  <a:schemeClr val="tx1"/>
                </a:solidFill>
                <a:sym typeface="+mn-ea"/>
              </a:rPr>
              <a:t>: 95.4545%</a:t>
            </a:r>
            <a:endParaRPr lang="en-US" altLang="zh-CN">
              <a:solidFill>
                <a:schemeClr val="tx1"/>
              </a:solidFill>
            </a:endParaRPr>
          </a:p>
          <a:p>
            <a:pPr marL="914400" lvl="2" indent="457200">
              <a:buNone/>
            </a:pPr>
            <a:r>
              <a:rPr lang="en-US" altLang="zh-CN">
                <a:solidFill>
                  <a:schemeClr val="tx1"/>
                </a:solidFill>
                <a:sym typeface="+mn-ea"/>
              </a:rPr>
              <a:t>Random Forest:97.2727%</a:t>
            </a:r>
            <a:endParaRPr lang="en-US" altLang="zh-CN">
              <a:solidFill>
                <a:schemeClr val="tx1"/>
              </a:solidFill>
            </a:endParaRPr>
          </a:p>
          <a:p>
            <a:pPr marL="914400" lvl="2" indent="457200">
              <a:buNone/>
            </a:pPr>
            <a:r>
              <a:rPr lang="en-US" altLang="zh-CN">
                <a:solidFill>
                  <a:schemeClr val="tx1"/>
                </a:solidFill>
                <a:sym typeface="+mn-ea"/>
              </a:rPr>
              <a:t>Bagging:95.1515%</a:t>
            </a:r>
            <a:endParaRPr lang="en-US" altLang="zh-CN">
              <a:solidFill>
                <a:schemeClr val="tx1"/>
              </a:solidFill>
            </a:endParaRPr>
          </a:p>
          <a:p>
            <a:pPr marL="914400" lvl="2" indent="0">
              <a:buNone/>
            </a:pPr>
            <a:r>
              <a:rPr lang="zh-CN" altLang="en-US">
                <a:solidFill>
                  <a:schemeClr val="tx1"/>
                </a:solidFill>
              </a:rPr>
              <a:t>RelifFAttributeEval</a:t>
            </a:r>
            <a:r>
              <a:rPr lang="en-US" altLang="zh-CN">
                <a:solidFill>
                  <a:schemeClr val="tx1"/>
                </a:solidFill>
              </a:rPr>
              <a:t>:</a:t>
            </a:r>
            <a:endParaRPr lang="en-US" altLang="zh-CN">
              <a:solidFill>
                <a:schemeClr val="tx1"/>
              </a:solidFill>
            </a:endParaRPr>
          </a:p>
          <a:p>
            <a:pPr marL="914400" lvl="2" indent="457200">
              <a:buNone/>
            </a:pPr>
            <a:r>
              <a:rPr lang="zh-CN" altLang="en-US">
                <a:solidFill>
                  <a:schemeClr val="tx1"/>
                </a:solidFill>
                <a:sym typeface="+mn-ea"/>
              </a:rPr>
              <a:t>Naïve Bayes:</a:t>
            </a:r>
            <a:r>
              <a:rPr lang="en-US" altLang="zh-CN">
                <a:solidFill>
                  <a:schemeClr val="tx1"/>
                </a:solidFill>
                <a:sym typeface="+mn-ea"/>
              </a:rPr>
              <a:t>86.3636%</a:t>
            </a:r>
            <a:endParaRPr lang="en-US" altLang="zh-CN">
              <a:solidFill>
                <a:schemeClr val="tx1"/>
              </a:solidFill>
            </a:endParaRPr>
          </a:p>
          <a:p>
            <a:pPr marL="914400" lvl="2" indent="457200">
              <a:buNone/>
            </a:pPr>
            <a:r>
              <a:rPr lang="zh-CN" altLang="en-US">
                <a:solidFill>
                  <a:schemeClr val="tx1"/>
                </a:solidFill>
                <a:sym typeface="+mn-ea"/>
              </a:rPr>
              <a:t>Logistic</a:t>
            </a:r>
            <a:r>
              <a:rPr lang="en-US" altLang="zh-CN">
                <a:solidFill>
                  <a:schemeClr val="tx1"/>
                </a:solidFill>
                <a:sym typeface="+mn-ea"/>
              </a:rPr>
              <a:t>: 94.4242%</a:t>
            </a:r>
            <a:endParaRPr lang="zh-CN" altLang="en-US">
              <a:solidFill>
                <a:schemeClr val="tx1"/>
              </a:solidFill>
            </a:endParaRPr>
          </a:p>
          <a:p>
            <a:pPr marL="914400" lvl="2" indent="457200">
              <a:buNone/>
            </a:pPr>
            <a:r>
              <a:rPr lang="zh-CN" altLang="en-US">
                <a:solidFill>
                  <a:schemeClr val="tx1"/>
                </a:solidFill>
                <a:sym typeface="+mn-ea"/>
              </a:rPr>
              <a:t>J48</a:t>
            </a:r>
            <a:r>
              <a:rPr lang="en-US" altLang="zh-CN">
                <a:solidFill>
                  <a:schemeClr val="tx1"/>
                </a:solidFill>
                <a:sym typeface="+mn-ea"/>
              </a:rPr>
              <a:t>: 93.9394%</a:t>
            </a:r>
            <a:endParaRPr lang="en-US" altLang="zh-CN">
              <a:solidFill>
                <a:schemeClr val="tx1"/>
              </a:solidFill>
            </a:endParaRPr>
          </a:p>
          <a:p>
            <a:pPr marL="914400" lvl="2" indent="457200">
              <a:buNone/>
            </a:pPr>
            <a:r>
              <a:rPr lang="en-US" altLang="zh-CN">
                <a:solidFill>
                  <a:schemeClr val="tx1"/>
                </a:solidFill>
                <a:sym typeface="+mn-ea"/>
              </a:rPr>
              <a:t>Random Forest:96.0606%</a:t>
            </a:r>
            <a:endParaRPr lang="en-US" altLang="zh-CN">
              <a:solidFill>
                <a:schemeClr val="tx1"/>
              </a:solidFill>
            </a:endParaRPr>
          </a:p>
          <a:p>
            <a:pPr marL="914400" lvl="2" indent="457200">
              <a:buNone/>
            </a:pPr>
            <a:r>
              <a:rPr lang="en-US" altLang="zh-CN">
                <a:solidFill>
                  <a:schemeClr val="tx1"/>
                </a:solidFill>
                <a:sym typeface="+mn-ea"/>
              </a:rPr>
              <a:t>Bagging:94.8485%</a:t>
            </a:r>
            <a:endParaRPr lang="en-US" altLang="zh-CN">
              <a:solidFill>
                <a:schemeClr val="tx1"/>
              </a:solidFill>
            </a:endParaRPr>
          </a:p>
          <a:p>
            <a:pPr marL="914400" lvl="2" indent="457200">
              <a:buNone/>
            </a:pPr>
            <a:endParaRPr lang="en-US" altLang="zh-CN">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83895" y="318770"/>
            <a:ext cx="8534400" cy="680085"/>
          </a:xfrm>
        </p:spPr>
        <p:txBody>
          <a:bodyPr>
            <a:normAutofit/>
          </a:bodyPr>
          <a:p>
            <a:r>
              <a:rPr lang="en-US" altLang="zh-CN">
                <a:sym typeface="+mn-ea"/>
              </a:rPr>
              <a:t>Accuracy(Attributes selected)</a:t>
            </a:r>
            <a:endParaRPr lang="zh-CN" altLang="en-US"/>
          </a:p>
        </p:txBody>
      </p:sp>
      <p:sp>
        <p:nvSpPr>
          <p:cNvPr id="3" name="内容占位符 2"/>
          <p:cNvSpPr>
            <a:spLocks noGrp="1"/>
          </p:cNvSpPr>
          <p:nvPr>
            <p:ph idx="1"/>
          </p:nvPr>
        </p:nvSpPr>
        <p:spPr>
          <a:xfrm>
            <a:off x="683895" y="1182370"/>
            <a:ext cx="8534400" cy="5318760"/>
          </a:xfrm>
        </p:spPr>
        <p:txBody>
          <a:bodyPr>
            <a:normAutofit fontScale="90000"/>
          </a:bodyPr>
          <a:p>
            <a:pPr marL="914400" lvl="2" indent="0">
              <a:buNone/>
            </a:pPr>
            <a:r>
              <a:rPr lang="zh-CN" altLang="en-US" sz="2000">
                <a:solidFill>
                  <a:schemeClr val="tx1"/>
                </a:solidFill>
                <a:sym typeface="+mn-ea"/>
              </a:rPr>
              <a:t>OneRAttributeEval:</a:t>
            </a:r>
            <a:endParaRPr lang="zh-CN" altLang="en-US" sz="2000">
              <a:solidFill>
                <a:schemeClr val="tx1"/>
              </a:solidFill>
            </a:endParaRPr>
          </a:p>
          <a:p>
            <a:pPr marL="914400" lvl="2" indent="457200">
              <a:buNone/>
            </a:pPr>
            <a:r>
              <a:rPr lang="zh-CN" altLang="en-US" sz="2000">
                <a:solidFill>
                  <a:schemeClr val="tx1"/>
                </a:solidFill>
                <a:sym typeface="+mn-ea"/>
              </a:rPr>
              <a:t>Naïve Bayes:</a:t>
            </a:r>
            <a:r>
              <a:rPr lang="en-US" altLang="zh-CN" sz="2000">
                <a:solidFill>
                  <a:schemeClr val="tx1"/>
                </a:solidFill>
                <a:sym typeface="+mn-ea"/>
              </a:rPr>
              <a:t>90</a:t>
            </a:r>
            <a:r>
              <a:rPr lang="en-US" altLang="zh-CN" sz="2000">
                <a:solidFill>
                  <a:schemeClr val="tx1"/>
                </a:solidFill>
                <a:sym typeface="+mn-ea"/>
              </a:rPr>
              <a:t>%</a:t>
            </a:r>
            <a:endParaRPr lang="en-US" altLang="zh-CN" sz="2000">
              <a:solidFill>
                <a:schemeClr val="tx1"/>
              </a:solidFill>
            </a:endParaRPr>
          </a:p>
          <a:p>
            <a:pPr marL="914400" lvl="2" indent="457200">
              <a:buNone/>
            </a:pPr>
            <a:r>
              <a:rPr lang="zh-CN" altLang="en-US" sz="2000">
                <a:solidFill>
                  <a:schemeClr val="tx1"/>
                </a:solidFill>
                <a:sym typeface="+mn-ea"/>
              </a:rPr>
              <a:t>Logistic</a:t>
            </a:r>
            <a:r>
              <a:rPr lang="en-US" altLang="zh-CN" sz="2000">
                <a:solidFill>
                  <a:schemeClr val="tx1"/>
                </a:solidFill>
                <a:sym typeface="+mn-ea"/>
              </a:rPr>
              <a:t>: 92.4242%</a:t>
            </a:r>
            <a:endParaRPr lang="zh-CN" altLang="en-US" sz="2000">
              <a:solidFill>
                <a:schemeClr val="tx1"/>
              </a:solidFill>
            </a:endParaRPr>
          </a:p>
          <a:p>
            <a:pPr marL="914400" lvl="2" indent="457200">
              <a:buNone/>
            </a:pPr>
            <a:r>
              <a:rPr lang="zh-CN" altLang="en-US" sz="2000">
                <a:solidFill>
                  <a:schemeClr val="tx1"/>
                </a:solidFill>
                <a:sym typeface="+mn-ea"/>
              </a:rPr>
              <a:t>J48</a:t>
            </a:r>
            <a:r>
              <a:rPr lang="en-US" altLang="zh-CN" sz="2000">
                <a:solidFill>
                  <a:schemeClr val="tx1"/>
                </a:solidFill>
                <a:sym typeface="+mn-ea"/>
              </a:rPr>
              <a:t>: 92.4242%</a:t>
            </a:r>
            <a:endParaRPr lang="en-US" altLang="zh-CN" sz="2000">
              <a:solidFill>
                <a:schemeClr val="tx1"/>
              </a:solidFill>
            </a:endParaRPr>
          </a:p>
          <a:p>
            <a:pPr marL="914400" lvl="2" indent="457200">
              <a:buNone/>
            </a:pPr>
            <a:r>
              <a:rPr lang="en-US" altLang="zh-CN" sz="2000">
                <a:solidFill>
                  <a:schemeClr val="tx1"/>
                </a:solidFill>
                <a:sym typeface="+mn-ea"/>
              </a:rPr>
              <a:t>Random Forest:94.5455%</a:t>
            </a:r>
            <a:endParaRPr lang="en-US" altLang="zh-CN" sz="2000">
              <a:solidFill>
                <a:schemeClr val="tx1"/>
              </a:solidFill>
            </a:endParaRPr>
          </a:p>
          <a:p>
            <a:pPr marL="914400" lvl="2" indent="457200">
              <a:buNone/>
            </a:pPr>
            <a:r>
              <a:rPr lang="en-US" altLang="zh-CN" sz="2000">
                <a:solidFill>
                  <a:schemeClr val="tx1"/>
                </a:solidFill>
                <a:sym typeface="+mn-ea"/>
              </a:rPr>
              <a:t>Bagging:94.5455%</a:t>
            </a:r>
            <a:endParaRPr lang="en-US" altLang="zh-CN" sz="2000">
              <a:solidFill>
                <a:schemeClr val="tx1"/>
              </a:solidFill>
            </a:endParaRPr>
          </a:p>
          <a:p>
            <a:pPr marL="914400" lvl="2" indent="0">
              <a:buNone/>
            </a:pPr>
            <a:r>
              <a:rPr lang="zh-CN" altLang="en-US" sz="2000">
                <a:solidFill>
                  <a:schemeClr val="tx1"/>
                </a:solidFill>
                <a:sym typeface="+mn-ea"/>
              </a:rPr>
              <a:t>CorrelationAttributeEval</a:t>
            </a:r>
            <a:r>
              <a:rPr lang="en-US" altLang="zh-CN" sz="2000">
                <a:solidFill>
                  <a:schemeClr val="tx1"/>
                </a:solidFill>
                <a:sym typeface="+mn-ea"/>
              </a:rPr>
              <a:t>:</a:t>
            </a:r>
            <a:endParaRPr lang="en-US" altLang="zh-CN" sz="2000">
              <a:solidFill>
                <a:schemeClr val="tx1"/>
              </a:solidFill>
            </a:endParaRPr>
          </a:p>
          <a:p>
            <a:pPr marL="914400" lvl="2" indent="457200">
              <a:buNone/>
            </a:pPr>
            <a:r>
              <a:rPr lang="zh-CN" altLang="en-US" sz="2000">
                <a:solidFill>
                  <a:schemeClr val="tx1"/>
                </a:solidFill>
                <a:sym typeface="+mn-ea"/>
              </a:rPr>
              <a:t>Naïve Bayes:</a:t>
            </a:r>
            <a:r>
              <a:rPr lang="en-US" altLang="zh-CN" sz="2000">
                <a:solidFill>
                  <a:schemeClr val="tx1"/>
                </a:solidFill>
                <a:sym typeface="+mn-ea"/>
              </a:rPr>
              <a:t>89.697%</a:t>
            </a:r>
            <a:endParaRPr lang="en-US" altLang="zh-CN" sz="2000">
              <a:solidFill>
                <a:schemeClr val="tx1"/>
              </a:solidFill>
              <a:sym typeface="+mn-ea"/>
            </a:endParaRPr>
          </a:p>
          <a:p>
            <a:pPr marL="914400" lvl="2" indent="457200">
              <a:buNone/>
            </a:pPr>
            <a:r>
              <a:rPr lang="zh-CN" altLang="en-US" sz="2000">
                <a:solidFill>
                  <a:schemeClr val="tx1"/>
                </a:solidFill>
                <a:sym typeface="+mn-ea"/>
              </a:rPr>
              <a:t>Logistic</a:t>
            </a:r>
            <a:r>
              <a:rPr lang="en-US" altLang="zh-CN" sz="2000">
                <a:solidFill>
                  <a:schemeClr val="tx1"/>
                </a:solidFill>
                <a:sym typeface="+mn-ea"/>
              </a:rPr>
              <a:t>: 91.5152%</a:t>
            </a:r>
            <a:endParaRPr lang="en-US" altLang="zh-CN" sz="2000">
              <a:solidFill>
                <a:schemeClr val="tx1"/>
              </a:solidFill>
              <a:sym typeface="+mn-ea"/>
            </a:endParaRPr>
          </a:p>
          <a:p>
            <a:pPr marL="914400" lvl="2" indent="457200">
              <a:buNone/>
            </a:pPr>
            <a:r>
              <a:rPr lang="zh-CN" altLang="en-US" sz="2000">
                <a:solidFill>
                  <a:schemeClr val="tx1"/>
                </a:solidFill>
                <a:sym typeface="+mn-ea"/>
              </a:rPr>
              <a:t>J48</a:t>
            </a:r>
            <a:r>
              <a:rPr lang="en-US" altLang="zh-CN" sz="2000">
                <a:solidFill>
                  <a:schemeClr val="tx1"/>
                </a:solidFill>
                <a:sym typeface="+mn-ea"/>
              </a:rPr>
              <a:t>: 94.2424%</a:t>
            </a:r>
            <a:endParaRPr lang="en-US" altLang="zh-CN" sz="2000">
              <a:solidFill>
                <a:schemeClr val="tx1"/>
              </a:solidFill>
              <a:sym typeface="+mn-ea"/>
            </a:endParaRPr>
          </a:p>
          <a:p>
            <a:pPr marL="914400" lvl="2" indent="457200">
              <a:buNone/>
            </a:pPr>
            <a:r>
              <a:rPr lang="en-US" altLang="zh-CN" sz="2000">
                <a:solidFill>
                  <a:schemeClr val="tx1"/>
                </a:solidFill>
                <a:sym typeface="+mn-ea"/>
              </a:rPr>
              <a:t>Random Forest:95.4545%</a:t>
            </a:r>
            <a:endParaRPr lang="en-US" altLang="zh-CN" sz="2000">
              <a:solidFill>
                <a:schemeClr val="tx1"/>
              </a:solidFill>
              <a:sym typeface="+mn-ea"/>
            </a:endParaRPr>
          </a:p>
          <a:p>
            <a:pPr marL="914400" lvl="2" indent="457200">
              <a:buNone/>
            </a:pPr>
            <a:r>
              <a:rPr lang="en-US" altLang="zh-CN" sz="2000">
                <a:solidFill>
                  <a:schemeClr val="tx1"/>
                </a:solidFill>
                <a:sym typeface="+mn-ea"/>
              </a:rPr>
              <a:t>Bagging:94.8485%</a:t>
            </a:r>
            <a:endParaRPr lang="en-US" altLang="zh-CN" sz="2000">
              <a:solidFill>
                <a:schemeClr val="tx1"/>
              </a:solidFill>
              <a:sym typeface="+mn-ea"/>
            </a:endParaRPr>
          </a:p>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895" y="484505"/>
            <a:ext cx="8534400" cy="629920"/>
          </a:xfrm>
        </p:spPr>
        <p:txBody>
          <a:bodyPr>
            <a:normAutofit fontScale="90000"/>
          </a:bodyPr>
          <a:lstStyle/>
          <a:p>
            <a:r>
              <a:rPr lang="en-US" altLang="zh-CN" sz="4000">
                <a:sym typeface="+mn-ea"/>
              </a:rPr>
              <a:t>Accuracy(</a:t>
            </a:r>
            <a:r>
              <a:rPr lang="en-US" altLang="zh-CN" sz="4000">
                <a:sym typeface="+mn-ea"/>
              </a:rPr>
              <a:t>Attributes selected)</a:t>
            </a:r>
            <a:endParaRPr lang="zh-CN" altLang="en-US" sz="4000" dirty="0"/>
          </a:p>
        </p:txBody>
      </p:sp>
      <p:sp>
        <p:nvSpPr>
          <p:cNvPr id="3" name="内容占位符 2"/>
          <p:cNvSpPr>
            <a:spLocks noGrp="1"/>
          </p:cNvSpPr>
          <p:nvPr>
            <p:ph idx="1"/>
          </p:nvPr>
        </p:nvSpPr>
        <p:spPr>
          <a:xfrm>
            <a:off x="683895" y="1529715"/>
            <a:ext cx="8534400" cy="5136515"/>
          </a:xfrm>
        </p:spPr>
        <p:txBody>
          <a:bodyPr/>
          <a:lstStyle/>
          <a:p>
            <a:pPr marL="914400" lvl="2" indent="0">
              <a:buNone/>
            </a:pPr>
            <a:r>
              <a:rPr lang="zh-CN" altLang="en-US" sz="2000">
                <a:solidFill>
                  <a:schemeClr val="tx1"/>
                </a:solidFill>
                <a:sym typeface="+mn-ea"/>
              </a:rPr>
              <a:t>GainRatioAttributeEval:</a:t>
            </a:r>
            <a:endParaRPr lang="zh-CN" altLang="en-US" sz="2000">
              <a:solidFill>
                <a:schemeClr val="tx1"/>
              </a:solidFill>
            </a:endParaRPr>
          </a:p>
          <a:p>
            <a:pPr marL="914400" lvl="2" indent="457200">
              <a:buNone/>
            </a:pPr>
            <a:r>
              <a:rPr lang="zh-CN" altLang="en-US" sz="2000">
                <a:solidFill>
                  <a:schemeClr val="tx1"/>
                </a:solidFill>
                <a:sym typeface="+mn-ea"/>
              </a:rPr>
              <a:t>Naïve Bayes:</a:t>
            </a:r>
            <a:r>
              <a:rPr lang="en-US" altLang="zh-CN" sz="2000">
                <a:solidFill>
                  <a:schemeClr val="tx1"/>
                </a:solidFill>
                <a:sym typeface="+mn-ea"/>
              </a:rPr>
              <a:t>83.0303%</a:t>
            </a:r>
            <a:endParaRPr lang="en-US" altLang="zh-CN" sz="2000">
              <a:solidFill>
                <a:schemeClr val="tx1"/>
              </a:solidFill>
              <a:sym typeface="+mn-ea"/>
            </a:endParaRPr>
          </a:p>
          <a:p>
            <a:pPr marL="914400" lvl="2" indent="457200">
              <a:buNone/>
            </a:pPr>
            <a:r>
              <a:rPr lang="zh-CN" altLang="en-US" sz="2000">
                <a:solidFill>
                  <a:schemeClr val="tx1"/>
                </a:solidFill>
                <a:sym typeface="+mn-ea"/>
              </a:rPr>
              <a:t>Logistic</a:t>
            </a:r>
            <a:r>
              <a:rPr lang="en-US" altLang="zh-CN" sz="2000">
                <a:solidFill>
                  <a:schemeClr val="tx1"/>
                </a:solidFill>
                <a:sym typeface="+mn-ea"/>
              </a:rPr>
              <a:t>: 86.0606%</a:t>
            </a:r>
            <a:endParaRPr lang="en-US" altLang="zh-CN" sz="2000">
              <a:solidFill>
                <a:schemeClr val="tx1"/>
              </a:solidFill>
              <a:sym typeface="+mn-ea"/>
            </a:endParaRPr>
          </a:p>
          <a:p>
            <a:pPr marL="914400" lvl="2" indent="457200">
              <a:buNone/>
            </a:pPr>
            <a:r>
              <a:rPr lang="zh-CN" altLang="en-US" sz="2000">
                <a:solidFill>
                  <a:schemeClr val="tx1"/>
                </a:solidFill>
                <a:sym typeface="+mn-ea"/>
              </a:rPr>
              <a:t>J48</a:t>
            </a:r>
            <a:r>
              <a:rPr lang="en-US" altLang="zh-CN" sz="2000">
                <a:solidFill>
                  <a:schemeClr val="tx1"/>
                </a:solidFill>
                <a:sym typeface="+mn-ea"/>
              </a:rPr>
              <a:t>: 91.2121%</a:t>
            </a:r>
            <a:endParaRPr lang="en-US" altLang="zh-CN" sz="2000">
              <a:solidFill>
                <a:schemeClr val="tx1"/>
              </a:solidFill>
              <a:sym typeface="+mn-ea"/>
            </a:endParaRPr>
          </a:p>
          <a:p>
            <a:pPr marL="914400" lvl="2" indent="457200">
              <a:buNone/>
            </a:pPr>
            <a:r>
              <a:rPr lang="en-US" altLang="zh-CN" sz="2000">
                <a:solidFill>
                  <a:schemeClr val="tx1"/>
                </a:solidFill>
                <a:sym typeface="+mn-ea"/>
              </a:rPr>
              <a:t>Random Forest:93.6364%</a:t>
            </a:r>
            <a:endParaRPr lang="en-US" altLang="zh-CN" sz="2000">
              <a:solidFill>
                <a:schemeClr val="tx1"/>
              </a:solidFill>
              <a:sym typeface="+mn-ea"/>
            </a:endParaRPr>
          </a:p>
          <a:p>
            <a:pPr marL="914400" lvl="2" indent="457200">
              <a:buNone/>
            </a:pPr>
            <a:r>
              <a:rPr lang="en-US" altLang="zh-CN" sz="2000">
                <a:solidFill>
                  <a:schemeClr val="tx1"/>
                </a:solidFill>
                <a:sym typeface="+mn-ea"/>
              </a:rPr>
              <a:t>Bagging:90.9091%</a:t>
            </a:r>
            <a:endParaRPr lang="en-US" altLang="zh-CN" sz="2000">
              <a:solidFill>
                <a:schemeClr val="tx1"/>
              </a:solidFill>
              <a:sym typeface="+mn-ea"/>
            </a:endParaRPr>
          </a:p>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2" y="323002"/>
            <a:ext cx="8534400" cy="1507067"/>
          </a:xfrm>
        </p:spPr>
        <p:txBody>
          <a:bodyPr/>
          <a:lstStyle/>
          <a:p>
            <a:r>
              <a:rPr lang="en-US" altLang="zh-CN" b="1" i="1" dirty="0">
                <a:effectLst/>
                <a:latin typeface="Times New Roman" panose="02020603050405020304" pitchFamily="18" charset="0"/>
                <a:ea typeface="宋体" panose="02010600030101010101" pitchFamily="2" charset="-122"/>
              </a:rPr>
              <a:t>CONCLUSION</a:t>
            </a:r>
            <a:br>
              <a:rPr lang="zh-CN" altLang="zh-CN" sz="1800" dirty="0">
                <a:effectLst/>
                <a:latin typeface="Times New Roman" panose="02020603050405020304" pitchFamily="18" charset="0"/>
                <a:ea typeface="宋体" panose="02010600030101010101" pitchFamily="2" charset="-122"/>
              </a:rPr>
            </a:br>
            <a:endParaRPr lang="zh-CN" altLang="en-US" dirty="0"/>
          </a:p>
        </p:txBody>
      </p:sp>
      <p:sp>
        <p:nvSpPr>
          <p:cNvPr id="3" name="内容占位符 2"/>
          <p:cNvSpPr>
            <a:spLocks noGrp="1"/>
          </p:cNvSpPr>
          <p:nvPr>
            <p:ph idx="1"/>
          </p:nvPr>
        </p:nvSpPr>
        <p:spPr>
          <a:xfrm>
            <a:off x="683895" y="1830705"/>
            <a:ext cx="8534400" cy="4314190"/>
          </a:xfrm>
        </p:spPr>
        <p:txBody>
          <a:bodyPr>
            <a:normAutofit lnSpcReduction="20000"/>
          </a:bodyPr>
          <a:lstStyle/>
          <a:p>
            <a:r>
              <a:rPr lang="zh-CN" altLang="en-US">
                <a:solidFill>
                  <a:schemeClr val="tx1"/>
                </a:solidFill>
              </a:rPr>
              <a:t>Summing the above data and accuracy, it can be found that Random Forest base</a:t>
            </a:r>
            <a:r>
              <a:rPr lang="en-US" altLang="zh-CN">
                <a:solidFill>
                  <a:schemeClr val="tx1"/>
                </a:solidFill>
              </a:rPr>
              <a:t>d </a:t>
            </a:r>
            <a:r>
              <a:rPr lang="zh-CN" altLang="en-US">
                <a:solidFill>
                  <a:schemeClr val="tx1"/>
                </a:solidFill>
              </a:rPr>
              <a:t>on ClassifierAttributeEval has the highest data accuracy. We can also conclude that</a:t>
            </a:r>
            <a:r>
              <a:rPr lang="en-US" altLang="zh-CN">
                <a:solidFill>
                  <a:schemeClr val="tx1"/>
                </a:solidFill>
              </a:rPr>
              <a:t> </a:t>
            </a:r>
            <a:r>
              <a:rPr lang="zh-CN" altLang="en-US">
                <a:solidFill>
                  <a:schemeClr val="tx1"/>
                </a:solidFill>
              </a:rPr>
              <a:t>even with the same Attribute, using different algorithms can have a huge impact on</a:t>
            </a:r>
            <a:r>
              <a:rPr lang="en-US" altLang="zh-CN">
                <a:solidFill>
                  <a:schemeClr val="tx1"/>
                </a:solidFill>
              </a:rPr>
              <a:t> </a:t>
            </a:r>
            <a:r>
              <a:rPr lang="zh-CN" altLang="en-US">
                <a:solidFill>
                  <a:schemeClr val="tx1"/>
                </a:solidFill>
              </a:rPr>
              <a:t>the results. Therefore, when mining data, it is necessary to conduct multiple</a:t>
            </a:r>
            <a:r>
              <a:rPr lang="en-US" altLang="zh-CN">
                <a:solidFill>
                  <a:schemeClr val="tx1"/>
                </a:solidFill>
              </a:rPr>
              <a:t> </a:t>
            </a:r>
            <a:r>
              <a:rPr lang="zh-CN" altLang="en-US">
                <a:solidFill>
                  <a:schemeClr val="tx1"/>
                </a:solidFill>
              </a:rPr>
              <a:t>experiments to ensure that the best data model is obtained, so as to obtain the most</a:t>
            </a:r>
            <a:r>
              <a:rPr lang="en-US" altLang="zh-CN">
                <a:solidFill>
                  <a:schemeClr val="tx1"/>
                </a:solidFill>
              </a:rPr>
              <a:t> </a:t>
            </a:r>
            <a:r>
              <a:rPr lang="zh-CN" altLang="en-US">
                <a:solidFill>
                  <a:schemeClr val="tx1"/>
                </a:solidFill>
              </a:rPr>
              <a:t>correct data results.</a:t>
            </a:r>
            <a:endParaRPr lang="zh-CN" altLang="en-US">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aphicFrame>
        <p:nvGraphicFramePr>
          <p:cNvPr id="33" name="内容占位符 2"/>
          <p:cNvGraphicFramePr>
            <a:graphicFrameLocks noGrp="1"/>
          </p:cNvGraphicFramePr>
          <p:nvPr>
            <p:ph idx="1"/>
          </p:nvPr>
        </p:nvGraphicFramePr>
        <p:xfrm>
          <a:off x="684212" y="685800"/>
          <a:ext cx="10820399" cy="36147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Financial graphs on a dark display"/>
          <p:cNvPicPr>
            <a:picLocks noChangeAspect="1"/>
          </p:cNvPicPr>
          <p:nvPr/>
        </p:nvPicPr>
        <p:blipFill rotWithShape="1">
          <a:blip r:embed="rId1">
            <a:grayscl/>
          </a:blip>
          <a:srcRect t="5000" b="5000"/>
          <a:stretch>
            <a:fillRect/>
          </a:stretch>
        </p:blipFill>
        <p:spPr>
          <a:xfrm>
            <a:off x="-12700" y="62272"/>
            <a:ext cx="12192000" cy="6857990"/>
          </a:xfrm>
          <a:prstGeom prst="rect">
            <a:avLst/>
          </a:prstGeom>
        </p:spPr>
      </p:pic>
      <p:sp>
        <p:nvSpPr>
          <p:cNvPr id="41" name="Rectangle 30"/>
          <p:cNvSpPr>
            <a:spLocks noGrp="1" noRot="1" noChangeAspect="1" noMove="1" noResize="1" noEditPoints="1" noAdjustHandles="1" noChangeArrowheads="1" noChangeShapeType="1" noTextEdit="1"/>
          </p:cNvSpPr>
          <p:nvPr/>
        </p:nvSpPr>
        <p:spPr>
          <a:xfrm>
            <a:off x="0" y="1"/>
            <a:ext cx="12192000" cy="6857999"/>
          </a:xfrm>
          <a:prstGeom prst="rect">
            <a:avLst/>
          </a:pr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nip Single Corner Rectangle 17"/>
          <p:cNvSpPr>
            <a:spLocks noGrp="1" noRot="1" noChangeAspect="1" noMove="1" noResize="1" noEditPoints="1" noAdjustHandles="1" noChangeArrowheads="1" noChangeShapeType="1" noTextEdit="1"/>
          </p:cNvSpPr>
          <p:nvPr/>
        </p:nvSpPr>
        <p:spPr>
          <a:xfrm flipV="1">
            <a:off x="0" y="1"/>
            <a:ext cx="12188825" cy="6857999"/>
          </a:xfrm>
          <a:prstGeom prst="snip1Rect">
            <a:avLst>
              <a:gd name="adj" fmla="val 38352"/>
            </a:avLst>
          </a:prstGeom>
          <a:gradFill>
            <a:gsLst>
              <a:gs pos="10000">
                <a:schemeClr val="dk2">
                  <a:tint val="97000"/>
                  <a:hueMod val="92000"/>
                  <a:satMod val="169000"/>
                  <a:lumMod val="164000"/>
                  <a:alpha val="70000"/>
                </a:schemeClr>
              </a:gs>
              <a:gs pos="100000">
                <a:schemeClr val="dk2">
                  <a:shade val="96000"/>
                  <a:satMod val="120000"/>
                  <a:lumMod val="90000"/>
                  <a:alpha val="80000"/>
                </a:schemeClr>
              </a:gs>
            </a:gsLst>
          </a:gradFill>
          <a:ln>
            <a:noFill/>
          </a:ln>
          <a:effectLst/>
        </p:spPr>
        <p:style>
          <a:lnRef idx="2">
            <a:schemeClr val="accent1">
              <a:shade val="50000"/>
            </a:schemeClr>
          </a:lnRef>
          <a:fillRef idx="1002">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标题 1"/>
          <p:cNvSpPr>
            <a:spLocks noGrp="1"/>
          </p:cNvSpPr>
          <p:nvPr>
            <p:ph type="title"/>
          </p:nvPr>
        </p:nvSpPr>
        <p:spPr>
          <a:xfrm>
            <a:off x="246590" y="987604"/>
            <a:ext cx="8534400" cy="1507067"/>
          </a:xfrm>
        </p:spPr>
        <p:txBody>
          <a:bodyPr vert="horz" lIns="91440" tIns="45720" rIns="91440" bIns="45720" rtlCol="0" anchor="ctr">
            <a:normAutofit fontScale="90000"/>
          </a:bodyPr>
          <a:lstStyle/>
          <a:p>
            <a:r>
              <a:rPr lang="en-US" altLang="zh-CN" sz="3300" b="1" i="1" dirty="0"/>
              <a:t>											</a:t>
            </a:r>
            <a:r>
              <a:rPr lang="en-US" altLang="zh-CN" sz="6000" b="1" i="1" dirty="0"/>
              <a:t>Goals</a:t>
            </a:r>
            <a:br>
              <a:rPr lang="en-US" altLang="zh-CN" sz="3300" dirty="0"/>
            </a:br>
            <a:endParaRPr lang="en-US" altLang="zh-CN" sz="3300" dirty="0"/>
          </a:p>
        </p:txBody>
      </p:sp>
      <p:sp>
        <p:nvSpPr>
          <p:cNvPr id="6" name="文本框 5"/>
          <p:cNvSpPr txBox="1"/>
          <p:nvPr/>
        </p:nvSpPr>
        <p:spPr>
          <a:xfrm>
            <a:off x="1899495" y="2375958"/>
            <a:ext cx="8534400" cy="3615267"/>
          </a:xfrm>
          <a:prstGeom prst="rect">
            <a:avLst/>
          </a:prstGeom>
        </p:spPr>
        <p:txBody>
          <a:bodyPr vert="horz" lIns="91440" tIns="45720" rIns="91440" bIns="45720" rtlCol="0" anchor="ctr">
            <a:normAutofit/>
          </a:bodyPr>
          <a:lstStyle/>
          <a:p>
            <a:pPr indent="266700">
              <a:spcBef>
                <a:spcPct val="20000"/>
              </a:spcBef>
              <a:spcAft>
                <a:spcPts val="600"/>
              </a:spcAft>
              <a:buClr>
                <a:schemeClr val="tx1"/>
              </a:buClr>
              <a:buSzPct val="80000"/>
              <a:buFont typeface="Wingdings 3" panose="05040102010807070707" pitchFamily="18" charset="2"/>
              <a:buChar char=""/>
            </a:pPr>
            <a:r>
              <a:rPr lang="en-US" altLang="zh-CN" dirty="0"/>
              <a:t>We build and train models based on the buyer's gender, items purchased, time of purchase, location of purchase, and buyer's payment method in the training data set. Then predict their payment method for the buyers in the test dataset. Our goal is to find the algorithm with the highest </a:t>
            </a:r>
            <a:r>
              <a:rPr lang="en-US" altLang="zh-CN" dirty="0"/>
              <a:t>accuarcy</a:t>
            </a:r>
            <a:endParaRPr lang="en-US" altLang="zh-CN" dirty="0"/>
          </a:p>
        </p:txBody>
      </p:sp>
      <p:grpSp>
        <p:nvGrpSpPr>
          <p:cNvPr id="35" name="Group 34"/>
          <p:cNvGrpSpPr>
            <a:grpSpLocks noGrp="1" noRot="1" noChangeAspect="1" noMove="1" noResize="1" noUngrp="1"/>
          </p:cNvGrpSpPr>
          <p:nvPr/>
        </p:nvGrpSpPr>
        <p:grpSpPr>
          <a:xfrm>
            <a:off x="9197444" y="2963333"/>
            <a:ext cx="2981858" cy="3208867"/>
            <a:chOff x="9206969" y="2963333"/>
            <a:chExt cx="2981858" cy="3208867"/>
          </a:xfrm>
        </p:grpSpPr>
        <p:cxnSp>
          <p:nvCxnSpPr>
            <p:cNvPr id="36" name="Straight Connector 35"/>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31" name="Rectangle 3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684212" y="685799"/>
            <a:ext cx="3747111" cy="4892040"/>
          </a:xfrm>
        </p:spPr>
        <p:txBody>
          <a:bodyPr vert="horz" lIns="91440" tIns="45720" rIns="91440" bIns="45720" rtlCol="0" anchor="ctr">
            <a:normAutofit/>
          </a:bodyPr>
          <a:lstStyle/>
          <a:p>
            <a:pPr algn="r"/>
            <a:r>
              <a:rPr lang="en-US" altLang="zh-CN" dirty="0"/>
              <a:t>About Our dataset</a:t>
            </a:r>
            <a:endParaRPr lang="en-US" altLang="zh-CN" dirty="0"/>
          </a:p>
        </p:txBody>
      </p:sp>
      <p:cxnSp>
        <p:nvCxnSpPr>
          <p:cNvPr id="33" name="Straight Connector 32"/>
          <p:cNvCxnSpPr>
            <a:cxnSpLocks noGrp="1" noRot="1" noChangeAspect="1" noMove="1" noResize="1" noEditPoints="1" noAdjustHandles="1" noChangeArrowheads="1" noChangeShapeType="1"/>
          </p:cNvCxnSpPr>
          <p:nvPr/>
        </p:nvCxnSpPr>
        <p:spPr>
          <a:xfrm>
            <a:off x="4650783"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4979962" y="685799"/>
            <a:ext cx="6288260" cy="4892040"/>
          </a:xfrm>
          <a:prstGeom prst="rect">
            <a:avLst/>
          </a:prstGeom>
        </p:spPr>
        <p:txBody>
          <a:bodyPr vert="horz" lIns="91440" tIns="45720" rIns="91440" bIns="45720" rtlCol="0" anchor="ctr">
            <a:normAutofit/>
          </a:bodyPr>
          <a:lstStyle/>
          <a:p>
            <a:pPr>
              <a:spcBef>
                <a:spcPct val="20000"/>
              </a:spcBef>
              <a:spcAft>
                <a:spcPts val="600"/>
              </a:spcAft>
              <a:buClr>
                <a:schemeClr val="tx1"/>
              </a:buClr>
              <a:buSzPct val="80000"/>
              <a:buFont typeface="Wingdings 3" panose="05040102010807070707" pitchFamily="18" charset="2"/>
              <a:buChar char=""/>
            </a:pPr>
            <a:r>
              <a:rPr lang="en-US" altLang="zh-CN" b="0" i="0" dirty="0"/>
              <a:t>Dataset of an Online Sales in USA is about the sales of different products, several merchandise and electronic in different states. Since a huge chunk of the people who have access to internet is switching to online shopping, large retailers are actively searching for ways to increase their profit. Sales analysis is one such key techniques used by large retailers to increase sales by understanding the customers' purchasing behavior &amp; patterns. Market basket analysis examines collections of items to find relationships between items that go together within the business context.</a:t>
            </a:r>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Financial graphs on a dark display"/>
          <p:cNvPicPr>
            <a:picLocks noChangeAspect="1"/>
          </p:cNvPicPr>
          <p:nvPr/>
        </p:nvPicPr>
        <p:blipFill rotWithShape="1">
          <a:blip r:embed="rId1">
            <a:grayscl/>
          </a:blip>
          <a:srcRect t="5000" b="5000"/>
          <a:stretch>
            <a:fillRect/>
          </a:stretch>
        </p:blipFill>
        <p:spPr>
          <a:xfrm>
            <a:off x="-12700" y="62272"/>
            <a:ext cx="12192000" cy="6857990"/>
          </a:xfrm>
          <a:prstGeom prst="rect">
            <a:avLst/>
          </a:prstGeom>
        </p:spPr>
      </p:pic>
      <p:sp>
        <p:nvSpPr>
          <p:cNvPr id="41" name="Rectangle 30"/>
          <p:cNvSpPr>
            <a:spLocks noGrp="1" noRot="1" noChangeAspect="1" noMove="1" noResize="1" noEditPoints="1" noAdjustHandles="1" noChangeArrowheads="1" noChangeShapeType="1" noTextEdit="1"/>
          </p:cNvSpPr>
          <p:nvPr/>
        </p:nvSpPr>
        <p:spPr>
          <a:xfrm>
            <a:off x="0" y="1"/>
            <a:ext cx="12192000" cy="6857999"/>
          </a:xfrm>
          <a:prstGeom prst="rect">
            <a:avLst/>
          </a:pr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nip Single Corner Rectangle 17"/>
          <p:cNvSpPr>
            <a:spLocks noGrp="1" noRot="1" noChangeAspect="1" noMove="1" noResize="1" noEditPoints="1" noAdjustHandles="1" noChangeArrowheads="1" noChangeShapeType="1" noTextEdit="1"/>
          </p:cNvSpPr>
          <p:nvPr/>
        </p:nvSpPr>
        <p:spPr>
          <a:xfrm flipV="1">
            <a:off x="0" y="1"/>
            <a:ext cx="12188825" cy="6857999"/>
          </a:xfrm>
          <a:prstGeom prst="snip1Rect">
            <a:avLst>
              <a:gd name="adj" fmla="val 38352"/>
            </a:avLst>
          </a:prstGeom>
          <a:gradFill>
            <a:gsLst>
              <a:gs pos="10000">
                <a:schemeClr val="dk2">
                  <a:tint val="97000"/>
                  <a:hueMod val="92000"/>
                  <a:satMod val="169000"/>
                  <a:lumMod val="164000"/>
                  <a:alpha val="70000"/>
                </a:schemeClr>
              </a:gs>
              <a:gs pos="100000">
                <a:schemeClr val="dk2">
                  <a:shade val="96000"/>
                  <a:satMod val="120000"/>
                  <a:lumMod val="90000"/>
                  <a:alpha val="80000"/>
                </a:schemeClr>
              </a:gs>
            </a:gsLst>
          </a:gradFill>
          <a:ln>
            <a:noFill/>
          </a:ln>
          <a:effectLst/>
        </p:spPr>
        <p:style>
          <a:lnRef idx="2">
            <a:schemeClr val="accent1">
              <a:shade val="50000"/>
            </a:schemeClr>
          </a:lnRef>
          <a:fillRef idx="1002">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标题 1"/>
          <p:cNvSpPr>
            <a:spLocks noGrp="1"/>
          </p:cNvSpPr>
          <p:nvPr>
            <p:ph type="title"/>
          </p:nvPr>
        </p:nvSpPr>
        <p:spPr>
          <a:xfrm>
            <a:off x="246590" y="987604"/>
            <a:ext cx="8534400" cy="1507067"/>
          </a:xfrm>
        </p:spPr>
        <p:txBody>
          <a:bodyPr vert="horz" lIns="91440" tIns="45720" rIns="91440" bIns="45720" rtlCol="0" anchor="ctr">
            <a:normAutofit/>
          </a:bodyPr>
          <a:lstStyle/>
          <a:p>
            <a:r>
              <a:rPr lang="en-US" altLang="zh-CN" sz="3300" b="1" i="1" dirty="0"/>
              <a:t>Detailed description of the datasets</a:t>
            </a:r>
            <a:br>
              <a:rPr lang="en-US" altLang="zh-CN" sz="3300" dirty="0"/>
            </a:br>
            <a:endParaRPr lang="en-US" altLang="zh-CN" sz="3300" dirty="0"/>
          </a:p>
        </p:txBody>
      </p:sp>
      <p:sp>
        <p:nvSpPr>
          <p:cNvPr id="6" name="文本框 5"/>
          <p:cNvSpPr txBox="1"/>
          <p:nvPr/>
        </p:nvSpPr>
        <p:spPr>
          <a:xfrm>
            <a:off x="246590" y="2556933"/>
            <a:ext cx="8534400" cy="3615267"/>
          </a:xfrm>
          <a:prstGeom prst="rect">
            <a:avLst/>
          </a:prstGeom>
        </p:spPr>
        <p:txBody>
          <a:bodyPr vert="horz" lIns="91440" tIns="45720" rIns="91440" bIns="45720" rtlCol="0" anchor="ctr">
            <a:normAutofit/>
          </a:bodyPr>
          <a:lstStyle/>
          <a:p>
            <a:pPr indent="266700">
              <a:spcBef>
                <a:spcPct val="20000"/>
              </a:spcBef>
              <a:spcAft>
                <a:spcPts val="600"/>
              </a:spcAft>
              <a:buClr>
                <a:schemeClr val="tx1"/>
              </a:buClr>
              <a:buSzPct val="80000"/>
              <a:buFont typeface="Wingdings 3" panose="05040102010807070707" pitchFamily="18" charset="2"/>
              <a:buChar char=""/>
            </a:pPr>
            <a:r>
              <a:rPr lang="en-US" altLang="zh-CN" dirty="0"/>
              <a:t>Our data set is the historical purchase records of customers from a shopping website. A total of 26 columns and 500 rows of data. It includes purchase time, status, purchase quantity, price, discount, total, year, month, day, transaction number, name, age, address information and payment </a:t>
            </a:r>
            <a:r>
              <a:rPr lang="en-US" altLang="zh-CN" dirty="0" err="1"/>
              <a:t>method.These</a:t>
            </a:r>
            <a:r>
              <a:rPr lang="en-US" altLang="zh-CN" dirty="0"/>
              <a:t> data include numeric data and categorical data. All we have to do is to clean the useless data out of the original data, and then mine the correlation between the different data retained and the payment method chosen by the end customer.</a:t>
            </a:r>
            <a:endParaRPr lang="en-US" altLang="zh-CN" dirty="0"/>
          </a:p>
        </p:txBody>
      </p:sp>
      <p:grpSp>
        <p:nvGrpSpPr>
          <p:cNvPr id="35" name="Group 34"/>
          <p:cNvGrpSpPr>
            <a:grpSpLocks noGrp="1" noRot="1" noChangeAspect="1" noMove="1" noResize="1" noUngrp="1"/>
          </p:cNvGrpSpPr>
          <p:nvPr/>
        </p:nvGrpSpPr>
        <p:grpSpPr>
          <a:xfrm>
            <a:off x="9197444" y="2963333"/>
            <a:ext cx="2981858" cy="3208867"/>
            <a:chOff x="9206969" y="2963333"/>
            <a:chExt cx="2981858" cy="3208867"/>
          </a:xfrm>
        </p:grpSpPr>
        <p:cxnSp>
          <p:nvCxnSpPr>
            <p:cNvPr id="36" name="Straight Connector 35"/>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9" name="Straight Connector 8"/>
          <p:cNvCxnSpPr>
            <a:cxnSpLocks noGrp="1" noRot="1" noChangeAspect="1" noMove="1" noResize="1" noEditPoints="1" noAdjustHandles="1" noChangeArrowheads="1" noChangeShapeType="1"/>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cxnSpLocks noGrp="1" noRot="1" noChangeAspect="1" noMove="1" noResize="1" noEditPoints="1" noAdjustHandles="1" noChangeArrowheads="1" noChangeShapeType="1"/>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cxnSpLocks noGrp="1" noRot="1" noChangeAspect="1" noMove="1" noResize="1" noEditPoints="1" noAdjustHandles="1" noChangeArrowheads="1" noChangeShapeType="1"/>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cxnSpLocks noGrp="1" noRot="1" noChangeAspect="1" noMove="1" noResize="1" noEditPoints="1" noAdjustHandles="1" noChangeArrowheads="1" noChangeShapeType="1"/>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cxnSpLocks noGrp="1" noRot="1" noChangeAspect="1" noMove="1" noResize="1" noEditPoints="1" noAdjustHandles="1" noChangeArrowheads="1" noChangeShapeType="1"/>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9" name="Rectangle 1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684213" y="685799"/>
            <a:ext cx="4781147" cy="2971801"/>
          </a:xfrm>
        </p:spPr>
        <p:txBody>
          <a:bodyPr vert="horz" lIns="91440" tIns="45720" rIns="91440" bIns="45720" rtlCol="0" anchor="b">
            <a:normAutofit/>
          </a:bodyPr>
          <a:lstStyle/>
          <a:p>
            <a:r>
              <a:rPr lang="en-US" altLang="zh-CN" sz="4800"/>
              <a:t>aTtributes</a:t>
            </a:r>
            <a:endParaRPr lang="en-US" altLang="zh-CN" sz="4800"/>
          </a:p>
        </p:txBody>
      </p:sp>
      <p:grpSp>
        <p:nvGrpSpPr>
          <p:cNvPr id="21" name="Group 20"/>
          <p:cNvGrpSpPr>
            <a:grpSpLocks noGrp="1" noRot="1" noChangeAspect="1" noMove="1" noResize="1" noUngrp="1"/>
          </p:cNvGrpSpPr>
          <p:nvPr/>
        </p:nvGrpSpPr>
        <p:grpSpPr>
          <a:xfrm>
            <a:off x="6393200" y="8468"/>
            <a:ext cx="5795625" cy="5874808"/>
            <a:chOff x="6108170" y="8467"/>
            <a:chExt cx="6080656" cy="6163733"/>
          </a:xfrm>
        </p:grpSpPr>
        <p:cxnSp>
          <p:nvCxnSpPr>
            <p:cNvPr id="22" name="Straight Connector 21"/>
            <p:cNvCxnSpPr/>
            <p:nvPr/>
          </p:nvCxnSpPr>
          <p:spPr>
            <a:xfrm flipH="1">
              <a:off x="8228012" y="8467"/>
              <a:ext cx="3810000" cy="3810000"/>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6108170" y="91545"/>
              <a:ext cx="6080655" cy="6080655"/>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H="1">
              <a:off x="7235825" y="228600"/>
              <a:ext cx="4953000" cy="4953000"/>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7335837" y="32278"/>
              <a:ext cx="4852989" cy="4852989"/>
            </a:xfrm>
            <a:prstGeom prst="line">
              <a:avLst/>
            </a:prstGeom>
            <a:ln w="3175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7845426" y="609601"/>
              <a:ext cx="4343399" cy="4343399"/>
            </a:xfrm>
            <a:prstGeom prst="line">
              <a:avLst/>
            </a:prstGeom>
            <a:ln w="3175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grpSp>
      <p:sp>
        <p:nvSpPr>
          <p:cNvPr id="6" name="文本框 5"/>
          <p:cNvSpPr txBox="1"/>
          <p:nvPr/>
        </p:nvSpPr>
        <p:spPr>
          <a:xfrm>
            <a:off x="4734134" y="1544135"/>
            <a:ext cx="7303878" cy="5909310"/>
          </a:xfrm>
          <a:prstGeom prst="rect">
            <a:avLst/>
          </a:prstGeom>
          <a:noFill/>
        </p:spPr>
        <p:txBody>
          <a:bodyPr wrap="square">
            <a:spAutoFit/>
          </a:bodyPr>
          <a:lstStyle/>
          <a:p>
            <a:pPr marL="285750" indent="-285750">
              <a:buFont typeface="Arial" panose="020B0604020202020204" pitchFamily="34" charset="0"/>
              <a:buChar char="•"/>
            </a:pPr>
            <a:r>
              <a:rPr lang="en-US" altLang="zh-CN" dirty="0"/>
              <a:t>37 attributes and  286393 rows from Year 2020-2021</a:t>
            </a:r>
            <a:endParaRPr lang="en-US" altLang="zh-CN" dirty="0"/>
          </a:p>
          <a:p>
            <a:pPr marL="285750" indent="-285750">
              <a:buFont typeface="Arial" panose="020B0604020202020204" pitchFamily="34" charset="0"/>
              <a:buChar char="•"/>
            </a:pPr>
            <a:r>
              <a:rPr lang="zh-CN" altLang="en-US" dirty="0"/>
              <a:t>order_date</a:t>
            </a:r>
            <a:endParaRPr lang="en-US" altLang="zh-CN" dirty="0"/>
          </a:p>
          <a:p>
            <a:pPr marL="285750" indent="-285750">
              <a:buFont typeface="Arial" panose="020B0604020202020204" pitchFamily="34" charset="0"/>
              <a:buChar char="•"/>
            </a:pPr>
            <a:r>
              <a:rPr lang="en-US" altLang="zh-CN" dirty="0"/>
              <a:t>Status ( Canceled, Order  Refunded, Complete, Received, Refund)</a:t>
            </a:r>
            <a:endParaRPr lang="en-US" altLang="zh-CN" dirty="0"/>
          </a:p>
          <a:p>
            <a:pPr marL="285750" indent="-285750">
              <a:buFont typeface="Arial" panose="020B0604020202020204" pitchFamily="34" charset="0"/>
              <a:buChar char="•"/>
            </a:pPr>
            <a:r>
              <a:rPr lang="en-US" altLang="zh-CN" dirty="0"/>
              <a:t>Quantity ordered</a:t>
            </a:r>
            <a:endParaRPr lang="en-US" altLang="zh-CN" dirty="0"/>
          </a:p>
          <a:p>
            <a:pPr marL="285750" indent="-285750">
              <a:buFont typeface="Arial" panose="020B0604020202020204" pitchFamily="34" charset="0"/>
              <a:buChar char="•"/>
            </a:pPr>
            <a:r>
              <a:rPr lang="en-US" altLang="zh-CN" dirty="0"/>
              <a:t>Price</a:t>
            </a:r>
            <a:endParaRPr lang="en-US" altLang="zh-CN" dirty="0"/>
          </a:p>
          <a:p>
            <a:pPr marL="285750" indent="-285750">
              <a:buFont typeface="Arial" panose="020B0604020202020204" pitchFamily="34" charset="0"/>
              <a:buChar char="•"/>
            </a:pPr>
            <a:r>
              <a:rPr lang="en-US" altLang="zh-CN" dirty="0"/>
              <a:t>Value</a:t>
            </a:r>
            <a:endParaRPr lang="en-US" altLang="zh-CN" dirty="0"/>
          </a:p>
          <a:p>
            <a:pPr marL="285750" indent="-285750">
              <a:buFont typeface="Arial" panose="020B0604020202020204" pitchFamily="34" charset="0"/>
              <a:buChar char="•"/>
            </a:pPr>
            <a:r>
              <a:rPr lang="en-US" altLang="zh-CN" dirty="0"/>
              <a:t>Discount amount</a:t>
            </a:r>
            <a:endParaRPr lang="en-US" altLang="zh-CN" dirty="0"/>
          </a:p>
          <a:p>
            <a:pPr marL="285750" indent="-285750">
              <a:buFont typeface="Arial" panose="020B0604020202020204" pitchFamily="34" charset="0"/>
              <a:buChar char="•"/>
            </a:pPr>
            <a:r>
              <a:rPr lang="en-US" altLang="zh-CN" dirty="0"/>
              <a:t>Total</a:t>
            </a:r>
            <a:endParaRPr lang="en-US" altLang="zh-CN" dirty="0"/>
          </a:p>
          <a:p>
            <a:pPr marL="285750" indent="-285750">
              <a:buFont typeface="Arial" panose="020B0604020202020204" pitchFamily="34" charset="0"/>
              <a:buChar char="•"/>
            </a:pPr>
            <a:r>
              <a:rPr lang="en-US" altLang="zh-CN" dirty="0"/>
              <a:t>Category( Mobiles&amp;Tablets, Computing,Appliances,Fashions)</a:t>
            </a:r>
            <a:endParaRPr lang="en-US" altLang="zh-CN" dirty="0"/>
          </a:p>
          <a:p>
            <a:pPr marL="285750" indent="-285750">
              <a:buFont typeface="Arial" panose="020B0604020202020204" pitchFamily="34" charset="0"/>
              <a:buChar char="•"/>
            </a:pPr>
            <a:r>
              <a:rPr lang="en-US" altLang="zh-CN" dirty="0"/>
              <a:t>Year, Month</a:t>
            </a:r>
            <a:endParaRPr lang="en-US" altLang="zh-CN" dirty="0"/>
          </a:p>
          <a:p>
            <a:pPr marL="285750" indent="-285750">
              <a:buFont typeface="Arial" panose="020B0604020202020204" pitchFamily="34" charset="0"/>
              <a:buChar char="•"/>
            </a:pPr>
            <a:r>
              <a:rPr lang="en-US" altLang="zh-CN" dirty="0"/>
              <a:t>Name Prefix(</a:t>
            </a:r>
            <a:r>
              <a:rPr lang="en-US" altLang="zh-CN" dirty="0" err="1"/>
              <a:t>Prof,Hon,Ms.Dr</a:t>
            </a:r>
            <a:r>
              <a:rPr lang="en-US" altLang="zh-CN" dirty="0"/>
              <a:t>.)</a:t>
            </a:r>
            <a:endParaRPr lang="en-US" altLang="zh-CN" dirty="0"/>
          </a:p>
          <a:p>
            <a:pPr marL="285750" indent="-285750">
              <a:buFont typeface="Arial" panose="020B0604020202020204" pitchFamily="34" charset="0"/>
              <a:buChar char="•"/>
            </a:pPr>
            <a:r>
              <a:rPr lang="en-US" altLang="zh-CN" dirty="0"/>
              <a:t> </a:t>
            </a:r>
            <a:r>
              <a:rPr lang="en-US" altLang="zh-CN" dirty="0" err="1"/>
              <a:t>Gender,Age</a:t>
            </a:r>
            <a:r>
              <a:rPr lang="en-US" altLang="zh-CN" dirty="0"/>
              <a:t>, Full name</a:t>
            </a:r>
            <a:endParaRPr lang="en-US" altLang="zh-CN" dirty="0"/>
          </a:p>
          <a:p>
            <a:pPr marL="285750" indent="-285750">
              <a:buFont typeface="Arial" panose="020B0604020202020204" pitchFamily="34" charset="0"/>
              <a:buChar char="•"/>
            </a:pPr>
            <a:r>
              <a:rPr lang="en-US" altLang="zh-CN" dirty="0"/>
              <a:t>County, City, States, Zip, Region</a:t>
            </a:r>
            <a:endParaRPr lang="en-US" altLang="zh-CN" dirty="0"/>
          </a:p>
          <a:p>
            <a:pPr marL="285750" indent="-285750">
              <a:buFont typeface="Arial" panose="020B0604020202020204" pitchFamily="34" charset="0"/>
              <a:buChar char="•"/>
            </a:pPr>
            <a:r>
              <a:rPr lang="en-US" altLang="zh-CN" dirty="0"/>
              <a:t>Payment Methods (</a:t>
            </a:r>
            <a:r>
              <a:rPr lang="en-US" altLang="zh-CN" dirty="0" err="1"/>
              <a:t>Paypal</a:t>
            </a:r>
            <a:r>
              <a:rPr lang="en-US" altLang="zh-CN" dirty="0"/>
              <a:t>, Visa)</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r>
              <a:rPr lang="en-US" altLang="zh-CN" dirty="0"/>
              <a:t> </a:t>
            </a:r>
            <a:endParaRPr lang="en-US" altLang="zh-CN" dirty="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1437" y="2488987"/>
            <a:ext cx="8534400" cy="1507067"/>
          </a:xfrm>
        </p:spPr>
        <p:txBody>
          <a:bodyPr/>
          <a:lstStyle/>
          <a:p>
            <a:r>
              <a:rPr lang="en-US" altLang="zh-CN" dirty="0"/>
              <a:t>Tools to use</a:t>
            </a:r>
            <a:endParaRPr lang="zh-CN" altLang="en-US" dirty="0"/>
          </a:p>
        </p:txBody>
      </p:sp>
      <p:sp>
        <p:nvSpPr>
          <p:cNvPr id="3" name="内容占位符 2"/>
          <p:cNvSpPr>
            <a:spLocks noGrp="1"/>
          </p:cNvSpPr>
          <p:nvPr>
            <p:ph idx="1"/>
          </p:nvPr>
        </p:nvSpPr>
        <p:spPr>
          <a:xfrm>
            <a:off x="5842000" y="287655"/>
            <a:ext cx="5568950" cy="6161405"/>
          </a:xfrm>
        </p:spPr>
        <p:txBody>
          <a:bodyPr>
            <a:normAutofit lnSpcReduction="20000"/>
          </a:bodyPr>
          <a:lstStyle/>
          <a:p>
            <a:pPr marL="0" indent="0">
              <a:buNone/>
            </a:pPr>
            <a:endParaRPr lang="en-US" altLang="zh-CN" dirty="0">
              <a:latin typeface="Bahnschrift" panose="020B0502040204020203" charset="0"/>
              <a:ea typeface="仿宋" panose="02010609060101010101" charset="-122"/>
              <a:cs typeface="Bahnschrift" panose="020B0502040204020203" charset="0"/>
              <a:sym typeface="+mn-ea"/>
            </a:endParaRPr>
          </a:p>
          <a:p>
            <a:pPr marL="0" indent="0">
              <a:buNone/>
            </a:pPr>
            <a:endParaRPr lang="en-US" altLang="zh-CN" dirty="0">
              <a:latin typeface="Bahnschrift" panose="020B0502040204020203" charset="0"/>
              <a:ea typeface="仿宋" panose="02010609060101010101" charset="-122"/>
              <a:cs typeface="Bahnschrift" panose="020B0502040204020203" charset="0"/>
              <a:sym typeface="+mn-ea"/>
            </a:endParaRPr>
          </a:p>
          <a:p>
            <a:pPr marL="0" indent="0">
              <a:buNone/>
            </a:pPr>
            <a:endParaRPr lang="en-US" altLang="zh-CN" dirty="0">
              <a:latin typeface="Bahnschrift" panose="020B0502040204020203" charset="0"/>
              <a:ea typeface="仿宋" panose="02010609060101010101" charset="-122"/>
              <a:cs typeface="Bahnschrift" panose="020B0502040204020203" charset="0"/>
              <a:sym typeface="+mn-ea"/>
            </a:endParaRPr>
          </a:p>
          <a:p>
            <a:pPr marL="0" indent="0">
              <a:buNone/>
            </a:pPr>
            <a:r>
              <a:rPr lang="en-US" altLang="zh-CN" dirty="0">
                <a:latin typeface="Bahnschrift" panose="020B0502040204020203" charset="0"/>
                <a:ea typeface="仿宋" panose="02010609060101010101" charset="-122"/>
                <a:cs typeface="Bahnschrift" panose="020B0502040204020203" charset="0"/>
                <a:sym typeface="+mn-ea"/>
              </a:rPr>
              <a:t>Google:Google's search engine</a:t>
            </a:r>
            <a:endParaRPr lang="en-US" altLang="zh-CN" dirty="0">
              <a:latin typeface="Bahnschrift" panose="020B0502040204020203" charset="0"/>
              <a:ea typeface="仿宋" panose="02010609060101010101" charset="-122"/>
              <a:cs typeface="Bahnschrift" panose="020B0502040204020203" charset="0"/>
              <a:sym typeface="+mn-ea"/>
            </a:endParaRPr>
          </a:p>
          <a:p>
            <a:pPr marL="0" indent="0">
              <a:buNone/>
            </a:pPr>
            <a:endParaRPr lang="en-US" altLang="zh-CN" dirty="0">
              <a:latin typeface="Bahnschrift" panose="020B0502040204020203" charset="0"/>
              <a:ea typeface="仿宋" panose="02010609060101010101" charset="-122"/>
              <a:cs typeface="Bahnschrift" panose="020B0502040204020203" charset="0"/>
              <a:sym typeface="+mn-ea"/>
            </a:endParaRPr>
          </a:p>
          <a:p>
            <a:pPr marL="0" indent="0">
              <a:buNone/>
            </a:pPr>
            <a:r>
              <a:rPr lang="en-US" altLang="zh-CN" dirty="0">
                <a:latin typeface="Bahnschrift" panose="020B0502040204020203" charset="0"/>
                <a:ea typeface="仿宋" panose="02010609060101010101" charset="-122"/>
                <a:cs typeface="Bahnschrift" panose="020B0502040204020203" charset="0"/>
              </a:rPr>
              <a:t>EXCEL:Excel is a spreadsheet software written by Microsoft for computers using Windows and Apple Macintosh operating systems. It allows users to easily operate various data tables (including csv)</a:t>
            </a:r>
            <a:endParaRPr lang="en-US" altLang="zh-CN" dirty="0">
              <a:latin typeface="Bahnschrift" panose="020B0502040204020203" charset="0"/>
              <a:ea typeface="仿宋" panose="02010609060101010101" charset="-122"/>
              <a:cs typeface="Bahnschrift" panose="020B0502040204020203" charset="0"/>
            </a:endParaRPr>
          </a:p>
          <a:p>
            <a:pPr marL="0" indent="0">
              <a:buNone/>
            </a:pPr>
            <a:endParaRPr lang="en-US" altLang="zh-CN" dirty="0">
              <a:latin typeface="Bahnschrift" panose="020B0502040204020203" charset="0"/>
              <a:ea typeface="仿宋" panose="02010609060101010101" charset="-122"/>
              <a:cs typeface="Bahnschrift" panose="020B0502040204020203" charset="0"/>
            </a:endParaRPr>
          </a:p>
          <a:p>
            <a:pPr marL="0" indent="0">
              <a:buNone/>
            </a:pPr>
            <a:r>
              <a:rPr lang="en-US" altLang="zh-CN" dirty="0">
                <a:latin typeface="Bahnschrift" panose="020B0502040204020203" charset="0"/>
                <a:ea typeface="仿宋" panose="02010609060101010101" charset="-122"/>
                <a:cs typeface="Bahnschrift" panose="020B0502040204020203" charset="0"/>
              </a:rPr>
              <a:t>WEKA:Weka's full name is Waikato Environment for Knowledge Analysis, which is a free, non-commercial (corresponding to SPSS company's commercial data mining product - Clementine), based on open source machine learning and data mining software in the JAVA environment .</a:t>
            </a:r>
            <a:endParaRPr lang="en-US" altLang="zh-CN" dirty="0">
              <a:latin typeface="Bahnschrift" panose="020B0502040204020203" charset="0"/>
              <a:ea typeface="仿宋" panose="02010609060101010101" charset="-122"/>
              <a:cs typeface="Bahnschrift" panose="020B0502040204020203" charset="0"/>
            </a:endParaRPr>
          </a:p>
          <a:p>
            <a:pPr marL="0" indent="0">
              <a:buNone/>
            </a:pPr>
            <a:endParaRPr lang="en-US" altLang="zh-CN" dirty="0">
              <a:latin typeface="Bahnschrift" panose="020B0502040204020203" charset="0"/>
              <a:ea typeface="仿宋" panose="02010609060101010101" charset="-122"/>
              <a:cs typeface="Bahnschrift" panose="020B0502040204020203" charset="0"/>
            </a:endParaRPr>
          </a:p>
          <a:p>
            <a:pPr marL="0" indent="0">
              <a:buNone/>
            </a:pPr>
            <a:endParaRPr lang="en-US" altLang="zh-CN" dirty="0">
              <a:latin typeface="Bahnschrift" panose="020B0502040204020203" charset="0"/>
              <a:ea typeface="仿宋" panose="02010609060101010101" charset="-122"/>
              <a:cs typeface="Bahnschrift" panose="020B0502040204020203" charset="0"/>
            </a:endParaRPr>
          </a:p>
          <a:p>
            <a:pPr marL="0" indent="0">
              <a:buNone/>
            </a:pPr>
            <a:endParaRPr lang="en-US" altLang="zh-CN" dirty="0">
              <a:latin typeface="Bahnschrift" panose="020B0502040204020203" charset="0"/>
              <a:ea typeface="仿宋" panose="02010609060101010101" charset="-122"/>
              <a:cs typeface="Bahnschrift" panose="020B0502040204020203" charset="0"/>
            </a:endParaRPr>
          </a:p>
          <a:p>
            <a:pPr marL="0" indent="0">
              <a:buNone/>
            </a:pPr>
            <a:endParaRPr lang="en-US" altLang="zh-CN" dirty="0">
              <a:latin typeface="Bahnschrift" panose="020B0502040204020203" charset="0"/>
              <a:ea typeface="仿宋" panose="02010609060101010101" charset="-122"/>
              <a:cs typeface="Bahnschrift" panose="020B0502040204020203"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84212" y="269027"/>
            <a:ext cx="8534400" cy="1507067"/>
          </a:xfrm>
        </p:spPr>
        <p:txBody>
          <a:bodyPr/>
          <a:p>
            <a:r>
              <a:rPr lang="en-US" altLang="zh-CN"/>
              <a:t>Data Cleaning</a:t>
            </a:r>
            <a:endParaRPr lang="en-US" altLang="zh-CN"/>
          </a:p>
        </p:txBody>
      </p:sp>
      <p:sp>
        <p:nvSpPr>
          <p:cNvPr id="3" name="内容占位符 2"/>
          <p:cNvSpPr>
            <a:spLocks noGrp="1"/>
          </p:cNvSpPr>
          <p:nvPr>
            <p:ph idx="1"/>
          </p:nvPr>
        </p:nvSpPr>
        <p:spPr>
          <a:xfrm>
            <a:off x="684212" y="2167890"/>
            <a:ext cx="8534400" cy="3615267"/>
          </a:xfrm>
        </p:spPr>
        <p:txBody>
          <a:bodyPr/>
          <a:p>
            <a:r>
              <a:rPr lang="zh-CN" altLang="en-US">
                <a:solidFill>
                  <a:schemeClr val="tx1"/>
                </a:solidFill>
              </a:rPr>
              <a:t>Due to too many data columns, we used excel to manually delete some useless data, such as: order_id, cust_id, ref_num, SSN and other data. There are three different payment methods in the data, we value data mining for two payment methods. So we only keep visa and paypal (the most common payment method), and delete the third payment method from csv. Since the time to write python codes will be higher than directly using excel to operate csv files, we did not write python codes, and directly used excel to sort the payment methods and then deleted the third payment method.</a:t>
            </a:r>
            <a:endParaRPr lang="zh-CN" altLang="en-US">
              <a:solidFill>
                <a:schemeClr val="tx1"/>
              </a:solidFill>
            </a:endParaRPr>
          </a:p>
        </p:txBody>
      </p:sp>
    </p:spTree>
  </p:cSld>
  <p:clrMapOvr>
    <a:masterClrMapping/>
  </p:clrMapOvr>
</p:sld>
</file>

<file path=ppt/tags/tag1.xml><?xml version="1.0" encoding="utf-8"?>
<p:tagLst xmlns:p="http://schemas.openxmlformats.org/presentationml/2006/main">
  <p:tag name="KSO_WM_UNIT_PLACING_PICTURE_USER_VIEWPORT" val="{&quot;height&quot;:5380.031496062992,&quot;width&quot;:9695.533858267716}"/>
</p:tagLst>
</file>

<file path=ppt/tags/tag2.xml><?xml version="1.0" encoding="utf-8"?>
<p:tagLst xmlns:p="http://schemas.openxmlformats.org/presentationml/2006/main">
  <p:tag name="KSO_WPP_MARK_KEY" val="f5b8328d-0edb-4ce9-86c3-09ec817cb0e2"/>
  <p:tag name="COMMONDATA" val="eyJoZGlkIjoiNmNiNzQ4ZjZkODI5NDZhYWNmMzlhYmFiOTQ0N2JjYjQifQ=="/>
</p:tagLst>
</file>

<file path=ppt/theme/theme1.xml><?xml version="1.0" encoding="utf-8"?>
<a:theme xmlns:a="http://schemas.openxmlformats.org/drawingml/2006/main" name="切片">
  <a:themeElements>
    <a:clrScheme name="切片">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片">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片">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8694</Words>
  <Application>WPS 演示</Application>
  <PresentationFormat>宽屏</PresentationFormat>
  <Paragraphs>174</Paragraphs>
  <Slides>23</Slides>
  <Notes>1</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23</vt:i4>
      </vt:variant>
    </vt:vector>
  </HeadingPairs>
  <TitlesOfParts>
    <vt:vector size="43" baseType="lpstr">
      <vt:lpstr>Arial</vt:lpstr>
      <vt:lpstr>宋体</vt:lpstr>
      <vt:lpstr>Wingdings</vt:lpstr>
      <vt:lpstr>Wingdings 3</vt:lpstr>
      <vt:lpstr>Symbol</vt:lpstr>
      <vt:lpstr>Times New Roman</vt:lpstr>
      <vt:lpstr>Bahnschrift</vt:lpstr>
      <vt:lpstr>仿宋</vt:lpstr>
      <vt:lpstr>Century Gothic</vt:lpstr>
      <vt:lpstr>微软雅黑</vt:lpstr>
      <vt:lpstr>Arial Unicode MS</vt:lpstr>
      <vt:lpstr>幼圆</vt:lpstr>
      <vt:lpstr>等线</vt:lpstr>
      <vt:lpstr>Merriweather</vt:lpstr>
      <vt:lpstr>MaestroTimes</vt:lpstr>
      <vt:lpstr>Cabin</vt:lpstr>
      <vt:lpstr>urw-din</vt:lpstr>
      <vt:lpstr>Roboto</vt:lpstr>
      <vt:lpstr>Calibri</vt:lpstr>
      <vt:lpstr>切片</vt:lpstr>
      <vt:lpstr>CS 699 Final pROJECT</vt:lpstr>
      <vt:lpstr>InTRODUCTION</vt:lpstr>
      <vt:lpstr>PowerPoint 演示文稿</vt:lpstr>
      <vt:lpstr>											Goals </vt:lpstr>
      <vt:lpstr>About Our dataset</vt:lpstr>
      <vt:lpstr>Detailed description of the datasets </vt:lpstr>
      <vt:lpstr>aTtributes</vt:lpstr>
      <vt:lpstr>Tools to use</vt:lpstr>
      <vt:lpstr>Data Cleaning</vt:lpstr>
      <vt:lpstr>Classification Algorithms</vt:lpstr>
      <vt:lpstr>5 Classification Algorithms </vt:lpstr>
      <vt:lpstr>Naïve Bayes</vt:lpstr>
      <vt:lpstr>Logistic Regression</vt:lpstr>
      <vt:lpstr>J48</vt:lpstr>
      <vt:lpstr>Random Forest</vt:lpstr>
      <vt:lpstr>Bagging</vt:lpstr>
      <vt:lpstr>5 attribute selection methods </vt:lpstr>
      <vt:lpstr>Data mining Progress </vt:lpstr>
      <vt:lpstr>Accuracy(5 algorithm only)</vt:lpstr>
      <vt:lpstr>Accuracy(Attributes selected)</vt:lpstr>
      <vt:lpstr>Accuracy(Attributes selected)</vt:lpstr>
      <vt:lpstr>Accuracy(Attributes selected)</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699 Final pROJECT</dc:title>
  <dc:creator>Wang, Dongzheng</dc:creator>
  <cp:lastModifiedBy>キラ·ヤマト</cp:lastModifiedBy>
  <cp:revision>4</cp:revision>
  <dcterms:created xsi:type="dcterms:W3CDTF">2022-11-26T23:26:00Z</dcterms:created>
  <dcterms:modified xsi:type="dcterms:W3CDTF">2022-11-27T19:43:09Z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4AFAFD4C79C34578B5AA016987D4CC44</vt:lpwstr>
  </property>
  <property fmtid="{D5CDD505-2E9C-101B-9397-08002B2CF9AE}" pid="3" name="KSOProductBuildVer">
    <vt:lpwstr>2052-11.1.0.12763</vt:lpwstr>
  </property>
</Properties>
</file>