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handoutMasterIdLst>
    <p:handoutMasterId r:id="rId31"/>
  </p:handoutMasterIdLst>
  <p:sldIdLst>
    <p:sldId id="256" r:id="rId5"/>
    <p:sldId id="257" r:id="rId6"/>
    <p:sldId id="258" r:id="rId7"/>
    <p:sldId id="272" r:id="rId8"/>
    <p:sldId id="273" r:id="rId9"/>
    <p:sldId id="288" r:id="rId10"/>
    <p:sldId id="262" r:id="rId11"/>
    <p:sldId id="274" r:id="rId12"/>
    <p:sldId id="275" r:id="rId13"/>
    <p:sldId id="265" r:id="rId14"/>
    <p:sldId id="277" r:id="rId15"/>
    <p:sldId id="278" r:id="rId16"/>
    <p:sldId id="279" r:id="rId17"/>
    <p:sldId id="280" r:id="rId18"/>
    <p:sldId id="281" r:id="rId19"/>
    <p:sldId id="282" r:id="rId20"/>
    <p:sldId id="283" r:id="rId21"/>
    <p:sldId id="284" r:id="rId22"/>
    <p:sldId id="285" r:id="rId23"/>
    <p:sldId id="269" r:id="rId24"/>
    <p:sldId id="268" r:id="rId25"/>
    <p:sldId id="286" r:id="rId26"/>
    <p:sldId id="266" r:id="rId27"/>
    <p:sldId id="287"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80787" autoAdjust="0"/>
  </p:normalViewPr>
  <p:slideViewPr>
    <p:cSldViewPr snapToGrid="0">
      <p:cViewPr varScale="1">
        <p:scale>
          <a:sx n="64" d="100"/>
          <a:sy n="64" d="100"/>
        </p:scale>
        <p:origin x="990"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12/19/2022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Xin chào thầy và các bạn, hôm nay mình sẽ mang đến cho mọi ng</a:t>
            </a:r>
            <a:r>
              <a:rPr lang="vi-VN" dirty="0"/>
              <a:t>ười</a:t>
            </a:r>
            <a:r>
              <a:rPr lang="en-US" dirty="0"/>
              <a:t> bài thuyết trình về nội dung bài báo: ----</a:t>
            </a:r>
            <a:br>
              <a:rPr lang="en-US" dirty="0"/>
            </a:br>
            <a:endParaRPr lang="vi-VN"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3242731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Đây</a:t>
            </a:r>
            <a:r>
              <a:rPr lang="en-US" dirty="0"/>
              <a:t> là s</a:t>
            </a:r>
            <a:r>
              <a:rPr lang="vi-VN" dirty="0"/>
              <a:t>ơ</a:t>
            </a:r>
            <a:r>
              <a:rPr lang="en-US" dirty="0"/>
              <a:t> đồ c</a:t>
            </a:r>
            <a:r>
              <a:rPr lang="vi-VN" dirty="0"/>
              <a:t>ơ</a:t>
            </a:r>
            <a:r>
              <a:rPr lang="en-US" dirty="0"/>
              <a:t> chế hoạt động của HAEPG, mọi ng</a:t>
            </a:r>
            <a:r>
              <a:rPr lang="vi-VN" dirty="0"/>
              <a:t>ười</a:t>
            </a:r>
            <a:r>
              <a:rPr lang="en-US" dirty="0"/>
              <a:t> có thể thấy có 3 phần</a:t>
            </a:r>
            <a:br>
              <a:rPr lang="en-US" dirty="0"/>
            </a:br>
            <a:r>
              <a:rPr lang="en-US" dirty="0"/>
              <a:t>1. khi mà đầu vào dẫn đến lỗi </a:t>
            </a:r>
            <a:r>
              <a:rPr lang="en-US" dirty="0" err="1"/>
              <a:t>ch</a:t>
            </a:r>
            <a:r>
              <a:rPr lang="vi-VN" dirty="0"/>
              <a:t>ương</a:t>
            </a:r>
            <a:r>
              <a:rPr lang="en-US" dirty="0"/>
              <a:t> trình, lỗi này sẽ </a:t>
            </a:r>
            <a:r>
              <a:rPr lang="vi-VN" dirty="0"/>
              <a:t>được</a:t>
            </a:r>
            <a:r>
              <a:rPr lang="en-US" dirty="0"/>
              <a:t> đánh giá và </a:t>
            </a:r>
            <a:r>
              <a:rPr lang="vi-VN" dirty="0"/>
              <a:t>đưa</a:t>
            </a:r>
            <a:r>
              <a:rPr lang="en-US" dirty="0"/>
              <a:t> vào phân tích</a:t>
            </a:r>
          </a:p>
          <a:p>
            <a:r>
              <a:rPr lang="en-US" dirty="0"/>
              <a:t>2. Sẽ có các c</a:t>
            </a:r>
            <a:r>
              <a:rPr lang="vi-VN" dirty="0"/>
              <a:t>ơ</a:t>
            </a:r>
            <a:r>
              <a:rPr lang="en-US" dirty="0"/>
              <a:t> chế t</a:t>
            </a:r>
            <a:r>
              <a:rPr lang="vi-VN" dirty="0"/>
              <a:t>ươn</a:t>
            </a:r>
            <a:r>
              <a:rPr lang="en-US" dirty="0"/>
              <a:t>g tác với heap </a:t>
            </a:r>
            <a:r>
              <a:rPr lang="vi-VN" dirty="0"/>
              <a:t>được</a:t>
            </a:r>
            <a:r>
              <a:rPr lang="en-US" dirty="0"/>
              <a:t> thực hiện để xác định các phần cần thiết </a:t>
            </a:r>
            <a:r>
              <a:rPr lang="en-US" dirty="0" err="1"/>
              <a:t>nh</a:t>
            </a:r>
            <a:r>
              <a:rPr lang="vi-VN" dirty="0"/>
              <a:t>ư</a:t>
            </a:r>
            <a:r>
              <a:rPr lang="en-US" dirty="0"/>
              <a:t>, mục tiêu khai thác, dạng hoặc luồng </a:t>
            </a:r>
            <a:r>
              <a:rPr lang="en-US" dirty="0" err="1"/>
              <a:t>ch</a:t>
            </a:r>
            <a:r>
              <a:rPr lang="vi-VN" dirty="0"/>
              <a:t>ươn</a:t>
            </a:r>
            <a:r>
              <a:rPr lang="en-US" dirty="0"/>
              <a:t>g trình hoạt động</a:t>
            </a:r>
          </a:p>
          <a:p>
            <a:r>
              <a:rPr lang="en-US" dirty="0"/>
              <a:t>3. Cuối cùng là xây dụng các truy vấn khai thác sau khi có đủ dữ kiện từ 2 phần trên</a:t>
            </a:r>
            <a:endParaRPr lang="vi-VN"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1798130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vi-VN" sz="1200" b="1" i="1" u="none" strike="noStrike" baseline="0" dirty="0">
                <a:latin typeface="CMBXTI10"/>
              </a:rPr>
              <a:t>Function Path Extraction</a:t>
            </a:r>
            <a:r>
              <a:rPr lang="en-US" sz="1200" b="1" i="1" u="none" strike="noStrike" baseline="0" dirty="0">
                <a:latin typeface="CMBXTI10"/>
              </a:rPr>
              <a:t>: </a:t>
            </a:r>
            <a:r>
              <a:rPr lang="vi-VN" b="0" i="0" dirty="0">
                <a:solidFill>
                  <a:srgbClr val="000000"/>
                </a:solidFill>
                <a:effectLst/>
                <a:latin typeface="Roboto" panose="02000000000000000000" pitchFamily="2" charset="0"/>
              </a:rPr>
              <a:t>Bộ điều phối chức năng là một cấu trúc mã được sử dụng rộng rãi trong các chương trình để phân phối chức năng và thường được triển khai dưới dạng cấu trúc if-else hoặc switch-case được bao bọc trong một vòng lặp.</a:t>
            </a:r>
            <a:endParaRPr lang="en-US" b="0"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Roboto" panose="02000000000000000000" pitchFamily="2" charset="0"/>
              </a:rPr>
              <a:t>- Trong đó với: ... Phải đảm bảo thực hiện toàn vẹn vòng lập hiện tại tr</a:t>
            </a:r>
            <a:r>
              <a:rPr lang="vi-VN" b="0" i="0" dirty="0">
                <a:solidFill>
                  <a:srgbClr val="000000"/>
                </a:solidFill>
                <a:effectLst/>
                <a:latin typeface="Roboto" panose="02000000000000000000" pitchFamily="2" charset="0"/>
              </a:rPr>
              <a:t>ước</a:t>
            </a:r>
            <a:r>
              <a:rPr lang="en-US" b="0" i="0" dirty="0">
                <a:solidFill>
                  <a:srgbClr val="000000"/>
                </a:solidFill>
                <a:effectLst/>
                <a:latin typeface="Roboto" panose="02000000000000000000" pitchFamily="2" charset="0"/>
              </a:rPr>
              <a:t> khi t</a:t>
            </a:r>
            <a:r>
              <a:rPr lang="vi-VN" b="0" i="0" dirty="0">
                <a:solidFill>
                  <a:srgbClr val="000000"/>
                </a:solidFill>
                <a:effectLst/>
                <a:latin typeface="Roboto" panose="02000000000000000000" pitchFamily="2" charset="0"/>
              </a:rPr>
              <a:t>ươn</a:t>
            </a:r>
            <a:r>
              <a:rPr lang="en-US" b="0" i="0" dirty="0">
                <a:solidFill>
                  <a:srgbClr val="000000"/>
                </a:solidFill>
                <a:effectLst/>
                <a:latin typeface="Roboto" panose="02000000000000000000" pitchFamily="2" charset="0"/>
              </a:rPr>
              <a:t>g tác với bên khác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000000"/>
                </a:solidFill>
                <a:effectLst/>
                <a:latin typeface="Roboto" panose="02000000000000000000" pitchFamily="2" charset="0"/>
              </a:rPr>
              <a:t>Còn: …. Các truy xuất sẽ </a:t>
            </a:r>
            <a:r>
              <a:rPr lang="vi-VN" b="0" i="0" dirty="0">
                <a:solidFill>
                  <a:srgbClr val="000000"/>
                </a:solidFill>
                <a:effectLst/>
                <a:latin typeface="Roboto" panose="02000000000000000000" pitchFamily="2" charset="0"/>
              </a:rPr>
              <a:t>được</a:t>
            </a:r>
            <a:r>
              <a:rPr lang="en-US" b="0" i="0" dirty="0">
                <a:solidFill>
                  <a:srgbClr val="000000"/>
                </a:solidFill>
                <a:effectLst/>
                <a:latin typeface="Roboto" panose="02000000000000000000" pitchFamily="2" charset="0"/>
              </a:rPr>
              <a:t> gọi qua nhiều cách, dù rằng có nhiều cách truy vấn </a:t>
            </a:r>
            <a:r>
              <a:rPr lang="en-US" b="0" i="0" dirty="0" err="1">
                <a:solidFill>
                  <a:srgbClr val="000000"/>
                </a:solidFill>
                <a:effectLst/>
                <a:latin typeface="Roboto" panose="02000000000000000000" pitchFamily="2" charset="0"/>
              </a:rPr>
              <a:t>nh</a:t>
            </a:r>
            <a:r>
              <a:rPr lang="vi-VN" b="0" i="0" dirty="0">
                <a:solidFill>
                  <a:srgbClr val="000000"/>
                </a:solidFill>
                <a:effectLst/>
                <a:latin typeface="Roboto" panose="02000000000000000000" pitchFamily="2" charset="0"/>
              </a:rPr>
              <a:t>ư</a:t>
            </a:r>
            <a:r>
              <a:rPr lang="en-US" b="0" i="0" dirty="0">
                <a:solidFill>
                  <a:srgbClr val="000000"/>
                </a:solidFill>
                <a:effectLst/>
                <a:latin typeface="Roboto" panose="02000000000000000000" pitchFamily="2" charset="0"/>
              </a:rPr>
              <a:t>ng phần </a:t>
            </a:r>
            <a:r>
              <a:rPr lang="en-US" b="0" i="0" dirty="0" err="1">
                <a:solidFill>
                  <a:srgbClr val="000000"/>
                </a:solidFill>
                <a:effectLst/>
                <a:latin typeface="Roboto" panose="02000000000000000000" pitchFamily="2" charset="0"/>
              </a:rPr>
              <a:t>truyên</a:t>
            </a:r>
            <a:r>
              <a:rPr lang="en-US" b="0" i="0" dirty="0">
                <a:solidFill>
                  <a:srgbClr val="000000"/>
                </a:solidFill>
                <a:effectLst/>
                <a:latin typeface="Roboto" panose="02000000000000000000" pitchFamily="2" charset="0"/>
              </a:rPr>
              <a:t> vào và kết quả đầu ra vẫn luôn mong </a:t>
            </a:r>
            <a:r>
              <a:rPr lang="vi-VN" b="0" i="0" dirty="0">
                <a:solidFill>
                  <a:srgbClr val="000000"/>
                </a:solidFill>
                <a:effectLst/>
                <a:latin typeface="Roboto" panose="02000000000000000000" pitchFamily="2" charset="0"/>
              </a:rPr>
              <a:t>đợi</a:t>
            </a:r>
            <a:r>
              <a:rPr lang="en-US" b="0" i="0" dirty="0">
                <a:solidFill>
                  <a:srgbClr val="000000"/>
                </a:solidFill>
                <a:effectLst/>
                <a:latin typeface="Roboto" panose="02000000000000000000" pitchFamily="2" charset="0"/>
              </a:rPr>
              <a:t> chỉ có một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000000"/>
                </a:solidFill>
                <a:effectLst/>
                <a:latin typeface="Roboto" panose="02000000000000000000" pitchFamily="2" charset="0"/>
              </a:rPr>
              <a:t>Từ đó mới tạo ra các luồng c</a:t>
            </a:r>
            <a:r>
              <a:rPr lang="vi-VN" b="0" i="0" dirty="0">
                <a:solidFill>
                  <a:srgbClr val="000000"/>
                </a:solidFill>
                <a:effectLst/>
                <a:latin typeface="Roboto" panose="02000000000000000000" pitchFamily="2" charset="0"/>
              </a:rPr>
              <a:t>ơ</a:t>
            </a:r>
            <a:r>
              <a:rPr lang="en-US" b="0" i="0" dirty="0">
                <a:solidFill>
                  <a:srgbClr val="000000"/>
                </a:solidFill>
                <a:effectLst/>
                <a:latin typeface="Roboto" panose="02000000000000000000" pitchFamily="2" charset="0"/>
              </a:rPr>
              <a:t> chế hoạt động dựa trên những cách thức có </a:t>
            </a:r>
            <a:r>
              <a:rPr lang="vi-VN" b="0" i="0" dirty="0">
                <a:solidFill>
                  <a:srgbClr val="000000"/>
                </a:solidFill>
                <a:effectLst/>
                <a:latin typeface="Roboto" panose="02000000000000000000" pitchFamily="2" charset="0"/>
              </a:rPr>
              <a:t>được</a:t>
            </a:r>
            <a:r>
              <a:rPr lang="en-US" b="0" i="0" dirty="0">
                <a:solidFill>
                  <a:srgbClr val="000000"/>
                </a:solidFill>
                <a:effectLst/>
                <a:latin typeface="Roboto" panose="02000000000000000000" pitchFamily="2" charset="0"/>
              </a:rPr>
              <a:t> khi truy vấn từng đợt một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000000"/>
                </a:solidFill>
                <a:effectLst/>
                <a:latin typeface="Roboto" panose="02000000000000000000" pitchFamily="2" charset="0"/>
              </a:rPr>
              <a:t>2. </a:t>
            </a:r>
            <a:r>
              <a:rPr lang="vi-VN" sz="1200" b="1" i="1" u="none" strike="noStrike" baseline="0" dirty="0">
                <a:latin typeface="CMBXTI10"/>
              </a:rPr>
              <a:t>Heap Primitive Analysis.</a:t>
            </a:r>
            <a:endParaRPr lang="vi-V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000000"/>
                </a:solidFill>
                <a:effectLst/>
                <a:latin typeface="Roboto" panose="02000000000000000000" pitchFamily="2" charset="0"/>
              </a:rPr>
              <a:t>Mô hình cung cấp và t</a:t>
            </a:r>
            <a:r>
              <a:rPr lang="vi-VN" b="0" i="0" dirty="0">
                <a:solidFill>
                  <a:srgbClr val="000000"/>
                </a:solidFill>
                <a:effectLst/>
                <a:latin typeface="Roboto" panose="02000000000000000000" pitchFamily="2" charset="0"/>
              </a:rPr>
              <a:t>ươn</a:t>
            </a:r>
            <a:r>
              <a:rPr lang="en-US" b="0" i="0" dirty="0">
                <a:solidFill>
                  <a:srgbClr val="000000"/>
                </a:solidFill>
                <a:effectLst/>
                <a:latin typeface="Roboto" panose="02000000000000000000" pitchFamily="2" charset="0"/>
              </a:rPr>
              <a:t>g tác qua lại giữa các </a:t>
            </a:r>
            <a:r>
              <a:rPr lang="en-US" b="0" i="0" dirty="0" err="1">
                <a:solidFill>
                  <a:srgbClr val="000000"/>
                </a:solidFill>
                <a:effectLst/>
                <a:latin typeface="Roboto" panose="02000000000000000000" pitchFamily="2" charset="0"/>
              </a:rPr>
              <a:t>ch</a:t>
            </a:r>
            <a:r>
              <a:rPr lang="vi-VN" b="0" i="0" dirty="0">
                <a:solidFill>
                  <a:srgbClr val="000000"/>
                </a:solidFill>
                <a:effectLst/>
                <a:latin typeface="Roboto" panose="02000000000000000000" pitchFamily="2" charset="0"/>
              </a:rPr>
              <a:t>ươn</a:t>
            </a:r>
            <a:r>
              <a:rPr lang="en-US" b="0" i="0" dirty="0">
                <a:solidFill>
                  <a:srgbClr val="000000"/>
                </a:solidFill>
                <a:effectLst/>
                <a:latin typeface="Roboto" panose="02000000000000000000" pitchFamily="2" charset="0"/>
              </a:rPr>
              <a:t>g trình và bộ nhớ heap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000000"/>
                </a:solidFill>
                <a:effectLst/>
                <a:latin typeface="Roboto" panose="02000000000000000000" pitchFamily="2" charset="0"/>
              </a:rPr>
              <a:t>Để làm </a:t>
            </a:r>
            <a:r>
              <a:rPr lang="vi-VN" b="0" i="0" dirty="0">
                <a:solidFill>
                  <a:srgbClr val="000000"/>
                </a:solidFill>
                <a:effectLst/>
                <a:latin typeface="Roboto" panose="02000000000000000000" pitchFamily="2" charset="0"/>
              </a:rPr>
              <a:t>được</a:t>
            </a:r>
            <a:r>
              <a:rPr lang="en-US" b="0" i="0" dirty="0">
                <a:solidFill>
                  <a:srgbClr val="000000"/>
                </a:solidFill>
                <a:effectLst/>
                <a:latin typeface="Roboto" panose="02000000000000000000" pitchFamily="2" charset="0"/>
              </a:rPr>
              <a:t> điều này, </a:t>
            </a:r>
            <a:r>
              <a:rPr lang="en-US" b="0" i="0" dirty="0" err="1">
                <a:solidFill>
                  <a:srgbClr val="000000"/>
                </a:solidFill>
                <a:effectLst/>
                <a:latin typeface="Roboto" panose="02000000000000000000" pitchFamily="2" charset="0"/>
              </a:rPr>
              <a:t>ch</a:t>
            </a:r>
            <a:r>
              <a:rPr lang="vi-VN" b="0" i="0" dirty="0">
                <a:solidFill>
                  <a:srgbClr val="000000"/>
                </a:solidFill>
                <a:effectLst/>
                <a:latin typeface="Roboto" panose="02000000000000000000" pitchFamily="2" charset="0"/>
              </a:rPr>
              <a:t>ương</a:t>
            </a:r>
            <a:r>
              <a:rPr lang="en-US" b="0" i="0" dirty="0">
                <a:solidFill>
                  <a:srgbClr val="000000"/>
                </a:solidFill>
                <a:effectLst/>
                <a:latin typeface="Roboto" panose="02000000000000000000" pitchFamily="2" charset="0"/>
              </a:rPr>
              <a:t> trình HAEPG sẽ theo dõi và thực hiện các truy xuất đặc </a:t>
            </a:r>
            <a:r>
              <a:rPr lang="en-US" b="0" i="0" dirty="0" err="1">
                <a:solidFill>
                  <a:srgbClr val="000000"/>
                </a:solidFill>
                <a:effectLst/>
                <a:latin typeface="Roboto" panose="02000000000000000000" pitchFamily="2" charset="0"/>
              </a:rPr>
              <a:t>ch</a:t>
            </a:r>
            <a:r>
              <a:rPr lang="vi-VN" b="0" i="0" dirty="0">
                <a:solidFill>
                  <a:srgbClr val="000000"/>
                </a:solidFill>
                <a:effectLst/>
                <a:latin typeface="Roboto" panose="02000000000000000000" pitchFamily="2" charset="0"/>
              </a:rPr>
              <a:t>ưn</a:t>
            </a:r>
            <a:r>
              <a:rPr lang="en-US" b="0" i="0" dirty="0">
                <a:solidFill>
                  <a:srgbClr val="000000"/>
                </a:solidFill>
                <a:effectLst/>
                <a:latin typeface="Roboto" panose="02000000000000000000" pitchFamily="2" charset="0"/>
              </a:rPr>
              <a:t>g nhất, sau đó ghi lại việc t</a:t>
            </a:r>
            <a:r>
              <a:rPr lang="vi-VN" b="0" i="0" dirty="0">
                <a:solidFill>
                  <a:srgbClr val="000000"/>
                </a:solidFill>
                <a:effectLst/>
                <a:latin typeface="Roboto" panose="02000000000000000000" pitchFamily="2" charset="0"/>
              </a:rPr>
              <a:t>ươn</a:t>
            </a:r>
            <a:r>
              <a:rPr lang="en-US" b="0" i="0" dirty="0">
                <a:solidFill>
                  <a:srgbClr val="000000"/>
                </a:solidFill>
                <a:effectLst/>
                <a:latin typeface="Roboto" panose="02000000000000000000" pitchFamily="2" charset="0"/>
              </a:rPr>
              <a:t>g tác giữa </a:t>
            </a:r>
            <a:r>
              <a:rPr lang="en-US" b="0" i="0" dirty="0" err="1">
                <a:solidFill>
                  <a:srgbClr val="000000"/>
                </a:solidFill>
                <a:effectLst/>
                <a:latin typeface="Roboto" panose="02000000000000000000" pitchFamily="2" charset="0"/>
              </a:rPr>
              <a:t>ch</a:t>
            </a:r>
            <a:r>
              <a:rPr lang="vi-VN" b="0" i="0" dirty="0">
                <a:solidFill>
                  <a:srgbClr val="000000"/>
                </a:solidFill>
                <a:effectLst/>
                <a:latin typeface="Roboto" panose="02000000000000000000" pitchFamily="2" charset="0"/>
              </a:rPr>
              <a:t>ươn</a:t>
            </a:r>
            <a:r>
              <a:rPr lang="en-US" b="0" i="0" dirty="0">
                <a:solidFill>
                  <a:srgbClr val="000000"/>
                </a:solidFill>
                <a:effectLst/>
                <a:latin typeface="Roboto" panose="02000000000000000000" pitchFamily="2" charset="0"/>
              </a:rPr>
              <a:t>g trình và bộ nhớ HEAP để cho ra cách truy xuất tốt nhất</a:t>
            </a:r>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3307126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000000"/>
                </a:solidFill>
                <a:effectLst/>
                <a:latin typeface="Roboto" panose="02000000000000000000" pitchFamily="2" charset="0"/>
              </a:rPr>
              <a:t>Nếu một </a:t>
            </a:r>
            <a:r>
              <a:rPr lang="en-US" b="0" i="0" dirty="0">
                <a:solidFill>
                  <a:srgbClr val="000000"/>
                </a:solidFill>
                <a:effectLst/>
                <a:latin typeface="Roboto" panose="02000000000000000000" pitchFamily="2" charset="0"/>
              </a:rPr>
              <a:t>lỗi </a:t>
            </a:r>
            <a:r>
              <a:rPr lang="vi-VN" b="0" i="0" dirty="0">
                <a:solidFill>
                  <a:srgbClr val="000000"/>
                </a:solidFill>
                <a:effectLst/>
                <a:latin typeface="Roboto" panose="02000000000000000000" pitchFamily="2" charset="0"/>
              </a:rPr>
              <a:t>được kích hoạt, HAEPG sẽ ghi lại quy mô dữ liệu bị hỏng, chẳng hạn như phạm vi byte bị tràn hoặc kích thước của đoạn dễ bị tấn công.</a:t>
            </a:r>
            <a:endParaRPr lang="vi-VN"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1506508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Đầu</a:t>
            </a:r>
            <a:r>
              <a:rPr lang="en-US" dirty="0"/>
              <a:t> tiên là các mẫu khai thác , các mẫu này sẽ </a:t>
            </a:r>
            <a:r>
              <a:rPr lang="vi-VN" dirty="0"/>
              <a:t>được</a:t>
            </a:r>
            <a:r>
              <a:rPr lang="en-US" dirty="0"/>
              <a:t> chia ra làm các dạng nội dung chính </a:t>
            </a:r>
            <a:r>
              <a:rPr lang="en-US" dirty="0" err="1"/>
              <a:t>nh</a:t>
            </a:r>
            <a:r>
              <a:rPr lang="vi-VN" dirty="0"/>
              <a:t>ư</a:t>
            </a:r>
            <a:r>
              <a:rPr lang="en-US" dirty="0"/>
              <a:t> là : …., Các phần này sẽ giúp giảm thiểu số l</a:t>
            </a:r>
            <a:r>
              <a:rPr lang="vi-VN" dirty="0"/>
              <a:t>ượng</a:t>
            </a:r>
            <a:r>
              <a:rPr lang="en-US" dirty="0"/>
              <a:t> mẫu cần thử </a:t>
            </a:r>
            <a:r>
              <a:rPr lang="en-US" dirty="0" err="1"/>
              <a:t>nh</a:t>
            </a:r>
            <a:r>
              <a:rPr lang="vi-VN" dirty="0"/>
              <a:t>ư</a:t>
            </a:r>
            <a:r>
              <a:rPr lang="en-US" dirty="0"/>
              <a:t>ng vấn đảm bảo </a:t>
            </a:r>
            <a:r>
              <a:rPr lang="vi-VN" dirty="0"/>
              <a:t>được</a:t>
            </a:r>
            <a:r>
              <a:rPr lang="en-US" dirty="0"/>
              <a:t> các mẫu cần </a:t>
            </a:r>
            <a:r>
              <a:rPr lang="vi-VN" dirty="0"/>
              <a:t>đượ</a:t>
            </a:r>
            <a:r>
              <a:rPr lang="en-US" dirty="0"/>
              <a:t>c </a:t>
            </a:r>
            <a:r>
              <a:rPr lang="vi-VN" dirty="0"/>
              <a:t>đưa</a:t>
            </a:r>
            <a:r>
              <a:rPr lang="en-US" dirty="0"/>
              <a:t> ra cho chính xác nhất </a:t>
            </a:r>
          </a:p>
          <a:p>
            <a:r>
              <a:rPr lang="vi-VN" b="0" i="0" dirty="0">
                <a:solidFill>
                  <a:srgbClr val="000000"/>
                </a:solidFill>
                <a:effectLst/>
                <a:latin typeface="Roboto" panose="02000000000000000000" pitchFamily="2" charset="0"/>
              </a:rPr>
              <a:t>Ví dụ, giải phóng một đoạn heap theo chu kỳ trong tấn công fastbin để giành được sự phân bổ tùy ý từ một lỗ hổng double-free</a:t>
            </a:r>
            <a:endParaRPr lang="en-US" b="0" i="0" dirty="0">
              <a:solidFill>
                <a:srgbClr val="000000"/>
              </a:solidFill>
              <a:effectLst/>
              <a:latin typeface="Roboto" panose="02000000000000000000" pitchFamily="2" charset="0"/>
            </a:endParaRPr>
          </a:p>
          <a:p>
            <a:r>
              <a:rPr lang="vi-VN" b="0" i="0" dirty="0">
                <a:solidFill>
                  <a:srgbClr val="000000"/>
                </a:solidFill>
                <a:effectLst/>
                <a:latin typeface="Roboto" panose="02000000000000000000" pitchFamily="2" charset="0"/>
              </a:rPr>
              <a:t>một cuộc tấn công hủy liên kết không an toàn yêu cầu đoạn dữ liệu nạn nhân phải được phân bổ ở kích thước thùng chưa sắp xếp và đoạn dữ liệu giả nằm liền kề với đoạn dữ liệu nạn nhân</a:t>
            </a:r>
            <a:r>
              <a:rPr lang="en-US" b="0" i="0" dirty="0">
                <a:solidFill>
                  <a:srgbClr val="000000"/>
                </a:solidFill>
                <a:effectLst/>
                <a:latin typeface="Roboto" panose="02000000000000000000" pitchFamily="2" charset="0"/>
              </a:rPr>
              <a:t> (ràng buộc bố cục)</a:t>
            </a:r>
          </a:p>
          <a:p>
            <a:r>
              <a:rPr lang="vi-VN" b="0" i="0" dirty="0">
                <a:solidFill>
                  <a:srgbClr val="000000"/>
                </a:solidFill>
                <a:effectLst/>
                <a:latin typeface="Roboto" panose="02000000000000000000" pitchFamily="2" charset="0"/>
              </a:rPr>
              <a:t>chương trình phải có khả năng phân bổ các đối tượng ở kích thước fastbin để tấn công fastbin.</a:t>
            </a:r>
            <a:endParaRPr lang="en-US" b="0" i="0" dirty="0">
              <a:solidFill>
                <a:srgbClr val="000000"/>
              </a:solidFill>
              <a:effectLst/>
              <a:latin typeface="Roboto" panose="02000000000000000000" pitchFamily="2" charset="0"/>
            </a:endParaRPr>
          </a:p>
          <a:p>
            <a:r>
              <a:rPr lang="en-US" sz="1800" kern="1400" dirty="0">
                <a:solidFill>
                  <a:srgbClr val="333333"/>
                </a:solidFill>
                <a:effectLst/>
                <a:latin typeface="UTM Neo Sans Intel" panose="02040603050506020204" pitchFamily="18" charset="0"/>
                <a:ea typeface="Times New Roman" panose="02020603050405020304" pitchFamily="18" charset="0"/>
                <a:cs typeface="Segoe UI" panose="020B0502040204020203" pitchFamily="34" charset="0"/>
              </a:rPr>
              <a:t>Sẽ xây dựng và kiểm thử các templates đã phát triển trước đó, nếu không sử dụng được sẽ thay bằng một cái templates khác.</a:t>
            </a:r>
            <a:r>
              <a:rPr lang="en-US" sz="1800" kern="1400" dirty="0">
                <a:solidFill>
                  <a:srgbClr val="212120"/>
                </a:solidFill>
                <a:effectLst/>
                <a:latin typeface="UTM Neo Sans Intel" panose="02040603050506020204" pitchFamily="18" charset="0"/>
                <a:ea typeface="Times New Roman" panose="02020603050405020304" pitchFamily="18" charset="0"/>
                <a:cs typeface="Times New Roman" panose="02020603050405020304" pitchFamily="18" charset="0"/>
              </a:rPr>
              <a:t> Cơ chế sử dụng sẽ được hình thành và tạo ra 2 cách: </a:t>
            </a:r>
            <a:r>
              <a:rPr lang="en-US" sz="1800" b="1" kern="1400" dirty="0">
                <a:solidFill>
                  <a:srgbClr val="333333"/>
                </a:solidFill>
                <a:effectLst/>
                <a:latin typeface="UTM Neo Sans Intel" panose="02040603050506020204" pitchFamily="18" charset="0"/>
                <a:ea typeface="Times New Roman" panose="02020603050405020304" pitchFamily="18" charset="0"/>
                <a:cs typeface="Segoe UI" panose="020B0502040204020203" pitchFamily="34" charset="0"/>
              </a:rPr>
              <a:t>Heap Simulator và Symbolic Execution</a:t>
            </a:r>
          </a:p>
          <a:p>
            <a:r>
              <a:rPr lang="vi-VN" b="0" i="0" dirty="0">
                <a:solidFill>
                  <a:srgbClr val="000000"/>
                </a:solidFill>
                <a:effectLst/>
                <a:latin typeface="Roboto" panose="02000000000000000000" pitchFamily="2" charset="0"/>
              </a:rPr>
              <a:t>Trình giả lập là một nhị phân độc lập sử dụng cùng bộ cấp phát heap làm chương trình đích</a:t>
            </a:r>
            <a:endParaRPr lang="en-US" sz="1800" b="1" i="0" kern="1400" dirty="0">
              <a:solidFill>
                <a:srgbClr val="333333"/>
              </a:solidFill>
              <a:effectLst/>
              <a:latin typeface="UTM Neo Sans Intel" panose="02040603050506020204" pitchFamily="18" charset="0"/>
              <a:cs typeface="Segoe UI" panose="020B0502040204020203" pitchFamily="34" charset="0"/>
            </a:endParaRPr>
          </a:p>
          <a:p>
            <a:r>
              <a:rPr lang="vi-VN" b="0" i="0" dirty="0">
                <a:solidFill>
                  <a:srgbClr val="000000"/>
                </a:solidFill>
                <a:effectLst/>
                <a:latin typeface="Roboto" panose="02000000000000000000" pitchFamily="2" charset="0"/>
              </a:rPr>
              <a:t>để chương trình đích thực thi các đường dẫn chức năng của chuỗi tấn công và liên kết các nguyên hàm heap dưới dạng ràng buộc dữ liệu với các thanh ghi và dữ liệu bộ nhớ có liên quan trong S2E</a:t>
            </a:r>
            <a:endParaRPr lang="en-US" b="0" i="0" dirty="0">
              <a:solidFill>
                <a:srgbClr val="000000"/>
              </a:solidFill>
              <a:effectLst/>
              <a:latin typeface="Roboto" panose="02000000000000000000" pitchFamily="2" charset="0"/>
            </a:endParaRPr>
          </a:p>
          <a:p>
            <a:r>
              <a:rPr lang="en-US" sz="1800" kern="1400" dirty="0">
                <a:solidFill>
                  <a:srgbClr val="333333"/>
                </a:solidFill>
                <a:effectLst/>
                <a:latin typeface="UTM Neo Sans Intel" panose="02040603050506020204" pitchFamily="18" charset="0"/>
                <a:ea typeface="Times New Roman" panose="02020603050405020304" pitchFamily="18" charset="0"/>
                <a:cs typeface="Segoe UI" panose="020B0502040204020203" pitchFamily="34" charset="0"/>
              </a:rPr>
              <a:t>Khi này, các thành phần cần thiết đã đủ, HAEPG sẽ bắt đầu thực hiện việc Exploit Generation. Dự vào Templates đã xây dựng trước đó. Giờ đây HAEPG sẽ tạo ra các input đầu vào cần thiết để thực hiện khai thác. Có ba kiểu đầu vào phân ra gồm: </a:t>
            </a:r>
            <a:r>
              <a:rPr lang="en-US" sz="1800" b="1" kern="1400" dirty="0">
                <a:solidFill>
                  <a:srgbClr val="333333"/>
                </a:solidFill>
                <a:effectLst/>
                <a:latin typeface="UTM Neo Sans Intel" panose="02040603050506020204" pitchFamily="18" charset="0"/>
                <a:ea typeface="Times New Roman" panose="02020603050405020304" pitchFamily="18" charset="0"/>
                <a:cs typeface="Segoe UI" panose="020B0502040204020203" pitchFamily="34" charset="0"/>
              </a:rPr>
              <a:t>Arbitrary Execution (AX), Arbitrary Write (AW) và Arbitrary Allocation (AA)</a:t>
            </a:r>
          </a:p>
          <a:p>
            <a:r>
              <a:rPr lang="en-US" sz="1800" b="1" kern="1400" dirty="0">
                <a:solidFill>
                  <a:srgbClr val="333333"/>
                </a:solidFill>
                <a:effectLst/>
                <a:latin typeface="UTM Neo Sans Intel" panose="02040603050506020204" pitchFamily="18" charset="0"/>
                <a:ea typeface="Times New Roman" panose="02020603050405020304" pitchFamily="18" charset="0"/>
                <a:cs typeface="Segoe UI" panose="020B0502040204020203" pitchFamily="34" charset="0"/>
              </a:rPr>
              <a:t>AX: gadget – </a:t>
            </a:r>
            <a:r>
              <a:rPr lang="vi-VN" sz="1800" b="0" i="0" u="none" strike="noStrike" baseline="0" dirty="0">
                <a:latin typeface="CMR10"/>
              </a:rPr>
              <a:t>exploitation.</a:t>
            </a:r>
            <a:endParaRPr lang="en-US" sz="1800" b="0" i="0" u="none" strike="noStrike" baseline="0" dirty="0">
              <a:latin typeface="CMR10"/>
            </a:endParaRPr>
          </a:p>
          <a:p>
            <a:r>
              <a:rPr lang="en-US" sz="1800" b="1" kern="1400" dirty="0">
                <a:solidFill>
                  <a:srgbClr val="333333"/>
                </a:solidFill>
                <a:effectLst/>
                <a:latin typeface="UTM Neo Sans Intel" panose="02040603050506020204" pitchFamily="18" charset="0"/>
                <a:ea typeface="Times New Roman" panose="02020603050405020304" pitchFamily="18" charset="0"/>
                <a:cs typeface="Segoe UI" panose="020B0502040204020203" pitchFamily="34" charset="0"/>
              </a:rPr>
              <a:t>AW: Chuyển thành khai thác thực thi lệnh</a:t>
            </a:r>
          </a:p>
          <a:p>
            <a:r>
              <a:rPr lang="en-US" sz="1800" b="1" kern="1400" dirty="0">
                <a:solidFill>
                  <a:srgbClr val="333333"/>
                </a:solidFill>
                <a:effectLst/>
                <a:latin typeface="UTM Neo Sans Intel" panose="02040603050506020204" pitchFamily="18" charset="0"/>
                <a:ea typeface="Times New Roman" panose="02020603050405020304" pitchFamily="18" charset="0"/>
                <a:cs typeface="Segoe UI" panose="020B0502040204020203" pitchFamily="34" charset="0"/>
              </a:rPr>
              <a:t>AA: v</a:t>
            </a:r>
            <a:r>
              <a:rPr lang="vi-VN" sz="1800" b="1" kern="1400" dirty="0">
                <a:solidFill>
                  <a:srgbClr val="333333"/>
                </a:solidFill>
                <a:effectLst/>
                <a:latin typeface="UTM Neo Sans Intel" panose="02040603050506020204" pitchFamily="18" charset="0"/>
                <a:ea typeface="Times New Roman" panose="02020603050405020304" pitchFamily="18" charset="0"/>
                <a:cs typeface="Segoe UI" panose="020B0502040204020203" pitchFamily="34" charset="0"/>
              </a:rPr>
              <a:t>ượt</a:t>
            </a:r>
            <a:r>
              <a:rPr lang="en-US" sz="1800" b="1" kern="1400" dirty="0">
                <a:solidFill>
                  <a:srgbClr val="333333"/>
                </a:solidFill>
                <a:effectLst/>
                <a:latin typeface="UTM Neo Sans Intel" panose="02040603050506020204" pitchFamily="18" charset="0"/>
                <a:ea typeface="Times New Roman" panose="02020603050405020304" pitchFamily="18" charset="0"/>
                <a:cs typeface="Segoe UI" panose="020B0502040204020203" pitchFamily="34" charset="0"/>
              </a:rPr>
              <a:t> qua check sanity và thực thi lệnh</a:t>
            </a:r>
          </a:p>
          <a:p>
            <a:endParaRPr lang="vi-VN"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110386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Đầu tiên ta có khôi phục luồng hoạt động</a:t>
            </a:r>
          </a:p>
          <a:p>
            <a:r>
              <a:rPr lang="en-US" dirty="0"/>
              <a:t>Thực thi việc khai thác luồng hoạt động c</a:t>
            </a:r>
            <a:r>
              <a:rPr lang="vi-VN" dirty="0"/>
              <a:t>ơ</a:t>
            </a:r>
            <a:r>
              <a:rPr lang="en-US" dirty="0"/>
              <a:t> bản tr</a:t>
            </a:r>
            <a:r>
              <a:rPr lang="vi-VN" dirty="0"/>
              <a:t>ước</a:t>
            </a:r>
            <a:r>
              <a:rPr lang="en-US" dirty="0"/>
              <a:t>, vì các kỹ thuật phục hồi tr</a:t>
            </a:r>
            <a:r>
              <a:rPr lang="vi-VN" dirty="0"/>
              <a:t>ước</a:t>
            </a:r>
            <a:r>
              <a:rPr lang="en-US" dirty="0"/>
              <a:t> đây không hoàn toàn phù hợp với đại đa số các bài CTF </a:t>
            </a:r>
            <a:r>
              <a:rPr lang="vi-VN" dirty="0"/>
              <a:t>được</a:t>
            </a:r>
            <a:r>
              <a:rPr lang="en-US" dirty="0"/>
              <a:t> kiểm tra, do đó có một luồng hoạt động mới </a:t>
            </a:r>
            <a:r>
              <a:rPr lang="vi-VN" dirty="0"/>
              <a:t>được</a:t>
            </a:r>
            <a:r>
              <a:rPr lang="en-US" dirty="0"/>
              <a:t> viết ra</a:t>
            </a:r>
          </a:p>
          <a:p>
            <a:endParaRPr lang="en-US" dirty="0"/>
          </a:p>
          <a:p>
            <a:r>
              <a:rPr lang="en-US" dirty="0"/>
              <a:t>- Ta có thể hiểu rằng các luồng hoạt động của </a:t>
            </a:r>
            <a:r>
              <a:rPr lang="en-US" dirty="0" err="1"/>
              <a:t>ch</a:t>
            </a:r>
            <a:r>
              <a:rPr lang="vi-VN" dirty="0"/>
              <a:t>ươ</a:t>
            </a:r>
            <a:r>
              <a:rPr lang="en-US" dirty="0"/>
              <a:t>ng trình cần giải định h</a:t>
            </a:r>
            <a:r>
              <a:rPr lang="vi-VN" dirty="0"/>
              <a:t>ướn</a:t>
            </a:r>
            <a:r>
              <a:rPr lang="en-US" dirty="0"/>
              <a:t>g hoạt động giữa các function với nhau, sau đó đ</a:t>
            </a:r>
            <a:r>
              <a:rPr lang="vi-VN" dirty="0"/>
              <a:t>ư</a:t>
            </a:r>
            <a:r>
              <a:rPr lang="en-US" dirty="0"/>
              <a:t>a các luồng này vào một mô hình graph để sẵn sàng cho công việc kế tiếp</a:t>
            </a:r>
            <a:endParaRPr lang="vi-VN"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3731816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Sau khi phân tích, ta đến với việc xác định, đây là ví dụ cho việc xác định lỗi unsafe link</a:t>
            </a:r>
          </a:p>
          <a:p>
            <a:r>
              <a:rPr lang="vi-VN" dirty="0"/>
              <a:t>Ở</a:t>
            </a:r>
            <a:r>
              <a:rPr lang="en-US" dirty="0"/>
              <a:t> đây, </a:t>
            </a:r>
            <a:r>
              <a:rPr lang="en-US" dirty="0" err="1"/>
              <a:t>ch</a:t>
            </a:r>
            <a:r>
              <a:rPr lang="vi-VN" dirty="0"/>
              <a:t>ươn</a:t>
            </a:r>
            <a:r>
              <a:rPr lang="en-US" dirty="0"/>
              <a:t>g trình sẽ tái tạo và </a:t>
            </a:r>
            <a:r>
              <a:rPr lang="vi-VN" dirty="0"/>
              <a:t>đưa</a:t>
            </a:r>
            <a:r>
              <a:rPr lang="en-US" dirty="0"/>
              <a:t> ra các h</a:t>
            </a:r>
            <a:r>
              <a:rPr lang="vi-VN" dirty="0"/>
              <a:t>ướn</a:t>
            </a:r>
            <a:r>
              <a:rPr lang="en-US" dirty="0"/>
              <a:t>g giải quyết và luồn hoạt động cho việc xây dựng template kế tiếp</a:t>
            </a:r>
            <a:endParaRPr lang="vi-VN"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3446404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Sau khi xác định luồng, xác định h</a:t>
            </a:r>
            <a:r>
              <a:rPr lang="vi-VN" dirty="0"/>
              <a:t>ướn</a:t>
            </a:r>
            <a:r>
              <a:rPr lang="en-US" dirty="0"/>
              <a:t>g lỗi và h</a:t>
            </a:r>
            <a:r>
              <a:rPr lang="vi-VN" dirty="0"/>
              <a:t>ơn</a:t>
            </a:r>
            <a:r>
              <a:rPr lang="en-US" dirty="0"/>
              <a:t> cả cách giải quyết ở 2 b</a:t>
            </a:r>
            <a:r>
              <a:rPr lang="vi-VN" dirty="0"/>
              <a:t>ước</a:t>
            </a:r>
            <a:r>
              <a:rPr lang="en-US" dirty="0"/>
              <a:t> tr</a:t>
            </a:r>
            <a:r>
              <a:rPr lang="vi-VN" dirty="0"/>
              <a:t>ước</a:t>
            </a:r>
            <a:r>
              <a:rPr lang="en-US" dirty="0"/>
              <a:t>. Giờ đây ta xây dựng các template exploit lỗi t</a:t>
            </a:r>
            <a:r>
              <a:rPr lang="vi-VN" dirty="0"/>
              <a:t>ương</a:t>
            </a:r>
            <a:r>
              <a:rPr lang="en-US" dirty="0"/>
              <a:t> ứng.</a:t>
            </a:r>
          </a:p>
          <a:p>
            <a:r>
              <a:rPr lang="en-US" dirty="0"/>
              <a:t>Trong đó cần xây dựng các ngôn ngữ cho các cách thức khai thác phù hợp, có 2 h</a:t>
            </a:r>
            <a:r>
              <a:rPr lang="vi-VN" dirty="0"/>
              <a:t>ướn</a:t>
            </a:r>
            <a:r>
              <a:rPr lang="en-US" dirty="0"/>
              <a:t>g </a:t>
            </a:r>
            <a:r>
              <a:rPr lang="vi-VN" dirty="0"/>
              <a:t>được</a:t>
            </a:r>
            <a:r>
              <a:rPr lang="en-US" dirty="0"/>
              <a:t> thiết lập:</a:t>
            </a:r>
          </a:p>
          <a:p>
            <a:br>
              <a:rPr lang="vi-VN" dirty="0"/>
            </a:br>
            <a:r>
              <a:rPr lang="vi-VN" b="0" i="0" dirty="0">
                <a:solidFill>
                  <a:srgbClr val="E8EAED"/>
                </a:solidFill>
                <a:effectLst/>
                <a:latin typeface="arial" panose="020B0604020202020204" pitchFamily="34" charset="0"/>
              </a:rPr>
              <a:t>xác định một số thuộc tính của nguyên hàm heap dựa trên </a:t>
            </a:r>
            <a:r>
              <a:rPr lang="en-US" b="0" i="0" dirty="0">
                <a:solidFill>
                  <a:srgbClr val="E8EAED"/>
                </a:solidFill>
                <a:effectLst/>
                <a:latin typeface="arial" panose="020B0604020202020204" pitchFamily="34" charset="0"/>
              </a:rPr>
              <a:t>các range </a:t>
            </a:r>
            <a:r>
              <a:rPr lang="vi-VN" b="0" i="0" dirty="0">
                <a:solidFill>
                  <a:srgbClr val="E8EAED"/>
                </a:solidFill>
                <a:effectLst/>
                <a:latin typeface="arial" panose="020B0604020202020204" pitchFamily="34" charset="0"/>
              </a:rPr>
              <a:t>của chúng và</a:t>
            </a:r>
            <a:r>
              <a:rPr lang="en-US" b="0" i="0" dirty="0">
                <a:solidFill>
                  <a:srgbClr val="E8EAED"/>
                </a:solidFill>
                <a:effectLst/>
                <a:latin typeface="arial" panose="020B0604020202020204" pitchFamily="34" charset="0"/>
              </a:rPr>
              <a:t> template</a:t>
            </a:r>
            <a:r>
              <a:rPr lang="vi-VN" b="0" i="0" dirty="0">
                <a:solidFill>
                  <a:srgbClr val="E8EAED"/>
                </a:solidFill>
                <a:effectLst/>
                <a:latin typeface="arial" panose="020B0604020202020204" pitchFamily="34" charset="0"/>
              </a:rPr>
              <a:t>, chẳng hạn như kích thước của một phân bổ. Nó giải quyết các thuộc tính này khi xây dựng chuỗi tấn công. </a:t>
            </a:r>
            <a:endParaRPr lang="en-US" b="0" i="0" dirty="0">
              <a:solidFill>
                <a:srgbClr val="E8EAED"/>
              </a:solidFill>
              <a:effectLst/>
              <a:latin typeface="arial" panose="020B0604020202020204" pitchFamily="34" charset="0"/>
            </a:endParaRPr>
          </a:p>
          <a:p>
            <a:r>
              <a:rPr lang="en-US" dirty="0"/>
              <a:t>Vừa làm vừa xác định cách thức, dựa vào dữ liệu và cách xây dựng và thời gian thực hiện</a:t>
            </a:r>
          </a:p>
          <a:p>
            <a:endParaRPr lang="en-US" dirty="0"/>
          </a:p>
          <a:p>
            <a:r>
              <a:rPr lang="vi-VN" dirty="0"/>
              <a:t>sử dụng trình giả lập để mô phỏng các trạng thái bộ nhớ của chương trình đích.</a:t>
            </a:r>
            <a:r>
              <a:rPr lang="en-US" dirty="0"/>
              <a:t> Sau đó </a:t>
            </a:r>
            <a:r>
              <a:rPr lang="vi-VN" dirty="0"/>
              <a:t>đưa</a:t>
            </a:r>
            <a:r>
              <a:rPr lang="en-US" dirty="0"/>
              <a:t> vào </a:t>
            </a:r>
            <a:r>
              <a:rPr lang="en-US" dirty="0" err="1"/>
              <a:t>ch</a:t>
            </a:r>
            <a:r>
              <a:rPr lang="vi-VN" dirty="0"/>
              <a:t>ươ</a:t>
            </a:r>
            <a:r>
              <a:rPr lang="en-US" dirty="0"/>
              <a:t>ng trình và chạy ra kết quả</a:t>
            </a:r>
            <a:endParaRPr lang="vi-VN"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3834591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22289C57-55D7-40A4-A101-E74FAC7A092B}" type="slidenum">
              <a:rPr lang="en-US" smtClean="0"/>
              <a:t>25</a:t>
            </a:fld>
            <a:endParaRPr lang="en-US" dirty="0"/>
          </a:p>
        </p:txBody>
      </p:sp>
    </p:spTree>
    <p:extLst>
      <p:ext uri="{BB962C8B-B14F-4D97-AF65-F5344CB8AC3E}">
        <p14:creationId xmlns:p14="http://schemas.microsoft.com/office/powerpoint/2010/main" val="679508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Đi</a:t>
            </a:r>
            <a:r>
              <a:rPr lang="en-US" dirty="0"/>
              <a:t> s</a:t>
            </a:r>
            <a:r>
              <a:rPr lang="vi-VN" dirty="0"/>
              <a:t>ơ</a:t>
            </a:r>
            <a:r>
              <a:rPr lang="en-US" dirty="0"/>
              <a:t> l</a:t>
            </a:r>
            <a:r>
              <a:rPr lang="vi-VN" dirty="0"/>
              <a:t>ược</a:t>
            </a:r>
            <a:r>
              <a:rPr lang="en-US" dirty="0"/>
              <a:t> sẽ có các nội dung chính sau đây, Giới thiệu nội dung, --- hay có thể hiểu là ví dụ cho động lực, giải pháp, triển khai, đánh giá và kết luận. Sau đó mình sẽ có một demo nho nhỏ</a:t>
            </a:r>
            <a:endParaRPr lang="vi-VN"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1017341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Giới thiệu thì chúng ta sẽ có nội dung c</a:t>
            </a:r>
            <a:r>
              <a:rPr lang="vi-VN" dirty="0"/>
              <a:t>ơ</a:t>
            </a:r>
            <a:r>
              <a:rPr lang="en-US" dirty="0"/>
              <a:t> bản </a:t>
            </a:r>
            <a:r>
              <a:rPr lang="en-US" dirty="0" err="1"/>
              <a:t>nh</a:t>
            </a:r>
            <a:r>
              <a:rPr lang="vi-VN" dirty="0"/>
              <a:t>ư</a:t>
            </a:r>
            <a:r>
              <a:rPr lang="en-US" dirty="0"/>
              <a:t> sau</a:t>
            </a:r>
            <a:endParaRPr lang="vi-VN"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3836912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Mọi ng</a:t>
            </a:r>
            <a:r>
              <a:rPr lang="vi-VN" dirty="0"/>
              <a:t>ười</a:t>
            </a:r>
            <a:r>
              <a:rPr lang="en-US" dirty="0"/>
              <a:t> có thể thấy rất nhiều bài báo, kỹ thuật và cách thức khai thác vấn đề heap trong các </a:t>
            </a:r>
            <a:r>
              <a:rPr lang="en-US" dirty="0" err="1"/>
              <a:t>ch</a:t>
            </a:r>
            <a:r>
              <a:rPr lang="vi-VN" dirty="0"/>
              <a:t>ươn</a:t>
            </a:r>
            <a:r>
              <a:rPr lang="en-US" dirty="0"/>
              <a:t>g trình rất nhiều, </a:t>
            </a:r>
            <a:r>
              <a:rPr lang="en-US" dirty="0" err="1"/>
              <a:t>nh</a:t>
            </a:r>
            <a:r>
              <a:rPr lang="vi-VN" dirty="0"/>
              <a:t>ưng</a:t>
            </a:r>
            <a:r>
              <a:rPr lang="en-US" dirty="0"/>
              <a:t> đánh giá chung hiện tại là các kỹ thuật này hiện tại </a:t>
            </a:r>
            <a:r>
              <a:rPr lang="en-US" dirty="0" err="1"/>
              <a:t>ch</a:t>
            </a:r>
            <a:r>
              <a:rPr lang="vi-VN" dirty="0"/>
              <a:t>ưa</a:t>
            </a:r>
            <a:r>
              <a:rPr lang="en-US" dirty="0"/>
              <a:t> tập trung nhiều đa dạng hoặc là chỉ tập chung vào các lỗi c</a:t>
            </a:r>
            <a:r>
              <a:rPr lang="vi-VN" dirty="0"/>
              <a:t>ơ</a:t>
            </a:r>
            <a:r>
              <a:rPr lang="en-US" dirty="0"/>
              <a:t> bản nhất và mặt thực tế thì các lỗi này không có mấy khi xuất hiện. Điều này dẫn đến một yêu cầu cho một kỹ thuật mang tính thực tế và áp dụng cao</a:t>
            </a:r>
            <a:endParaRPr lang="vi-VN"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982835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Vấn đề khi đó nếu mang vào các </a:t>
            </a:r>
            <a:r>
              <a:rPr lang="en-US" dirty="0" err="1"/>
              <a:t>ch</a:t>
            </a:r>
            <a:r>
              <a:rPr lang="vi-VN" dirty="0"/>
              <a:t>ươn</a:t>
            </a:r>
            <a:r>
              <a:rPr lang="en-US" dirty="0"/>
              <a:t>g trình thực thế thì sẽ có 2 vấn đề đặt ra</a:t>
            </a:r>
            <a:br>
              <a:rPr lang="en-US" dirty="0"/>
            </a:br>
            <a:r>
              <a:rPr lang="en-US" dirty="0"/>
              <a:t>1. …. Hay có thể hiểu c</a:t>
            </a:r>
            <a:r>
              <a:rPr lang="vi-VN" dirty="0"/>
              <a:t>ơ</a:t>
            </a:r>
            <a:r>
              <a:rPr lang="en-US" dirty="0"/>
              <a:t> bản là việc truy cập và khai thác các lỗ hỏng này bị giới hạn truy cập hoặc phần hỗ trợ tốt nhất. C</a:t>
            </a:r>
            <a:r>
              <a:rPr lang="vi-VN" dirty="0"/>
              <a:t>ơ</a:t>
            </a:r>
            <a:r>
              <a:rPr lang="en-US" dirty="0"/>
              <a:t> chế hoạt động của heap rõ ràng chúng ta nắm </a:t>
            </a:r>
            <a:r>
              <a:rPr lang="vi-VN" dirty="0"/>
              <a:t>được</a:t>
            </a:r>
            <a:r>
              <a:rPr lang="en-US" dirty="0"/>
              <a:t> là phải làm sao có thể điều khiển </a:t>
            </a:r>
            <a:r>
              <a:rPr lang="vi-VN" dirty="0"/>
              <a:t>được</a:t>
            </a:r>
            <a:r>
              <a:rPr lang="en-US" dirty="0"/>
              <a:t> vùng nhớ heap xác định để thực hiện việc truy xuất bộ nhớ, gọi shell hoặc các công việc khác</a:t>
            </a:r>
          </a:p>
          <a:p>
            <a:r>
              <a:rPr lang="en-US" dirty="0"/>
              <a:t>2. ….. Hay có thể hiểu rằng, ta cố gắng khai thác các lỗi này theo dạng các khúc khai thác một. Trong khi các h</a:t>
            </a:r>
            <a:r>
              <a:rPr lang="vi-VN" dirty="0"/>
              <a:t>ướn</a:t>
            </a:r>
            <a:r>
              <a:rPr lang="en-US" dirty="0"/>
              <a:t>g khai thác cũ hoặc kỹ thuật cũ </a:t>
            </a:r>
            <a:r>
              <a:rPr lang="en-US" dirty="0" err="1"/>
              <a:t>nh</a:t>
            </a:r>
            <a:r>
              <a:rPr lang="vi-VN" dirty="0"/>
              <a:t>ư</a:t>
            </a:r>
            <a:r>
              <a:rPr lang="en-US" dirty="0"/>
              <a:t> ở trên thì các kỹ thuật này không đảm bảo </a:t>
            </a:r>
            <a:r>
              <a:rPr lang="vi-VN" dirty="0"/>
              <a:t>đượ</a:t>
            </a:r>
            <a:r>
              <a:rPr lang="en-US" dirty="0"/>
              <a:t>c việc này vì do không thể trực tiếp t</a:t>
            </a:r>
            <a:r>
              <a:rPr lang="vi-VN" dirty="0"/>
              <a:t>ương</a:t>
            </a:r>
            <a:r>
              <a:rPr lang="en-US" dirty="0"/>
              <a:t> tác với lỗ hỏng Heap hoặc các lỗ hỏng t</a:t>
            </a:r>
            <a:r>
              <a:rPr lang="vi-VN" dirty="0"/>
              <a:t>ương</a:t>
            </a:r>
            <a:r>
              <a:rPr lang="en-US" dirty="0"/>
              <a:t> tự. Mà phải từng chặn một nhận ra sự t</a:t>
            </a:r>
            <a:r>
              <a:rPr lang="vi-VN" dirty="0"/>
              <a:t>ương</a:t>
            </a:r>
            <a:r>
              <a:rPr lang="en-US" dirty="0"/>
              <a:t> đồng giữa các bộ nhớ HEAP và rồi mới đi đến việc khai thác</a:t>
            </a:r>
          </a:p>
          <a:p>
            <a:endParaRPr lang="vi-VN"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3072359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000000"/>
                </a:solidFill>
                <a:effectLst/>
                <a:latin typeface="Roboto" panose="02000000000000000000" pitchFamily="2" charset="0"/>
              </a:rPr>
              <a:t>Đưa ra một chương trình có lỗ hổng dựa trên heap và đầu vào bị lỗi, chương trình này cố gắng thực thi mã tùy ý thông qua khai thác nhiều chặng. </a:t>
            </a:r>
            <a:endParaRPr lang="en-US" b="0" i="0" dirty="0">
              <a:solidFill>
                <a:srgbClr val="000000"/>
              </a:solidFill>
              <a:effectLst/>
              <a:latin typeface="Roboto" panose="02000000000000000000" pitchFamily="2" charset="0"/>
            </a:endParaRPr>
          </a:p>
          <a:p>
            <a:r>
              <a:rPr lang="vi-VN" b="0" i="0" dirty="0">
                <a:solidFill>
                  <a:srgbClr val="000000"/>
                </a:solidFill>
                <a:effectLst/>
                <a:latin typeface="Roboto" panose="02000000000000000000" pitchFamily="2" charset="0"/>
              </a:rPr>
              <a:t>HAEPG trừu tượng hóa các lệnh cấp máy và các lệnh gọi hàm tương tác với bộ cấp phát heap dưới dạng tương tác heap</a:t>
            </a:r>
            <a:endParaRPr lang="en-US" b="0" i="0" dirty="0">
              <a:solidFill>
                <a:srgbClr val="000000"/>
              </a:solidFill>
              <a:effectLst/>
              <a:latin typeface="Roboto" panose="02000000000000000000" pitchFamily="2" charset="0"/>
            </a:endParaRPr>
          </a:p>
          <a:p>
            <a:r>
              <a:rPr lang="vi-VN" b="0" i="0" dirty="0">
                <a:solidFill>
                  <a:srgbClr val="000000"/>
                </a:solidFill>
                <a:effectLst/>
                <a:latin typeface="Roboto" panose="02000000000000000000" pitchFamily="2" charset="0"/>
              </a:rPr>
              <a:t>Sau đó, HAEPG áp dụng các kỹ thuật kết hợp để xác định vị trí và phân tích các tương tác của heap và suy ra sự phụ thuộc giữa các tương tác và đường dẫn khác nhau.</a:t>
            </a:r>
            <a:endParaRPr lang="vi-VN"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589722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oboto" panose="02000000000000000000" pitchFamily="2" charset="0"/>
              </a:rPr>
              <a:t>Đây là một dạng code lỗi heap c</a:t>
            </a:r>
            <a:r>
              <a:rPr lang="vi-VN" b="0" i="0" dirty="0">
                <a:solidFill>
                  <a:srgbClr val="000000"/>
                </a:solidFill>
                <a:effectLst/>
                <a:latin typeface="Roboto" panose="02000000000000000000" pitchFamily="2" charset="0"/>
              </a:rPr>
              <a:t>ơ</a:t>
            </a:r>
            <a:r>
              <a:rPr lang="en-US" b="0" i="0" dirty="0">
                <a:solidFill>
                  <a:srgbClr val="000000"/>
                </a:solidFill>
                <a:effectLst/>
                <a:latin typeface="Roboto" panose="02000000000000000000" pitchFamily="2" charset="0"/>
              </a:rPr>
              <a:t> bản.</a:t>
            </a:r>
          </a:p>
          <a:p>
            <a:r>
              <a:rPr lang="en-US" b="0" i="0" dirty="0">
                <a:solidFill>
                  <a:srgbClr val="000000"/>
                </a:solidFill>
                <a:effectLst/>
                <a:latin typeface="Roboto" panose="02000000000000000000" pitchFamily="2" charset="0"/>
              </a:rPr>
              <a:t>Có một lỗi </a:t>
            </a:r>
            <a:r>
              <a:rPr lang="vi-VN" sz="1800" b="0" i="0" u="none" strike="noStrike" baseline="0" dirty="0">
                <a:latin typeface="CMR10"/>
              </a:rPr>
              <a:t>poison-null-byte error</a:t>
            </a:r>
            <a:r>
              <a:rPr lang="en-US" sz="1800" b="0" i="0" u="none" strike="noStrike" baseline="0" dirty="0">
                <a:latin typeface="CMR10"/>
              </a:rPr>
              <a:t> mà ở đây sẽ gây lỗi hổng dữ liệu l</a:t>
            </a:r>
            <a:r>
              <a:rPr lang="vi-VN" sz="1800" b="0" i="0" u="none" strike="noStrike" baseline="0" dirty="0">
                <a:latin typeface="CMR10"/>
              </a:rPr>
              <a:t>ưu</a:t>
            </a:r>
            <a:r>
              <a:rPr lang="en-US" sz="1800" b="0" i="0" u="none" strike="noStrike" baseline="0" dirty="0">
                <a:latin typeface="CMR10"/>
              </a:rPr>
              <a:t> trữ trong </a:t>
            </a:r>
            <a:r>
              <a:rPr lang="en-US" sz="1800" b="0" i="0" u="none" strike="noStrike" baseline="0" dirty="0" err="1">
                <a:latin typeface="CMR10"/>
              </a:rPr>
              <a:t>ch</a:t>
            </a:r>
            <a:r>
              <a:rPr lang="vi-VN" sz="1800" b="0" i="0" u="none" strike="noStrike" baseline="0" dirty="0">
                <a:latin typeface="CMR10"/>
              </a:rPr>
              <a:t>ươn</a:t>
            </a:r>
            <a:r>
              <a:rPr lang="en-US" sz="1800" b="0" i="0" u="none" strike="noStrike" baseline="0" dirty="0">
                <a:latin typeface="CMR10"/>
              </a:rPr>
              <a:t>g trình </a:t>
            </a:r>
            <a:endParaRPr lang="en-US" b="0" i="0" dirty="0">
              <a:solidFill>
                <a:srgbClr val="000000"/>
              </a:solidFill>
              <a:effectLst/>
              <a:latin typeface="Roboto" panose="02000000000000000000" pitchFamily="2" charset="0"/>
            </a:endParaRPr>
          </a:p>
          <a:p>
            <a:r>
              <a:rPr lang="vi-VN" b="0" i="0" dirty="0">
                <a:solidFill>
                  <a:srgbClr val="000000"/>
                </a:solidFill>
                <a:effectLst/>
                <a:latin typeface="Roboto" panose="02000000000000000000" pitchFamily="2" charset="0"/>
              </a:rPr>
              <a:t>, trong khi nội dung của các đối tượng heap vẫn không thay đổi.</a:t>
            </a:r>
            <a:endParaRPr lang="en-US" b="0" i="0" dirty="0">
              <a:solidFill>
                <a:srgbClr val="000000"/>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116455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Từ đó ta có thể khai thác </a:t>
            </a:r>
            <a:r>
              <a:rPr lang="vi-VN" dirty="0"/>
              <a:t>được</a:t>
            </a:r>
            <a:r>
              <a:rPr lang="en-US" dirty="0"/>
              <a:t> lỗ hỏng này theo dạng muti-hop hay có thể hiểu rằng có nhiều chặng xuất hiện trong quá trình t</a:t>
            </a:r>
            <a:r>
              <a:rPr lang="vi-VN" dirty="0"/>
              <a:t>ươn</a:t>
            </a:r>
            <a:r>
              <a:rPr lang="en-US" dirty="0"/>
              <a:t>g tác</a:t>
            </a:r>
          </a:p>
          <a:p>
            <a:r>
              <a:rPr lang="en-US" dirty="0"/>
              <a:t>Cụ thể h</a:t>
            </a:r>
            <a:r>
              <a:rPr lang="vi-VN" dirty="0"/>
              <a:t>ơn</a:t>
            </a:r>
            <a:r>
              <a:rPr lang="en-US" dirty="0"/>
              <a:t> mọi ng</a:t>
            </a:r>
            <a:r>
              <a:rPr lang="vi-VN" dirty="0"/>
              <a:t>ười</a:t>
            </a:r>
            <a:r>
              <a:rPr lang="en-US" dirty="0"/>
              <a:t> có thể xem ở đây, em sẽ không đi quá sâu vào vấn đề này</a:t>
            </a:r>
            <a:br>
              <a:rPr lang="en-US" dirty="0"/>
            </a:br>
            <a:r>
              <a:rPr lang="en-US" dirty="0"/>
              <a:t>Nh</a:t>
            </a:r>
            <a:r>
              <a:rPr lang="vi-VN" dirty="0"/>
              <a:t>ư</a:t>
            </a:r>
            <a:r>
              <a:rPr lang="en-US" dirty="0"/>
              <a:t>ng điều em muốn ở đây triển khai rằng nếu chúng ta không thực hiện khai thác dạng muti-hop thì với các kỹ thuật hiện tại và cách thức xây dựng </a:t>
            </a:r>
            <a:r>
              <a:rPr lang="en-US" dirty="0" err="1"/>
              <a:t>ch</a:t>
            </a:r>
            <a:r>
              <a:rPr lang="vi-VN" dirty="0"/>
              <a:t>ươn</a:t>
            </a:r>
            <a:r>
              <a:rPr lang="en-US" dirty="0"/>
              <a:t>g trình hiện tại. Ch</a:t>
            </a:r>
            <a:r>
              <a:rPr lang="vi-VN" dirty="0"/>
              <a:t>ưa</a:t>
            </a:r>
            <a:r>
              <a:rPr lang="en-US" dirty="0"/>
              <a:t> có thể hoàn toàn kiểm soát </a:t>
            </a:r>
            <a:r>
              <a:rPr lang="vi-VN" dirty="0"/>
              <a:t>được</a:t>
            </a:r>
            <a:r>
              <a:rPr lang="en-US" dirty="0"/>
              <a:t> vấn đề này. Bởi vì rõ ràng không có một sự t</a:t>
            </a:r>
            <a:r>
              <a:rPr lang="vi-VN" dirty="0"/>
              <a:t>ươn</a:t>
            </a:r>
            <a:r>
              <a:rPr lang="en-US" dirty="0"/>
              <a:t>g tác rõ ràng trực tiếp </a:t>
            </a:r>
            <a:r>
              <a:rPr lang="en-US" dirty="0" err="1"/>
              <a:t>voà</a:t>
            </a:r>
            <a:r>
              <a:rPr lang="en-US" dirty="0"/>
              <a:t> với HEAP mà ở đây là một cách gián tiếp  </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867098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a:t>
            </a:r>
            <a:r>
              <a:rPr lang="vi-VN" dirty="0"/>
              <a:t>ươn</a:t>
            </a:r>
            <a:r>
              <a:rPr lang="en-US" dirty="0"/>
              <a:t>g thức của HAEPG</a:t>
            </a:r>
            <a:endParaRPr lang="vi-VN"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4652978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vi-VN"/>
              <a:t>2022</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HAEPG</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vi-VN"/>
              <a:t>2022</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HAEPG</a:t>
            </a:r>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vi-VN"/>
              <a:t>2022</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HAEPG</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vi-VN"/>
              <a:t>2022</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HAEPG</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vi-VN"/>
              <a:t>2022</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HAEPG</a:t>
            </a:r>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vi-VN"/>
              <a:t>2022</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HAEPG</a:t>
            </a:r>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vi-VN"/>
              <a:t>2022</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HAEPG</a:t>
            </a:r>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vi-VN"/>
              <a:t>2022</a:t>
            </a:r>
            <a:endParaRPr lang="en-US" dirty="0"/>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HAEPG</a:t>
            </a:r>
            <a:endParaRPr lang="en-US" dirty="0"/>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vi-VN"/>
              <a:t>2022</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HAEPG</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vi-VN"/>
              <a:t>2022</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HAEPG</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vi-VN"/>
              <a:t>2022</a:t>
            </a:r>
            <a:endParaRPr lang="en-US" dirty="0"/>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HAEPG</a:t>
            </a:r>
            <a:endParaRPr lang="en-US" dirty="0"/>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vi-VN"/>
              <a:t>2022</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HAEPG</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vi-VN"/>
              <a:t>2022</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HAEPG</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vi-VN"/>
              <a:t>2022</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HAEPG</a:t>
            </a:r>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vi-VN" sz="2000" b="1" dirty="0">
                <a:effectLst/>
                <a:latin typeface="CMBX12"/>
                <a:ea typeface="Calibri" panose="020F0502020204030204" pitchFamily="34" charset="0"/>
                <a:cs typeface="CMBX12"/>
              </a:rPr>
              <a:t>HAEPG: An Automatic Multi-hop</a:t>
            </a:r>
            <a:r>
              <a:rPr lang="vi-VN" sz="2000" b="1" dirty="0">
                <a:effectLst/>
                <a:latin typeface="Calibri" panose="020F0502020204030204" pitchFamily="34" charset="0"/>
                <a:ea typeface="Calibri" panose="020F0502020204030204" pitchFamily="34" charset="0"/>
                <a:cs typeface="CMBX12"/>
              </a:rPr>
              <a:t> </a:t>
            </a:r>
            <a:r>
              <a:rPr lang="vi-VN" sz="2000" b="1" dirty="0">
                <a:effectLst/>
                <a:latin typeface="CMBX12"/>
                <a:ea typeface="Calibri" panose="020F0502020204030204" pitchFamily="34" charset="0"/>
                <a:cs typeface="CMBX12"/>
              </a:rPr>
              <a:t>Exploitation Generation Framework</a:t>
            </a:r>
            <a:endParaRPr lang="en-US" sz="2000"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Autofit/>
          </a:bodyPr>
          <a:lstStyle/>
          <a:p>
            <a:r>
              <a:rPr lang="en-US" sz="2000" dirty="0"/>
              <a:t>Nhóm 10</a:t>
            </a:r>
            <a:br>
              <a:rPr lang="en-US" sz="2000" dirty="0"/>
            </a:br>
            <a:r>
              <a:rPr lang="en-US" sz="2000" dirty="0"/>
              <a:t>Nguyễn Hữu Minh Sang - 20520921</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normAutofit/>
          </a:bodyPr>
          <a:lstStyle/>
          <a:p>
            <a:r>
              <a:rPr lang="vi-VN" sz="7200" b="1" i="0" u="none" strike="noStrike" baseline="0" dirty="0">
                <a:latin typeface="CMBX12"/>
              </a:rPr>
              <a:t>Methodology</a:t>
            </a:r>
            <a:endParaRPr lang="en-US" sz="7200" dirty="0"/>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vi-VN"/>
              <a:t>2022</a:t>
            </a:r>
            <a:endParaRPr lang="en-US" dirty="0"/>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a:t>HAEPG</a:t>
            </a:r>
            <a:endParaRPr lang="en-US" dirty="0"/>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10</a:t>
            </a:fld>
            <a:endParaRPr lang="en-US" dirty="0"/>
          </a:p>
        </p:txBody>
      </p:sp>
      <p:sp>
        <p:nvSpPr>
          <p:cNvPr id="8" name="Subtitle 7">
            <a:extLst>
              <a:ext uri="{FF2B5EF4-FFF2-40B4-BE49-F238E27FC236}">
                <a16:creationId xmlns:a16="http://schemas.microsoft.com/office/drawing/2014/main" id="{BCCA85BE-C0B6-9F11-E0C3-D2340452DB05}"/>
              </a:ext>
            </a:extLst>
          </p:cNvPr>
          <p:cNvSpPr>
            <a:spLocks noGrp="1"/>
          </p:cNvSpPr>
          <p:nvPr>
            <p:ph type="subTitle" idx="1"/>
          </p:nvPr>
        </p:nvSpPr>
        <p:spPr/>
        <p:txBody>
          <a:bodyPr/>
          <a:lstStyle/>
          <a:p>
            <a:endParaRPr lang="vi-VN" dirty="0"/>
          </a:p>
        </p:txBody>
      </p:sp>
    </p:spTree>
    <p:extLst>
      <p:ext uri="{BB962C8B-B14F-4D97-AF65-F5344CB8AC3E}">
        <p14:creationId xmlns:p14="http://schemas.microsoft.com/office/powerpoint/2010/main" val="744379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290D93D-84FC-E6F3-51C1-D54647A90F99}"/>
              </a:ext>
            </a:extLst>
          </p:cNvPr>
          <p:cNvSpPr>
            <a:spLocks noGrp="1"/>
          </p:cNvSpPr>
          <p:nvPr>
            <p:ph type="dt" sz="half" idx="10"/>
          </p:nvPr>
        </p:nvSpPr>
        <p:spPr/>
        <p:txBody>
          <a:bodyPr/>
          <a:lstStyle/>
          <a:p>
            <a:r>
              <a:rPr lang="vi-VN"/>
              <a:t>2022</a:t>
            </a:r>
            <a:endParaRPr lang="en-US" dirty="0"/>
          </a:p>
        </p:txBody>
      </p:sp>
      <p:sp>
        <p:nvSpPr>
          <p:cNvPr id="5" name="Footer Placeholder 4">
            <a:extLst>
              <a:ext uri="{FF2B5EF4-FFF2-40B4-BE49-F238E27FC236}">
                <a16:creationId xmlns:a16="http://schemas.microsoft.com/office/drawing/2014/main" id="{8F42F5E6-72C7-78E5-E6CD-8534DF549B02}"/>
              </a:ext>
            </a:extLst>
          </p:cNvPr>
          <p:cNvSpPr>
            <a:spLocks noGrp="1"/>
          </p:cNvSpPr>
          <p:nvPr>
            <p:ph type="ftr" sz="quarter" idx="11"/>
          </p:nvPr>
        </p:nvSpPr>
        <p:spPr/>
        <p:txBody>
          <a:bodyPr/>
          <a:lstStyle/>
          <a:p>
            <a:r>
              <a:rPr lang="en-US"/>
              <a:t>HAEPG</a:t>
            </a:r>
            <a:endParaRPr lang="en-US" dirty="0"/>
          </a:p>
        </p:txBody>
      </p:sp>
      <p:sp>
        <p:nvSpPr>
          <p:cNvPr id="6" name="Slide Number Placeholder 5">
            <a:extLst>
              <a:ext uri="{FF2B5EF4-FFF2-40B4-BE49-F238E27FC236}">
                <a16:creationId xmlns:a16="http://schemas.microsoft.com/office/drawing/2014/main" id="{69C87F65-4FF6-6061-8763-CCE21D8857C3}"/>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8" name="TextBox 7">
            <a:extLst>
              <a:ext uri="{FF2B5EF4-FFF2-40B4-BE49-F238E27FC236}">
                <a16:creationId xmlns:a16="http://schemas.microsoft.com/office/drawing/2014/main" id="{C40BD912-44FD-20E5-9662-E01AF1471521}"/>
              </a:ext>
            </a:extLst>
          </p:cNvPr>
          <p:cNvSpPr txBox="1"/>
          <p:nvPr/>
        </p:nvSpPr>
        <p:spPr>
          <a:xfrm>
            <a:off x="2651353" y="5057914"/>
            <a:ext cx="6102802" cy="369332"/>
          </a:xfrm>
          <a:prstGeom prst="rect">
            <a:avLst/>
          </a:prstGeom>
          <a:noFill/>
        </p:spPr>
        <p:txBody>
          <a:bodyPr wrap="square">
            <a:spAutoFit/>
          </a:bodyPr>
          <a:lstStyle/>
          <a:p>
            <a:pPr algn="ctr"/>
            <a:r>
              <a:rPr lang="vi-VN" sz="1800" b="0" i="0" u="none" strike="noStrike" baseline="0" dirty="0">
                <a:latin typeface="CMR9"/>
              </a:rPr>
              <a:t>Overview of </a:t>
            </a:r>
            <a:r>
              <a:rPr lang="vi-VN" sz="1800" b="0" i="0" u="none" strike="noStrike" baseline="0" dirty="0">
                <a:latin typeface="CMTT9"/>
              </a:rPr>
              <a:t>HAEPG</a:t>
            </a:r>
            <a:endParaRPr lang="vi-VN" dirty="0"/>
          </a:p>
        </p:txBody>
      </p:sp>
      <p:pic>
        <p:nvPicPr>
          <p:cNvPr id="3" name="Picture 2">
            <a:extLst>
              <a:ext uri="{FF2B5EF4-FFF2-40B4-BE49-F238E27FC236}">
                <a16:creationId xmlns:a16="http://schemas.microsoft.com/office/drawing/2014/main" id="{00CCB59A-4CEA-C563-EC0A-D1DF256E6E92}"/>
              </a:ext>
            </a:extLst>
          </p:cNvPr>
          <p:cNvPicPr>
            <a:picLocks noChangeAspect="1"/>
          </p:cNvPicPr>
          <p:nvPr/>
        </p:nvPicPr>
        <p:blipFill>
          <a:blip r:embed="rId3"/>
          <a:stretch>
            <a:fillRect/>
          </a:stretch>
        </p:blipFill>
        <p:spPr>
          <a:xfrm>
            <a:off x="2109231" y="1716411"/>
            <a:ext cx="7973538" cy="2876951"/>
          </a:xfrm>
          <a:prstGeom prst="rect">
            <a:avLst/>
          </a:prstGeom>
        </p:spPr>
      </p:pic>
    </p:spTree>
    <p:extLst>
      <p:ext uri="{BB962C8B-B14F-4D97-AF65-F5344CB8AC3E}">
        <p14:creationId xmlns:p14="http://schemas.microsoft.com/office/powerpoint/2010/main" val="379677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6075-6BA5-208D-6DFF-8E0117AF56D5}"/>
              </a:ext>
            </a:extLst>
          </p:cNvPr>
          <p:cNvSpPr>
            <a:spLocks noGrp="1"/>
          </p:cNvSpPr>
          <p:nvPr>
            <p:ph type="title"/>
          </p:nvPr>
        </p:nvSpPr>
        <p:spPr>
          <a:xfrm>
            <a:off x="749754" y="466726"/>
            <a:ext cx="5111750" cy="1204912"/>
          </a:xfrm>
        </p:spPr>
        <p:txBody>
          <a:bodyPr>
            <a:normAutofit/>
          </a:bodyPr>
          <a:lstStyle/>
          <a:p>
            <a:r>
              <a:rPr lang="vi-VN" sz="3600" b="1" i="0" u="none" strike="noStrike" baseline="0">
                <a:latin typeface="CMBX10"/>
              </a:rPr>
              <a:t>Heap Interaction Modeling</a:t>
            </a:r>
            <a:endParaRPr lang="vi-VN" sz="4800" dirty="0"/>
          </a:p>
        </p:txBody>
      </p:sp>
      <p:sp>
        <p:nvSpPr>
          <p:cNvPr id="4" name="Date Placeholder 3">
            <a:extLst>
              <a:ext uri="{FF2B5EF4-FFF2-40B4-BE49-F238E27FC236}">
                <a16:creationId xmlns:a16="http://schemas.microsoft.com/office/drawing/2014/main" id="{7A3597CC-AF79-EFDF-ADAA-32E16FB6246E}"/>
              </a:ext>
            </a:extLst>
          </p:cNvPr>
          <p:cNvSpPr>
            <a:spLocks noGrp="1"/>
          </p:cNvSpPr>
          <p:nvPr>
            <p:ph type="dt" sz="half" idx="10"/>
          </p:nvPr>
        </p:nvSpPr>
        <p:spPr/>
        <p:txBody>
          <a:bodyPr/>
          <a:lstStyle/>
          <a:p>
            <a:r>
              <a:rPr lang="vi-VN"/>
              <a:t>2022</a:t>
            </a:r>
            <a:endParaRPr lang="en-US" dirty="0"/>
          </a:p>
        </p:txBody>
      </p:sp>
      <p:sp>
        <p:nvSpPr>
          <p:cNvPr id="5" name="Footer Placeholder 4">
            <a:extLst>
              <a:ext uri="{FF2B5EF4-FFF2-40B4-BE49-F238E27FC236}">
                <a16:creationId xmlns:a16="http://schemas.microsoft.com/office/drawing/2014/main" id="{0D8D62D1-1471-9D71-353F-4C32EDFB6AD0}"/>
              </a:ext>
            </a:extLst>
          </p:cNvPr>
          <p:cNvSpPr>
            <a:spLocks noGrp="1"/>
          </p:cNvSpPr>
          <p:nvPr>
            <p:ph type="ftr" sz="quarter" idx="11"/>
          </p:nvPr>
        </p:nvSpPr>
        <p:spPr/>
        <p:txBody>
          <a:bodyPr/>
          <a:lstStyle/>
          <a:p>
            <a:r>
              <a:rPr lang="en-US"/>
              <a:t>HAEPG</a:t>
            </a:r>
            <a:endParaRPr lang="en-US" dirty="0"/>
          </a:p>
        </p:txBody>
      </p:sp>
      <p:sp>
        <p:nvSpPr>
          <p:cNvPr id="6" name="Slide Number Placeholder 5">
            <a:extLst>
              <a:ext uri="{FF2B5EF4-FFF2-40B4-BE49-F238E27FC236}">
                <a16:creationId xmlns:a16="http://schemas.microsoft.com/office/drawing/2014/main" id="{D86D6393-68C6-5CF5-4237-014224516E49}"/>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
        <p:nvSpPr>
          <p:cNvPr id="8" name="TextBox 7">
            <a:extLst>
              <a:ext uri="{FF2B5EF4-FFF2-40B4-BE49-F238E27FC236}">
                <a16:creationId xmlns:a16="http://schemas.microsoft.com/office/drawing/2014/main" id="{5492BC45-20EA-1299-6919-68600CA62FD0}"/>
              </a:ext>
            </a:extLst>
          </p:cNvPr>
          <p:cNvSpPr txBox="1"/>
          <p:nvPr/>
        </p:nvSpPr>
        <p:spPr>
          <a:xfrm>
            <a:off x="1152299" y="1958459"/>
            <a:ext cx="6102802" cy="369332"/>
          </a:xfrm>
          <a:prstGeom prst="rect">
            <a:avLst/>
          </a:prstGeom>
          <a:noFill/>
        </p:spPr>
        <p:txBody>
          <a:bodyPr wrap="square">
            <a:spAutoFit/>
          </a:bodyPr>
          <a:lstStyle/>
          <a:p>
            <a:r>
              <a:rPr lang="vi-VN" sz="1800" b="1" i="1" u="none" strike="noStrike" baseline="0" dirty="0">
                <a:latin typeface="CMBXTI10"/>
              </a:rPr>
              <a:t>Function Path Extraction</a:t>
            </a:r>
            <a:endParaRPr lang="vi-VN" dirty="0"/>
          </a:p>
        </p:txBody>
      </p:sp>
      <p:sp>
        <p:nvSpPr>
          <p:cNvPr id="10" name="TextBox 9">
            <a:extLst>
              <a:ext uri="{FF2B5EF4-FFF2-40B4-BE49-F238E27FC236}">
                <a16:creationId xmlns:a16="http://schemas.microsoft.com/office/drawing/2014/main" id="{AE936ED1-E5BF-ED37-EA6F-EA7E08AEBA7F}"/>
              </a:ext>
            </a:extLst>
          </p:cNvPr>
          <p:cNvSpPr txBox="1"/>
          <p:nvPr/>
        </p:nvSpPr>
        <p:spPr>
          <a:xfrm>
            <a:off x="1663473" y="2429946"/>
            <a:ext cx="6102802" cy="369332"/>
          </a:xfrm>
          <a:prstGeom prst="rect">
            <a:avLst/>
          </a:prstGeom>
          <a:noFill/>
        </p:spPr>
        <p:txBody>
          <a:bodyPr wrap="square">
            <a:spAutoFit/>
          </a:bodyPr>
          <a:lstStyle/>
          <a:p>
            <a:r>
              <a:rPr lang="vi-VN" sz="1800" b="0" i="0" u="none" strike="noStrike" baseline="0" dirty="0">
                <a:latin typeface="CMR10"/>
              </a:rPr>
              <a:t>– </a:t>
            </a:r>
            <a:r>
              <a:rPr lang="vi-VN" sz="1800" b="1" i="0" u="none" strike="noStrike" baseline="0" dirty="0">
                <a:latin typeface="CMBX10"/>
              </a:rPr>
              <a:t>Atomicity:</a:t>
            </a:r>
            <a:endParaRPr lang="vi-VN" dirty="0"/>
          </a:p>
        </p:txBody>
      </p:sp>
      <p:sp>
        <p:nvSpPr>
          <p:cNvPr id="12" name="TextBox 11">
            <a:extLst>
              <a:ext uri="{FF2B5EF4-FFF2-40B4-BE49-F238E27FC236}">
                <a16:creationId xmlns:a16="http://schemas.microsoft.com/office/drawing/2014/main" id="{4209AC08-9C56-A503-F181-C69A906122A7}"/>
              </a:ext>
            </a:extLst>
          </p:cNvPr>
          <p:cNvSpPr txBox="1"/>
          <p:nvPr/>
        </p:nvSpPr>
        <p:spPr>
          <a:xfrm>
            <a:off x="1626733" y="2776929"/>
            <a:ext cx="6102802" cy="369332"/>
          </a:xfrm>
          <a:prstGeom prst="rect">
            <a:avLst/>
          </a:prstGeom>
          <a:noFill/>
        </p:spPr>
        <p:txBody>
          <a:bodyPr wrap="square">
            <a:spAutoFit/>
          </a:bodyPr>
          <a:lstStyle/>
          <a:p>
            <a:r>
              <a:rPr lang="vi-VN" sz="1800" b="0" i="0" u="none" strike="noStrike" baseline="0" dirty="0">
                <a:latin typeface="CMR10"/>
              </a:rPr>
              <a:t>– </a:t>
            </a:r>
            <a:r>
              <a:rPr lang="vi-VN" sz="1800" b="1" i="0" u="none" strike="noStrike" baseline="0" dirty="0">
                <a:latin typeface="CMBX10"/>
              </a:rPr>
              <a:t>Reentrant:</a:t>
            </a:r>
            <a:endParaRPr lang="vi-VN" dirty="0"/>
          </a:p>
        </p:txBody>
      </p:sp>
      <p:sp>
        <p:nvSpPr>
          <p:cNvPr id="14" name="TextBox 13">
            <a:extLst>
              <a:ext uri="{FF2B5EF4-FFF2-40B4-BE49-F238E27FC236}">
                <a16:creationId xmlns:a16="http://schemas.microsoft.com/office/drawing/2014/main" id="{56438A2A-D7DE-92FE-9730-4285FEFCE45A}"/>
              </a:ext>
            </a:extLst>
          </p:cNvPr>
          <p:cNvSpPr txBox="1"/>
          <p:nvPr/>
        </p:nvSpPr>
        <p:spPr>
          <a:xfrm>
            <a:off x="1152299" y="3308578"/>
            <a:ext cx="6102802" cy="369332"/>
          </a:xfrm>
          <a:prstGeom prst="rect">
            <a:avLst/>
          </a:prstGeom>
          <a:noFill/>
        </p:spPr>
        <p:txBody>
          <a:bodyPr wrap="square">
            <a:spAutoFit/>
          </a:bodyPr>
          <a:lstStyle/>
          <a:p>
            <a:r>
              <a:rPr lang="vi-VN" sz="1800" b="1" i="1" u="none" strike="noStrike" baseline="0" dirty="0">
                <a:latin typeface="CMBXTI10"/>
              </a:rPr>
              <a:t>Heap Primitive Analysis.</a:t>
            </a:r>
            <a:endParaRPr lang="vi-VN" dirty="0"/>
          </a:p>
        </p:txBody>
      </p:sp>
      <p:pic>
        <p:nvPicPr>
          <p:cNvPr id="16" name="Picture 15">
            <a:extLst>
              <a:ext uri="{FF2B5EF4-FFF2-40B4-BE49-F238E27FC236}">
                <a16:creationId xmlns:a16="http://schemas.microsoft.com/office/drawing/2014/main" id="{EBF279F1-1C01-0357-DBD1-7ADB8FC7B34D}"/>
              </a:ext>
            </a:extLst>
          </p:cNvPr>
          <p:cNvPicPr>
            <a:picLocks noChangeAspect="1"/>
          </p:cNvPicPr>
          <p:nvPr/>
        </p:nvPicPr>
        <p:blipFill>
          <a:blip r:embed="rId3"/>
          <a:stretch>
            <a:fillRect/>
          </a:stretch>
        </p:blipFill>
        <p:spPr>
          <a:xfrm>
            <a:off x="2218784" y="4058723"/>
            <a:ext cx="7754432" cy="1181265"/>
          </a:xfrm>
          <a:prstGeom prst="rect">
            <a:avLst/>
          </a:prstGeom>
        </p:spPr>
      </p:pic>
    </p:spTree>
    <p:extLst>
      <p:ext uri="{BB962C8B-B14F-4D97-AF65-F5344CB8AC3E}">
        <p14:creationId xmlns:p14="http://schemas.microsoft.com/office/powerpoint/2010/main" val="2201142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1D7F1-3CD9-98F8-DE33-7F3B926288E7}"/>
              </a:ext>
            </a:extLst>
          </p:cNvPr>
          <p:cNvSpPr>
            <a:spLocks noGrp="1"/>
          </p:cNvSpPr>
          <p:nvPr>
            <p:ph type="title"/>
          </p:nvPr>
        </p:nvSpPr>
        <p:spPr>
          <a:xfrm>
            <a:off x="643618" y="466726"/>
            <a:ext cx="5111750" cy="1204912"/>
          </a:xfrm>
        </p:spPr>
        <p:txBody>
          <a:bodyPr>
            <a:normAutofit/>
          </a:bodyPr>
          <a:lstStyle/>
          <a:p>
            <a:r>
              <a:rPr lang="vi-VN" sz="3600" b="1" i="0" u="none" strike="noStrike" baseline="0" dirty="0">
                <a:latin typeface="CMBX10"/>
              </a:rPr>
              <a:t>Vulnerability Analysis</a:t>
            </a:r>
            <a:endParaRPr lang="vi-VN" sz="4800" dirty="0"/>
          </a:p>
        </p:txBody>
      </p:sp>
      <p:sp>
        <p:nvSpPr>
          <p:cNvPr id="3" name="Text Placeholder 2">
            <a:extLst>
              <a:ext uri="{FF2B5EF4-FFF2-40B4-BE49-F238E27FC236}">
                <a16:creationId xmlns:a16="http://schemas.microsoft.com/office/drawing/2014/main" id="{8612DDBF-F442-0E0C-2361-7E9670D065F3}"/>
              </a:ext>
            </a:extLst>
          </p:cNvPr>
          <p:cNvSpPr>
            <a:spLocks noGrp="1"/>
          </p:cNvSpPr>
          <p:nvPr>
            <p:ph type="body" idx="1"/>
          </p:nvPr>
        </p:nvSpPr>
        <p:spPr/>
        <p:txBody>
          <a:bodyPr/>
          <a:lstStyle/>
          <a:p>
            <a:endParaRPr lang="vi-VN"/>
          </a:p>
        </p:txBody>
      </p:sp>
      <p:sp>
        <p:nvSpPr>
          <p:cNvPr id="4" name="Date Placeholder 3">
            <a:extLst>
              <a:ext uri="{FF2B5EF4-FFF2-40B4-BE49-F238E27FC236}">
                <a16:creationId xmlns:a16="http://schemas.microsoft.com/office/drawing/2014/main" id="{96B5C0EE-8669-68ED-B44F-062C32532A3A}"/>
              </a:ext>
            </a:extLst>
          </p:cNvPr>
          <p:cNvSpPr>
            <a:spLocks noGrp="1"/>
          </p:cNvSpPr>
          <p:nvPr>
            <p:ph type="dt" sz="half" idx="10"/>
          </p:nvPr>
        </p:nvSpPr>
        <p:spPr/>
        <p:txBody>
          <a:bodyPr/>
          <a:lstStyle/>
          <a:p>
            <a:r>
              <a:rPr lang="vi-VN"/>
              <a:t>2022</a:t>
            </a:r>
            <a:endParaRPr lang="en-US" dirty="0"/>
          </a:p>
        </p:txBody>
      </p:sp>
      <p:sp>
        <p:nvSpPr>
          <p:cNvPr id="5" name="Footer Placeholder 4">
            <a:extLst>
              <a:ext uri="{FF2B5EF4-FFF2-40B4-BE49-F238E27FC236}">
                <a16:creationId xmlns:a16="http://schemas.microsoft.com/office/drawing/2014/main" id="{3DAB68CE-7B8D-F47E-E777-1173FAA1FCB5}"/>
              </a:ext>
            </a:extLst>
          </p:cNvPr>
          <p:cNvSpPr>
            <a:spLocks noGrp="1"/>
          </p:cNvSpPr>
          <p:nvPr>
            <p:ph type="ftr" sz="quarter" idx="11"/>
          </p:nvPr>
        </p:nvSpPr>
        <p:spPr/>
        <p:txBody>
          <a:bodyPr/>
          <a:lstStyle/>
          <a:p>
            <a:r>
              <a:rPr lang="en-US"/>
              <a:t>HAEPG</a:t>
            </a:r>
            <a:endParaRPr lang="en-US" dirty="0"/>
          </a:p>
        </p:txBody>
      </p:sp>
      <p:sp>
        <p:nvSpPr>
          <p:cNvPr id="6" name="Slide Number Placeholder 5">
            <a:extLst>
              <a:ext uri="{FF2B5EF4-FFF2-40B4-BE49-F238E27FC236}">
                <a16:creationId xmlns:a16="http://schemas.microsoft.com/office/drawing/2014/main" id="{1369F471-76B9-5A34-C99C-7600DE85E5D5}"/>
              </a:ext>
            </a:extLst>
          </p:cNvPr>
          <p:cNvSpPr>
            <a:spLocks noGrp="1"/>
          </p:cNvSpPr>
          <p:nvPr>
            <p:ph type="sldNum" sz="quarter" idx="12"/>
          </p:nvPr>
        </p:nvSpPr>
        <p:spPr/>
        <p:txBody>
          <a:bodyPr/>
          <a:lstStyle/>
          <a:p>
            <a:fld id="{A49DFD55-3C28-40EF-9E31-A92D2E4017FF}" type="slidenum">
              <a:rPr lang="en-US" smtClean="0"/>
              <a:pPr/>
              <a:t>13</a:t>
            </a:fld>
            <a:endParaRPr lang="en-US" dirty="0"/>
          </a:p>
        </p:txBody>
      </p:sp>
      <p:pic>
        <p:nvPicPr>
          <p:cNvPr id="8" name="Picture 7">
            <a:extLst>
              <a:ext uri="{FF2B5EF4-FFF2-40B4-BE49-F238E27FC236}">
                <a16:creationId xmlns:a16="http://schemas.microsoft.com/office/drawing/2014/main" id="{24DB14ED-5D9D-593B-0CE3-CBF2ECDFACC3}"/>
              </a:ext>
            </a:extLst>
          </p:cNvPr>
          <p:cNvPicPr>
            <a:picLocks noChangeAspect="1"/>
          </p:cNvPicPr>
          <p:nvPr/>
        </p:nvPicPr>
        <p:blipFill>
          <a:blip r:embed="rId3"/>
          <a:stretch>
            <a:fillRect/>
          </a:stretch>
        </p:blipFill>
        <p:spPr>
          <a:xfrm>
            <a:off x="2342626" y="1841245"/>
            <a:ext cx="7506748" cy="3639058"/>
          </a:xfrm>
          <a:prstGeom prst="rect">
            <a:avLst/>
          </a:prstGeom>
        </p:spPr>
      </p:pic>
    </p:spTree>
    <p:extLst>
      <p:ext uri="{BB962C8B-B14F-4D97-AF65-F5344CB8AC3E}">
        <p14:creationId xmlns:p14="http://schemas.microsoft.com/office/powerpoint/2010/main" val="3367269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4E75-B330-05E2-1AED-28608378FF80}"/>
              </a:ext>
            </a:extLst>
          </p:cNvPr>
          <p:cNvSpPr>
            <a:spLocks noGrp="1"/>
          </p:cNvSpPr>
          <p:nvPr>
            <p:ph type="title"/>
          </p:nvPr>
        </p:nvSpPr>
        <p:spPr>
          <a:xfrm>
            <a:off x="831850" y="466726"/>
            <a:ext cx="5111750" cy="1204912"/>
          </a:xfrm>
        </p:spPr>
        <p:txBody>
          <a:bodyPr>
            <a:normAutofit fontScale="90000"/>
          </a:bodyPr>
          <a:lstStyle/>
          <a:p>
            <a:r>
              <a:rPr lang="vi-VN" sz="4000" b="1" i="0" u="none" strike="noStrike" baseline="0" dirty="0">
                <a:latin typeface="CMBX10"/>
              </a:rPr>
              <a:t>Template-Guided Exploit Generation</a:t>
            </a:r>
            <a:endParaRPr lang="vi-VN" sz="5400" dirty="0"/>
          </a:p>
        </p:txBody>
      </p:sp>
      <p:sp>
        <p:nvSpPr>
          <p:cNvPr id="4" name="Date Placeholder 3">
            <a:extLst>
              <a:ext uri="{FF2B5EF4-FFF2-40B4-BE49-F238E27FC236}">
                <a16:creationId xmlns:a16="http://schemas.microsoft.com/office/drawing/2014/main" id="{3A528A42-DCE0-B1FA-EE4C-5B1EBE9D8F57}"/>
              </a:ext>
            </a:extLst>
          </p:cNvPr>
          <p:cNvSpPr>
            <a:spLocks noGrp="1"/>
          </p:cNvSpPr>
          <p:nvPr>
            <p:ph type="dt" sz="half" idx="10"/>
          </p:nvPr>
        </p:nvSpPr>
        <p:spPr/>
        <p:txBody>
          <a:bodyPr/>
          <a:lstStyle/>
          <a:p>
            <a:r>
              <a:rPr lang="vi-VN"/>
              <a:t>2022</a:t>
            </a:r>
            <a:endParaRPr lang="en-US" dirty="0"/>
          </a:p>
        </p:txBody>
      </p:sp>
      <p:sp>
        <p:nvSpPr>
          <p:cNvPr id="5" name="Footer Placeholder 4">
            <a:extLst>
              <a:ext uri="{FF2B5EF4-FFF2-40B4-BE49-F238E27FC236}">
                <a16:creationId xmlns:a16="http://schemas.microsoft.com/office/drawing/2014/main" id="{B7944612-4717-457F-3957-89CBF86801BE}"/>
              </a:ext>
            </a:extLst>
          </p:cNvPr>
          <p:cNvSpPr>
            <a:spLocks noGrp="1"/>
          </p:cNvSpPr>
          <p:nvPr>
            <p:ph type="ftr" sz="quarter" idx="11"/>
          </p:nvPr>
        </p:nvSpPr>
        <p:spPr/>
        <p:txBody>
          <a:bodyPr/>
          <a:lstStyle/>
          <a:p>
            <a:r>
              <a:rPr lang="en-US"/>
              <a:t>HAEPG</a:t>
            </a:r>
            <a:endParaRPr lang="en-US" dirty="0"/>
          </a:p>
        </p:txBody>
      </p:sp>
      <p:sp>
        <p:nvSpPr>
          <p:cNvPr id="6" name="Slide Number Placeholder 5">
            <a:extLst>
              <a:ext uri="{FF2B5EF4-FFF2-40B4-BE49-F238E27FC236}">
                <a16:creationId xmlns:a16="http://schemas.microsoft.com/office/drawing/2014/main" id="{84C25861-1BE0-17BE-A500-F6EDC224738F}"/>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
        <p:nvSpPr>
          <p:cNvPr id="8" name="TextBox 7">
            <a:extLst>
              <a:ext uri="{FF2B5EF4-FFF2-40B4-BE49-F238E27FC236}">
                <a16:creationId xmlns:a16="http://schemas.microsoft.com/office/drawing/2014/main" id="{A0B7D81B-FCEC-6F4B-C1FA-B4132281E0D1}"/>
              </a:ext>
            </a:extLst>
          </p:cNvPr>
          <p:cNvSpPr txBox="1"/>
          <p:nvPr/>
        </p:nvSpPr>
        <p:spPr>
          <a:xfrm>
            <a:off x="1275670" y="2397011"/>
            <a:ext cx="6102802" cy="369332"/>
          </a:xfrm>
          <a:prstGeom prst="rect">
            <a:avLst/>
          </a:prstGeom>
          <a:noFill/>
        </p:spPr>
        <p:txBody>
          <a:bodyPr wrap="square">
            <a:spAutoFit/>
          </a:bodyPr>
          <a:lstStyle/>
          <a:p>
            <a:r>
              <a:rPr lang="vi-VN" sz="1800" b="1" i="1" u="none" strike="noStrike" baseline="0" dirty="0">
                <a:latin typeface="CMBXTI10"/>
              </a:rPr>
              <a:t>Templates.</a:t>
            </a:r>
            <a:endParaRPr lang="vi-VN" dirty="0"/>
          </a:p>
        </p:txBody>
      </p:sp>
      <p:sp>
        <p:nvSpPr>
          <p:cNvPr id="10" name="TextBox 9">
            <a:extLst>
              <a:ext uri="{FF2B5EF4-FFF2-40B4-BE49-F238E27FC236}">
                <a16:creationId xmlns:a16="http://schemas.microsoft.com/office/drawing/2014/main" id="{E8FD4FFB-41A6-FE53-28C9-98FE9FF6B7A3}"/>
              </a:ext>
            </a:extLst>
          </p:cNvPr>
          <p:cNvSpPr txBox="1"/>
          <p:nvPr/>
        </p:nvSpPr>
        <p:spPr>
          <a:xfrm>
            <a:off x="1152299" y="2813593"/>
            <a:ext cx="6102802" cy="369332"/>
          </a:xfrm>
          <a:prstGeom prst="rect">
            <a:avLst/>
          </a:prstGeom>
          <a:noFill/>
        </p:spPr>
        <p:txBody>
          <a:bodyPr wrap="square">
            <a:spAutoFit/>
          </a:bodyPr>
          <a:lstStyle/>
          <a:p>
            <a:r>
              <a:rPr lang="vi-VN" sz="1800" b="0" i="0" u="none" strike="noStrike" baseline="0" dirty="0">
                <a:latin typeface="CMR10"/>
              </a:rPr>
              <a:t>– </a:t>
            </a:r>
            <a:r>
              <a:rPr lang="vi-VN" sz="1800" b="1" i="0" u="none" strike="noStrike" baseline="0" dirty="0">
                <a:latin typeface="CMBX10"/>
              </a:rPr>
              <a:t>Backbone Primitives Sequence</a:t>
            </a:r>
            <a:endParaRPr lang="vi-VN" dirty="0"/>
          </a:p>
        </p:txBody>
      </p:sp>
      <p:sp>
        <p:nvSpPr>
          <p:cNvPr id="12" name="TextBox 11">
            <a:extLst>
              <a:ext uri="{FF2B5EF4-FFF2-40B4-BE49-F238E27FC236}">
                <a16:creationId xmlns:a16="http://schemas.microsoft.com/office/drawing/2014/main" id="{A0D2417D-10D1-B5DC-FB9C-7DA8CFC216E8}"/>
              </a:ext>
            </a:extLst>
          </p:cNvPr>
          <p:cNvSpPr txBox="1"/>
          <p:nvPr/>
        </p:nvSpPr>
        <p:spPr>
          <a:xfrm>
            <a:off x="1152299" y="3166278"/>
            <a:ext cx="6102802" cy="369332"/>
          </a:xfrm>
          <a:prstGeom prst="rect">
            <a:avLst/>
          </a:prstGeom>
          <a:noFill/>
        </p:spPr>
        <p:txBody>
          <a:bodyPr wrap="square">
            <a:spAutoFit/>
          </a:bodyPr>
          <a:lstStyle/>
          <a:p>
            <a:r>
              <a:rPr lang="vi-VN" sz="1800" b="0" i="0" u="none" strike="noStrike" baseline="0" dirty="0">
                <a:latin typeface="CMR10"/>
              </a:rPr>
              <a:t>– </a:t>
            </a:r>
            <a:r>
              <a:rPr lang="vi-VN" sz="1800" b="1" i="0" u="none" strike="noStrike" baseline="0" dirty="0">
                <a:latin typeface="CMBX10"/>
              </a:rPr>
              <a:t>Layout Constraints</a:t>
            </a:r>
            <a:endParaRPr lang="vi-VN" dirty="0"/>
          </a:p>
        </p:txBody>
      </p:sp>
      <p:sp>
        <p:nvSpPr>
          <p:cNvPr id="14" name="TextBox 13">
            <a:extLst>
              <a:ext uri="{FF2B5EF4-FFF2-40B4-BE49-F238E27FC236}">
                <a16:creationId xmlns:a16="http://schemas.microsoft.com/office/drawing/2014/main" id="{4AD4E6C9-F30F-CD65-550C-E6C579D24866}"/>
              </a:ext>
            </a:extLst>
          </p:cNvPr>
          <p:cNvSpPr txBox="1"/>
          <p:nvPr/>
        </p:nvSpPr>
        <p:spPr>
          <a:xfrm>
            <a:off x="1152299" y="3503772"/>
            <a:ext cx="6102802" cy="369332"/>
          </a:xfrm>
          <a:prstGeom prst="rect">
            <a:avLst/>
          </a:prstGeom>
          <a:noFill/>
        </p:spPr>
        <p:txBody>
          <a:bodyPr wrap="square">
            <a:spAutoFit/>
          </a:bodyPr>
          <a:lstStyle/>
          <a:p>
            <a:r>
              <a:rPr lang="vi-VN" sz="1800" b="0" i="0" u="none" strike="noStrike" baseline="0" dirty="0">
                <a:latin typeface="CMR10"/>
              </a:rPr>
              <a:t>– </a:t>
            </a:r>
            <a:r>
              <a:rPr lang="vi-VN" sz="1800" b="1" i="0" u="none" strike="noStrike" baseline="0" dirty="0">
                <a:latin typeface="CMBX10"/>
              </a:rPr>
              <a:t>Requirements</a:t>
            </a:r>
            <a:endParaRPr lang="vi-VN" dirty="0"/>
          </a:p>
        </p:txBody>
      </p:sp>
      <p:sp>
        <p:nvSpPr>
          <p:cNvPr id="16" name="TextBox 15">
            <a:extLst>
              <a:ext uri="{FF2B5EF4-FFF2-40B4-BE49-F238E27FC236}">
                <a16:creationId xmlns:a16="http://schemas.microsoft.com/office/drawing/2014/main" id="{1CFF18A1-1AEC-365B-8071-9D7BC8879D97}"/>
              </a:ext>
            </a:extLst>
          </p:cNvPr>
          <p:cNvSpPr txBox="1"/>
          <p:nvPr/>
        </p:nvSpPr>
        <p:spPr>
          <a:xfrm>
            <a:off x="4710793" y="2377998"/>
            <a:ext cx="6102802" cy="369332"/>
          </a:xfrm>
          <a:prstGeom prst="rect">
            <a:avLst/>
          </a:prstGeom>
          <a:noFill/>
        </p:spPr>
        <p:txBody>
          <a:bodyPr wrap="square">
            <a:spAutoFit/>
          </a:bodyPr>
          <a:lstStyle/>
          <a:p>
            <a:r>
              <a:rPr lang="vi-VN" sz="1800" b="1" i="1" u="none" strike="noStrike" baseline="0" dirty="0">
                <a:latin typeface="CMBXTI10"/>
              </a:rPr>
              <a:t>Attack Sequence Generation</a:t>
            </a:r>
            <a:endParaRPr lang="vi-VN" dirty="0"/>
          </a:p>
        </p:txBody>
      </p:sp>
      <p:sp>
        <p:nvSpPr>
          <p:cNvPr id="18" name="TextBox 17">
            <a:extLst>
              <a:ext uri="{FF2B5EF4-FFF2-40B4-BE49-F238E27FC236}">
                <a16:creationId xmlns:a16="http://schemas.microsoft.com/office/drawing/2014/main" id="{A5BF2890-07EC-40B7-30AD-F38DC9C5D7D2}"/>
              </a:ext>
            </a:extLst>
          </p:cNvPr>
          <p:cNvSpPr txBox="1"/>
          <p:nvPr/>
        </p:nvSpPr>
        <p:spPr>
          <a:xfrm>
            <a:off x="5094515" y="2745827"/>
            <a:ext cx="6102802" cy="369332"/>
          </a:xfrm>
          <a:prstGeom prst="rect">
            <a:avLst/>
          </a:prstGeom>
          <a:noFill/>
        </p:spPr>
        <p:txBody>
          <a:bodyPr wrap="square">
            <a:spAutoFit/>
          </a:bodyPr>
          <a:lstStyle/>
          <a:p>
            <a:r>
              <a:rPr lang="vi-VN" sz="1800" b="0" i="0" u="none" strike="noStrike" baseline="0">
                <a:latin typeface="CMR10"/>
              </a:rPr>
              <a:t>– </a:t>
            </a:r>
            <a:r>
              <a:rPr lang="vi-VN" sz="1800" b="1" i="0" u="none" strike="noStrike" baseline="0">
                <a:latin typeface="CMBX10"/>
              </a:rPr>
              <a:t>Heap Simulator</a:t>
            </a:r>
            <a:endParaRPr lang="vi-VN" dirty="0"/>
          </a:p>
        </p:txBody>
      </p:sp>
      <p:sp>
        <p:nvSpPr>
          <p:cNvPr id="20" name="TextBox 19">
            <a:extLst>
              <a:ext uri="{FF2B5EF4-FFF2-40B4-BE49-F238E27FC236}">
                <a16:creationId xmlns:a16="http://schemas.microsoft.com/office/drawing/2014/main" id="{95BE5F01-7F1A-70B2-3BE0-FC0B5A9D5AAE}"/>
              </a:ext>
            </a:extLst>
          </p:cNvPr>
          <p:cNvSpPr txBox="1"/>
          <p:nvPr/>
        </p:nvSpPr>
        <p:spPr>
          <a:xfrm>
            <a:off x="5052786" y="3128253"/>
            <a:ext cx="6102802" cy="369332"/>
          </a:xfrm>
          <a:prstGeom prst="rect">
            <a:avLst/>
          </a:prstGeom>
          <a:noFill/>
        </p:spPr>
        <p:txBody>
          <a:bodyPr wrap="square">
            <a:spAutoFit/>
          </a:bodyPr>
          <a:lstStyle/>
          <a:p>
            <a:r>
              <a:rPr lang="vi-VN" sz="1800" b="0" i="0" u="none" strike="noStrike" baseline="0" dirty="0">
                <a:latin typeface="CMR10"/>
              </a:rPr>
              <a:t>– </a:t>
            </a:r>
            <a:r>
              <a:rPr lang="vi-VN" sz="1800" b="1" i="0" u="none" strike="noStrike" baseline="0" dirty="0">
                <a:latin typeface="CMBX10"/>
              </a:rPr>
              <a:t>Symbolic Execution</a:t>
            </a:r>
            <a:endParaRPr lang="vi-VN" dirty="0"/>
          </a:p>
        </p:txBody>
      </p:sp>
      <p:sp>
        <p:nvSpPr>
          <p:cNvPr id="22" name="TextBox 21">
            <a:extLst>
              <a:ext uri="{FF2B5EF4-FFF2-40B4-BE49-F238E27FC236}">
                <a16:creationId xmlns:a16="http://schemas.microsoft.com/office/drawing/2014/main" id="{586CCFD3-C374-2C51-A85D-784667479186}"/>
              </a:ext>
            </a:extLst>
          </p:cNvPr>
          <p:cNvSpPr txBox="1"/>
          <p:nvPr/>
        </p:nvSpPr>
        <p:spPr>
          <a:xfrm>
            <a:off x="7762194" y="2342000"/>
            <a:ext cx="6102802" cy="369332"/>
          </a:xfrm>
          <a:prstGeom prst="rect">
            <a:avLst/>
          </a:prstGeom>
          <a:noFill/>
        </p:spPr>
        <p:txBody>
          <a:bodyPr wrap="square">
            <a:spAutoFit/>
          </a:bodyPr>
          <a:lstStyle/>
          <a:p>
            <a:r>
              <a:rPr lang="vi-VN" sz="1800" b="1" i="1" u="none" strike="noStrike" baseline="0" dirty="0">
                <a:latin typeface="CMBXTI10"/>
              </a:rPr>
              <a:t>Exploit Generation.</a:t>
            </a:r>
            <a:endParaRPr lang="vi-VN" dirty="0"/>
          </a:p>
        </p:txBody>
      </p:sp>
      <p:sp>
        <p:nvSpPr>
          <p:cNvPr id="24" name="TextBox 23">
            <a:extLst>
              <a:ext uri="{FF2B5EF4-FFF2-40B4-BE49-F238E27FC236}">
                <a16:creationId xmlns:a16="http://schemas.microsoft.com/office/drawing/2014/main" id="{0C8AA098-566E-A79A-FA17-859FF8C39FCD}"/>
              </a:ext>
            </a:extLst>
          </p:cNvPr>
          <p:cNvSpPr txBox="1"/>
          <p:nvPr/>
        </p:nvSpPr>
        <p:spPr>
          <a:xfrm>
            <a:off x="8371340" y="2709506"/>
            <a:ext cx="6102802" cy="369332"/>
          </a:xfrm>
          <a:prstGeom prst="rect">
            <a:avLst/>
          </a:prstGeom>
          <a:noFill/>
        </p:spPr>
        <p:txBody>
          <a:bodyPr wrap="square">
            <a:spAutoFit/>
          </a:bodyPr>
          <a:lstStyle/>
          <a:p>
            <a:r>
              <a:rPr lang="vi-VN" sz="1800" b="0" i="0" u="none" strike="noStrike" baseline="0" dirty="0">
                <a:latin typeface="CMR10"/>
              </a:rPr>
              <a:t>– </a:t>
            </a:r>
            <a:r>
              <a:rPr lang="vi-VN" sz="1800" b="1" i="0" u="none" strike="noStrike" baseline="0" dirty="0">
                <a:latin typeface="CMBX10"/>
              </a:rPr>
              <a:t>Arbitrary Execution (AX)</a:t>
            </a:r>
            <a:endParaRPr lang="vi-VN" dirty="0"/>
          </a:p>
        </p:txBody>
      </p:sp>
      <p:sp>
        <p:nvSpPr>
          <p:cNvPr id="26" name="TextBox 25">
            <a:extLst>
              <a:ext uri="{FF2B5EF4-FFF2-40B4-BE49-F238E27FC236}">
                <a16:creationId xmlns:a16="http://schemas.microsoft.com/office/drawing/2014/main" id="{0DFC56A7-BAAC-A674-B731-5FDBD392AA5F}"/>
              </a:ext>
            </a:extLst>
          </p:cNvPr>
          <p:cNvSpPr txBox="1"/>
          <p:nvPr/>
        </p:nvSpPr>
        <p:spPr>
          <a:xfrm>
            <a:off x="8371340" y="3051284"/>
            <a:ext cx="6102802" cy="369332"/>
          </a:xfrm>
          <a:prstGeom prst="rect">
            <a:avLst/>
          </a:prstGeom>
          <a:noFill/>
        </p:spPr>
        <p:txBody>
          <a:bodyPr wrap="square">
            <a:spAutoFit/>
          </a:bodyPr>
          <a:lstStyle/>
          <a:p>
            <a:r>
              <a:rPr lang="vi-VN" sz="1800" b="0" i="0" u="none" strike="noStrike" baseline="0" dirty="0">
                <a:latin typeface="CMR10"/>
              </a:rPr>
              <a:t>– </a:t>
            </a:r>
            <a:r>
              <a:rPr lang="vi-VN" sz="1800" b="1" i="0" u="none" strike="noStrike" baseline="0" dirty="0">
                <a:latin typeface="CMBX10"/>
              </a:rPr>
              <a:t>ArbitraryWrite (AW)</a:t>
            </a:r>
            <a:endParaRPr lang="vi-VN" dirty="0"/>
          </a:p>
        </p:txBody>
      </p:sp>
      <p:sp>
        <p:nvSpPr>
          <p:cNvPr id="28" name="TextBox 27">
            <a:extLst>
              <a:ext uri="{FF2B5EF4-FFF2-40B4-BE49-F238E27FC236}">
                <a16:creationId xmlns:a16="http://schemas.microsoft.com/office/drawing/2014/main" id="{D87AFD46-AEFD-F554-157F-F53B120B8A23}"/>
              </a:ext>
            </a:extLst>
          </p:cNvPr>
          <p:cNvSpPr txBox="1"/>
          <p:nvPr/>
        </p:nvSpPr>
        <p:spPr>
          <a:xfrm>
            <a:off x="8371340" y="3417041"/>
            <a:ext cx="6102802" cy="369332"/>
          </a:xfrm>
          <a:prstGeom prst="rect">
            <a:avLst/>
          </a:prstGeom>
          <a:noFill/>
        </p:spPr>
        <p:txBody>
          <a:bodyPr wrap="square">
            <a:spAutoFit/>
          </a:bodyPr>
          <a:lstStyle/>
          <a:p>
            <a:r>
              <a:rPr lang="vi-VN" sz="1800" b="0" i="0" u="none" strike="noStrike" baseline="0" dirty="0">
                <a:latin typeface="CMR10"/>
              </a:rPr>
              <a:t>– </a:t>
            </a:r>
            <a:r>
              <a:rPr lang="vi-VN" sz="1800" b="1" i="0" u="none" strike="noStrike" baseline="0" dirty="0">
                <a:latin typeface="CMBX10"/>
              </a:rPr>
              <a:t>Arbitrary Allocation (AA)</a:t>
            </a:r>
            <a:endParaRPr lang="vi-VN" dirty="0"/>
          </a:p>
        </p:txBody>
      </p:sp>
    </p:spTree>
    <p:extLst>
      <p:ext uri="{BB962C8B-B14F-4D97-AF65-F5344CB8AC3E}">
        <p14:creationId xmlns:p14="http://schemas.microsoft.com/office/powerpoint/2010/main" val="1157347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normAutofit/>
          </a:bodyPr>
          <a:lstStyle/>
          <a:p>
            <a:r>
              <a:rPr lang="vi-VN" sz="6000" b="1" i="0" u="none" strike="noStrike" baseline="0" dirty="0">
                <a:latin typeface="CMBX12"/>
              </a:rPr>
              <a:t>Implementation</a:t>
            </a:r>
            <a:endParaRPr lang="en-US" sz="6000" dirty="0"/>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vi-VN"/>
              <a:t>2022</a:t>
            </a:r>
            <a:endParaRPr lang="en-US" dirty="0"/>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a:t>HAEPG</a:t>
            </a:r>
            <a:endParaRPr lang="en-US" dirty="0"/>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15</a:t>
            </a:fld>
            <a:endParaRPr lang="en-US" dirty="0"/>
          </a:p>
        </p:txBody>
      </p:sp>
      <p:sp>
        <p:nvSpPr>
          <p:cNvPr id="8" name="Subtitle 7">
            <a:extLst>
              <a:ext uri="{FF2B5EF4-FFF2-40B4-BE49-F238E27FC236}">
                <a16:creationId xmlns:a16="http://schemas.microsoft.com/office/drawing/2014/main" id="{BCCA85BE-C0B6-9F11-E0C3-D2340452DB05}"/>
              </a:ext>
            </a:extLst>
          </p:cNvPr>
          <p:cNvSpPr>
            <a:spLocks noGrp="1"/>
          </p:cNvSpPr>
          <p:nvPr>
            <p:ph type="subTitle" idx="1"/>
          </p:nvPr>
        </p:nvSpPr>
        <p:spPr/>
        <p:txBody>
          <a:bodyPr/>
          <a:lstStyle/>
          <a:p>
            <a:endParaRPr lang="vi-VN" dirty="0"/>
          </a:p>
        </p:txBody>
      </p:sp>
    </p:spTree>
    <p:extLst>
      <p:ext uri="{BB962C8B-B14F-4D97-AF65-F5344CB8AC3E}">
        <p14:creationId xmlns:p14="http://schemas.microsoft.com/office/powerpoint/2010/main" val="445625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4E75-B330-05E2-1AED-28608378FF80}"/>
              </a:ext>
            </a:extLst>
          </p:cNvPr>
          <p:cNvSpPr>
            <a:spLocks noGrp="1"/>
          </p:cNvSpPr>
          <p:nvPr>
            <p:ph type="title"/>
          </p:nvPr>
        </p:nvSpPr>
        <p:spPr>
          <a:xfrm>
            <a:off x="831850" y="466726"/>
            <a:ext cx="5111750" cy="1204912"/>
          </a:xfrm>
        </p:spPr>
        <p:txBody>
          <a:bodyPr>
            <a:noAutofit/>
          </a:bodyPr>
          <a:lstStyle/>
          <a:p>
            <a:r>
              <a:rPr lang="vi-VN" sz="4800" b="1" i="0" u="none" strike="noStrike" baseline="0" dirty="0">
                <a:latin typeface="CMBX10"/>
              </a:rPr>
              <a:t>Static Analysis</a:t>
            </a:r>
            <a:endParaRPr lang="vi-VN" sz="4800" dirty="0"/>
          </a:p>
        </p:txBody>
      </p:sp>
      <p:sp>
        <p:nvSpPr>
          <p:cNvPr id="4" name="Date Placeholder 3">
            <a:extLst>
              <a:ext uri="{FF2B5EF4-FFF2-40B4-BE49-F238E27FC236}">
                <a16:creationId xmlns:a16="http://schemas.microsoft.com/office/drawing/2014/main" id="{3A528A42-DCE0-B1FA-EE4C-5B1EBE9D8F57}"/>
              </a:ext>
            </a:extLst>
          </p:cNvPr>
          <p:cNvSpPr>
            <a:spLocks noGrp="1"/>
          </p:cNvSpPr>
          <p:nvPr>
            <p:ph type="dt" sz="half" idx="10"/>
          </p:nvPr>
        </p:nvSpPr>
        <p:spPr/>
        <p:txBody>
          <a:bodyPr/>
          <a:lstStyle/>
          <a:p>
            <a:r>
              <a:rPr lang="vi-VN"/>
              <a:t>2022</a:t>
            </a:r>
            <a:endParaRPr lang="en-US" dirty="0"/>
          </a:p>
        </p:txBody>
      </p:sp>
      <p:sp>
        <p:nvSpPr>
          <p:cNvPr id="5" name="Footer Placeholder 4">
            <a:extLst>
              <a:ext uri="{FF2B5EF4-FFF2-40B4-BE49-F238E27FC236}">
                <a16:creationId xmlns:a16="http://schemas.microsoft.com/office/drawing/2014/main" id="{B7944612-4717-457F-3957-89CBF86801BE}"/>
              </a:ext>
            </a:extLst>
          </p:cNvPr>
          <p:cNvSpPr>
            <a:spLocks noGrp="1"/>
          </p:cNvSpPr>
          <p:nvPr>
            <p:ph type="ftr" sz="quarter" idx="11"/>
          </p:nvPr>
        </p:nvSpPr>
        <p:spPr/>
        <p:txBody>
          <a:bodyPr/>
          <a:lstStyle/>
          <a:p>
            <a:r>
              <a:rPr lang="en-US"/>
              <a:t>HAEPG</a:t>
            </a:r>
            <a:endParaRPr lang="en-US" dirty="0"/>
          </a:p>
        </p:txBody>
      </p:sp>
      <p:sp>
        <p:nvSpPr>
          <p:cNvPr id="6" name="Slide Number Placeholder 5">
            <a:extLst>
              <a:ext uri="{FF2B5EF4-FFF2-40B4-BE49-F238E27FC236}">
                <a16:creationId xmlns:a16="http://schemas.microsoft.com/office/drawing/2014/main" id="{84C25861-1BE0-17BE-A500-F6EDC224738F}"/>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
        <p:nvSpPr>
          <p:cNvPr id="7" name="TextBox 6">
            <a:extLst>
              <a:ext uri="{FF2B5EF4-FFF2-40B4-BE49-F238E27FC236}">
                <a16:creationId xmlns:a16="http://schemas.microsoft.com/office/drawing/2014/main" id="{0A62E734-6FF0-150D-1149-8F47118668C5}"/>
              </a:ext>
            </a:extLst>
          </p:cNvPr>
          <p:cNvSpPr txBox="1"/>
          <p:nvPr/>
        </p:nvSpPr>
        <p:spPr>
          <a:xfrm>
            <a:off x="2977924" y="2119912"/>
            <a:ext cx="6102802" cy="369332"/>
          </a:xfrm>
          <a:prstGeom prst="rect">
            <a:avLst/>
          </a:prstGeom>
          <a:noFill/>
        </p:spPr>
        <p:txBody>
          <a:bodyPr wrap="square">
            <a:spAutoFit/>
          </a:bodyPr>
          <a:lstStyle/>
          <a:p>
            <a:r>
              <a:rPr lang="vi-VN" sz="1800" b="1" i="1" u="none" strike="noStrike" baseline="0" dirty="0">
                <a:latin typeface="CMBXTI10"/>
              </a:rPr>
              <a:t>Control Flow Graph Construction.</a:t>
            </a:r>
            <a:endParaRPr lang="vi-VN" dirty="0"/>
          </a:p>
        </p:txBody>
      </p:sp>
      <p:sp>
        <p:nvSpPr>
          <p:cNvPr id="11" name="TextBox 10">
            <a:extLst>
              <a:ext uri="{FF2B5EF4-FFF2-40B4-BE49-F238E27FC236}">
                <a16:creationId xmlns:a16="http://schemas.microsoft.com/office/drawing/2014/main" id="{E208D33D-9C95-68A7-A610-F7432B1FAE39}"/>
              </a:ext>
            </a:extLst>
          </p:cNvPr>
          <p:cNvSpPr txBox="1"/>
          <p:nvPr/>
        </p:nvSpPr>
        <p:spPr>
          <a:xfrm>
            <a:off x="3044599" y="2756518"/>
            <a:ext cx="6102802" cy="369332"/>
          </a:xfrm>
          <a:prstGeom prst="rect">
            <a:avLst/>
          </a:prstGeom>
          <a:noFill/>
        </p:spPr>
        <p:txBody>
          <a:bodyPr wrap="square">
            <a:spAutoFit/>
          </a:bodyPr>
          <a:lstStyle/>
          <a:p>
            <a:r>
              <a:rPr lang="vi-VN" sz="1800" b="1" i="1" u="none" strike="noStrike" baseline="0" dirty="0">
                <a:latin typeface="CMBXTI10"/>
              </a:rPr>
              <a:t>Redundant Function Path Simplification</a:t>
            </a:r>
            <a:endParaRPr lang="vi-VN" dirty="0"/>
          </a:p>
        </p:txBody>
      </p:sp>
      <p:pic>
        <p:nvPicPr>
          <p:cNvPr id="15" name="Picture 14">
            <a:extLst>
              <a:ext uri="{FF2B5EF4-FFF2-40B4-BE49-F238E27FC236}">
                <a16:creationId xmlns:a16="http://schemas.microsoft.com/office/drawing/2014/main" id="{DAB5242B-C630-FFCF-A71C-F0C2425A729D}"/>
              </a:ext>
            </a:extLst>
          </p:cNvPr>
          <p:cNvPicPr>
            <a:picLocks noChangeAspect="1"/>
          </p:cNvPicPr>
          <p:nvPr/>
        </p:nvPicPr>
        <p:blipFill>
          <a:blip r:embed="rId3"/>
          <a:stretch>
            <a:fillRect/>
          </a:stretch>
        </p:blipFill>
        <p:spPr>
          <a:xfrm>
            <a:off x="3067050" y="3125850"/>
            <a:ext cx="6573167" cy="2695951"/>
          </a:xfrm>
          <a:prstGeom prst="rect">
            <a:avLst/>
          </a:prstGeom>
        </p:spPr>
      </p:pic>
    </p:spTree>
    <p:extLst>
      <p:ext uri="{BB962C8B-B14F-4D97-AF65-F5344CB8AC3E}">
        <p14:creationId xmlns:p14="http://schemas.microsoft.com/office/powerpoint/2010/main" val="1835263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4E75-B330-05E2-1AED-28608378FF80}"/>
              </a:ext>
            </a:extLst>
          </p:cNvPr>
          <p:cNvSpPr>
            <a:spLocks noGrp="1"/>
          </p:cNvSpPr>
          <p:nvPr>
            <p:ph type="title"/>
          </p:nvPr>
        </p:nvSpPr>
        <p:spPr>
          <a:xfrm>
            <a:off x="838200" y="85265"/>
            <a:ext cx="8369300" cy="1204912"/>
          </a:xfrm>
        </p:spPr>
        <p:txBody>
          <a:bodyPr>
            <a:noAutofit/>
          </a:bodyPr>
          <a:lstStyle/>
          <a:p>
            <a:r>
              <a:rPr lang="vi-VN" sz="4000" b="1" i="0" u="none" strike="noStrike" baseline="0" dirty="0">
                <a:latin typeface="CMBX10"/>
              </a:rPr>
              <a:t>Dependency of Function Paths</a:t>
            </a:r>
            <a:endParaRPr lang="vi-VN" sz="4000" dirty="0"/>
          </a:p>
        </p:txBody>
      </p:sp>
      <p:sp>
        <p:nvSpPr>
          <p:cNvPr id="4" name="Date Placeholder 3">
            <a:extLst>
              <a:ext uri="{FF2B5EF4-FFF2-40B4-BE49-F238E27FC236}">
                <a16:creationId xmlns:a16="http://schemas.microsoft.com/office/drawing/2014/main" id="{3A528A42-DCE0-B1FA-EE4C-5B1EBE9D8F57}"/>
              </a:ext>
            </a:extLst>
          </p:cNvPr>
          <p:cNvSpPr>
            <a:spLocks noGrp="1"/>
          </p:cNvSpPr>
          <p:nvPr>
            <p:ph type="dt" sz="half" idx="10"/>
          </p:nvPr>
        </p:nvSpPr>
        <p:spPr/>
        <p:txBody>
          <a:bodyPr/>
          <a:lstStyle/>
          <a:p>
            <a:r>
              <a:rPr lang="vi-VN"/>
              <a:t>2022</a:t>
            </a:r>
            <a:endParaRPr lang="en-US" dirty="0"/>
          </a:p>
        </p:txBody>
      </p:sp>
      <p:sp>
        <p:nvSpPr>
          <p:cNvPr id="5" name="Footer Placeholder 4">
            <a:extLst>
              <a:ext uri="{FF2B5EF4-FFF2-40B4-BE49-F238E27FC236}">
                <a16:creationId xmlns:a16="http://schemas.microsoft.com/office/drawing/2014/main" id="{B7944612-4717-457F-3957-89CBF86801BE}"/>
              </a:ext>
            </a:extLst>
          </p:cNvPr>
          <p:cNvSpPr>
            <a:spLocks noGrp="1"/>
          </p:cNvSpPr>
          <p:nvPr>
            <p:ph type="ftr" sz="quarter" idx="11"/>
          </p:nvPr>
        </p:nvSpPr>
        <p:spPr/>
        <p:txBody>
          <a:bodyPr/>
          <a:lstStyle/>
          <a:p>
            <a:r>
              <a:rPr lang="en-US"/>
              <a:t>HAEPG</a:t>
            </a:r>
            <a:endParaRPr lang="en-US" dirty="0"/>
          </a:p>
        </p:txBody>
      </p:sp>
      <p:sp>
        <p:nvSpPr>
          <p:cNvPr id="6" name="Slide Number Placeholder 5">
            <a:extLst>
              <a:ext uri="{FF2B5EF4-FFF2-40B4-BE49-F238E27FC236}">
                <a16:creationId xmlns:a16="http://schemas.microsoft.com/office/drawing/2014/main" id="{84C25861-1BE0-17BE-A500-F6EDC224738F}"/>
              </a:ext>
            </a:extLst>
          </p:cNvPr>
          <p:cNvSpPr>
            <a:spLocks noGrp="1"/>
          </p:cNvSpPr>
          <p:nvPr>
            <p:ph type="sldNum" sz="quarter" idx="12"/>
          </p:nvPr>
        </p:nvSpPr>
        <p:spPr/>
        <p:txBody>
          <a:bodyPr/>
          <a:lstStyle/>
          <a:p>
            <a:fld id="{A49DFD55-3C28-40EF-9E31-A92D2E4017FF}" type="slidenum">
              <a:rPr lang="en-US" smtClean="0"/>
              <a:pPr/>
              <a:t>17</a:t>
            </a:fld>
            <a:endParaRPr lang="en-US" dirty="0"/>
          </a:p>
        </p:txBody>
      </p:sp>
      <p:pic>
        <p:nvPicPr>
          <p:cNvPr id="8" name="Picture 7">
            <a:extLst>
              <a:ext uri="{FF2B5EF4-FFF2-40B4-BE49-F238E27FC236}">
                <a16:creationId xmlns:a16="http://schemas.microsoft.com/office/drawing/2014/main" id="{C0B38D6E-81E6-0975-9A06-7178CD15D7FD}"/>
              </a:ext>
            </a:extLst>
          </p:cNvPr>
          <p:cNvPicPr>
            <a:picLocks noChangeAspect="1"/>
          </p:cNvPicPr>
          <p:nvPr/>
        </p:nvPicPr>
        <p:blipFill>
          <a:blip r:embed="rId3"/>
          <a:stretch>
            <a:fillRect/>
          </a:stretch>
        </p:blipFill>
        <p:spPr>
          <a:xfrm>
            <a:off x="2463800" y="1290177"/>
            <a:ext cx="7830643" cy="4925112"/>
          </a:xfrm>
          <a:prstGeom prst="rect">
            <a:avLst/>
          </a:prstGeom>
        </p:spPr>
      </p:pic>
    </p:spTree>
    <p:extLst>
      <p:ext uri="{BB962C8B-B14F-4D97-AF65-F5344CB8AC3E}">
        <p14:creationId xmlns:p14="http://schemas.microsoft.com/office/powerpoint/2010/main" val="526969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D4D1-0C51-55D0-9A70-E206E70C3C7E}"/>
              </a:ext>
            </a:extLst>
          </p:cNvPr>
          <p:cNvSpPr>
            <a:spLocks noGrp="1"/>
          </p:cNvSpPr>
          <p:nvPr>
            <p:ph type="title"/>
          </p:nvPr>
        </p:nvSpPr>
        <p:spPr>
          <a:xfrm>
            <a:off x="823005" y="136525"/>
            <a:ext cx="6189889" cy="1204912"/>
          </a:xfrm>
        </p:spPr>
        <p:txBody>
          <a:bodyPr>
            <a:noAutofit/>
          </a:bodyPr>
          <a:lstStyle/>
          <a:p>
            <a:r>
              <a:rPr lang="vi-VN" sz="4800" b="1" i="0" u="none" strike="noStrike" baseline="0" dirty="0">
                <a:latin typeface="CMBX10"/>
              </a:rPr>
              <a:t>Templating Engine</a:t>
            </a:r>
            <a:endParaRPr lang="vi-VN" sz="4800" dirty="0"/>
          </a:p>
        </p:txBody>
      </p:sp>
      <p:sp>
        <p:nvSpPr>
          <p:cNvPr id="4" name="Date Placeholder 3">
            <a:extLst>
              <a:ext uri="{FF2B5EF4-FFF2-40B4-BE49-F238E27FC236}">
                <a16:creationId xmlns:a16="http://schemas.microsoft.com/office/drawing/2014/main" id="{0C0AB8AE-8460-F191-FE40-BAD905A4FC27}"/>
              </a:ext>
            </a:extLst>
          </p:cNvPr>
          <p:cNvSpPr>
            <a:spLocks noGrp="1"/>
          </p:cNvSpPr>
          <p:nvPr>
            <p:ph type="dt" sz="half" idx="10"/>
          </p:nvPr>
        </p:nvSpPr>
        <p:spPr/>
        <p:txBody>
          <a:bodyPr/>
          <a:lstStyle/>
          <a:p>
            <a:r>
              <a:rPr lang="vi-VN"/>
              <a:t>2022</a:t>
            </a:r>
            <a:endParaRPr lang="en-US" dirty="0"/>
          </a:p>
        </p:txBody>
      </p:sp>
      <p:sp>
        <p:nvSpPr>
          <p:cNvPr id="5" name="Footer Placeholder 4">
            <a:extLst>
              <a:ext uri="{FF2B5EF4-FFF2-40B4-BE49-F238E27FC236}">
                <a16:creationId xmlns:a16="http://schemas.microsoft.com/office/drawing/2014/main" id="{4F232B6C-10A1-BA47-76D3-2ED85B1C7D25}"/>
              </a:ext>
            </a:extLst>
          </p:cNvPr>
          <p:cNvSpPr>
            <a:spLocks noGrp="1"/>
          </p:cNvSpPr>
          <p:nvPr>
            <p:ph type="ftr" sz="quarter" idx="11"/>
          </p:nvPr>
        </p:nvSpPr>
        <p:spPr/>
        <p:txBody>
          <a:bodyPr/>
          <a:lstStyle/>
          <a:p>
            <a:r>
              <a:rPr lang="en-US"/>
              <a:t>HAEPG</a:t>
            </a:r>
            <a:endParaRPr lang="en-US" dirty="0"/>
          </a:p>
        </p:txBody>
      </p:sp>
      <p:sp>
        <p:nvSpPr>
          <p:cNvPr id="6" name="Slide Number Placeholder 5">
            <a:extLst>
              <a:ext uri="{FF2B5EF4-FFF2-40B4-BE49-F238E27FC236}">
                <a16:creationId xmlns:a16="http://schemas.microsoft.com/office/drawing/2014/main" id="{AAE164E7-AE13-2634-2B06-9692DFE6661A}"/>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
        <p:nvSpPr>
          <p:cNvPr id="8" name="TextBox 7">
            <a:extLst>
              <a:ext uri="{FF2B5EF4-FFF2-40B4-BE49-F238E27FC236}">
                <a16:creationId xmlns:a16="http://schemas.microsoft.com/office/drawing/2014/main" id="{D94BD5CF-19B9-6B06-9311-F51B1AFBC2BD}"/>
              </a:ext>
            </a:extLst>
          </p:cNvPr>
          <p:cNvSpPr txBox="1"/>
          <p:nvPr/>
        </p:nvSpPr>
        <p:spPr>
          <a:xfrm>
            <a:off x="866548" y="1947107"/>
            <a:ext cx="6102802" cy="369332"/>
          </a:xfrm>
          <a:prstGeom prst="rect">
            <a:avLst/>
          </a:prstGeom>
          <a:noFill/>
        </p:spPr>
        <p:txBody>
          <a:bodyPr wrap="square">
            <a:spAutoFit/>
          </a:bodyPr>
          <a:lstStyle/>
          <a:p>
            <a:r>
              <a:rPr lang="vi-VN" sz="1800" b="1" i="1" u="none" strike="noStrike" baseline="0" dirty="0">
                <a:latin typeface="CMBXTI10"/>
              </a:rPr>
              <a:t>Templating Language</a:t>
            </a:r>
            <a:endParaRPr lang="vi-VN" dirty="0"/>
          </a:p>
        </p:txBody>
      </p:sp>
      <p:sp>
        <p:nvSpPr>
          <p:cNvPr id="10" name="TextBox 9">
            <a:extLst>
              <a:ext uri="{FF2B5EF4-FFF2-40B4-BE49-F238E27FC236}">
                <a16:creationId xmlns:a16="http://schemas.microsoft.com/office/drawing/2014/main" id="{F6B6C7DC-D1FF-E526-444F-246111009DBE}"/>
              </a:ext>
            </a:extLst>
          </p:cNvPr>
          <p:cNvSpPr txBox="1"/>
          <p:nvPr/>
        </p:nvSpPr>
        <p:spPr>
          <a:xfrm>
            <a:off x="1565502" y="2382448"/>
            <a:ext cx="6102802" cy="369332"/>
          </a:xfrm>
          <a:prstGeom prst="rect">
            <a:avLst/>
          </a:prstGeom>
          <a:noFill/>
        </p:spPr>
        <p:txBody>
          <a:bodyPr wrap="square">
            <a:spAutoFit/>
          </a:bodyPr>
          <a:lstStyle/>
          <a:p>
            <a:r>
              <a:rPr lang="vi-VN" sz="1800" b="0" i="0" u="none" strike="noStrike" baseline="0">
                <a:latin typeface="CMR10"/>
              </a:rPr>
              <a:t>– </a:t>
            </a:r>
            <a:r>
              <a:rPr lang="vi-VN" sz="1800" b="1" i="0" u="none" strike="noStrike" baseline="0">
                <a:latin typeface="CMBX10"/>
              </a:rPr>
              <a:t>Direct Calculation</a:t>
            </a:r>
            <a:endParaRPr lang="vi-VN" dirty="0"/>
          </a:p>
        </p:txBody>
      </p:sp>
      <p:sp>
        <p:nvSpPr>
          <p:cNvPr id="12" name="TextBox 11">
            <a:extLst>
              <a:ext uri="{FF2B5EF4-FFF2-40B4-BE49-F238E27FC236}">
                <a16:creationId xmlns:a16="http://schemas.microsoft.com/office/drawing/2014/main" id="{FB40169D-B893-C984-1511-01D9B8E8631D}"/>
              </a:ext>
            </a:extLst>
          </p:cNvPr>
          <p:cNvSpPr txBox="1"/>
          <p:nvPr/>
        </p:nvSpPr>
        <p:spPr>
          <a:xfrm>
            <a:off x="1565502" y="2782776"/>
            <a:ext cx="6102802" cy="369332"/>
          </a:xfrm>
          <a:prstGeom prst="rect">
            <a:avLst/>
          </a:prstGeom>
          <a:noFill/>
        </p:spPr>
        <p:txBody>
          <a:bodyPr wrap="square">
            <a:spAutoFit/>
          </a:bodyPr>
          <a:lstStyle/>
          <a:p>
            <a:r>
              <a:rPr lang="vi-VN" sz="1800" b="0" i="0" u="none" strike="noStrike" baseline="0" dirty="0">
                <a:latin typeface="CMR10"/>
              </a:rPr>
              <a:t>– </a:t>
            </a:r>
            <a:r>
              <a:rPr lang="vi-VN" sz="1800" b="1" i="0" u="none" strike="noStrike" baseline="0" dirty="0">
                <a:latin typeface="CMBX10"/>
              </a:rPr>
              <a:t>Lazy Calculation</a:t>
            </a:r>
            <a:endParaRPr lang="vi-VN" dirty="0"/>
          </a:p>
        </p:txBody>
      </p:sp>
      <p:sp>
        <p:nvSpPr>
          <p:cNvPr id="14" name="TextBox 13">
            <a:extLst>
              <a:ext uri="{FF2B5EF4-FFF2-40B4-BE49-F238E27FC236}">
                <a16:creationId xmlns:a16="http://schemas.microsoft.com/office/drawing/2014/main" id="{5899C449-30D3-A10D-CBAA-0276F62F30B7}"/>
              </a:ext>
            </a:extLst>
          </p:cNvPr>
          <p:cNvSpPr txBox="1"/>
          <p:nvPr/>
        </p:nvSpPr>
        <p:spPr>
          <a:xfrm>
            <a:off x="969509" y="3244334"/>
            <a:ext cx="6102802" cy="369332"/>
          </a:xfrm>
          <a:prstGeom prst="rect">
            <a:avLst/>
          </a:prstGeom>
          <a:noFill/>
        </p:spPr>
        <p:txBody>
          <a:bodyPr wrap="square">
            <a:spAutoFit/>
          </a:bodyPr>
          <a:lstStyle/>
          <a:p>
            <a:r>
              <a:rPr lang="vi-VN" sz="1800" b="1" i="1" u="none" strike="noStrike" baseline="0" dirty="0">
                <a:latin typeface="CMBXTI10"/>
              </a:rPr>
              <a:t>Heap Simulator</a:t>
            </a:r>
            <a:endParaRPr lang="vi-VN" dirty="0"/>
          </a:p>
        </p:txBody>
      </p:sp>
    </p:spTree>
    <p:extLst>
      <p:ext uri="{BB962C8B-B14F-4D97-AF65-F5344CB8AC3E}">
        <p14:creationId xmlns:p14="http://schemas.microsoft.com/office/powerpoint/2010/main" val="1286757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0F642E6-3C99-BB30-9EFD-C00B8BB52880}"/>
              </a:ext>
            </a:extLst>
          </p:cNvPr>
          <p:cNvSpPr>
            <a:spLocks noGrp="1"/>
          </p:cNvSpPr>
          <p:nvPr>
            <p:ph type="title"/>
          </p:nvPr>
        </p:nvSpPr>
        <p:spPr>
          <a:xfrm>
            <a:off x="5476875" y="1671639"/>
            <a:ext cx="5111750" cy="1204912"/>
          </a:xfrm>
        </p:spPr>
        <p:txBody>
          <a:bodyPr>
            <a:normAutofit/>
          </a:bodyPr>
          <a:lstStyle/>
          <a:p>
            <a:r>
              <a:rPr lang="vi-VN" sz="6600" b="1" i="0" u="none" strike="noStrike" baseline="0" dirty="0">
                <a:latin typeface="CMBX12"/>
              </a:rPr>
              <a:t>Evaluation</a:t>
            </a:r>
            <a:endParaRPr lang="en-US" sz="8800" dirty="0"/>
          </a:p>
        </p:txBody>
      </p:sp>
      <p:sp>
        <p:nvSpPr>
          <p:cNvPr id="13" name="Text Placeholder 2">
            <a:extLst>
              <a:ext uri="{FF2B5EF4-FFF2-40B4-BE49-F238E27FC236}">
                <a16:creationId xmlns:a16="http://schemas.microsoft.com/office/drawing/2014/main" id="{16D8AD65-2EC7-0406-179A-950294E33E2E}"/>
              </a:ext>
            </a:extLst>
          </p:cNvPr>
          <p:cNvSpPr>
            <a:spLocks noGrp="1"/>
          </p:cNvSpPr>
          <p:nvPr>
            <p:ph type="body" idx="1"/>
          </p:nvPr>
        </p:nvSpPr>
        <p:spPr>
          <a:xfrm>
            <a:off x="6096000" y="2958646"/>
            <a:ext cx="5111750" cy="1525588"/>
          </a:xfrm>
        </p:spPr>
        <p:txBody>
          <a:bodyPr/>
          <a:lstStyle/>
          <a:p>
            <a:r>
              <a:rPr lang="vi-VN" sz="1800" b="0" i="0" u="none" strike="noStrike" baseline="0" dirty="0">
                <a:latin typeface="CMR10"/>
              </a:rPr>
              <a:t>24 programs CTF challenges</a:t>
            </a:r>
            <a:endParaRPr lang="en-US" dirty="0"/>
          </a:p>
        </p:txBody>
      </p:sp>
      <p:sp>
        <p:nvSpPr>
          <p:cNvPr id="4" name="Date Placeholder 3">
            <a:extLst>
              <a:ext uri="{FF2B5EF4-FFF2-40B4-BE49-F238E27FC236}">
                <a16:creationId xmlns:a16="http://schemas.microsoft.com/office/drawing/2014/main" id="{B40EECB8-8813-B51D-21F2-A6AB48B26273}"/>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vi-VN"/>
              <a:t>2022</a:t>
            </a:r>
            <a:endParaRPr lang="en-US"/>
          </a:p>
        </p:txBody>
      </p:sp>
      <p:sp>
        <p:nvSpPr>
          <p:cNvPr id="5" name="Footer Placeholder 4">
            <a:extLst>
              <a:ext uri="{FF2B5EF4-FFF2-40B4-BE49-F238E27FC236}">
                <a16:creationId xmlns:a16="http://schemas.microsoft.com/office/drawing/2014/main" id="{C631AE78-66BF-B562-A7E5-E74003926B33}"/>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HAEPG</a:t>
            </a:r>
          </a:p>
        </p:txBody>
      </p:sp>
      <p:sp>
        <p:nvSpPr>
          <p:cNvPr id="6" name="Slide Number Placeholder 5">
            <a:extLst>
              <a:ext uri="{FF2B5EF4-FFF2-40B4-BE49-F238E27FC236}">
                <a16:creationId xmlns:a16="http://schemas.microsoft.com/office/drawing/2014/main" id="{BD7BB538-1B9A-2861-F3A7-DECAB2F51FF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19</a:t>
            </a:fld>
            <a:endParaRPr lang="en-US"/>
          </a:p>
        </p:txBody>
      </p:sp>
    </p:spTree>
    <p:extLst>
      <p:ext uri="{BB962C8B-B14F-4D97-AF65-F5344CB8AC3E}">
        <p14:creationId xmlns:p14="http://schemas.microsoft.com/office/powerpoint/2010/main" val="2336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569890"/>
            <a:ext cx="2895600" cy="1325563"/>
          </a:xfrm>
        </p:spPr>
        <p:txBody>
          <a:bodyPr/>
          <a:lstStyle/>
          <a:p>
            <a:r>
              <a:rPr lang="en-US" dirty="0"/>
              <a:t>Context</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1998139"/>
            <a:ext cx="3328307" cy="3109232"/>
          </a:xfrm>
        </p:spPr>
        <p:txBody>
          <a:bodyPr>
            <a:noAutofit/>
          </a:bodyPr>
          <a:lstStyle/>
          <a:p>
            <a:r>
              <a:rPr lang="en-US" sz="2000" dirty="0"/>
              <a:t>Introduction</a:t>
            </a:r>
          </a:p>
          <a:p>
            <a:r>
              <a:rPr lang="en-US" sz="2000" dirty="0"/>
              <a:t>Motivation Example</a:t>
            </a:r>
          </a:p>
          <a:p>
            <a:r>
              <a:rPr lang="en-US" sz="2000" dirty="0"/>
              <a:t>Methodology</a:t>
            </a:r>
          </a:p>
          <a:p>
            <a:r>
              <a:rPr lang="en-US" sz="2000" dirty="0"/>
              <a:t>Implementation</a:t>
            </a:r>
          </a:p>
          <a:p>
            <a:r>
              <a:rPr lang="en-US" sz="2000" dirty="0"/>
              <a:t>Evaluation</a:t>
            </a:r>
          </a:p>
          <a:p>
            <a:r>
              <a:rPr lang="en-US" sz="2000" dirty="0"/>
              <a:t>Conclusion</a:t>
            </a:r>
          </a:p>
          <a:p>
            <a:r>
              <a:rPr lang="en-US" sz="2000" dirty="0"/>
              <a:t>Demo</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vi-VN"/>
              <a:t>2022</a:t>
            </a:r>
            <a:endParaRPr lang="en-US" dirty="0"/>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HAEPG</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sz="1800" b="0" i="0" u="none" strike="noStrike" baseline="0" dirty="0">
                <a:latin typeface="CMR9"/>
              </a:rPr>
              <a:t>List of function and variables provided by the templating language</a:t>
            </a:r>
            <a:endParaRPr lang="en-US" dirty="0"/>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vi-VN"/>
              <a:t>2022</a:t>
            </a: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a:t>HAEPG</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
        <p:nvSpPr>
          <p:cNvPr id="5" name="Table Placeholder 4">
            <a:extLst>
              <a:ext uri="{FF2B5EF4-FFF2-40B4-BE49-F238E27FC236}">
                <a16:creationId xmlns:a16="http://schemas.microsoft.com/office/drawing/2014/main" id="{0C461D87-CFC0-BCB0-E3DE-1648819012E2}"/>
              </a:ext>
            </a:extLst>
          </p:cNvPr>
          <p:cNvSpPr>
            <a:spLocks noGrp="1"/>
          </p:cNvSpPr>
          <p:nvPr>
            <p:ph type="tbl" sz="quarter" idx="14"/>
          </p:nvPr>
        </p:nvSpPr>
        <p:spPr/>
      </p:sp>
      <p:pic>
        <p:nvPicPr>
          <p:cNvPr id="10" name="Picture 9">
            <a:extLst>
              <a:ext uri="{FF2B5EF4-FFF2-40B4-BE49-F238E27FC236}">
                <a16:creationId xmlns:a16="http://schemas.microsoft.com/office/drawing/2014/main" id="{622122ED-5DB8-2334-9063-851308B8B63E}"/>
              </a:ext>
            </a:extLst>
          </p:cNvPr>
          <p:cNvPicPr>
            <a:picLocks noChangeAspect="1"/>
          </p:cNvPicPr>
          <p:nvPr/>
        </p:nvPicPr>
        <p:blipFill>
          <a:blip r:embed="rId2"/>
          <a:stretch>
            <a:fillRect/>
          </a:stretch>
        </p:blipFill>
        <p:spPr>
          <a:xfrm>
            <a:off x="1723724" y="1287824"/>
            <a:ext cx="9268326" cy="4991524"/>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sz="1800" b="0" i="0" u="none" strike="noStrike" baseline="0" dirty="0">
                <a:latin typeface="CMR9"/>
              </a:rPr>
              <a:t>List of CTF </a:t>
            </a:r>
            <a:r>
              <a:rPr lang="en-US" sz="1800" b="0" i="0" u="none" strike="noStrike" baseline="0" dirty="0" err="1">
                <a:latin typeface="CMR9"/>
              </a:rPr>
              <a:t>pwn</a:t>
            </a:r>
            <a:r>
              <a:rPr lang="en-US" sz="1800" b="0" i="0" u="none" strike="noStrike" baseline="0" dirty="0">
                <a:latin typeface="CMR9"/>
              </a:rPr>
              <a:t> programs evaluated with </a:t>
            </a:r>
            <a:r>
              <a:rPr lang="en-US" sz="1800" b="0" i="0" u="none" strike="noStrike" baseline="0" dirty="0">
                <a:latin typeface="CMTT9"/>
              </a:rPr>
              <a:t>HAEPG</a:t>
            </a:r>
            <a:endParaRPr lang="en-US" dirty="0"/>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vi-VN"/>
              <a:t>2022</a:t>
            </a:r>
            <a:endParaRPr lang="en-US" dirty="0"/>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a:t>HAEPG</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
        <p:nvSpPr>
          <p:cNvPr id="4" name="Chart Placeholder 3">
            <a:extLst>
              <a:ext uri="{FF2B5EF4-FFF2-40B4-BE49-F238E27FC236}">
                <a16:creationId xmlns:a16="http://schemas.microsoft.com/office/drawing/2014/main" id="{95A425FA-8A46-A0EB-BD17-B39AAF9F9E80}"/>
              </a:ext>
            </a:extLst>
          </p:cNvPr>
          <p:cNvSpPr>
            <a:spLocks noGrp="1"/>
          </p:cNvSpPr>
          <p:nvPr>
            <p:ph type="chart" sz="quarter" idx="13"/>
          </p:nvPr>
        </p:nvSpPr>
        <p:spPr/>
      </p:sp>
      <p:pic>
        <p:nvPicPr>
          <p:cNvPr id="14" name="Picture 13">
            <a:extLst>
              <a:ext uri="{FF2B5EF4-FFF2-40B4-BE49-F238E27FC236}">
                <a16:creationId xmlns:a16="http://schemas.microsoft.com/office/drawing/2014/main" id="{884B0558-0E19-BDB0-3E42-452A2A5EEF6B}"/>
              </a:ext>
            </a:extLst>
          </p:cNvPr>
          <p:cNvPicPr>
            <a:picLocks noChangeAspect="1"/>
          </p:cNvPicPr>
          <p:nvPr/>
        </p:nvPicPr>
        <p:blipFill>
          <a:blip r:embed="rId2"/>
          <a:stretch>
            <a:fillRect/>
          </a:stretch>
        </p:blipFill>
        <p:spPr>
          <a:xfrm>
            <a:off x="732862" y="2023754"/>
            <a:ext cx="5201376" cy="3715268"/>
          </a:xfrm>
          <a:prstGeom prst="rect">
            <a:avLst/>
          </a:prstGeom>
        </p:spPr>
      </p:pic>
      <p:pic>
        <p:nvPicPr>
          <p:cNvPr id="16" name="Picture 15">
            <a:extLst>
              <a:ext uri="{FF2B5EF4-FFF2-40B4-BE49-F238E27FC236}">
                <a16:creationId xmlns:a16="http://schemas.microsoft.com/office/drawing/2014/main" id="{DDA68D1A-B0F2-B161-C739-D2E034714663}"/>
              </a:ext>
            </a:extLst>
          </p:cNvPr>
          <p:cNvPicPr>
            <a:picLocks noChangeAspect="1"/>
          </p:cNvPicPr>
          <p:nvPr/>
        </p:nvPicPr>
        <p:blipFill>
          <a:blip r:embed="rId3"/>
          <a:stretch>
            <a:fillRect/>
          </a:stretch>
        </p:blipFill>
        <p:spPr>
          <a:xfrm>
            <a:off x="6257764" y="1864988"/>
            <a:ext cx="5048955" cy="3991532"/>
          </a:xfrm>
          <a:prstGeom prst="rect">
            <a:avLst/>
          </a:prstGeom>
        </p:spPr>
      </p:pic>
    </p:spTree>
    <p:extLst>
      <p:ext uri="{BB962C8B-B14F-4D97-AF65-F5344CB8AC3E}">
        <p14:creationId xmlns:p14="http://schemas.microsoft.com/office/powerpoint/2010/main" val="2303579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37D5-7EBD-0C3B-4274-A49B90EC7631}"/>
              </a:ext>
            </a:extLst>
          </p:cNvPr>
          <p:cNvSpPr>
            <a:spLocks noGrp="1"/>
          </p:cNvSpPr>
          <p:nvPr>
            <p:ph type="title"/>
          </p:nvPr>
        </p:nvSpPr>
        <p:spPr/>
        <p:txBody>
          <a:bodyPr/>
          <a:lstStyle/>
          <a:p>
            <a:r>
              <a:rPr lang="en-US" sz="1800" b="0" i="0" u="none" strike="noStrike" baseline="0" dirty="0">
                <a:latin typeface="CMR9"/>
              </a:rPr>
              <a:t>Time intervals of modeling heap interaction and exploit generation</a:t>
            </a:r>
            <a:endParaRPr lang="vi-VN" dirty="0"/>
          </a:p>
        </p:txBody>
      </p:sp>
      <p:sp>
        <p:nvSpPr>
          <p:cNvPr id="3" name="Date Placeholder 2">
            <a:extLst>
              <a:ext uri="{FF2B5EF4-FFF2-40B4-BE49-F238E27FC236}">
                <a16:creationId xmlns:a16="http://schemas.microsoft.com/office/drawing/2014/main" id="{B4B30BF0-D47B-357C-8EC1-BFD9A89D4603}"/>
              </a:ext>
            </a:extLst>
          </p:cNvPr>
          <p:cNvSpPr>
            <a:spLocks noGrp="1"/>
          </p:cNvSpPr>
          <p:nvPr>
            <p:ph type="dt" sz="half" idx="10"/>
          </p:nvPr>
        </p:nvSpPr>
        <p:spPr/>
        <p:txBody>
          <a:bodyPr/>
          <a:lstStyle/>
          <a:p>
            <a:r>
              <a:rPr lang="vi-VN"/>
              <a:t>2022</a:t>
            </a:r>
            <a:endParaRPr lang="en-US" dirty="0"/>
          </a:p>
        </p:txBody>
      </p:sp>
      <p:sp>
        <p:nvSpPr>
          <p:cNvPr id="4" name="Footer Placeholder 3">
            <a:extLst>
              <a:ext uri="{FF2B5EF4-FFF2-40B4-BE49-F238E27FC236}">
                <a16:creationId xmlns:a16="http://schemas.microsoft.com/office/drawing/2014/main" id="{5CC3B192-CF9B-B003-C604-82D43B56F2E9}"/>
              </a:ext>
            </a:extLst>
          </p:cNvPr>
          <p:cNvSpPr>
            <a:spLocks noGrp="1"/>
          </p:cNvSpPr>
          <p:nvPr>
            <p:ph type="ftr" sz="quarter" idx="11"/>
          </p:nvPr>
        </p:nvSpPr>
        <p:spPr/>
        <p:txBody>
          <a:bodyPr/>
          <a:lstStyle/>
          <a:p>
            <a:r>
              <a:rPr lang="en-US"/>
              <a:t>HAEPG</a:t>
            </a:r>
            <a:endParaRPr lang="en-US" dirty="0"/>
          </a:p>
        </p:txBody>
      </p:sp>
      <p:sp>
        <p:nvSpPr>
          <p:cNvPr id="5" name="Slide Number Placeholder 4">
            <a:extLst>
              <a:ext uri="{FF2B5EF4-FFF2-40B4-BE49-F238E27FC236}">
                <a16:creationId xmlns:a16="http://schemas.microsoft.com/office/drawing/2014/main" id="{F6E554FA-DC57-FBD8-DAF4-CBE797475400}"/>
              </a:ext>
            </a:extLst>
          </p:cNvPr>
          <p:cNvSpPr>
            <a:spLocks noGrp="1"/>
          </p:cNvSpPr>
          <p:nvPr>
            <p:ph type="sldNum" sz="quarter" idx="12"/>
          </p:nvPr>
        </p:nvSpPr>
        <p:spPr/>
        <p:txBody>
          <a:bodyPr/>
          <a:lstStyle/>
          <a:p>
            <a:fld id="{A49DFD55-3C28-40EF-9E31-A92D2E4017FF}" type="slidenum">
              <a:rPr lang="en-US" smtClean="0"/>
              <a:pPr/>
              <a:t>22</a:t>
            </a:fld>
            <a:endParaRPr lang="en-US" dirty="0"/>
          </a:p>
        </p:txBody>
      </p:sp>
      <p:pic>
        <p:nvPicPr>
          <p:cNvPr id="8" name="Picture 7">
            <a:extLst>
              <a:ext uri="{FF2B5EF4-FFF2-40B4-BE49-F238E27FC236}">
                <a16:creationId xmlns:a16="http://schemas.microsoft.com/office/drawing/2014/main" id="{9714D082-68E4-DF4C-73E2-6437511A8FE9}"/>
              </a:ext>
            </a:extLst>
          </p:cNvPr>
          <p:cNvPicPr>
            <a:picLocks noChangeAspect="1"/>
          </p:cNvPicPr>
          <p:nvPr/>
        </p:nvPicPr>
        <p:blipFill>
          <a:blip r:embed="rId2"/>
          <a:stretch>
            <a:fillRect/>
          </a:stretch>
        </p:blipFill>
        <p:spPr>
          <a:xfrm>
            <a:off x="1835099" y="1690688"/>
            <a:ext cx="8521802" cy="4443138"/>
          </a:xfrm>
          <a:prstGeom prst="rect">
            <a:avLst/>
          </a:prstGeom>
        </p:spPr>
      </p:pic>
    </p:spTree>
    <p:extLst>
      <p:ext uri="{BB962C8B-B14F-4D97-AF65-F5344CB8AC3E}">
        <p14:creationId xmlns:p14="http://schemas.microsoft.com/office/powerpoint/2010/main" val="287878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normAutofit/>
          </a:bodyPr>
          <a:lstStyle/>
          <a:p>
            <a:r>
              <a:rPr lang="en-US" sz="6000" dirty="0"/>
              <a:t>Conclusion</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vi-VN"/>
              <a:t>2022</a:t>
            </a:r>
            <a:endParaRPr lang="en-US" dirty="0"/>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a:t>HAEPG</a:t>
            </a:r>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sp>
        <p:nvSpPr>
          <p:cNvPr id="8" name="Rectangle 2">
            <a:extLst>
              <a:ext uri="{FF2B5EF4-FFF2-40B4-BE49-F238E27FC236}">
                <a16:creationId xmlns:a16="http://schemas.microsoft.com/office/drawing/2014/main" id="{617441DE-3553-69A6-7019-6EE873FC94DB}"/>
              </a:ext>
            </a:extLst>
          </p:cNvPr>
          <p:cNvSpPr>
            <a:spLocks noGrp="1" noChangeArrowheads="1"/>
          </p:cNvSpPr>
          <p:nvPr>
            <p:ph type="body" idx="1"/>
          </p:nvPr>
        </p:nvSpPr>
        <p:spPr bwMode="auto">
          <a:xfrm>
            <a:off x="5076826" y="3328541"/>
            <a:ext cx="6276974" cy="620691"/>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1"/>
          </a:lnRef>
          <a:fillRef idx="1">
            <a:schemeClr val="lt1"/>
          </a:fillRef>
          <a:effectRef idx="0">
            <a:schemeClr val="accent1"/>
          </a:effectRef>
          <a:fontRef idx="minor">
            <a:schemeClr val="dk1"/>
          </a:fontRef>
        </p:style>
        <p:txBody>
          <a:bodyPr vert="horz" wrap="square" lIns="0" tIns="-12696" rIns="0" bIns="-12696"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vi-VN" altLang="vi-VN" dirty="0">
                <a:highlight>
                  <a:srgbClr val="FFFFFF"/>
                </a:highlight>
                <a:latin typeface="Optima" panose="02020500000000000000" pitchFamily="18" charset="0"/>
                <a:ea typeface="Optima" panose="02020500000000000000" pitchFamily="18" charset="0"/>
                <a:cs typeface="Optima" panose="02020500000000000000" pitchFamily="18" charset="0"/>
              </a:rPr>
              <a:t>Trong bài báo này, </a:t>
            </a:r>
            <a:r>
              <a:rPr lang="en-US" altLang="vi-VN" dirty="0">
                <a:highlight>
                  <a:srgbClr val="FFFFFF"/>
                </a:highlight>
                <a:latin typeface="Optima" panose="02020500000000000000" pitchFamily="18" charset="0"/>
                <a:ea typeface="Optima" panose="02020500000000000000" pitchFamily="18" charset="0"/>
                <a:cs typeface="Optima" panose="02020500000000000000" pitchFamily="18" charset="0"/>
              </a:rPr>
              <a:t>Nhóm nghiên  c</a:t>
            </a:r>
            <a:r>
              <a:rPr lang="vi-VN" altLang="vi-VN" dirty="0">
                <a:highlight>
                  <a:srgbClr val="FFFFFF"/>
                </a:highlight>
                <a:latin typeface="Optima" panose="02020500000000000000" pitchFamily="18" charset="0"/>
                <a:ea typeface="Optima" panose="02020500000000000000" pitchFamily="18" charset="0"/>
                <a:cs typeface="Optima" panose="02020500000000000000" pitchFamily="18" charset="0"/>
              </a:rPr>
              <a:t>ứu đề xuất giải pháp tạo khai thác tự động HAEPG cho heap, sử dụng các kỹ thuật kết hợp để xây dựng tương tác heap lập mô hình và điều hướng khai thác multi-hop. </a:t>
            </a:r>
            <a:endParaRPr lang="en-US" altLang="vi-VN" dirty="0">
              <a:highlight>
                <a:srgbClr val="FFFFFF"/>
              </a:highlight>
              <a:latin typeface="Optima" panose="02020500000000000000" pitchFamily="18" charset="0"/>
              <a:ea typeface="Optima" panose="02020500000000000000" pitchFamily="18" charset="0"/>
              <a:cs typeface="Optima" panose="02020500000000000000" pitchFamily="18" charset="0"/>
            </a:endParaRPr>
          </a:p>
        </p:txBody>
      </p:sp>
    </p:spTree>
    <p:extLst>
      <p:ext uri="{BB962C8B-B14F-4D97-AF65-F5344CB8AC3E}">
        <p14:creationId xmlns:p14="http://schemas.microsoft.com/office/powerpoint/2010/main" val="1742861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52DCC70-4AE8-CABE-9884-06547F9A42AA}"/>
              </a:ext>
            </a:extLst>
          </p:cNvPr>
          <p:cNvSpPr>
            <a:spLocks noGrp="1"/>
          </p:cNvSpPr>
          <p:nvPr>
            <p:ph type="dt" sz="half" idx="10"/>
          </p:nvPr>
        </p:nvSpPr>
        <p:spPr/>
        <p:txBody>
          <a:bodyPr/>
          <a:lstStyle/>
          <a:p>
            <a:r>
              <a:rPr lang="vi-VN"/>
              <a:t>2022</a:t>
            </a:r>
            <a:endParaRPr lang="en-US" dirty="0"/>
          </a:p>
        </p:txBody>
      </p:sp>
      <p:sp>
        <p:nvSpPr>
          <p:cNvPr id="5" name="Footer Placeholder 4">
            <a:extLst>
              <a:ext uri="{FF2B5EF4-FFF2-40B4-BE49-F238E27FC236}">
                <a16:creationId xmlns:a16="http://schemas.microsoft.com/office/drawing/2014/main" id="{2944008F-9414-04B6-FB11-6CB82B1690A9}"/>
              </a:ext>
            </a:extLst>
          </p:cNvPr>
          <p:cNvSpPr>
            <a:spLocks noGrp="1"/>
          </p:cNvSpPr>
          <p:nvPr>
            <p:ph type="ftr" sz="quarter" idx="11"/>
          </p:nvPr>
        </p:nvSpPr>
        <p:spPr/>
        <p:txBody>
          <a:bodyPr/>
          <a:lstStyle/>
          <a:p>
            <a:r>
              <a:rPr lang="en-US"/>
              <a:t>HAEPG</a:t>
            </a:r>
            <a:endParaRPr lang="en-US" dirty="0"/>
          </a:p>
        </p:txBody>
      </p:sp>
      <p:sp>
        <p:nvSpPr>
          <p:cNvPr id="6" name="Slide Number Placeholder 5">
            <a:extLst>
              <a:ext uri="{FF2B5EF4-FFF2-40B4-BE49-F238E27FC236}">
                <a16:creationId xmlns:a16="http://schemas.microsoft.com/office/drawing/2014/main" id="{97DB10EB-E22F-C09C-66B8-2C6FB52471B3}"/>
              </a:ext>
            </a:extLst>
          </p:cNvPr>
          <p:cNvSpPr>
            <a:spLocks noGrp="1"/>
          </p:cNvSpPr>
          <p:nvPr>
            <p:ph type="sldNum" sz="quarter" idx="12"/>
          </p:nvPr>
        </p:nvSpPr>
        <p:spPr/>
        <p:txBody>
          <a:bodyPr/>
          <a:lstStyle/>
          <a:p>
            <a:fld id="{A49DFD55-3C28-40EF-9E31-A92D2E4017FF}" type="slidenum">
              <a:rPr lang="en-US" smtClean="0"/>
              <a:pPr/>
              <a:t>24</a:t>
            </a:fld>
            <a:endParaRPr lang="en-US" dirty="0"/>
          </a:p>
        </p:txBody>
      </p:sp>
      <p:sp>
        <p:nvSpPr>
          <p:cNvPr id="8" name="TextBox 7">
            <a:extLst>
              <a:ext uri="{FF2B5EF4-FFF2-40B4-BE49-F238E27FC236}">
                <a16:creationId xmlns:a16="http://schemas.microsoft.com/office/drawing/2014/main" id="{B6EAA481-5F48-8743-4051-90FD465AD970}"/>
              </a:ext>
            </a:extLst>
          </p:cNvPr>
          <p:cNvSpPr txBox="1"/>
          <p:nvPr/>
        </p:nvSpPr>
        <p:spPr>
          <a:xfrm>
            <a:off x="5105400" y="1964114"/>
            <a:ext cx="6096000" cy="3139321"/>
          </a:xfrm>
          <a:prstGeom prst="rect">
            <a:avLst/>
          </a:prstGeom>
          <a:noFill/>
        </p:spPr>
        <p:txBody>
          <a:bodyPr wrap="square">
            <a:spAutoFit/>
          </a:bodyPr>
          <a:lstStyle/>
          <a:p>
            <a:r>
              <a:rPr lang="en-US" sz="1800" kern="1400" dirty="0">
                <a:solidFill>
                  <a:srgbClr val="212120"/>
                </a:solidFill>
                <a:effectLst/>
                <a:latin typeface="Optima" panose="02020500000000000000" pitchFamily="18" charset="0"/>
                <a:ea typeface="Optima" panose="02020500000000000000" pitchFamily="18" charset="0"/>
                <a:cs typeface="Optima" panose="02020500000000000000" pitchFamily="18" charset="0"/>
              </a:rPr>
              <a:t>Đây là một giải pháp công nghệ kết hợp hai yếu tố, giữa việc phân tích lỗ hổng heap hay các vấn đề khai thác heap trong các ứng dụng cùng với khai thác các lỗ hỏng dạng muti-hop trong các ứng dụng. Ở đây, nhóm nghiên cứu đã đề xuất rằng: HAEPG đã có thể thực hiện một việc khai thác lỗ hỏng phức tạp trong lỗ hổng của HEAP và khiến nó trở lên nguy hiểm hơn theo từng cấp độ một. Điều mà HAEPG làm được là hoàn toàn tự động, thay thế các công việc mà trước đây cần thực hiện thủ công rất nhiều công sức. Dù rằng bài báo chỉ thử nghiệm trên môi trường của các bài thi CTF nhưng kết quả cho ra rất đáng mong đợi. </a:t>
            </a:r>
            <a:endParaRPr lang="vi-VN" dirty="0">
              <a:latin typeface="Optima" panose="02020500000000000000" pitchFamily="18" charset="0"/>
              <a:ea typeface="Optima" panose="02020500000000000000" pitchFamily="18" charset="0"/>
              <a:cs typeface="Optima" panose="02020500000000000000" pitchFamily="18" charset="0"/>
            </a:endParaRPr>
          </a:p>
        </p:txBody>
      </p:sp>
    </p:spTree>
    <p:extLst>
      <p:ext uri="{BB962C8B-B14F-4D97-AF65-F5344CB8AC3E}">
        <p14:creationId xmlns:p14="http://schemas.microsoft.com/office/powerpoint/2010/main" val="1693957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sz="8000" dirty="0"/>
              <a:t>DEMO</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latin typeface="Optima" panose="02020500000000000000" pitchFamily="18" charset="0"/>
                <a:ea typeface="Optima" panose="02020500000000000000" pitchFamily="18" charset="0"/>
                <a:cs typeface="Optima" panose="02020500000000000000" pitchFamily="18" charset="0"/>
              </a:rPr>
              <a:t>Phần demo chỉ một phần nhỏ trong toàn bộ bài nghiên c</a:t>
            </a:r>
            <a:r>
              <a:rPr lang="vi-VN" dirty="0">
                <a:latin typeface="Optima" panose="02020500000000000000" pitchFamily="18" charset="0"/>
                <a:ea typeface="Optima" panose="02020500000000000000" pitchFamily="18" charset="0"/>
                <a:cs typeface="Optima" panose="02020500000000000000" pitchFamily="18" charset="0"/>
              </a:rPr>
              <a:t>ứu</a:t>
            </a:r>
            <a:r>
              <a:rPr lang="en-US" dirty="0">
                <a:latin typeface="Optima" panose="02020500000000000000" pitchFamily="18" charset="0"/>
                <a:ea typeface="Optima" panose="02020500000000000000" pitchFamily="18" charset="0"/>
                <a:cs typeface="Optima" panose="02020500000000000000" pitchFamily="18" charset="0"/>
              </a:rPr>
              <a:t> và chỉ giúp thể hiện cách hoạt động gần t</a:t>
            </a:r>
            <a:r>
              <a:rPr lang="vi-VN" dirty="0">
                <a:latin typeface="Optima" panose="02020500000000000000" pitchFamily="18" charset="0"/>
                <a:ea typeface="Optima" panose="02020500000000000000" pitchFamily="18" charset="0"/>
                <a:cs typeface="Optima" panose="02020500000000000000" pitchFamily="18" charset="0"/>
              </a:rPr>
              <a:t>ương</a:t>
            </a:r>
            <a:r>
              <a:rPr lang="en-US" dirty="0">
                <a:latin typeface="Optima" panose="02020500000000000000" pitchFamily="18" charset="0"/>
                <a:ea typeface="Optima" panose="02020500000000000000" pitchFamily="18" charset="0"/>
                <a:cs typeface="Optima" panose="02020500000000000000" pitchFamily="18" charset="0"/>
              </a:rPr>
              <a:t> tự</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vi-VN"/>
              <a:t>2022</a:t>
            </a:r>
            <a:endParaRPr lang="en-US" dirty="0"/>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a:t>HAEPG</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25</a:t>
            </a:fld>
            <a:endParaRPr lang="en-US" dirty="0"/>
          </a:p>
        </p:txBody>
      </p:sp>
      <p:sp>
        <p:nvSpPr>
          <p:cNvPr id="8" name="TextBox 7">
            <a:extLst>
              <a:ext uri="{FF2B5EF4-FFF2-40B4-BE49-F238E27FC236}">
                <a16:creationId xmlns:a16="http://schemas.microsoft.com/office/drawing/2014/main" id="{7AE44441-A40B-38B2-C70A-2D49FBA0D2C0}"/>
              </a:ext>
            </a:extLst>
          </p:cNvPr>
          <p:cNvSpPr txBox="1"/>
          <p:nvPr/>
        </p:nvSpPr>
        <p:spPr>
          <a:xfrm>
            <a:off x="3848099" y="4836893"/>
            <a:ext cx="7058025" cy="646331"/>
          </a:xfrm>
          <a:prstGeom prst="rect">
            <a:avLst/>
          </a:prstGeom>
          <a:noFill/>
        </p:spPr>
        <p:txBody>
          <a:bodyPr wrap="square">
            <a:spAutoFit/>
          </a:bodyPr>
          <a:lstStyle/>
          <a:p>
            <a:pPr algn="l"/>
            <a:r>
              <a:rPr lang="en-US" sz="1800" b="0" i="0" u="none" strike="noStrike" baseline="0" dirty="0">
                <a:solidFill>
                  <a:srgbClr val="FF0000"/>
                </a:solidFill>
                <a:latin typeface="CMR10"/>
              </a:rPr>
              <a:t>All programs are tested in Ubuntu18.04, with Intel(R) Xeon(R) Gold 6154</a:t>
            </a:r>
          </a:p>
          <a:p>
            <a:pPr algn="l"/>
            <a:r>
              <a:rPr lang="en-US" sz="1800" b="0" i="0" u="none" strike="noStrike" baseline="0" dirty="0">
                <a:solidFill>
                  <a:srgbClr val="FF0000"/>
                </a:solidFill>
                <a:latin typeface="CMR10"/>
              </a:rPr>
              <a:t>CPU @ 3.00GHz*24 and 512GB RAM.</a:t>
            </a:r>
            <a:endParaRPr lang="vi-VN" dirty="0">
              <a:solidFill>
                <a:srgbClr val="FF0000"/>
              </a:solidFill>
            </a:endParaRPr>
          </a:p>
        </p:txBody>
      </p:sp>
      <p:pic>
        <p:nvPicPr>
          <p:cNvPr id="11" name="Picture 10">
            <a:extLst>
              <a:ext uri="{FF2B5EF4-FFF2-40B4-BE49-F238E27FC236}">
                <a16:creationId xmlns:a16="http://schemas.microsoft.com/office/drawing/2014/main" id="{961FC09F-F273-FAEB-430B-24B8AF1D4169}"/>
              </a:ext>
            </a:extLst>
          </p:cNvPr>
          <p:cNvPicPr>
            <a:picLocks noChangeAspect="1"/>
          </p:cNvPicPr>
          <p:nvPr/>
        </p:nvPicPr>
        <p:blipFill>
          <a:blip r:embed="rId3"/>
          <a:stretch>
            <a:fillRect/>
          </a:stretch>
        </p:blipFill>
        <p:spPr>
          <a:xfrm>
            <a:off x="8446770" y="2414446"/>
            <a:ext cx="2962688" cy="2029108"/>
          </a:xfrm>
          <a:prstGeom prst="rect">
            <a:avLst/>
          </a:prstGeom>
        </p:spPr>
      </p:pic>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746058" y="136525"/>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35388" y="2516509"/>
            <a:ext cx="7320815" cy="1824982"/>
          </a:xfrm>
        </p:spPr>
        <p:txBody>
          <a:bodyPr>
            <a:noAutofit/>
          </a:bodyPr>
          <a:lstStyle/>
          <a:p>
            <a:r>
              <a:rPr lang="en-US" sz="2000" dirty="0">
                <a:latin typeface="Optima" panose="02020500000000000000" pitchFamily="18" charset="0"/>
                <a:ea typeface="Optima" panose="02020500000000000000" pitchFamily="18" charset="0"/>
                <a:cs typeface="Optima" panose="02020500000000000000" pitchFamily="18" charset="0"/>
              </a:rPr>
              <a:t>Kỹ thuật tự động hoá giải quyết các vấn đề trong các </a:t>
            </a:r>
            <a:r>
              <a:rPr lang="en-US" sz="2000" dirty="0" err="1">
                <a:latin typeface="Optima" panose="02020500000000000000" pitchFamily="18" charset="0"/>
                <a:ea typeface="Optima" panose="02020500000000000000" pitchFamily="18" charset="0"/>
                <a:cs typeface="Optima" panose="02020500000000000000" pitchFamily="18" charset="0"/>
              </a:rPr>
              <a:t>ch</a:t>
            </a:r>
            <a:r>
              <a:rPr lang="vi-VN" sz="2000" dirty="0">
                <a:latin typeface="Optima" panose="02020500000000000000" pitchFamily="18" charset="0"/>
                <a:ea typeface="Optima" panose="02020500000000000000" pitchFamily="18" charset="0"/>
                <a:cs typeface="Optima" panose="02020500000000000000" pitchFamily="18" charset="0"/>
              </a:rPr>
              <a:t>ươn</a:t>
            </a:r>
            <a:r>
              <a:rPr lang="en-US" sz="2000" dirty="0">
                <a:latin typeface="Optima" panose="02020500000000000000" pitchFamily="18" charset="0"/>
                <a:ea typeface="Optima" panose="02020500000000000000" pitchFamily="18" charset="0"/>
                <a:cs typeface="Optima" panose="02020500000000000000" pitchFamily="18" charset="0"/>
              </a:rPr>
              <a:t>g trình đang rất là nổi trội</a:t>
            </a:r>
          </a:p>
          <a:p>
            <a:r>
              <a:rPr lang="en-US" sz="2000" dirty="0">
                <a:latin typeface="Optima" panose="02020500000000000000" pitchFamily="18" charset="0"/>
                <a:ea typeface="Optima" panose="02020500000000000000" pitchFamily="18" charset="0"/>
                <a:cs typeface="Optima" panose="02020500000000000000" pitchFamily="18" charset="0"/>
              </a:rPr>
              <a:t>Bằng việc phân tích đúng và chính xác h</a:t>
            </a:r>
            <a:r>
              <a:rPr lang="vi-VN" sz="2000" dirty="0">
                <a:latin typeface="Optima" panose="02020500000000000000" pitchFamily="18" charset="0"/>
                <a:ea typeface="Optima" panose="02020500000000000000" pitchFamily="18" charset="0"/>
                <a:cs typeface="Optima" panose="02020500000000000000" pitchFamily="18" charset="0"/>
              </a:rPr>
              <a:t>ơn</a:t>
            </a:r>
            <a:r>
              <a:rPr lang="en-US" sz="2000" dirty="0">
                <a:latin typeface="Optima" panose="02020500000000000000" pitchFamily="18" charset="0"/>
                <a:ea typeface="Optima" panose="02020500000000000000" pitchFamily="18" charset="0"/>
                <a:cs typeface="Optima" panose="02020500000000000000" pitchFamily="18" charset="0"/>
              </a:rPr>
              <a:t>, các đ</a:t>
            </a:r>
            <a:r>
              <a:rPr lang="vi-VN" sz="2000" dirty="0">
                <a:latin typeface="Optima" panose="02020500000000000000" pitchFamily="18" charset="0"/>
                <a:ea typeface="Optima" panose="02020500000000000000" pitchFamily="18" charset="0"/>
                <a:cs typeface="Optima" panose="02020500000000000000" pitchFamily="18" charset="0"/>
              </a:rPr>
              <a:t>ơn</a:t>
            </a:r>
            <a:r>
              <a:rPr lang="en-US" sz="2000" dirty="0">
                <a:latin typeface="Optima" panose="02020500000000000000" pitchFamily="18" charset="0"/>
                <a:ea typeface="Optima" panose="02020500000000000000" pitchFamily="18" charset="0"/>
                <a:cs typeface="Optima" panose="02020500000000000000" pitchFamily="18" charset="0"/>
              </a:rPr>
              <a:t> vị phát triển phần mềm có thể giảm chi phí và nâng cao chất l</a:t>
            </a:r>
            <a:r>
              <a:rPr lang="vi-VN" sz="2000" dirty="0">
                <a:latin typeface="Optima" panose="02020500000000000000" pitchFamily="18" charset="0"/>
                <a:ea typeface="Optima" panose="02020500000000000000" pitchFamily="18" charset="0"/>
                <a:cs typeface="Optima" panose="02020500000000000000" pitchFamily="18" charset="0"/>
              </a:rPr>
              <a:t>ượng</a:t>
            </a:r>
            <a:r>
              <a:rPr lang="en-US" sz="2000" dirty="0">
                <a:latin typeface="Optima" panose="02020500000000000000" pitchFamily="18" charset="0"/>
                <a:ea typeface="Optima" panose="02020500000000000000" pitchFamily="18" charset="0"/>
                <a:cs typeface="Optima" panose="02020500000000000000" pitchFamily="18" charset="0"/>
              </a:rPr>
              <a:t> sản phẩm</a:t>
            </a:r>
          </a:p>
          <a:p>
            <a:r>
              <a:rPr lang="en-US" sz="2000" dirty="0">
                <a:latin typeface="Optima" panose="02020500000000000000" pitchFamily="18" charset="0"/>
                <a:ea typeface="Optima" panose="02020500000000000000" pitchFamily="18" charset="0"/>
                <a:cs typeface="Optima" panose="02020500000000000000" pitchFamily="18" charset="0"/>
              </a:rPr>
              <a:t>Các kỹ thuật hiện tại còn gặp nhiều hạn chế nhất định, đôi khi những  lỗ hỏng về heap với mức độ phức tạp cao khiến cho việc phân tích và xác định gặp nhiều sai xót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vi-VN"/>
              <a:t>2022</a:t>
            </a: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HAEPG</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0D2C6D3-EC46-A899-026C-BEDFD80676DC}"/>
              </a:ext>
            </a:extLst>
          </p:cNvPr>
          <p:cNvSpPr>
            <a:spLocks noGrp="1"/>
          </p:cNvSpPr>
          <p:nvPr>
            <p:ph type="dt" sz="half" idx="10"/>
          </p:nvPr>
        </p:nvSpPr>
        <p:spPr/>
        <p:txBody>
          <a:bodyPr/>
          <a:lstStyle/>
          <a:p>
            <a:r>
              <a:rPr lang="vi-VN"/>
              <a:t>2022</a:t>
            </a:r>
            <a:endParaRPr lang="en-US" dirty="0"/>
          </a:p>
        </p:txBody>
      </p:sp>
      <p:sp>
        <p:nvSpPr>
          <p:cNvPr id="5" name="Footer Placeholder 4">
            <a:extLst>
              <a:ext uri="{FF2B5EF4-FFF2-40B4-BE49-F238E27FC236}">
                <a16:creationId xmlns:a16="http://schemas.microsoft.com/office/drawing/2014/main" id="{04DC8F86-303A-3CD4-6849-4397EAA611BE}"/>
              </a:ext>
            </a:extLst>
          </p:cNvPr>
          <p:cNvSpPr>
            <a:spLocks noGrp="1"/>
          </p:cNvSpPr>
          <p:nvPr>
            <p:ph type="ftr" sz="quarter" idx="11"/>
          </p:nvPr>
        </p:nvSpPr>
        <p:spPr/>
        <p:txBody>
          <a:bodyPr/>
          <a:lstStyle/>
          <a:p>
            <a:r>
              <a:rPr lang="en-US"/>
              <a:t>HAEPG</a:t>
            </a:r>
            <a:endParaRPr lang="en-US" dirty="0"/>
          </a:p>
        </p:txBody>
      </p:sp>
      <p:sp>
        <p:nvSpPr>
          <p:cNvPr id="6" name="Slide Number Placeholder 5">
            <a:extLst>
              <a:ext uri="{FF2B5EF4-FFF2-40B4-BE49-F238E27FC236}">
                <a16:creationId xmlns:a16="http://schemas.microsoft.com/office/drawing/2014/main" id="{7453FDDC-8AE7-D8FF-2BBC-7051A9C5ECE3}"/>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7" name="Picture 6">
            <a:extLst>
              <a:ext uri="{FF2B5EF4-FFF2-40B4-BE49-F238E27FC236}">
                <a16:creationId xmlns:a16="http://schemas.microsoft.com/office/drawing/2014/main" id="{DB40C329-649F-F676-97E7-6DB93EE27962}"/>
              </a:ext>
            </a:extLst>
          </p:cNvPr>
          <p:cNvPicPr>
            <a:picLocks noChangeAspect="1"/>
          </p:cNvPicPr>
          <p:nvPr/>
        </p:nvPicPr>
        <p:blipFill>
          <a:blip r:embed="rId3"/>
          <a:stretch>
            <a:fillRect/>
          </a:stretch>
        </p:blipFill>
        <p:spPr>
          <a:xfrm>
            <a:off x="506540" y="1267272"/>
            <a:ext cx="6248402" cy="3276754"/>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9DE81085-9052-9443-7F50-61D7C3F89B88}"/>
              </a:ext>
            </a:extLst>
          </p:cNvPr>
          <p:cNvPicPr>
            <a:picLocks noChangeAspect="1"/>
          </p:cNvPicPr>
          <p:nvPr/>
        </p:nvPicPr>
        <p:blipFill>
          <a:blip r:embed="rId4"/>
          <a:stretch>
            <a:fillRect/>
          </a:stretch>
        </p:blipFill>
        <p:spPr>
          <a:xfrm>
            <a:off x="4937516" y="184949"/>
            <a:ext cx="7208509" cy="272070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258906DB-98B9-4AB9-94C2-B7ACC75A0FD1}"/>
              </a:ext>
            </a:extLst>
          </p:cNvPr>
          <p:cNvPicPr>
            <a:picLocks noChangeAspect="1"/>
          </p:cNvPicPr>
          <p:nvPr/>
        </p:nvPicPr>
        <p:blipFill>
          <a:blip r:embed="rId5"/>
          <a:stretch>
            <a:fillRect/>
          </a:stretch>
        </p:blipFill>
        <p:spPr>
          <a:xfrm>
            <a:off x="431522" y="2524481"/>
            <a:ext cx="4975058" cy="3103706"/>
          </a:xfrm>
          <a:prstGeom prst="rect">
            <a:avLst/>
          </a:prstGeom>
          <a:ln>
            <a:noFill/>
          </a:ln>
          <a:effectLst>
            <a:softEdge rad="112500"/>
          </a:effectLst>
        </p:spPr>
      </p:pic>
      <p:pic>
        <p:nvPicPr>
          <p:cNvPr id="10" name="Picture 9">
            <a:extLst>
              <a:ext uri="{FF2B5EF4-FFF2-40B4-BE49-F238E27FC236}">
                <a16:creationId xmlns:a16="http://schemas.microsoft.com/office/drawing/2014/main" id="{6C7257ED-7F87-AB74-A71B-9FB9F064A771}"/>
              </a:ext>
            </a:extLst>
          </p:cNvPr>
          <p:cNvPicPr>
            <a:picLocks noChangeAspect="1"/>
          </p:cNvPicPr>
          <p:nvPr/>
        </p:nvPicPr>
        <p:blipFill>
          <a:blip r:embed="rId6"/>
          <a:stretch>
            <a:fillRect/>
          </a:stretch>
        </p:blipFill>
        <p:spPr>
          <a:xfrm>
            <a:off x="5331562" y="2300348"/>
            <a:ext cx="5904451" cy="2599675"/>
          </a:xfrm>
          <a:prstGeom prst="rect">
            <a:avLst/>
          </a:prstGeom>
          <a:ln>
            <a:noFill/>
          </a:ln>
          <a:effectLst>
            <a:softEdge rad="112500"/>
          </a:effectLst>
        </p:spPr>
      </p:pic>
      <p:pic>
        <p:nvPicPr>
          <p:cNvPr id="11" name="Picture 10">
            <a:extLst>
              <a:ext uri="{FF2B5EF4-FFF2-40B4-BE49-F238E27FC236}">
                <a16:creationId xmlns:a16="http://schemas.microsoft.com/office/drawing/2014/main" id="{5C12A572-F60A-2168-521A-5A93414FD5B9}"/>
              </a:ext>
            </a:extLst>
          </p:cNvPr>
          <p:cNvPicPr>
            <a:picLocks noChangeAspect="1"/>
          </p:cNvPicPr>
          <p:nvPr/>
        </p:nvPicPr>
        <p:blipFill>
          <a:blip r:embed="rId7"/>
          <a:stretch>
            <a:fillRect/>
          </a:stretch>
        </p:blipFill>
        <p:spPr>
          <a:xfrm>
            <a:off x="5398081" y="3987972"/>
            <a:ext cx="6287377" cy="1971950"/>
          </a:xfrm>
          <a:prstGeom prst="rect">
            <a:avLst/>
          </a:prstGeom>
          <a:ln>
            <a:noFill/>
          </a:ln>
          <a:effectLst>
            <a:softEdge rad="112500"/>
          </a:effectLst>
        </p:spPr>
      </p:pic>
      <p:sp>
        <p:nvSpPr>
          <p:cNvPr id="12" name="Title 1">
            <a:extLst>
              <a:ext uri="{FF2B5EF4-FFF2-40B4-BE49-F238E27FC236}">
                <a16:creationId xmlns:a16="http://schemas.microsoft.com/office/drawing/2014/main" id="{4669639E-0C14-F23C-80CC-1A75B5F34DE3}"/>
              </a:ext>
            </a:extLst>
          </p:cNvPr>
          <p:cNvSpPr>
            <a:spLocks noGrp="1"/>
          </p:cNvSpPr>
          <p:nvPr>
            <p:ph type="title"/>
          </p:nvPr>
        </p:nvSpPr>
        <p:spPr>
          <a:xfrm>
            <a:off x="542223" y="2704699"/>
            <a:ext cx="11107554" cy="1322917"/>
          </a:xfrm>
          <a:solidFill>
            <a:schemeClr val="accent3">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anchor="b">
            <a:noAutofit/>
          </a:bodyPr>
          <a:lstStyle/>
          <a:p>
            <a:pPr algn="ctr">
              <a:lnSpc>
                <a:spcPct val="100000"/>
              </a:lnSpc>
            </a:pPr>
            <a:r>
              <a:rPr lang="en-US" sz="8000" cap="none" spc="0" dirty="0">
                <a:ln w="0"/>
                <a:solidFill>
                  <a:srgbClr val="FF0000"/>
                </a:solidFill>
                <a:effectLst>
                  <a:outerShdw blurRad="50800" dist="38100" dir="5400000" algn="t" rotWithShape="0">
                    <a:prstClr val="black">
                      <a:alpha val="40000"/>
                    </a:prstClr>
                  </a:outerShdw>
                </a:effectLst>
                <a:latin typeface="Optima" panose="02020500000000000000" pitchFamily="18" charset="0"/>
                <a:ea typeface="Optima" panose="02020500000000000000" pitchFamily="18" charset="0"/>
                <a:cs typeface="Optima" panose="02020500000000000000" pitchFamily="18" charset="0"/>
              </a:rPr>
              <a:t>Thiếu tính thực tế cao</a:t>
            </a:r>
            <a:endParaRPr lang="vi-VN" sz="8000" cap="none" spc="0" dirty="0">
              <a:ln w="0"/>
              <a:solidFill>
                <a:srgbClr val="FF0000"/>
              </a:solidFill>
              <a:effectLst>
                <a:outerShdw blurRad="50800" dist="38100" dir="5400000" algn="t" rotWithShape="0">
                  <a:prstClr val="black">
                    <a:alpha val="40000"/>
                  </a:prstClr>
                </a:outerShdw>
              </a:effectLst>
              <a:latin typeface="Optima" panose="02020500000000000000" pitchFamily="18" charset="0"/>
              <a:ea typeface="Optima" panose="02020500000000000000" pitchFamily="18" charset="0"/>
              <a:cs typeface="Optima" panose="02020500000000000000" pitchFamily="18" charset="0"/>
            </a:endParaRPr>
          </a:p>
        </p:txBody>
      </p:sp>
    </p:spTree>
    <p:extLst>
      <p:ext uri="{BB962C8B-B14F-4D97-AF65-F5344CB8AC3E}">
        <p14:creationId xmlns:p14="http://schemas.microsoft.com/office/powerpoint/2010/main" val="263643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D5CA-B741-A04C-0F99-B7B4BDD8C3B8}"/>
              </a:ext>
            </a:extLst>
          </p:cNvPr>
          <p:cNvSpPr>
            <a:spLocks noGrp="1"/>
          </p:cNvSpPr>
          <p:nvPr>
            <p:ph type="title"/>
          </p:nvPr>
        </p:nvSpPr>
        <p:spPr>
          <a:xfrm>
            <a:off x="5476875" y="1671639"/>
            <a:ext cx="5111750" cy="1204912"/>
          </a:xfrm>
        </p:spPr>
        <p:txBody>
          <a:bodyPr anchor="b">
            <a:normAutofit/>
          </a:bodyPr>
          <a:lstStyle/>
          <a:p>
            <a:r>
              <a:rPr lang="en-US" dirty="0">
                <a:latin typeface="Optima" panose="02020500000000000000" pitchFamily="18" charset="0"/>
                <a:ea typeface="Optima" panose="02020500000000000000" pitchFamily="18" charset="0"/>
                <a:cs typeface="Optima" panose="02020500000000000000" pitchFamily="18" charset="0"/>
              </a:rPr>
              <a:t>Vấn đề đặt ra</a:t>
            </a:r>
            <a:endParaRPr lang="vi-VN" dirty="0">
              <a:latin typeface="Optima" panose="02020500000000000000" pitchFamily="18" charset="0"/>
              <a:ea typeface="Optima" panose="02020500000000000000" pitchFamily="18" charset="0"/>
              <a:cs typeface="Optima" panose="02020500000000000000" pitchFamily="18" charset="0"/>
            </a:endParaRPr>
          </a:p>
        </p:txBody>
      </p:sp>
      <p:sp>
        <p:nvSpPr>
          <p:cNvPr id="4" name="Date Placeholder 3">
            <a:extLst>
              <a:ext uri="{FF2B5EF4-FFF2-40B4-BE49-F238E27FC236}">
                <a16:creationId xmlns:a16="http://schemas.microsoft.com/office/drawing/2014/main" id="{D6ADFFC6-E964-9C66-3C72-162C173AA752}"/>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vi-VN"/>
              <a:t>2022</a:t>
            </a:r>
            <a:endParaRPr lang="en-US"/>
          </a:p>
        </p:txBody>
      </p:sp>
      <p:sp>
        <p:nvSpPr>
          <p:cNvPr id="5" name="Footer Placeholder 4">
            <a:extLst>
              <a:ext uri="{FF2B5EF4-FFF2-40B4-BE49-F238E27FC236}">
                <a16:creationId xmlns:a16="http://schemas.microsoft.com/office/drawing/2014/main" id="{D55A6F90-E749-2220-D63E-2F262E8FBBB5}"/>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HAEPG</a:t>
            </a:r>
          </a:p>
        </p:txBody>
      </p:sp>
      <p:sp>
        <p:nvSpPr>
          <p:cNvPr id="6" name="Slide Number Placeholder 5">
            <a:extLst>
              <a:ext uri="{FF2B5EF4-FFF2-40B4-BE49-F238E27FC236}">
                <a16:creationId xmlns:a16="http://schemas.microsoft.com/office/drawing/2014/main" id="{B95F3BE8-020B-A4D1-8574-ACA94676BCF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5</a:t>
            </a:fld>
            <a:endParaRPr lang="en-US" dirty="0"/>
          </a:p>
        </p:txBody>
      </p:sp>
      <p:sp>
        <p:nvSpPr>
          <p:cNvPr id="8" name="TextBox 7">
            <a:extLst>
              <a:ext uri="{FF2B5EF4-FFF2-40B4-BE49-F238E27FC236}">
                <a16:creationId xmlns:a16="http://schemas.microsoft.com/office/drawing/2014/main" id="{2BCD5167-7AAE-04B5-B658-AD7772A95E8C}"/>
              </a:ext>
            </a:extLst>
          </p:cNvPr>
          <p:cNvSpPr txBox="1"/>
          <p:nvPr/>
        </p:nvSpPr>
        <p:spPr>
          <a:xfrm>
            <a:off x="4762099" y="3302659"/>
            <a:ext cx="6097604" cy="646331"/>
          </a:xfrm>
          <a:prstGeom prst="rect">
            <a:avLst/>
          </a:prstGeom>
          <a:noFill/>
        </p:spPr>
        <p:txBody>
          <a:bodyPr wrap="square">
            <a:spAutoFit/>
          </a:bodyPr>
          <a:lstStyle/>
          <a:p>
            <a:pPr algn="l"/>
            <a:r>
              <a:rPr lang="en-US" sz="1800" b="1" i="1" u="none" strike="noStrike" baseline="0" dirty="0">
                <a:latin typeface="CMBXTI10"/>
              </a:rPr>
              <a:t>Exploring the Power of Heap Vulnerabilities with Limited</a:t>
            </a:r>
          </a:p>
          <a:p>
            <a:pPr algn="l"/>
            <a:r>
              <a:rPr lang="vi-VN" sz="1800" b="1" i="1" u="none" strike="noStrike" baseline="0" dirty="0">
                <a:latin typeface="CMBXTI10"/>
              </a:rPr>
              <a:t>Capabilities.</a:t>
            </a:r>
            <a:endParaRPr lang="vi-VN" dirty="0"/>
          </a:p>
        </p:txBody>
      </p:sp>
      <p:sp>
        <p:nvSpPr>
          <p:cNvPr id="10" name="TextBox 9">
            <a:extLst>
              <a:ext uri="{FF2B5EF4-FFF2-40B4-BE49-F238E27FC236}">
                <a16:creationId xmlns:a16="http://schemas.microsoft.com/office/drawing/2014/main" id="{617F7807-D991-0EEC-09A8-9AB0AB242D3E}"/>
              </a:ext>
            </a:extLst>
          </p:cNvPr>
          <p:cNvSpPr txBox="1"/>
          <p:nvPr/>
        </p:nvSpPr>
        <p:spPr>
          <a:xfrm>
            <a:off x="5743875" y="4293285"/>
            <a:ext cx="6097604" cy="646331"/>
          </a:xfrm>
          <a:prstGeom prst="rect">
            <a:avLst/>
          </a:prstGeom>
          <a:noFill/>
        </p:spPr>
        <p:txBody>
          <a:bodyPr wrap="square">
            <a:spAutoFit/>
          </a:bodyPr>
          <a:lstStyle/>
          <a:p>
            <a:pPr algn="l"/>
            <a:r>
              <a:rPr lang="en-US" sz="1800" b="1" i="1" u="none" strike="noStrike" baseline="0" dirty="0">
                <a:latin typeface="CMBXTI10"/>
              </a:rPr>
              <a:t>Modeling Heap Interactions Between Programs and</a:t>
            </a:r>
          </a:p>
          <a:p>
            <a:pPr algn="l"/>
            <a:r>
              <a:rPr lang="vi-VN" sz="1800" b="1" i="1" u="none" strike="noStrike" baseline="0" dirty="0">
                <a:latin typeface="CMBXTI10"/>
              </a:rPr>
              <a:t>Heap Allocators.</a:t>
            </a:r>
            <a:endParaRPr lang="vi-VN" dirty="0"/>
          </a:p>
        </p:txBody>
      </p:sp>
    </p:spTree>
    <p:extLst>
      <p:ext uri="{BB962C8B-B14F-4D97-AF65-F5344CB8AC3E}">
        <p14:creationId xmlns:p14="http://schemas.microsoft.com/office/powerpoint/2010/main" val="1527836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D5CA-B741-A04C-0F99-B7B4BDD8C3B8}"/>
              </a:ext>
            </a:extLst>
          </p:cNvPr>
          <p:cNvSpPr>
            <a:spLocks noGrp="1"/>
          </p:cNvSpPr>
          <p:nvPr>
            <p:ph type="title"/>
          </p:nvPr>
        </p:nvSpPr>
        <p:spPr>
          <a:xfrm>
            <a:off x="4772024" y="2366964"/>
            <a:ext cx="6353175" cy="2224086"/>
          </a:xfrm>
        </p:spPr>
        <p:txBody>
          <a:bodyPr anchor="b">
            <a:normAutofit/>
          </a:bodyPr>
          <a:lstStyle/>
          <a:p>
            <a:r>
              <a:rPr lang="en-US" dirty="0">
                <a:latin typeface="Optima" panose="02020500000000000000" pitchFamily="18" charset="0"/>
                <a:ea typeface="Optima" panose="02020500000000000000" pitchFamily="18" charset="0"/>
                <a:cs typeface="Optima" panose="02020500000000000000" pitchFamily="18" charset="0"/>
              </a:rPr>
              <a:t>SOLUTION HAEPG</a:t>
            </a:r>
            <a:endParaRPr lang="vi-VN" dirty="0">
              <a:latin typeface="Optima" panose="02020500000000000000" pitchFamily="18" charset="0"/>
              <a:ea typeface="Optima" panose="02020500000000000000" pitchFamily="18" charset="0"/>
              <a:cs typeface="Optima" panose="02020500000000000000" pitchFamily="18" charset="0"/>
            </a:endParaRPr>
          </a:p>
        </p:txBody>
      </p:sp>
      <p:sp>
        <p:nvSpPr>
          <p:cNvPr id="4" name="Date Placeholder 3">
            <a:extLst>
              <a:ext uri="{FF2B5EF4-FFF2-40B4-BE49-F238E27FC236}">
                <a16:creationId xmlns:a16="http://schemas.microsoft.com/office/drawing/2014/main" id="{D6ADFFC6-E964-9C66-3C72-162C173AA752}"/>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vi-VN"/>
              <a:t>2022</a:t>
            </a:r>
            <a:endParaRPr lang="en-US"/>
          </a:p>
        </p:txBody>
      </p:sp>
      <p:sp>
        <p:nvSpPr>
          <p:cNvPr id="5" name="Footer Placeholder 4">
            <a:extLst>
              <a:ext uri="{FF2B5EF4-FFF2-40B4-BE49-F238E27FC236}">
                <a16:creationId xmlns:a16="http://schemas.microsoft.com/office/drawing/2014/main" id="{D55A6F90-E749-2220-D63E-2F262E8FBBB5}"/>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HAEPG</a:t>
            </a:r>
          </a:p>
        </p:txBody>
      </p:sp>
      <p:sp>
        <p:nvSpPr>
          <p:cNvPr id="6" name="Slide Number Placeholder 5">
            <a:extLst>
              <a:ext uri="{FF2B5EF4-FFF2-40B4-BE49-F238E27FC236}">
                <a16:creationId xmlns:a16="http://schemas.microsoft.com/office/drawing/2014/main" id="{B95F3BE8-020B-A4D1-8574-ACA94676BCF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6</a:t>
            </a:fld>
            <a:endParaRPr lang="en-US" dirty="0"/>
          </a:p>
        </p:txBody>
      </p:sp>
    </p:spTree>
    <p:extLst>
      <p:ext uri="{BB962C8B-B14F-4D97-AF65-F5344CB8AC3E}">
        <p14:creationId xmlns:p14="http://schemas.microsoft.com/office/powerpoint/2010/main" val="3829222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err="1"/>
              <a:t>MoTIVATIOnal</a:t>
            </a:r>
            <a:r>
              <a:rPr lang="en-US" dirty="0"/>
              <a:t> example</a:t>
            </a:r>
          </a:p>
        </p:txBody>
      </p:sp>
      <p:sp>
        <p:nvSpPr>
          <p:cNvPr id="5" name="Subtitle 4">
            <a:extLst>
              <a:ext uri="{FF2B5EF4-FFF2-40B4-BE49-F238E27FC236}">
                <a16:creationId xmlns:a16="http://schemas.microsoft.com/office/drawing/2014/main" id="{6F9D4775-EEDB-35FB-F4E5-86378932B4B0}"/>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37972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C9D0BA3-C06D-017E-4DB1-C94BA55E5EBE}"/>
              </a:ext>
            </a:extLst>
          </p:cNvPr>
          <p:cNvSpPr>
            <a:spLocks noGrp="1"/>
          </p:cNvSpPr>
          <p:nvPr>
            <p:ph type="title"/>
          </p:nvPr>
        </p:nvSpPr>
        <p:spPr>
          <a:xfrm>
            <a:off x="2463800" y="2679159"/>
            <a:ext cx="6182781" cy="552625"/>
          </a:xfrm>
        </p:spPr>
        <p:txBody>
          <a:bodyPr/>
          <a:lstStyle/>
          <a:p>
            <a:r>
              <a:rPr lang="vi-VN" sz="1800" b="1" i="1" u="none" strike="noStrike" baseline="0" dirty="0">
                <a:latin typeface="CMBXTI10"/>
              </a:rPr>
              <a:t>The Vulnerability</a:t>
            </a:r>
            <a:endParaRPr lang="en-US" dirty="0"/>
          </a:p>
        </p:txBody>
      </p:sp>
      <p:sp>
        <p:nvSpPr>
          <p:cNvPr id="10" name="Text Placeholder 2">
            <a:extLst>
              <a:ext uri="{FF2B5EF4-FFF2-40B4-BE49-F238E27FC236}">
                <a16:creationId xmlns:a16="http://schemas.microsoft.com/office/drawing/2014/main" id="{BC376F86-DF27-63CF-09AE-EA0AEB1F7322}"/>
              </a:ext>
            </a:extLst>
          </p:cNvPr>
          <p:cNvSpPr>
            <a:spLocks noGrp="1"/>
          </p:cNvSpPr>
          <p:nvPr>
            <p:ph type="body" idx="1"/>
          </p:nvPr>
        </p:nvSpPr>
        <p:spPr>
          <a:xfrm>
            <a:off x="6768486" y="2192678"/>
            <a:ext cx="5111750" cy="1525588"/>
          </a:xfrm>
        </p:spPr>
        <p:txBody>
          <a:bodyPr/>
          <a:lstStyle/>
          <a:p>
            <a:endParaRPr lang="en-US" dirty="0"/>
          </a:p>
        </p:txBody>
      </p:sp>
      <p:sp>
        <p:nvSpPr>
          <p:cNvPr id="12" name="Date Placeholder 3">
            <a:extLst>
              <a:ext uri="{FF2B5EF4-FFF2-40B4-BE49-F238E27FC236}">
                <a16:creationId xmlns:a16="http://schemas.microsoft.com/office/drawing/2014/main" id="{80C84F70-87A7-1FF3-8D11-38158CEF5D07}"/>
              </a:ext>
            </a:extLst>
          </p:cNvPr>
          <p:cNvSpPr>
            <a:spLocks noGrp="1"/>
          </p:cNvSpPr>
          <p:nvPr>
            <p:ph type="dt" sz="half" idx="10"/>
          </p:nvPr>
        </p:nvSpPr>
        <p:spPr>
          <a:xfrm>
            <a:off x="838200" y="6356350"/>
            <a:ext cx="1219200" cy="365125"/>
          </a:xfrm>
        </p:spPr>
        <p:txBody>
          <a:bodyPr/>
          <a:lstStyle/>
          <a:p>
            <a:pPr>
              <a:spcAft>
                <a:spcPts val="600"/>
              </a:spcAft>
            </a:pPr>
            <a:r>
              <a:rPr lang="vi-VN"/>
              <a:t>2022</a:t>
            </a:r>
            <a:endParaRPr lang="en-US"/>
          </a:p>
        </p:txBody>
      </p:sp>
      <p:sp>
        <p:nvSpPr>
          <p:cNvPr id="14" name="Footer Placeholder 4">
            <a:extLst>
              <a:ext uri="{FF2B5EF4-FFF2-40B4-BE49-F238E27FC236}">
                <a16:creationId xmlns:a16="http://schemas.microsoft.com/office/drawing/2014/main" id="{02313F5E-05B8-3343-7FD6-151BC6EC1313}"/>
              </a:ext>
            </a:extLst>
          </p:cNvPr>
          <p:cNvSpPr>
            <a:spLocks noGrp="1"/>
          </p:cNvSpPr>
          <p:nvPr>
            <p:ph type="ftr" sz="quarter" idx="11"/>
          </p:nvPr>
        </p:nvSpPr>
        <p:spPr>
          <a:xfrm>
            <a:off x="2463800" y="6356350"/>
            <a:ext cx="3479800" cy="365125"/>
          </a:xfrm>
        </p:spPr>
        <p:txBody>
          <a:bodyPr/>
          <a:lstStyle/>
          <a:p>
            <a:pPr>
              <a:spcAft>
                <a:spcPts val="600"/>
              </a:spcAft>
            </a:pPr>
            <a:r>
              <a:rPr lang="en-US"/>
              <a:t>HAEPG</a:t>
            </a:r>
          </a:p>
        </p:txBody>
      </p:sp>
      <p:sp>
        <p:nvSpPr>
          <p:cNvPr id="16" name="Slide Number Placeholder 5">
            <a:extLst>
              <a:ext uri="{FF2B5EF4-FFF2-40B4-BE49-F238E27FC236}">
                <a16:creationId xmlns:a16="http://schemas.microsoft.com/office/drawing/2014/main" id="{BE693E15-6C2E-5C99-E504-5BE640D91EE3}"/>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8</a:t>
            </a:fld>
            <a:endParaRPr lang="en-US"/>
          </a:p>
        </p:txBody>
      </p:sp>
      <p:pic>
        <p:nvPicPr>
          <p:cNvPr id="7" name="Picture 6">
            <a:extLst>
              <a:ext uri="{FF2B5EF4-FFF2-40B4-BE49-F238E27FC236}">
                <a16:creationId xmlns:a16="http://schemas.microsoft.com/office/drawing/2014/main" id="{9E7FCC82-D1E3-D2DF-CAFB-53AFBE2513B0}"/>
              </a:ext>
            </a:extLst>
          </p:cNvPr>
          <p:cNvPicPr>
            <a:picLocks noChangeAspect="1"/>
          </p:cNvPicPr>
          <p:nvPr/>
        </p:nvPicPr>
        <p:blipFill>
          <a:blip r:embed="rId3"/>
          <a:stretch>
            <a:fillRect/>
          </a:stretch>
        </p:blipFill>
        <p:spPr>
          <a:xfrm>
            <a:off x="6350000" y="261061"/>
            <a:ext cx="2924583" cy="6277851"/>
          </a:xfrm>
          <a:prstGeom prst="rect">
            <a:avLst/>
          </a:prstGeom>
        </p:spPr>
      </p:pic>
    </p:spTree>
    <p:extLst>
      <p:ext uri="{BB962C8B-B14F-4D97-AF65-F5344CB8AC3E}">
        <p14:creationId xmlns:p14="http://schemas.microsoft.com/office/powerpoint/2010/main" val="366910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290D93D-84FC-E6F3-51C1-D54647A90F99}"/>
              </a:ext>
            </a:extLst>
          </p:cNvPr>
          <p:cNvSpPr>
            <a:spLocks noGrp="1"/>
          </p:cNvSpPr>
          <p:nvPr>
            <p:ph type="dt" sz="half" idx="10"/>
          </p:nvPr>
        </p:nvSpPr>
        <p:spPr/>
        <p:txBody>
          <a:bodyPr/>
          <a:lstStyle/>
          <a:p>
            <a:r>
              <a:rPr lang="vi-VN"/>
              <a:t>2022</a:t>
            </a:r>
            <a:endParaRPr lang="en-US" dirty="0"/>
          </a:p>
        </p:txBody>
      </p:sp>
      <p:sp>
        <p:nvSpPr>
          <p:cNvPr id="5" name="Footer Placeholder 4">
            <a:extLst>
              <a:ext uri="{FF2B5EF4-FFF2-40B4-BE49-F238E27FC236}">
                <a16:creationId xmlns:a16="http://schemas.microsoft.com/office/drawing/2014/main" id="{8F42F5E6-72C7-78E5-E6CD-8534DF549B02}"/>
              </a:ext>
            </a:extLst>
          </p:cNvPr>
          <p:cNvSpPr>
            <a:spLocks noGrp="1"/>
          </p:cNvSpPr>
          <p:nvPr>
            <p:ph type="ftr" sz="quarter" idx="11"/>
          </p:nvPr>
        </p:nvSpPr>
        <p:spPr/>
        <p:txBody>
          <a:bodyPr/>
          <a:lstStyle/>
          <a:p>
            <a:r>
              <a:rPr lang="en-US"/>
              <a:t>HAEPG</a:t>
            </a:r>
            <a:endParaRPr lang="en-US" dirty="0"/>
          </a:p>
        </p:txBody>
      </p:sp>
      <p:sp>
        <p:nvSpPr>
          <p:cNvPr id="6" name="Slide Number Placeholder 5">
            <a:extLst>
              <a:ext uri="{FF2B5EF4-FFF2-40B4-BE49-F238E27FC236}">
                <a16:creationId xmlns:a16="http://schemas.microsoft.com/office/drawing/2014/main" id="{69C87F65-4FF6-6061-8763-CCE21D8857C3}"/>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8" name="TextBox 7">
            <a:extLst>
              <a:ext uri="{FF2B5EF4-FFF2-40B4-BE49-F238E27FC236}">
                <a16:creationId xmlns:a16="http://schemas.microsoft.com/office/drawing/2014/main" id="{C40BD912-44FD-20E5-9662-E01AF1471521}"/>
              </a:ext>
            </a:extLst>
          </p:cNvPr>
          <p:cNvSpPr txBox="1"/>
          <p:nvPr/>
        </p:nvSpPr>
        <p:spPr>
          <a:xfrm>
            <a:off x="2594203" y="326247"/>
            <a:ext cx="6102802" cy="369332"/>
          </a:xfrm>
          <a:prstGeom prst="rect">
            <a:avLst/>
          </a:prstGeom>
          <a:noFill/>
        </p:spPr>
        <p:txBody>
          <a:bodyPr wrap="square">
            <a:spAutoFit/>
          </a:bodyPr>
          <a:lstStyle/>
          <a:p>
            <a:pPr algn="ctr"/>
            <a:r>
              <a:rPr lang="vi-VN" sz="1800" b="1" i="1" u="none" strike="noStrike" baseline="0" dirty="0">
                <a:latin typeface="CMBXTI10"/>
              </a:rPr>
              <a:t>Multi-hop Exploitation</a:t>
            </a:r>
            <a:endParaRPr lang="vi-VN" dirty="0"/>
          </a:p>
        </p:txBody>
      </p:sp>
      <p:pic>
        <p:nvPicPr>
          <p:cNvPr id="10" name="Picture 9">
            <a:extLst>
              <a:ext uri="{FF2B5EF4-FFF2-40B4-BE49-F238E27FC236}">
                <a16:creationId xmlns:a16="http://schemas.microsoft.com/office/drawing/2014/main" id="{194B7027-B7BB-815B-27DB-11F885605BA3}"/>
              </a:ext>
            </a:extLst>
          </p:cNvPr>
          <p:cNvPicPr>
            <a:picLocks noChangeAspect="1"/>
          </p:cNvPicPr>
          <p:nvPr/>
        </p:nvPicPr>
        <p:blipFill>
          <a:blip r:embed="rId3"/>
          <a:stretch>
            <a:fillRect/>
          </a:stretch>
        </p:blipFill>
        <p:spPr>
          <a:xfrm>
            <a:off x="2463800" y="878141"/>
            <a:ext cx="6553060" cy="5295646"/>
          </a:xfrm>
          <a:prstGeom prst="rect">
            <a:avLst/>
          </a:prstGeom>
        </p:spPr>
      </p:pic>
    </p:spTree>
    <p:extLst>
      <p:ext uri="{BB962C8B-B14F-4D97-AF65-F5344CB8AC3E}">
        <p14:creationId xmlns:p14="http://schemas.microsoft.com/office/powerpoint/2010/main" val="396736489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{B4F830D5-81AB-4334-B240-378DA6BFC9DB}tf67328976_win32</Template>
  <TotalTime>765</TotalTime>
  <Words>2330</Words>
  <Application>Microsoft Office PowerPoint</Application>
  <PresentationFormat>Widescreen</PresentationFormat>
  <Paragraphs>202</Paragraphs>
  <Slides>25</Slides>
  <Notes>17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Arial</vt:lpstr>
      <vt:lpstr>Arial</vt:lpstr>
      <vt:lpstr>Calibri</vt:lpstr>
      <vt:lpstr>CMBX10</vt:lpstr>
      <vt:lpstr>CMBX12</vt:lpstr>
      <vt:lpstr>CMBXTI10</vt:lpstr>
      <vt:lpstr>CMR10</vt:lpstr>
      <vt:lpstr>CMR9</vt:lpstr>
      <vt:lpstr>CMTT9</vt:lpstr>
      <vt:lpstr>Optima</vt:lpstr>
      <vt:lpstr>Roboto</vt:lpstr>
      <vt:lpstr>Tenorite</vt:lpstr>
      <vt:lpstr>UTM Neo Sans Intel</vt:lpstr>
      <vt:lpstr>Office Theme</vt:lpstr>
      <vt:lpstr>HAEPG: An Automatic Multi-hop Exploitation Generation Framework</vt:lpstr>
      <vt:lpstr>Context</vt:lpstr>
      <vt:lpstr>INTRODUCTION</vt:lpstr>
      <vt:lpstr>Thiếu tính thực tế cao</vt:lpstr>
      <vt:lpstr>Vấn đề đặt ra</vt:lpstr>
      <vt:lpstr>SOLUTION HAEPG</vt:lpstr>
      <vt:lpstr>MoTIVATIOnal example</vt:lpstr>
      <vt:lpstr>The Vulnerability</vt:lpstr>
      <vt:lpstr>PowerPoint Presentation</vt:lpstr>
      <vt:lpstr>Methodology</vt:lpstr>
      <vt:lpstr>PowerPoint Presentation</vt:lpstr>
      <vt:lpstr>Heap Interaction Modeling</vt:lpstr>
      <vt:lpstr>Vulnerability Analysis</vt:lpstr>
      <vt:lpstr>Template-Guided Exploit Generation</vt:lpstr>
      <vt:lpstr>Implementation</vt:lpstr>
      <vt:lpstr>Static Analysis</vt:lpstr>
      <vt:lpstr>Dependency of Function Paths</vt:lpstr>
      <vt:lpstr>Templating Engine</vt:lpstr>
      <vt:lpstr>Evaluation</vt:lpstr>
      <vt:lpstr>List of function and variables provided by the templating language</vt:lpstr>
      <vt:lpstr>List of CTF pwn programs evaluated with HAEPG</vt:lpstr>
      <vt:lpstr>Time intervals of modeling heap interaction and exploit generation</vt:lpstr>
      <vt:lpstr>Conclusion</vt:lpstr>
      <vt:lpstr>PowerPoint Presentation</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HAEPG: An Automatic Multi-hop Exploitation Generation Framework</dc:title>
  <dc:creator>Nguyễn Hữu Minh Sang</dc:creator>
  <cp:lastModifiedBy>Nguyễn Hữu Minh Sang</cp:lastModifiedBy>
  <cp:revision>5</cp:revision>
  <dcterms:created xsi:type="dcterms:W3CDTF">2022-12-18T06:49:45Z</dcterms:created>
  <dcterms:modified xsi:type="dcterms:W3CDTF">2022-12-19T02:12:02Z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