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2" r:id="rId27"/>
    <p:sldId id="283" r:id="rId28"/>
    <p:sldId id="281" r:id="rId29"/>
    <p:sldId id="284" r:id="rId30"/>
    <p:sldId id="285" r:id="rId31"/>
    <p:sldId id="286" r:id="rId32"/>
    <p:sldId id="288" r:id="rId33"/>
    <p:sldId id="289" r:id="rId34"/>
    <p:sldId id="290" r:id="rId35"/>
    <p:sldId id="291" r:id="rId36"/>
    <p:sldId id="293" r:id="rId37"/>
    <p:sldId id="294" r:id="rId38"/>
    <p:sldId id="292"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5EAB79C5-E174-48AD-A9F0-BC96CC89C566}">
          <p14:sldIdLst>
            <p14:sldId id="256"/>
            <p14:sldId id="257"/>
            <p14:sldId id="258"/>
          </p14:sldIdLst>
        </p14:section>
        <p14:section name="What's ADALINE" id="{A456012D-6AEE-4B07-B4AF-AB88288C1C0D}">
          <p14:sldIdLst>
            <p14:sldId id="259"/>
            <p14:sldId id="260"/>
          </p14:sldIdLst>
        </p14:section>
        <p14:section name="Adaline learning rule" id="{F6E1191F-D8C4-4065-AA04-34691C476305}">
          <p14:sldIdLst>
            <p14:sldId id="261"/>
            <p14:sldId id="262"/>
            <p14:sldId id="263"/>
            <p14:sldId id="264"/>
          </p14:sldIdLst>
        </p14:section>
        <p14:section name="Optimization Adaline" id="{261282C8-528F-43B1-80DC-B96F1259C6AF}">
          <p14:sldIdLst>
            <p14:sldId id="265"/>
            <p14:sldId id="266"/>
            <p14:sldId id="267"/>
            <p14:sldId id="268"/>
            <p14:sldId id="269"/>
          </p14:sldIdLst>
        </p14:section>
        <p14:section name="Adaline vs. orther leanring methods" id="{FC11C7BB-24ED-42BD-BA83-FB83010455E0}">
          <p14:sldIdLst>
            <p14:sldId id="270"/>
            <p14:sldId id="271"/>
            <p14:sldId id="272"/>
            <p14:sldId id="273"/>
            <p14:sldId id="274"/>
            <p14:sldId id="275"/>
          </p14:sldIdLst>
        </p14:section>
        <p14:section name="MSE" id="{15C72729-62C3-4C6E-890D-517D813E254F}">
          <p14:sldIdLst>
            <p14:sldId id="276"/>
          </p14:sldIdLst>
        </p14:section>
        <p14:section name="LMS" id="{AD6C6405-24FD-4125-B8E8-8880D612165C}">
          <p14:sldIdLst>
            <p14:sldId id="277"/>
            <p14:sldId id="278"/>
          </p14:sldIdLst>
        </p14:section>
        <p14:section name="Adaline convergence" id="{D5323206-56D2-4449-B87F-24E48B354BDD}">
          <p14:sldIdLst>
            <p14:sldId id="279"/>
            <p14:sldId id="280"/>
            <p14:sldId id="282"/>
            <p14:sldId id="283"/>
          </p14:sldIdLst>
        </p14:section>
        <p14:section name="Application" id="{E035BC50-1F1F-4918-8470-E594EF5592FA}">
          <p14:sldIdLst>
            <p14:sldId id="281"/>
            <p14:sldId id="284"/>
            <p14:sldId id="285"/>
            <p14:sldId id="286"/>
            <p14:sldId id="288"/>
            <p14:sldId id="289"/>
            <p14:sldId id="290"/>
            <p14:sldId id="291"/>
          </p14:sldIdLst>
        </p14:section>
        <p14:section name="Outro" id="{E3BA0A3D-A603-4C56-BE03-C7805D83A1DE}">
          <p14:sldIdLst>
            <p14:sldId id="293"/>
            <p14:sldId id="294"/>
            <p14:sldId id="29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7892" autoAdjust="0"/>
  </p:normalViewPr>
  <p:slideViewPr>
    <p:cSldViewPr snapToGrid="0">
      <p:cViewPr varScale="1">
        <p:scale>
          <a:sx n="91" d="100"/>
          <a:sy n="91" d="100"/>
        </p:scale>
        <p:origin x="131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43DC7DA-68B3-48B6-9442-CD5B045EE636}" type="doc">
      <dgm:prSet loTypeId="urn:microsoft.com/office/officeart/2005/8/layout/hierarchy3" loCatId="hierarchy" qsTypeId="urn:microsoft.com/office/officeart/2005/8/quickstyle/simple1" qsCatId="simple" csTypeId="urn:microsoft.com/office/officeart/2005/8/colors/accent1_2" csCatId="accent1"/>
      <dgm:spPr/>
      <dgm:t>
        <a:bodyPr/>
        <a:lstStyle/>
        <a:p>
          <a:endParaRPr lang="en-US"/>
        </a:p>
      </dgm:t>
    </dgm:pt>
    <dgm:pt modelId="{92F0A4D1-0F4E-4B07-A0F8-0132A6B2DBCF}">
      <dgm:prSet/>
      <dgm:spPr/>
      <dgm:t>
        <a:bodyPr/>
        <a:lstStyle/>
        <a:p>
          <a:r>
            <a:rPr lang="en-US"/>
            <a:t>2001203004 – </a:t>
          </a:r>
          <a:r>
            <a:rPr lang="vi-VN"/>
            <a:t>Đỗ Thế Sang</a:t>
          </a:r>
          <a:endParaRPr lang="en-US"/>
        </a:p>
      </dgm:t>
    </dgm:pt>
    <dgm:pt modelId="{CD1CCADA-77BF-4471-9906-ED5B67A7EC2F}" type="parTrans" cxnId="{4622D437-1CB2-4EF3-BBF6-1AB8FF053B39}">
      <dgm:prSet/>
      <dgm:spPr/>
      <dgm:t>
        <a:bodyPr/>
        <a:lstStyle/>
        <a:p>
          <a:endParaRPr lang="en-US"/>
        </a:p>
      </dgm:t>
    </dgm:pt>
    <dgm:pt modelId="{A68091D3-EB04-457C-92E4-2BE15E580119}" type="sibTrans" cxnId="{4622D437-1CB2-4EF3-BBF6-1AB8FF053B39}">
      <dgm:prSet/>
      <dgm:spPr/>
      <dgm:t>
        <a:bodyPr/>
        <a:lstStyle/>
        <a:p>
          <a:endParaRPr lang="en-US"/>
        </a:p>
      </dgm:t>
    </dgm:pt>
    <dgm:pt modelId="{8D871AE5-8564-4420-BA8A-DC6D68B48EC5}">
      <dgm:prSet/>
      <dgm:spPr/>
      <dgm:t>
        <a:bodyPr/>
        <a:lstStyle/>
        <a:p>
          <a:r>
            <a:rPr lang="vi-VN"/>
            <a:t>2001207190</a:t>
          </a:r>
          <a:r>
            <a:rPr lang="en-US"/>
            <a:t> – </a:t>
          </a:r>
          <a:r>
            <a:rPr lang="vi-VN"/>
            <a:t>Lê Trung Tín</a:t>
          </a:r>
          <a:endParaRPr lang="en-US"/>
        </a:p>
      </dgm:t>
    </dgm:pt>
    <dgm:pt modelId="{42CF92D5-8938-4B14-A435-40ECECF089D5}" type="parTrans" cxnId="{8B91BB19-7103-4FFC-A56C-976AA74C096F}">
      <dgm:prSet/>
      <dgm:spPr/>
      <dgm:t>
        <a:bodyPr/>
        <a:lstStyle/>
        <a:p>
          <a:endParaRPr lang="en-US"/>
        </a:p>
      </dgm:t>
    </dgm:pt>
    <dgm:pt modelId="{83E2E314-0016-4BAB-ABD8-83471DF2B434}" type="sibTrans" cxnId="{8B91BB19-7103-4FFC-A56C-976AA74C096F}">
      <dgm:prSet/>
      <dgm:spPr/>
      <dgm:t>
        <a:bodyPr/>
        <a:lstStyle/>
        <a:p>
          <a:endParaRPr lang="en-US"/>
        </a:p>
      </dgm:t>
    </dgm:pt>
    <dgm:pt modelId="{FF386E66-E751-4036-A7FD-A44A486F6B25}">
      <dgm:prSet/>
      <dgm:spPr/>
      <dgm:t>
        <a:bodyPr/>
        <a:lstStyle/>
        <a:p>
          <a:r>
            <a:rPr lang="vi-VN"/>
            <a:t>2001200756 – Nguyễn Ngọc Trung</a:t>
          </a:r>
          <a:endParaRPr lang="en-US"/>
        </a:p>
      </dgm:t>
    </dgm:pt>
    <dgm:pt modelId="{36DB7211-E7F2-486D-B22F-84A974893DFC}" type="parTrans" cxnId="{DEEB4BFC-368B-472E-8A63-30C4C31821BA}">
      <dgm:prSet/>
      <dgm:spPr/>
      <dgm:t>
        <a:bodyPr/>
        <a:lstStyle/>
        <a:p>
          <a:endParaRPr lang="en-US"/>
        </a:p>
      </dgm:t>
    </dgm:pt>
    <dgm:pt modelId="{DE61C1B2-9C22-49D7-95A5-11304EF17F75}" type="sibTrans" cxnId="{DEEB4BFC-368B-472E-8A63-30C4C31821BA}">
      <dgm:prSet/>
      <dgm:spPr/>
      <dgm:t>
        <a:bodyPr/>
        <a:lstStyle/>
        <a:p>
          <a:endParaRPr lang="en-US"/>
        </a:p>
      </dgm:t>
    </dgm:pt>
    <dgm:pt modelId="{A8F70C5D-05C4-4E36-A8D2-1DCDA55EF2FF}" type="pres">
      <dgm:prSet presAssocID="{743DC7DA-68B3-48B6-9442-CD5B045EE636}" presName="diagram" presStyleCnt="0">
        <dgm:presLayoutVars>
          <dgm:chPref val="1"/>
          <dgm:dir/>
          <dgm:animOne val="branch"/>
          <dgm:animLvl val="lvl"/>
          <dgm:resizeHandles/>
        </dgm:presLayoutVars>
      </dgm:prSet>
      <dgm:spPr/>
    </dgm:pt>
    <dgm:pt modelId="{21D841B9-DEDE-491D-8346-235ED23ED792}" type="pres">
      <dgm:prSet presAssocID="{92F0A4D1-0F4E-4B07-A0F8-0132A6B2DBCF}" presName="root" presStyleCnt="0"/>
      <dgm:spPr/>
    </dgm:pt>
    <dgm:pt modelId="{47B17D5A-C314-4A52-B0AD-483E6E8AB4C0}" type="pres">
      <dgm:prSet presAssocID="{92F0A4D1-0F4E-4B07-A0F8-0132A6B2DBCF}" presName="rootComposite" presStyleCnt="0"/>
      <dgm:spPr/>
    </dgm:pt>
    <dgm:pt modelId="{EB54BDF1-BDE6-4BC1-9A46-E467F1E04E82}" type="pres">
      <dgm:prSet presAssocID="{92F0A4D1-0F4E-4B07-A0F8-0132A6B2DBCF}" presName="rootText" presStyleLbl="node1" presStyleIdx="0" presStyleCnt="3"/>
      <dgm:spPr/>
    </dgm:pt>
    <dgm:pt modelId="{7A91C427-9572-4D2A-9E08-8E391283493E}" type="pres">
      <dgm:prSet presAssocID="{92F0A4D1-0F4E-4B07-A0F8-0132A6B2DBCF}" presName="rootConnector" presStyleLbl="node1" presStyleIdx="0" presStyleCnt="3"/>
      <dgm:spPr/>
    </dgm:pt>
    <dgm:pt modelId="{F2339E64-E9D0-4AB7-B1E2-0A55AA25D640}" type="pres">
      <dgm:prSet presAssocID="{92F0A4D1-0F4E-4B07-A0F8-0132A6B2DBCF}" presName="childShape" presStyleCnt="0"/>
      <dgm:spPr/>
    </dgm:pt>
    <dgm:pt modelId="{8607FEAC-C137-4018-AFE3-89BDDEC0A65F}" type="pres">
      <dgm:prSet presAssocID="{8D871AE5-8564-4420-BA8A-DC6D68B48EC5}" presName="root" presStyleCnt="0"/>
      <dgm:spPr/>
    </dgm:pt>
    <dgm:pt modelId="{FFDA81BA-65BE-4014-9A4C-28C1F006F1CC}" type="pres">
      <dgm:prSet presAssocID="{8D871AE5-8564-4420-BA8A-DC6D68B48EC5}" presName="rootComposite" presStyleCnt="0"/>
      <dgm:spPr/>
    </dgm:pt>
    <dgm:pt modelId="{84B768BD-30A2-4EE2-93A1-528DDBA1E07A}" type="pres">
      <dgm:prSet presAssocID="{8D871AE5-8564-4420-BA8A-DC6D68B48EC5}" presName="rootText" presStyleLbl="node1" presStyleIdx="1" presStyleCnt="3"/>
      <dgm:spPr/>
    </dgm:pt>
    <dgm:pt modelId="{C52D9BF3-8678-4125-BFE2-DD83E51F1344}" type="pres">
      <dgm:prSet presAssocID="{8D871AE5-8564-4420-BA8A-DC6D68B48EC5}" presName="rootConnector" presStyleLbl="node1" presStyleIdx="1" presStyleCnt="3"/>
      <dgm:spPr/>
    </dgm:pt>
    <dgm:pt modelId="{B33A192E-047B-4656-BF1C-46256260DBCB}" type="pres">
      <dgm:prSet presAssocID="{8D871AE5-8564-4420-BA8A-DC6D68B48EC5}" presName="childShape" presStyleCnt="0"/>
      <dgm:spPr/>
    </dgm:pt>
    <dgm:pt modelId="{6FABBE58-5E70-48BB-B76C-9F4CF72C8838}" type="pres">
      <dgm:prSet presAssocID="{FF386E66-E751-4036-A7FD-A44A486F6B25}" presName="root" presStyleCnt="0"/>
      <dgm:spPr/>
    </dgm:pt>
    <dgm:pt modelId="{05AEB32C-3F39-4520-BFDD-3F4D3FB5E1A0}" type="pres">
      <dgm:prSet presAssocID="{FF386E66-E751-4036-A7FD-A44A486F6B25}" presName="rootComposite" presStyleCnt="0"/>
      <dgm:spPr/>
    </dgm:pt>
    <dgm:pt modelId="{3B047F92-3B19-46FB-9EF9-78E3E091705B}" type="pres">
      <dgm:prSet presAssocID="{FF386E66-E751-4036-A7FD-A44A486F6B25}" presName="rootText" presStyleLbl="node1" presStyleIdx="2" presStyleCnt="3"/>
      <dgm:spPr/>
    </dgm:pt>
    <dgm:pt modelId="{446B6447-56FA-4B45-B349-9CD2CE5FA4CE}" type="pres">
      <dgm:prSet presAssocID="{FF386E66-E751-4036-A7FD-A44A486F6B25}" presName="rootConnector" presStyleLbl="node1" presStyleIdx="2" presStyleCnt="3"/>
      <dgm:spPr/>
    </dgm:pt>
    <dgm:pt modelId="{89E84439-D10A-426C-A3D8-90E9AFA74B46}" type="pres">
      <dgm:prSet presAssocID="{FF386E66-E751-4036-A7FD-A44A486F6B25}" presName="childShape" presStyleCnt="0"/>
      <dgm:spPr/>
    </dgm:pt>
  </dgm:ptLst>
  <dgm:cxnLst>
    <dgm:cxn modelId="{8B91BB19-7103-4FFC-A56C-976AA74C096F}" srcId="{743DC7DA-68B3-48B6-9442-CD5B045EE636}" destId="{8D871AE5-8564-4420-BA8A-DC6D68B48EC5}" srcOrd="1" destOrd="0" parTransId="{42CF92D5-8938-4B14-A435-40ECECF089D5}" sibTransId="{83E2E314-0016-4BAB-ABD8-83471DF2B434}"/>
    <dgm:cxn modelId="{A9BA8226-FC6F-459C-AD7A-1F3824DFD513}" type="presOf" srcId="{92F0A4D1-0F4E-4B07-A0F8-0132A6B2DBCF}" destId="{EB54BDF1-BDE6-4BC1-9A46-E467F1E04E82}" srcOrd="0" destOrd="0" presId="urn:microsoft.com/office/officeart/2005/8/layout/hierarchy3"/>
    <dgm:cxn modelId="{A58C2C2E-4B9A-49E5-A399-E262D8ED5056}" type="presOf" srcId="{FF386E66-E751-4036-A7FD-A44A486F6B25}" destId="{446B6447-56FA-4B45-B349-9CD2CE5FA4CE}" srcOrd="1" destOrd="0" presId="urn:microsoft.com/office/officeart/2005/8/layout/hierarchy3"/>
    <dgm:cxn modelId="{4622D437-1CB2-4EF3-BBF6-1AB8FF053B39}" srcId="{743DC7DA-68B3-48B6-9442-CD5B045EE636}" destId="{92F0A4D1-0F4E-4B07-A0F8-0132A6B2DBCF}" srcOrd="0" destOrd="0" parTransId="{CD1CCADA-77BF-4471-9906-ED5B67A7EC2F}" sibTransId="{A68091D3-EB04-457C-92E4-2BE15E580119}"/>
    <dgm:cxn modelId="{8838CF5E-8CC3-45FE-AB56-C7E7666892A8}" type="presOf" srcId="{743DC7DA-68B3-48B6-9442-CD5B045EE636}" destId="{A8F70C5D-05C4-4E36-A8D2-1DCDA55EF2FF}" srcOrd="0" destOrd="0" presId="urn:microsoft.com/office/officeart/2005/8/layout/hierarchy3"/>
    <dgm:cxn modelId="{75515250-C8E3-4527-ADC4-59C46602AE8F}" type="presOf" srcId="{FF386E66-E751-4036-A7FD-A44A486F6B25}" destId="{3B047F92-3B19-46FB-9EF9-78E3E091705B}" srcOrd="0" destOrd="0" presId="urn:microsoft.com/office/officeart/2005/8/layout/hierarchy3"/>
    <dgm:cxn modelId="{D7B6EEDA-D9BC-44C4-9AC5-5CAC51424CC4}" type="presOf" srcId="{8D871AE5-8564-4420-BA8A-DC6D68B48EC5}" destId="{84B768BD-30A2-4EE2-93A1-528DDBA1E07A}" srcOrd="0" destOrd="0" presId="urn:microsoft.com/office/officeart/2005/8/layout/hierarchy3"/>
    <dgm:cxn modelId="{E75DB6DE-B667-4BC3-BA88-D1C27AAD92C4}" type="presOf" srcId="{92F0A4D1-0F4E-4B07-A0F8-0132A6B2DBCF}" destId="{7A91C427-9572-4D2A-9E08-8E391283493E}" srcOrd="1" destOrd="0" presId="urn:microsoft.com/office/officeart/2005/8/layout/hierarchy3"/>
    <dgm:cxn modelId="{4B071AEF-C04B-4C1C-8A18-4BEC3A328C9C}" type="presOf" srcId="{8D871AE5-8564-4420-BA8A-DC6D68B48EC5}" destId="{C52D9BF3-8678-4125-BFE2-DD83E51F1344}" srcOrd="1" destOrd="0" presId="urn:microsoft.com/office/officeart/2005/8/layout/hierarchy3"/>
    <dgm:cxn modelId="{DEEB4BFC-368B-472E-8A63-30C4C31821BA}" srcId="{743DC7DA-68B3-48B6-9442-CD5B045EE636}" destId="{FF386E66-E751-4036-A7FD-A44A486F6B25}" srcOrd="2" destOrd="0" parTransId="{36DB7211-E7F2-486D-B22F-84A974893DFC}" sibTransId="{DE61C1B2-9C22-49D7-95A5-11304EF17F75}"/>
    <dgm:cxn modelId="{2AF2582D-EEA8-4A92-B61C-35F3B3375636}" type="presParOf" srcId="{A8F70C5D-05C4-4E36-A8D2-1DCDA55EF2FF}" destId="{21D841B9-DEDE-491D-8346-235ED23ED792}" srcOrd="0" destOrd="0" presId="urn:microsoft.com/office/officeart/2005/8/layout/hierarchy3"/>
    <dgm:cxn modelId="{21A2DE95-C89D-47E3-A470-319CBFD616F9}" type="presParOf" srcId="{21D841B9-DEDE-491D-8346-235ED23ED792}" destId="{47B17D5A-C314-4A52-B0AD-483E6E8AB4C0}" srcOrd="0" destOrd="0" presId="urn:microsoft.com/office/officeart/2005/8/layout/hierarchy3"/>
    <dgm:cxn modelId="{9FBD8C67-6C8B-4966-970B-082E4FA84734}" type="presParOf" srcId="{47B17D5A-C314-4A52-B0AD-483E6E8AB4C0}" destId="{EB54BDF1-BDE6-4BC1-9A46-E467F1E04E82}" srcOrd="0" destOrd="0" presId="urn:microsoft.com/office/officeart/2005/8/layout/hierarchy3"/>
    <dgm:cxn modelId="{F157868F-0482-48F8-83AD-392C74887119}" type="presParOf" srcId="{47B17D5A-C314-4A52-B0AD-483E6E8AB4C0}" destId="{7A91C427-9572-4D2A-9E08-8E391283493E}" srcOrd="1" destOrd="0" presId="urn:microsoft.com/office/officeart/2005/8/layout/hierarchy3"/>
    <dgm:cxn modelId="{50E7A068-5B8F-4EB8-A9C7-446778EFAC84}" type="presParOf" srcId="{21D841B9-DEDE-491D-8346-235ED23ED792}" destId="{F2339E64-E9D0-4AB7-B1E2-0A55AA25D640}" srcOrd="1" destOrd="0" presId="urn:microsoft.com/office/officeart/2005/8/layout/hierarchy3"/>
    <dgm:cxn modelId="{3C07E6A7-1D8B-4AA9-8A6F-AA7DFD054EBA}" type="presParOf" srcId="{A8F70C5D-05C4-4E36-A8D2-1DCDA55EF2FF}" destId="{8607FEAC-C137-4018-AFE3-89BDDEC0A65F}" srcOrd="1" destOrd="0" presId="urn:microsoft.com/office/officeart/2005/8/layout/hierarchy3"/>
    <dgm:cxn modelId="{9749D15B-D522-4F5A-A116-44A9D39F0BA7}" type="presParOf" srcId="{8607FEAC-C137-4018-AFE3-89BDDEC0A65F}" destId="{FFDA81BA-65BE-4014-9A4C-28C1F006F1CC}" srcOrd="0" destOrd="0" presId="urn:microsoft.com/office/officeart/2005/8/layout/hierarchy3"/>
    <dgm:cxn modelId="{DA320044-65D2-4D53-BEC9-59747370A968}" type="presParOf" srcId="{FFDA81BA-65BE-4014-9A4C-28C1F006F1CC}" destId="{84B768BD-30A2-4EE2-93A1-528DDBA1E07A}" srcOrd="0" destOrd="0" presId="urn:microsoft.com/office/officeart/2005/8/layout/hierarchy3"/>
    <dgm:cxn modelId="{32DEA307-A861-4972-9A02-6783CC28169E}" type="presParOf" srcId="{FFDA81BA-65BE-4014-9A4C-28C1F006F1CC}" destId="{C52D9BF3-8678-4125-BFE2-DD83E51F1344}" srcOrd="1" destOrd="0" presId="urn:microsoft.com/office/officeart/2005/8/layout/hierarchy3"/>
    <dgm:cxn modelId="{061471EA-05E3-4555-8D5C-555D887381A3}" type="presParOf" srcId="{8607FEAC-C137-4018-AFE3-89BDDEC0A65F}" destId="{B33A192E-047B-4656-BF1C-46256260DBCB}" srcOrd="1" destOrd="0" presId="urn:microsoft.com/office/officeart/2005/8/layout/hierarchy3"/>
    <dgm:cxn modelId="{A059D111-3ED8-4443-AB1C-1E144F19D166}" type="presParOf" srcId="{A8F70C5D-05C4-4E36-A8D2-1DCDA55EF2FF}" destId="{6FABBE58-5E70-48BB-B76C-9F4CF72C8838}" srcOrd="2" destOrd="0" presId="urn:microsoft.com/office/officeart/2005/8/layout/hierarchy3"/>
    <dgm:cxn modelId="{4A32CA9B-B8A3-4209-8DD7-3D8AA7F4A8BD}" type="presParOf" srcId="{6FABBE58-5E70-48BB-B76C-9F4CF72C8838}" destId="{05AEB32C-3F39-4520-BFDD-3F4D3FB5E1A0}" srcOrd="0" destOrd="0" presId="urn:microsoft.com/office/officeart/2005/8/layout/hierarchy3"/>
    <dgm:cxn modelId="{D0256425-B57C-4D7E-AD69-C04E08BEF561}" type="presParOf" srcId="{05AEB32C-3F39-4520-BFDD-3F4D3FB5E1A0}" destId="{3B047F92-3B19-46FB-9EF9-78E3E091705B}" srcOrd="0" destOrd="0" presId="urn:microsoft.com/office/officeart/2005/8/layout/hierarchy3"/>
    <dgm:cxn modelId="{8E98B4CF-7CAC-4C87-910E-404044F7008D}" type="presParOf" srcId="{05AEB32C-3F39-4520-BFDD-3F4D3FB5E1A0}" destId="{446B6447-56FA-4B45-B349-9CD2CE5FA4CE}" srcOrd="1" destOrd="0" presId="urn:microsoft.com/office/officeart/2005/8/layout/hierarchy3"/>
    <dgm:cxn modelId="{86023461-320F-4B5C-85C1-F68BF8F950A0}" type="presParOf" srcId="{6FABBE58-5E70-48BB-B76C-9F4CF72C8838}" destId="{89E84439-D10A-426C-A3D8-90E9AFA74B46}" srcOrd="1"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4EF783B-17F7-4D7E-89F9-8A834E0CD5B6}"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EA6A8BED-043D-42DA-8471-5C4ACAADF9C7}">
      <dgm:prSet/>
      <dgm:spPr/>
      <dgm:t>
        <a:bodyPr/>
        <a:lstStyle/>
        <a:p>
          <a:r>
            <a:rPr lang="vi-VN"/>
            <a:t>ADALINE là gì và quy tắc học ADALINE</a:t>
          </a:r>
          <a:endParaRPr lang="en-US"/>
        </a:p>
      </dgm:t>
    </dgm:pt>
    <dgm:pt modelId="{E2803769-54A9-40CB-BCAE-B49DD0A5B1CF}" type="parTrans" cxnId="{9E48EDB4-B5BA-477F-8C7D-737AFDAB3FC1}">
      <dgm:prSet/>
      <dgm:spPr/>
      <dgm:t>
        <a:bodyPr/>
        <a:lstStyle/>
        <a:p>
          <a:endParaRPr lang="en-US"/>
        </a:p>
      </dgm:t>
    </dgm:pt>
    <dgm:pt modelId="{D44134CD-94C1-4A31-9E4C-850D2F93A5BE}" type="sibTrans" cxnId="{9E48EDB4-B5BA-477F-8C7D-737AFDAB3FC1}">
      <dgm:prSet/>
      <dgm:spPr/>
      <dgm:t>
        <a:bodyPr/>
        <a:lstStyle/>
        <a:p>
          <a:endParaRPr lang="en-US"/>
        </a:p>
      </dgm:t>
    </dgm:pt>
    <dgm:pt modelId="{6B8F6965-B1F3-4442-8196-E7F46563CA2A}">
      <dgm:prSet/>
      <dgm:spPr/>
      <dgm:t>
        <a:bodyPr/>
        <a:lstStyle/>
        <a:p>
          <a:r>
            <a:rPr lang="vi-VN"/>
            <a:t>Các phương pháp cải tiến ADALINE</a:t>
          </a:r>
          <a:endParaRPr lang="en-US"/>
        </a:p>
      </dgm:t>
    </dgm:pt>
    <dgm:pt modelId="{8A2698DD-68DB-47A2-BB14-65E605063933}" type="parTrans" cxnId="{F31AE4AE-C29C-47B2-8510-66219BB75700}">
      <dgm:prSet/>
      <dgm:spPr/>
      <dgm:t>
        <a:bodyPr/>
        <a:lstStyle/>
        <a:p>
          <a:endParaRPr lang="en-US"/>
        </a:p>
      </dgm:t>
    </dgm:pt>
    <dgm:pt modelId="{72140B02-449C-491F-955D-887372604CDA}" type="sibTrans" cxnId="{F31AE4AE-C29C-47B2-8510-66219BB75700}">
      <dgm:prSet/>
      <dgm:spPr/>
      <dgm:t>
        <a:bodyPr/>
        <a:lstStyle/>
        <a:p>
          <a:endParaRPr lang="en-US"/>
        </a:p>
      </dgm:t>
    </dgm:pt>
    <dgm:pt modelId="{064FF222-CCD4-4289-B103-E2B0BDD189B0}">
      <dgm:prSet/>
      <dgm:spPr/>
      <dgm:t>
        <a:bodyPr/>
        <a:lstStyle/>
        <a:p>
          <a:r>
            <a:rPr lang="vi-VN"/>
            <a:t>So sánh ADALINE và các phương pháp học khác</a:t>
          </a:r>
          <a:endParaRPr lang="en-US"/>
        </a:p>
      </dgm:t>
    </dgm:pt>
    <dgm:pt modelId="{DFE5AA90-C6E3-440F-8A63-71B82CDF7D04}" type="parTrans" cxnId="{41CADB35-5F73-46E4-BA27-FCD697A4FF26}">
      <dgm:prSet/>
      <dgm:spPr/>
      <dgm:t>
        <a:bodyPr/>
        <a:lstStyle/>
        <a:p>
          <a:endParaRPr lang="en-US"/>
        </a:p>
      </dgm:t>
    </dgm:pt>
    <dgm:pt modelId="{52FC3B39-A492-4DF7-8CE9-E5131E2D4E81}" type="sibTrans" cxnId="{41CADB35-5F73-46E4-BA27-FCD697A4FF26}">
      <dgm:prSet/>
      <dgm:spPr/>
      <dgm:t>
        <a:bodyPr/>
        <a:lstStyle/>
        <a:p>
          <a:endParaRPr lang="en-US"/>
        </a:p>
      </dgm:t>
    </dgm:pt>
    <dgm:pt modelId="{02DE5F83-F9E0-4DA9-AA6D-03E4AF722AB5}">
      <dgm:prSet/>
      <dgm:spPr/>
      <dgm:t>
        <a:bodyPr/>
        <a:lstStyle/>
        <a:p>
          <a:r>
            <a:rPr lang="vi-VN"/>
            <a:t>Lỗi bình phương trung bình (MSE)</a:t>
          </a:r>
          <a:endParaRPr lang="en-US"/>
        </a:p>
      </dgm:t>
    </dgm:pt>
    <dgm:pt modelId="{4F0952D9-AF27-43E8-A091-87E5B8742BB0}" type="parTrans" cxnId="{985B3298-8601-44C4-B230-790667FF2F37}">
      <dgm:prSet/>
      <dgm:spPr/>
      <dgm:t>
        <a:bodyPr/>
        <a:lstStyle/>
        <a:p>
          <a:endParaRPr lang="en-US"/>
        </a:p>
      </dgm:t>
    </dgm:pt>
    <dgm:pt modelId="{278C46B1-F5B2-40BD-B752-8A59A83659C0}" type="sibTrans" cxnId="{985B3298-8601-44C4-B230-790667FF2F37}">
      <dgm:prSet/>
      <dgm:spPr/>
      <dgm:t>
        <a:bodyPr/>
        <a:lstStyle/>
        <a:p>
          <a:endParaRPr lang="en-US"/>
        </a:p>
      </dgm:t>
    </dgm:pt>
    <dgm:pt modelId="{37CB7FBD-4981-4578-8029-6DF60CF952DB}">
      <dgm:prSet/>
      <dgm:spPr/>
      <dgm:t>
        <a:bodyPr/>
        <a:lstStyle/>
        <a:p>
          <a:r>
            <a:rPr lang="vi-VN" dirty="0"/>
            <a:t>Thuật toán bình phương tối thiểu (LMS)</a:t>
          </a:r>
          <a:endParaRPr lang="en-US" dirty="0"/>
        </a:p>
      </dgm:t>
    </dgm:pt>
    <dgm:pt modelId="{A5CE04DD-9061-4191-A660-7EDE8F27AA65}" type="parTrans" cxnId="{8DEDE998-7CF4-4F0E-B996-D626372FF757}">
      <dgm:prSet/>
      <dgm:spPr/>
      <dgm:t>
        <a:bodyPr/>
        <a:lstStyle/>
        <a:p>
          <a:endParaRPr lang="en-US"/>
        </a:p>
      </dgm:t>
    </dgm:pt>
    <dgm:pt modelId="{ECCDF070-74B9-442E-8AC1-1ABDF79C144F}" type="sibTrans" cxnId="{8DEDE998-7CF4-4F0E-B996-D626372FF757}">
      <dgm:prSet/>
      <dgm:spPr/>
      <dgm:t>
        <a:bodyPr/>
        <a:lstStyle/>
        <a:p>
          <a:endParaRPr lang="en-US"/>
        </a:p>
      </dgm:t>
    </dgm:pt>
    <dgm:pt modelId="{40507203-635B-4B45-A630-3767EEDEF670}">
      <dgm:prSet/>
      <dgm:spPr/>
      <dgm:t>
        <a:bodyPr/>
        <a:lstStyle/>
        <a:p>
          <a:r>
            <a:rPr lang="vi-VN" dirty="0"/>
            <a:t>Phân tích sự hội tụ</a:t>
          </a:r>
          <a:endParaRPr lang="en-US" dirty="0"/>
        </a:p>
      </dgm:t>
    </dgm:pt>
    <dgm:pt modelId="{499B2A06-6346-44C5-B92D-05CC1CDD0C7A}" type="parTrans" cxnId="{AAAC73C3-9DBB-422D-B71F-D423E7650EA5}">
      <dgm:prSet/>
      <dgm:spPr/>
      <dgm:t>
        <a:bodyPr/>
        <a:lstStyle/>
        <a:p>
          <a:endParaRPr lang="en-US"/>
        </a:p>
      </dgm:t>
    </dgm:pt>
    <dgm:pt modelId="{7FB67652-0579-4332-B983-C386C364961B}" type="sibTrans" cxnId="{AAAC73C3-9DBB-422D-B71F-D423E7650EA5}">
      <dgm:prSet/>
      <dgm:spPr/>
      <dgm:t>
        <a:bodyPr/>
        <a:lstStyle/>
        <a:p>
          <a:endParaRPr lang="en-US"/>
        </a:p>
      </dgm:t>
    </dgm:pt>
    <dgm:pt modelId="{69FE396A-7A8F-4278-9962-D3C646FFFEB9}">
      <dgm:prSet/>
      <dgm:spPr/>
      <dgm:t>
        <a:bodyPr/>
        <a:lstStyle/>
        <a:p>
          <a:r>
            <a:rPr lang="vi-VN"/>
            <a:t>Xây dựng ứng dụng và demo</a:t>
          </a:r>
          <a:endParaRPr lang="en-US"/>
        </a:p>
      </dgm:t>
    </dgm:pt>
    <dgm:pt modelId="{407916B3-3F17-4BC5-A056-46745DF5D435}" type="parTrans" cxnId="{7B53C57A-3123-49E8-8F92-3889C6EB9F4C}">
      <dgm:prSet/>
      <dgm:spPr/>
      <dgm:t>
        <a:bodyPr/>
        <a:lstStyle/>
        <a:p>
          <a:endParaRPr lang="en-US"/>
        </a:p>
      </dgm:t>
    </dgm:pt>
    <dgm:pt modelId="{A4ED4535-45E4-4976-B5D9-A0A9FF6ECE58}" type="sibTrans" cxnId="{7B53C57A-3123-49E8-8F92-3889C6EB9F4C}">
      <dgm:prSet/>
      <dgm:spPr/>
      <dgm:t>
        <a:bodyPr/>
        <a:lstStyle/>
        <a:p>
          <a:endParaRPr lang="en-US"/>
        </a:p>
      </dgm:t>
    </dgm:pt>
    <dgm:pt modelId="{24AFB71F-246B-4874-9DC4-31C3A79ED9B3}" type="pres">
      <dgm:prSet presAssocID="{04EF783B-17F7-4D7E-89F9-8A834E0CD5B6}" presName="linear" presStyleCnt="0">
        <dgm:presLayoutVars>
          <dgm:animLvl val="lvl"/>
          <dgm:resizeHandles val="exact"/>
        </dgm:presLayoutVars>
      </dgm:prSet>
      <dgm:spPr/>
    </dgm:pt>
    <dgm:pt modelId="{112396D0-ED75-4042-A15C-74FAAE7725F2}" type="pres">
      <dgm:prSet presAssocID="{EA6A8BED-043D-42DA-8471-5C4ACAADF9C7}" presName="parentText" presStyleLbl="node1" presStyleIdx="0" presStyleCnt="7">
        <dgm:presLayoutVars>
          <dgm:chMax val="0"/>
          <dgm:bulletEnabled val="1"/>
        </dgm:presLayoutVars>
      </dgm:prSet>
      <dgm:spPr/>
    </dgm:pt>
    <dgm:pt modelId="{32823AD0-8956-4785-BB84-93BCF13F1891}" type="pres">
      <dgm:prSet presAssocID="{D44134CD-94C1-4A31-9E4C-850D2F93A5BE}" presName="spacer" presStyleCnt="0"/>
      <dgm:spPr/>
    </dgm:pt>
    <dgm:pt modelId="{171627B2-87BF-471A-969D-AE1C94AD3969}" type="pres">
      <dgm:prSet presAssocID="{6B8F6965-B1F3-4442-8196-E7F46563CA2A}" presName="parentText" presStyleLbl="node1" presStyleIdx="1" presStyleCnt="7">
        <dgm:presLayoutVars>
          <dgm:chMax val="0"/>
          <dgm:bulletEnabled val="1"/>
        </dgm:presLayoutVars>
      </dgm:prSet>
      <dgm:spPr/>
    </dgm:pt>
    <dgm:pt modelId="{BD39B6C3-DF86-404F-B5D5-B4D509916FA4}" type="pres">
      <dgm:prSet presAssocID="{72140B02-449C-491F-955D-887372604CDA}" presName="spacer" presStyleCnt="0"/>
      <dgm:spPr/>
    </dgm:pt>
    <dgm:pt modelId="{126E00DA-4620-4934-A84B-CE720B639F07}" type="pres">
      <dgm:prSet presAssocID="{064FF222-CCD4-4289-B103-E2B0BDD189B0}" presName="parentText" presStyleLbl="node1" presStyleIdx="2" presStyleCnt="7">
        <dgm:presLayoutVars>
          <dgm:chMax val="0"/>
          <dgm:bulletEnabled val="1"/>
        </dgm:presLayoutVars>
      </dgm:prSet>
      <dgm:spPr/>
    </dgm:pt>
    <dgm:pt modelId="{88546F5D-D100-41F8-AE8A-011A79729EB7}" type="pres">
      <dgm:prSet presAssocID="{52FC3B39-A492-4DF7-8CE9-E5131E2D4E81}" presName="spacer" presStyleCnt="0"/>
      <dgm:spPr/>
    </dgm:pt>
    <dgm:pt modelId="{6D061E62-FCB4-415E-A0E9-B9BB66ECFE65}" type="pres">
      <dgm:prSet presAssocID="{02DE5F83-F9E0-4DA9-AA6D-03E4AF722AB5}" presName="parentText" presStyleLbl="node1" presStyleIdx="3" presStyleCnt="7">
        <dgm:presLayoutVars>
          <dgm:chMax val="0"/>
          <dgm:bulletEnabled val="1"/>
        </dgm:presLayoutVars>
      </dgm:prSet>
      <dgm:spPr/>
    </dgm:pt>
    <dgm:pt modelId="{1BFFD89B-A00B-4191-BC73-F26FE97AB139}" type="pres">
      <dgm:prSet presAssocID="{278C46B1-F5B2-40BD-B752-8A59A83659C0}" presName="spacer" presStyleCnt="0"/>
      <dgm:spPr/>
    </dgm:pt>
    <dgm:pt modelId="{4913EBCA-CCB8-4FA9-880A-0DD3AFB23607}" type="pres">
      <dgm:prSet presAssocID="{37CB7FBD-4981-4578-8029-6DF60CF952DB}" presName="parentText" presStyleLbl="node1" presStyleIdx="4" presStyleCnt="7">
        <dgm:presLayoutVars>
          <dgm:chMax val="0"/>
          <dgm:bulletEnabled val="1"/>
        </dgm:presLayoutVars>
      </dgm:prSet>
      <dgm:spPr/>
    </dgm:pt>
    <dgm:pt modelId="{C5F1ABB8-8C52-4872-AA71-95B81DE46F2E}" type="pres">
      <dgm:prSet presAssocID="{ECCDF070-74B9-442E-8AC1-1ABDF79C144F}" presName="spacer" presStyleCnt="0"/>
      <dgm:spPr/>
    </dgm:pt>
    <dgm:pt modelId="{F043377D-FB2F-41EE-B71A-D51B8D3B507C}" type="pres">
      <dgm:prSet presAssocID="{40507203-635B-4B45-A630-3767EEDEF670}" presName="parentText" presStyleLbl="node1" presStyleIdx="5" presStyleCnt="7">
        <dgm:presLayoutVars>
          <dgm:chMax val="0"/>
          <dgm:bulletEnabled val="1"/>
        </dgm:presLayoutVars>
      </dgm:prSet>
      <dgm:spPr/>
    </dgm:pt>
    <dgm:pt modelId="{8BB98786-148D-49EA-B0CF-F6F08983B569}" type="pres">
      <dgm:prSet presAssocID="{7FB67652-0579-4332-B983-C386C364961B}" presName="spacer" presStyleCnt="0"/>
      <dgm:spPr/>
    </dgm:pt>
    <dgm:pt modelId="{8D04B180-6313-42FC-9F91-55B3F42CC476}" type="pres">
      <dgm:prSet presAssocID="{69FE396A-7A8F-4278-9962-D3C646FFFEB9}" presName="parentText" presStyleLbl="node1" presStyleIdx="6" presStyleCnt="7">
        <dgm:presLayoutVars>
          <dgm:chMax val="0"/>
          <dgm:bulletEnabled val="1"/>
        </dgm:presLayoutVars>
      </dgm:prSet>
      <dgm:spPr/>
    </dgm:pt>
  </dgm:ptLst>
  <dgm:cxnLst>
    <dgm:cxn modelId="{E0713D22-BDCF-4FB7-ACE4-F7F1B114750E}" type="presOf" srcId="{37CB7FBD-4981-4578-8029-6DF60CF952DB}" destId="{4913EBCA-CCB8-4FA9-880A-0DD3AFB23607}" srcOrd="0" destOrd="0" presId="urn:microsoft.com/office/officeart/2005/8/layout/vList2"/>
    <dgm:cxn modelId="{EE55EE23-F6E7-4A1D-AEA0-9BF37950A477}" type="presOf" srcId="{69FE396A-7A8F-4278-9962-D3C646FFFEB9}" destId="{8D04B180-6313-42FC-9F91-55B3F42CC476}" srcOrd="0" destOrd="0" presId="urn:microsoft.com/office/officeart/2005/8/layout/vList2"/>
    <dgm:cxn modelId="{41CADB35-5F73-46E4-BA27-FCD697A4FF26}" srcId="{04EF783B-17F7-4D7E-89F9-8A834E0CD5B6}" destId="{064FF222-CCD4-4289-B103-E2B0BDD189B0}" srcOrd="2" destOrd="0" parTransId="{DFE5AA90-C6E3-440F-8A63-71B82CDF7D04}" sibTransId="{52FC3B39-A492-4DF7-8CE9-E5131E2D4E81}"/>
    <dgm:cxn modelId="{99F85B38-7622-4344-BFD4-BC5660B6DCD2}" type="presOf" srcId="{02DE5F83-F9E0-4DA9-AA6D-03E4AF722AB5}" destId="{6D061E62-FCB4-415E-A0E9-B9BB66ECFE65}" srcOrd="0" destOrd="0" presId="urn:microsoft.com/office/officeart/2005/8/layout/vList2"/>
    <dgm:cxn modelId="{7B53C57A-3123-49E8-8F92-3889C6EB9F4C}" srcId="{04EF783B-17F7-4D7E-89F9-8A834E0CD5B6}" destId="{69FE396A-7A8F-4278-9962-D3C646FFFEB9}" srcOrd="6" destOrd="0" parTransId="{407916B3-3F17-4BC5-A056-46745DF5D435}" sibTransId="{A4ED4535-45E4-4976-B5D9-A0A9FF6ECE58}"/>
    <dgm:cxn modelId="{AC162692-3C61-4B0C-92B8-35EDC3D4C2C2}" type="presOf" srcId="{04EF783B-17F7-4D7E-89F9-8A834E0CD5B6}" destId="{24AFB71F-246B-4874-9DC4-31C3A79ED9B3}" srcOrd="0" destOrd="0" presId="urn:microsoft.com/office/officeart/2005/8/layout/vList2"/>
    <dgm:cxn modelId="{985B3298-8601-44C4-B230-790667FF2F37}" srcId="{04EF783B-17F7-4D7E-89F9-8A834E0CD5B6}" destId="{02DE5F83-F9E0-4DA9-AA6D-03E4AF722AB5}" srcOrd="3" destOrd="0" parTransId="{4F0952D9-AF27-43E8-A091-87E5B8742BB0}" sibTransId="{278C46B1-F5B2-40BD-B752-8A59A83659C0}"/>
    <dgm:cxn modelId="{8DEDE998-7CF4-4F0E-B996-D626372FF757}" srcId="{04EF783B-17F7-4D7E-89F9-8A834E0CD5B6}" destId="{37CB7FBD-4981-4578-8029-6DF60CF952DB}" srcOrd="4" destOrd="0" parTransId="{A5CE04DD-9061-4191-A660-7EDE8F27AA65}" sibTransId="{ECCDF070-74B9-442E-8AC1-1ABDF79C144F}"/>
    <dgm:cxn modelId="{01997B9A-D174-4A26-B018-019293516E8B}" type="presOf" srcId="{064FF222-CCD4-4289-B103-E2B0BDD189B0}" destId="{126E00DA-4620-4934-A84B-CE720B639F07}" srcOrd="0" destOrd="0" presId="urn:microsoft.com/office/officeart/2005/8/layout/vList2"/>
    <dgm:cxn modelId="{F721FC9E-321D-42BA-819A-15B8F133DB10}" type="presOf" srcId="{40507203-635B-4B45-A630-3767EEDEF670}" destId="{F043377D-FB2F-41EE-B71A-D51B8D3B507C}" srcOrd="0" destOrd="0" presId="urn:microsoft.com/office/officeart/2005/8/layout/vList2"/>
    <dgm:cxn modelId="{647DDDA6-E447-4B2A-977C-1DE6E2CF183A}" type="presOf" srcId="{6B8F6965-B1F3-4442-8196-E7F46563CA2A}" destId="{171627B2-87BF-471A-969D-AE1C94AD3969}" srcOrd="0" destOrd="0" presId="urn:microsoft.com/office/officeart/2005/8/layout/vList2"/>
    <dgm:cxn modelId="{F31AE4AE-C29C-47B2-8510-66219BB75700}" srcId="{04EF783B-17F7-4D7E-89F9-8A834E0CD5B6}" destId="{6B8F6965-B1F3-4442-8196-E7F46563CA2A}" srcOrd="1" destOrd="0" parTransId="{8A2698DD-68DB-47A2-BB14-65E605063933}" sibTransId="{72140B02-449C-491F-955D-887372604CDA}"/>
    <dgm:cxn modelId="{9E48EDB4-B5BA-477F-8C7D-737AFDAB3FC1}" srcId="{04EF783B-17F7-4D7E-89F9-8A834E0CD5B6}" destId="{EA6A8BED-043D-42DA-8471-5C4ACAADF9C7}" srcOrd="0" destOrd="0" parTransId="{E2803769-54A9-40CB-BCAE-B49DD0A5B1CF}" sibTransId="{D44134CD-94C1-4A31-9E4C-850D2F93A5BE}"/>
    <dgm:cxn modelId="{AAAC73C3-9DBB-422D-B71F-D423E7650EA5}" srcId="{04EF783B-17F7-4D7E-89F9-8A834E0CD5B6}" destId="{40507203-635B-4B45-A630-3767EEDEF670}" srcOrd="5" destOrd="0" parTransId="{499B2A06-6346-44C5-B92D-05CC1CDD0C7A}" sibTransId="{7FB67652-0579-4332-B983-C386C364961B}"/>
    <dgm:cxn modelId="{7521E1D7-E86B-4C33-94AF-6CFD7481B07B}" type="presOf" srcId="{EA6A8BED-043D-42DA-8471-5C4ACAADF9C7}" destId="{112396D0-ED75-4042-A15C-74FAAE7725F2}" srcOrd="0" destOrd="0" presId="urn:microsoft.com/office/officeart/2005/8/layout/vList2"/>
    <dgm:cxn modelId="{FE9EE65A-A32B-4CC4-8527-CC9E40E5770C}" type="presParOf" srcId="{24AFB71F-246B-4874-9DC4-31C3A79ED9B3}" destId="{112396D0-ED75-4042-A15C-74FAAE7725F2}" srcOrd="0" destOrd="0" presId="urn:microsoft.com/office/officeart/2005/8/layout/vList2"/>
    <dgm:cxn modelId="{2774AEF8-D50E-4784-A9C9-7043A42F1A5E}" type="presParOf" srcId="{24AFB71F-246B-4874-9DC4-31C3A79ED9B3}" destId="{32823AD0-8956-4785-BB84-93BCF13F1891}" srcOrd="1" destOrd="0" presId="urn:microsoft.com/office/officeart/2005/8/layout/vList2"/>
    <dgm:cxn modelId="{F7ECCABF-62E3-4A37-974B-BA74D254039F}" type="presParOf" srcId="{24AFB71F-246B-4874-9DC4-31C3A79ED9B3}" destId="{171627B2-87BF-471A-969D-AE1C94AD3969}" srcOrd="2" destOrd="0" presId="urn:microsoft.com/office/officeart/2005/8/layout/vList2"/>
    <dgm:cxn modelId="{420E8A1B-6CC2-4BFA-80A1-32915330DE81}" type="presParOf" srcId="{24AFB71F-246B-4874-9DC4-31C3A79ED9B3}" destId="{BD39B6C3-DF86-404F-B5D5-B4D509916FA4}" srcOrd="3" destOrd="0" presId="urn:microsoft.com/office/officeart/2005/8/layout/vList2"/>
    <dgm:cxn modelId="{E3139AFD-92BE-471B-A236-0EC468B59349}" type="presParOf" srcId="{24AFB71F-246B-4874-9DC4-31C3A79ED9B3}" destId="{126E00DA-4620-4934-A84B-CE720B639F07}" srcOrd="4" destOrd="0" presId="urn:microsoft.com/office/officeart/2005/8/layout/vList2"/>
    <dgm:cxn modelId="{831A3F93-8728-4767-84A0-5322035AD211}" type="presParOf" srcId="{24AFB71F-246B-4874-9DC4-31C3A79ED9B3}" destId="{88546F5D-D100-41F8-AE8A-011A79729EB7}" srcOrd="5" destOrd="0" presId="urn:microsoft.com/office/officeart/2005/8/layout/vList2"/>
    <dgm:cxn modelId="{572F72D8-E9D6-4835-A1AB-A873606CEE7F}" type="presParOf" srcId="{24AFB71F-246B-4874-9DC4-31C3A79ED9B3}" destId="{6D061E62-FCB4-415E-A0E9-B9BB66ECFE65}" srcOrd="6" destOrd="0" presId="urn:microsoft.com/office/officeart/2005/8/layout/vList2"/>
    <dgm:cxn modelId="{F9DB3ADE-6575-4AF4-A470-AA9CC234FF0F}" type="presParOf" srcId="{24AFB71F-246B-4874-9DC4-31C3A79ED9B3}" destId="{1BFFD89B-A00B-4191-BC73-F26FE97AB139}" srcOrd="7" destOrd="0" presId="urn:microsoft.com/office/officeart/2005/8/layout/vList2"/>
    <dgm:cxn modelId="{880717C4-4DF2-47FA-914C-82A78E82C7DF}" type="presParOf" srcId="{24AFB71F-246B-4874-9DC4-31C3A79ED9B3}" destId="{4913EBCA-CCB8-4FA9-880A-0DD3AFB23607}" srcOrd="8" destOrd="0" presId="urn:microsoft.com/office/officeart/2005/8/layout/vList2"/>
    <dgm:cxn modelId="{AC5ED324-69EF-4AA4-B02B-C3AB7B892F95}" type="presParOf" srcId="{24AFB71F-246B-4874-9DC4-31C3A79ED9B3}" destId="{C5F1ABB8-8C52-4872-AA71-95B81DE46F2E}" srcOrd="9" destOrd="0" presId="urn:microsoft.com/office/officeart/2005/8/layout/vList2"/>
    <dgm:cxn modelId="{E1757ECC-F557-4254-B6B6-FF4F32402F8D}" type="presParOf" srcId="{24AFB71F-246B-4874-9DC4-31C3A79ED9B3}" destId="{F043377D-FB2F-41EE-B71A-D51B8D3B507C}" srcOrd="10" destOrd="0" presId="urn:microsoft.com/office/officeart/2005/8/layout/vList2"/>
    <dgm:cxn modelId="{5BE2D9E6-E30A-4F0B-B7C4-D4C64E49F9FC}" type="presParOf" srcId="{24AFB71F-246B-4874-9DC4-31C3A79ED9B3}" destId="{8BB98786-148D-49EA-B0CF-F6F08983B569}" srcOrd="11" destOrd="0" presId="urn:microsoft.com/office/officeart/2005/8/layout/vList2"/>
    <dgm:cxn modelId="{E092E7A5-0A74-4CCA-91FD-30D5016797D7}" type="presParOf" srcId="{24AFB71F-246B-4874-9DC4-31C3A79ED9B3}" destId="{8D04B180-6313-42FC-9F91-55B3F42CC476}" srcOrd="1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E464ACD-B00A-4737-82F2-68A27533D1F3}"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46B01378-4436-46F0-BDD5-A0FD1553B01B}">
      <dgm:prSet/>
      <dgm:spPr/>
      <dgm:t>
        <a:bodyPr/>
        <a:lstStyle/>
        <a:p>
          <a:r>
            <a:rPr lang="en-US" b="1"/>
            <a:t>ADALINE (ADAptive LInear NEuron)</a:t>
          </a:r>
          <a:r>
            <a:rPr lang="vi-VN" b="1"/>
            <a:t> </a:t>
          </a:r>
          <a:r>
            <a:rPr lang="vi-VN"/>
            <a:t>được công bố bởi Bernard Widrow và nghiên cứu sinh tiến sĩ của ông Tedd Hoff chỉ vài năm sau thuật toán perceptron của Rosenblatt</a:t>
          </a:r>
          <a:r>
            <a:rPr lang="en-US"/>
            <a:t>.</a:t>
          </a:r>
        </a:p>
      </dgm:t>
    </dgm:pt>
    <dgm:pt modelId="{3DAE47C4-EDB0-412A-BD15-9460B8923C5E}" type="parTrans" cxnId="{5BBF2FAB-718B-42B6-A782-1A784A5D5BBD}">
      <dgm:prSet/>
      <dgm:spPr/>
      <dgm:t>
        <a:bodyPr/>
        <a:lstStyle/>
        <a:p>
          <a:endParaRPr lang="en-US"/>
        </a:p>
      </dgm:t>
    </dgm:pt>
    <dgm:pt modelId="{77CDF8FF-A8A4-459B-8176-8ED4B6CD238A}" type="sibTrans" cxnId="{5BBF2FAB-718B-42B6-A782-1A784A5D5BBD}">
      <dgm:prSet/>
      <dgm:spPr/>
      <dgm:t>
        <a:bodyPr/>
        <a:lstStyle/>
        <a:p>
          <a:endParaRPr lang="en-US"/>
        </a:p>
      </dgm:t>
    </dgm:pt>
    <dgm:pt modelId="{852A5493-F8C8-438B-88ED-9318CF469EED}">
      <dgm:prSet/>
      <dgm:spPr/>
      <dgm:t>
        <a:bodyPr/>
        <a:lstStyle/>
        <a:p>
          <a:r>
            <a:rPr lang="vi-VN"/>
            <a:t>Adaline còn được gọi là mạng nơ-ron một lớp (</a:t>
          </a:r>
          <a:r>
            <a:rPr lang="vi-VN" i="1"/>
            <a:t>single-layer network</a:t>
          </a:r>
          <a:r>
            <a:rPr lang="vi-VN"/>
            <a:t>) vì liên kết đơn giữa lớp đầu vào và lớp đầu ra.</a:t>
          </a:r>
          <a:endParaRPr lang="en-US"/>
        </a:p>
      </dgm:t>
    </dgm:pt>
    <dgm:pt modelId="{C6394A64-55A8-443B-ABD4-D9C0AE64AE21}" type="parTrans" cxnId="{363E980F-A05C-49F5-979A-8B87B2946AAB}">
      <dgm:prSet/>
      <dgm:spPr/>
      <dgm:t>
        <a:bodyPr/>
        <a:lstStyle/>
        <a:p>
          <a:endParaRPr lang="en-US"/>
        </a:p>
      </dgm:t>
    </dgm:pt>
    <dgm:pt modelId="{7092D43A-6B59-4BF5-9909-73A74ED13EB5}" type="sibTrans" cxnId="{363E980F-A05C-49F5-979A-8B87B2946AAB}">
      <dgm:prSet/>
      <dgm:spPr/>
      <dgm:t>
        <a:bodyPr/>
        <a:lstStyle/>
        <a:p>
          <a:endParaRPr lang="en-US"/>
        </a:p>
      </dgm:t>
    </dgm:pt>
    <dgm:pt modelId="{FAFDBCC3-57C3-4EB7-9494-31EE286CEFFB}">
      <dgm:prSet/>
      <dgm:spPr/>
      <dgm:t>
        <a:bodyPr/>
        <a:lstStyle/>
        <a:p>
          <a:r>
            <a:rPr lang="vi-VN"/>
            <a:t>Thuật toán Adaline được dùng thực hiện phân loại nhị phân (binary classification).</a:t>
          </a:r>
          <a:endParaRPr lang="en-US"/>
        </a:p>
      </dgm:t>
    </dgm:pt>
    <dgm:pt modelId="{68E97FC9-E832-47C1-949C-A3C833C9AF2A}" type="parTrans" cxnId="{2B5D2DD7-B7ED-419F-8BB3-BBB6B1278677}">
      <dgm:prSet/>
      <dgm:spPr/>
      <dgm:t>
        <a:bodyPr/>
        <a:lstStyle/>
        <a:p>
          <a:endParaRPr lang="en-US"/>
        </a:p>
      </dgm:t>
    </dgm:pt>
    <dgm:pt modelId="{30E62529-9766-4537-97A2-54D8B0AAC659}" type="sibTrans" cxnId="{2B5D2DD7-B7ED-419F-8BB3-BBB6B1278677}">
      <dgm:prSet/>
      <dgm:spPr/>
      <dgm:t>
        <a:bodyPr/>
        <a:lstStyle/>
        <a:p>
          <a:endParaRPr lang="en-US"/>
        </a:p>
      </dgm:t>
    </dgm:pt>
    <dgm:pt modelId="{2E1749E1-B19E-41EE-B8FD-CCD3B8C45EE2}" type="pres">
      <dgm:prSet presAssocID="{7E464ACD-B00A-4737-82F2-68A27533D1F3}" presName="vert0" presStyleCnt="0">
        <dgm:presLayoutVars>
          <dgm:dir/>
          <dgm:animOne val="branch"/>
          <dgm:animLvl val="lvl"/>
        </dgm:presLayoutVars>
      </dgm:prSet>
      <dgm:spPr/>
    </dgm:pt>
    <dgm:pt modelId="{106B4E51-F0CD-4B79-91CF-EC05F8C78331}" type="pres">
      <dgm:prSet presAssocID="{46B01378-4436-46F0-BDD5-A0FD1553B01B}" presName="thickLine" presStyleLbl="alignNode1" presStyleIdx="0" presStyleCnt="3"/>
      <dgm:spPr/>
    </dgm:pt>
    <dgm:pt modelId="{4D21130D-26C4-4A7B-92F0-155670D67010}" type="pres">
      <dgm:prSet presAssocID="{46B01378-4436-46F0-BDD5-A0FD1553B01B}" presName="horz1" presStyleCnt="0"/>
      <dgm:spPr/>
    </dgm:pt>
    <dgm:pt modelId="{80EED4E4-66C5-4C3E-B41D-7381F38350E6}" type="pres">
      <dgm:prSet presAssocID="{46B01378-4436-46F0-BDD5-A0FD1553B01B}" presName="tx1" presStyleLbl="revTx" presStyleIdx="0" presStyleCnt="3"/>
      <dgm:spPr/>
    </dgm:pt>
    <dgm:pt modelId="{9DA5865F-CCB9-4365-B094-CF7B5D91086E}" type="pres">
      <dgm:prSet presAssocID="{46B01378-4436-46F0-BDD5-A0FD1553B01B}" presName="vert1" presStyleCnt="0"/>
      <dgm:spPr/>
    </dgm:pt>
    <dgm:pt modelId="{BADE3AC8-44F1-4F77-94B3-C5457C9E4032}" type="pres">
      <dgm:prSet presAssocID="{852A5493-F8C8-438B-88ED-9318CF469EED}" presName="thickLine" presStyleLbl="alignNode1" presStyleIdx="1" presStyleCnt="3"/>
      <dgm:spPr/>
    </dgm:pt>
    <dgm:pt modelId="{57CFBE7D-D600-40B7-8D9D-4E3BD7964D28}" type="pres">
      <dgm:prSet presAssocID="{852A5493-F8C8-438B-88ED-9318CF469EED}" presName="horz1" presStyleCnt="0"/>
      <dgm:spPr/>
    </dgm:pt>
    <dgm:pt modelId="{6237A109-9A3A-423D-8D83-BE4F769DBB15}" type="pres">
      <dgm:prSet presAssocID="{852A5493-F8C8-438B-88ED-9318CF469EED}" presName="tx1" presStyleLbl="revTx" presStyleIdx="1" presStyleCnt="3"/>
      <dgm:spPr/>
    </dgm:pt>
    <dgm:pt modelId="{BAF22D0B-28B7-48C1-B827-A718CDFC80DE}" type="pres">
      <dgm:prSet presAssocID="{852A5493-F8C8-438B-88ED-9318CF469EED}" presName="vert1" presStyleCnt="0"/>
      <dgm:spPr/>
    </dgm:pt>
    <dgm:pt modelId="{18B2DF39-F83E-4068-AF06-666D28DF7D54}" type="pres">
      <dgm:prSet presAssocID="{FAFDBCC3-57C3-4EB7-9494-31EE286CEFFB}" presName="thickLine" presStyleLbl="alignNode1" presStyleIdx="2" presStyleCnt="3"/>
      <dgm:spPr/>
    </dgm:pt>
    <dgm:pt modelId="{6DD28F15-50D6-4A3B-98CA-F4D74D676F7C}" type="pres">
      <dgm:prSet presAssocID="{FAFDBCC3-57C3-4EB7-9494-31EE286CEFFB}" presName="horz1" presStyleCnt="0"/>
      <dgm:spPr/>
    </dgm:pt>
    <dgm:pt modelId="{477678C3-0BBC-4743-96E0-CF8D8D391DE1}" type="pres">
      <dgm:prSet presAssocID="{FAFDBCC3-57C3-4EB7-9494-31EE286CEFFB}" presName="tx1" presStyleLbl="revTx" presStyleIdx="2" presStyleCnt="3"/>
      <dgm:spPr/>
    </dgm:pt>
    <dgm:pt modelId="{8DC50E2C-F031-43C5-B112-1273D34ED373}" type="pres">
      <dgm:prSet presAssocID="{FAFDBCC3-57C3-4EB7-9494-31EE286CEFFB}" presName="vert1" presStyleCnt="0"/>
      <dgm:spPr/>
    </dgm:pt>
  </dgm:ptLst>
  <dgm:cxnLst>
    <dgm:cxn modelId="{363E980F-A05C-49F5-979A-8B87B2946AAB}" srcId="{7E464ACD-B00A-4737-82F2-68A27533D1F3}" destId="{852A5493-F8C8-438B-88ED-9318CF469EED}" srcOrd="1" destOrd="0" parTransId="{C6394A64-55A8-443B-ABD4-D9C0AE64AE21}" sibTransId="{7092D43A-6B59-4BF5-9909-73A74ED13EB5}"/>
    <dgm:cxn modelId="{3671C65B-E341-4F25-B329-A9C06754CFB7}" type="presOf" srcId="{852A5493-F8C8-438B-88ED-9318CF469EED}" destId="{6237A109-9A3A-423D-8D83-BE4F769DBB15}" srcOrd="0" destOrd="0" presId="urn:microsoft.com/office/officeart/2008/layout/LinedList"/>
    <dgm:cxn modelId="{8EFA4652-36F4-4C1F-B206-8539969684A7}" type="presOf" srcId="{FAFDBCC3-57C3-4EB7-9494-31EE286CEFFB}" destId="{477678C3-0BBC-4743-96E0-CF8D8D391DE1}" srcOrd="0" destOrd="0" presId="urn:microsoft.com/office/officeart/2008/layout/LinedList"/>
    <dgm:cxn modelId="{55002C79-F324-4864-BA31-3A5263DD98F5}" type="presOf" srcId="{7E464ACD-B00A-4737-82F2-68A27533D1F3}" destId="{2E1749E1-B19E-41EE-B8FD-CCD3B8C45EE2}" srcOrd="0" destOrd="0" presId="urn:microsoft.com/office/officeart/2008/layout/LinedList"/>
    <dgm:cxn modelId="{CAEFFC59-EF7C-4DFF-8D3E-3E60C7A45F87}" type="presOf" srcId="{46B01378-4436-46F0-BDD5-A0FD1553B01B}" destId="{80EED4E4-66C5-4C3E-B41D-7381F38350E6}" srcOrd="0" destOrd="0" presId="urn:microsoft.com/office/officeart/2008/layout/LinedList"/>
    <dgm:cxn modelId="{5BBF2FAB-718B-42B6-A782-1A784A5D5BBD}" srcId="{7E464ACD-B00A-4737-82F2-68A27533D1F3}" destId="{46B01378-4436-46F0-BDD5-A0FD1553B01B}" srcOrd="0" destOrd="0" parTransId="{3DAE47C4-EDB0-412A-BD15-9460B8923C5E}" sibTransId="{77CDF8FF-A8A4-459B-8176-8ED4B6CD238A}"/>
    <dgm:cxn modelId="{2B5D2DD7-B7ED-419F-8BB3-BBB6B1278677}" srcId="{7E464ACD-B00A-4737-82F2-68A27533D1F3}" destId="{FAFDBCC3-57C3-4EB7-9494-31EE286CEFFB}" srcOrd="2" destOrd="0" parTransId="{68E97FC9-E832-47C1-949C-A3C833C9AF2A}" sibTransId="{30E62529-9766-4537-97A2-54D8B0AAC659}"/>
    <dgm:cxn modelId="{A9A354E1-9A7B-4025-8D40-54E55E6798A3}" type="presParOf" srcId="{2E1749E1-B19E-41EE-B8FD-CCD3B8C45EE2}" destId="{106B4E51-F0CD-4B79-91CF-EC05F8C78331}" srcOrd="0" destOrd="0" presId="urn:microsoft.com/office/officeart/2008/layout/LinedList"/>
    <dgm:cxn modelId="{DEBAF33C-367F-47EA-84EC-733D7B0A9D15}" type="presParOf" srcId="{2E1749E1-B19E-41EE-B8FD-CCD3B8C45EE2}" destId="{4D21130D-26C4-4A7B-92F0-155670D67010}" srcOrd="1" destOrd="0" presId="urn:microsoft.com/office/officeart/2008/layout/LinedList"/>
    <dgm:cxn modelId="{298B45DA-812B-4A12-8222-A2BB74FB0651}" type="presParOf" srcId="{4D21130D-26C4-4A7B-92F0-155670D67010}" destId="{80EED4E4-66C5-4C3E-B41D-7381F38350E6}" srcOrd="0" destOrd="0" presId="urn:microsoft.com/office/officeart/2008/layout/LinedList"/>
    <dgm:cxn modelId="{0D6103E0-1B33-4921-9263-DBCF1DB24811}" type="presParOf" srcId="{4D21130D-26C4-4A7B-92F0-155670D67010}" destId="{9DA5865F-CCB9-4365-B094-CF7B5D91086E}" srcOrd="1" destOrd="0" presId="urn:microsoft.com/office/officeart/2008/layout/LinedList"/>
    <dgm:cxn modelId="{09880A58-868F-45F4-917B-3E4225EB9AE8}" type="presParOf" srcId="{2E1749E1-B19E-41EE-B8FD-CCD3B8C45EE2}" destId="{BADE3AC8-44F1-4F77-94B3-C5457C9E4032}" srcOrd="2" destOrd="0" presId="urn:microsoft.com/office/officeart/2008/layout/LinedList"/>
    <dgm:cxn modelId="{4A38F1B2-C932-4DF7-94DF-B6E5F1C7A8E5}" type="presParOf" srcId="{2E1749E1-B19E-41EE-B8FD-CCD3B8C45EE2}" destId="{57CFBE7D-D600-40B7-8D9D-4E3BD7964D28}" srcOrd="3" destOrd="0" presId="urn:microsoft.com/office/officeart/2008/layout/LinedList"/>
    <dgm:cxn modelId="{56D368CE-55FB-46CB-A591-9FA8C428A2D3}" type="presParOf" srcId="{57CFBE7D-D600-40B7-8D9D-4E3BD7964D28}" destId="{6237A109-9A3A-423D-8D83-BE4F769DBB15}" srcOrd="0" destOrd="0" presId="urn:microsoft.com/office/officeart/2008/layout/LinedList"/>
    <dgm:cxn modelId="{08C7714E-DCEF-4E3B-B2D6-1E9E1604C5D5}" type="presParOf" srcId="{57CFBE7D-D600-40B7-8D9D-4E3BD7964D28}" destId="{BAF22D0B-28B7-48C1-B827-A718CDFC80DE}" srcOrd="1" destOrd="0" presId="urn:microsoft.com/office/officeart/2008/layout/LinedList"/>
    <dgm:cxn modelId="{8B2766A2-C72E-4B4B-BF2B-4543A79A5577}" type="presParOf" srcId="{2E1749E1-B19E-41EE-B8FD-CCD3B8C45EE2}" destId="{18B2DF39-F83E-4068-AF06-666D28DF7D54}" srcOrd="4" destOrd="0" presId="urn:microsoft.com/office/officeart/2008/layout/LinedList"/>
    <dgm:cxn modelId="{67011C24-DFF7-46DF-B4FF-E227DB95CF8F}" type="presParOf" srcId="{2E1749E1-B19E-41EE-B8FD-CCD3B8C45EE2}" destId="{6DD28F15-50D6-4A3B-98CA-F4D74D676F7C}" srcOrd="5" destOrd="0" presId="urn:microsoft.com/office/officeart/2008/layout/LinedList"/>
    <dgm:cxn modelId="{6BDF56E9-F1AA-490A-9761-A52FB6692B81}" type="presParOf" srcId="{6DD28F15-50D6-4A3B-98CA-F4D74D676F7C}" destId="{477678C3-0BBC-4743-96E0-CF8D8D391DE1}" srcOrd="0" destOrd="0" presId="urn:microsoft.com/office/officeart/2008/layout/LinedList"/>
    <dgm:cxn modelId="{366EA407-3D1B-4A38-8F61-98267DA4DA6B}" type="presParOf" srcId="{6DD28F15-50D6-4A3B-98CA-F4D74D676F7C}" destId="{8DC50E2C-F031-43C5-B112-1273D34ED373}"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54BDF1-BDE6-4BC1-9A46-E467F1E04E82}">
      <dsp:nvSpPr>
        <dsp:cNvPr id="0" name=""/>
        <dsp:cNvSpPr/>
      </dsp:nvSpPr>
      <dsp:spPr>
        <a:xfrm>
          <a:off x="1333" y="1316033"/>
          <a:ext cx="3121474" cy="156073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43180" rIns="64770" bIns="43180" numCol="1" spcCol="1270" anchor="ctr" anchorCtr="0">
          <a:noAutofit/>
        </a:bodyPr>
        <a:lstStyle/>
        <a:p>
          <a:pPr marL="0" lvl="0" indent="0" algn="ctr" defTabSz="1511300">
            <a:lnSpc>
              <a:spcPct val="90000"/>
            </a:lnSpc>
            <a:spcBef>
              <a:spcPct val="0"/>
            </a:spcBef>
            <a:spcAft>
              <a:spcPct val="35000"/>
            </a:spcAft>
            <a:buNone/>
          </a:pPr>
          <a:r>
            <a:rPr lang="en-US" sz="3400" kern="1200"/>
            <a:t>2001203004 – </a:t>
          </a:r>
          <a:r>
            <a:rPr lang="vi-VN" sz="3400" kern="1200"/>
            <a:t>Đỗ Thế Sang</a:t>
          </a:r>
          <a:endParaRPr lang="en-US" sz="3400" kern="1200"/>
        </a:p>
      </dsp:txBody>
      <dsp:txXfrm>
        <a:off x="47045" y="1361745"/>
        <a:ext cx="3030050" cy="1469313"/>
      </dsp:txXfrm>
    </dsp:sp>
    <dsp:sp modelId="{84B768BD-30A2-4EE2-93A1-528DDBA1E07A}">
      <dsp:nvSpPr>
        <dsp:cNvPr id="0" name=""/>
        <dsp:cNvSpPr/>
      </dsp:nvSpPr>
      <dsp:spPr>
        <a:xfrm>
          <a:off x="3903177" y="1316033"/>
          <a:ext cx="3121474" cy="156073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43180" rIns="64770" bIns="43180" numCol="1" spcCol="1270" anchor="ctr" anchorCtr="0">
          <a:noAutofit/>
        </a:bodyPr>
        <a:lstStyle/>
        <a:p>
          <a:pPr marL="0" lvl="0" indent="0" algn="ctr" defTabSz="1511300">
            <a:lnSpc>
              <a:spcPct val="90000"/>
            </a:lnSpc>
            <a:spcBef>
              <a:spcPct val="0"/>
            </a:spcBef>
            <a:spcAft>
              <a:spcPct val="35000"/>
            </a:spcAft>
            <a:buNone/>
          </a:pPr>
          <a:r>
            <a:rPr lang="vi-VN" sz="3400" kern="1200"/>
            <a:t>2001207190</a:t>
          </a:r>
          <a:r>
            <a:rPr lang="en-US" sz="3400" kern="1200"/>
            <a:t> – </a:t>
          </a:r>
          <a:r>
            <a:rPr lang="vi-VN" sz="3400" kern="1200"/>
            <a:t>Lê Trung Tín</a:t>
          </a:r>
          <a:endParaRPr lang="en-US" sz="3400" kern="1200"/>
        </a:p>
      </dsp:txBody>
      <dsp:txXfrm>
        <a:off x="3948889" y="1361745"/>
        <a:ext cx="3030050" cy="1469313"/>
      </dsp:txXfrm>
    </dsp:sp>
    <dsp:sp modelId="{3B047F92-3B19-46FB-9EF9-78E3E091705B}">
      <dsp:nvSpPr>
        <dsp:cNvPr id="0" name=""/>
        <dsp:cNvSpPr/>
      </dsp:nvSpPr>
      <dsp:spPr>
        <a:xfrm>
          <a:off x="7805020" y="1316033"/>
          <a:ext cx="3121474" cy="156073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43180" rIns="64770" bIns="43180" numCol="1" spcCol="1270" anchor="ctr" anchorCtr="0">
          <a:noAutofit/>
        </a:bodyPr>
        <a:lstStyle/>
        <a:p>
          <a:pPr marL="0" lvl="0" indent="0" algn="ctr" defTabSz="1511300">
            <a:lnSpc>
              <a:spcPct val="90000"/>
            </a:lnSpc>
            <a:spcBef>
              <a:spcPct val="0"/>
            </a:spcBef>
            <a:spcAft>
              <a:spcPct val="35000"/>
            </a:spcAft>
            <a:buNone/>
          </a:pPr>
          <a:r>
            <a:rPr lang="vi-VN" sz="3400" kern="1200"/>
            <a:t>2001200756 – Nguyễn Ngọc Trung</a:t>
          </a:r>
          <a:endParaRPr lang="en-US" sz="3400" kern="1200"/>
        </a:p>
      </dsp:txBody>
      <dsp:txXfrm>
        <a:off x="7850732" y="1361745"/>
        <a:ext cx="3030050" cy="146931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2396D0-ED75-4042-A15C-74FAAE7725F2}">
      <dsp:nvSpPr>
        <dsp:cNvPr id="0" name=""/>
        <dsp:cNvSpPr/>
      </dsp:nvSpPr>
      <dsp:spPr>
        <a:xfrm>
          <a:off x="0" y="46156"/>
          <a:ext cx="10515600" cy="5516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vi-VN" sz="2300" kern="1200"/>
            <a:t>ADALINE là gì và quy tắc học ADALINE</a:t>
          </a:r>
          <a:endParaRPr lang="en-US" sz="2300" kern="1200"/>
        </a:p>
      </dsp:txBody>
      <dsp:txXfrm>
        <a:off x="26930" y="73086"/>
        <a:ext cx="10461740" cy="497795"/>
      </dsp:txXfrm>
    </dsp:sp>
    <dsp:sp modelId="{171627B2-87BF-471A-969D-AE1C94AD3969}">
      <dsp:nvSpPr>
        <dsp:cNvPr id="0" name=""/>
        <dsp:cNvSpPr/>
      </dsp:nvSpPr>
      <dsp:spPr>
        <a:xfrm>
          <a:off x="0" y="664051"/>
          <a:ext cx="10515600" cy="5516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vi-VN" sz="2300" kern="1200"/>
            <a:t>Các phương pháp cải tiến ADALINE</a:t>
          </a:r>
          <a:endParaRPr lang="en-US" sz="2300" kern="1200"/>
        </a:p>
      </dsp:txBody>
      <dsp:txXfrm>
        <a:off x="26930" y="690981"/>
        <a:ext cx="10461740" cy="497795"/>
      </dsp:txXfrm>
    </dsp:sp>
    <dsp:sp modelId="{126E00DA-4620-4934-A84B-CE720B639F07}">
      <dsp:nvSpPr>
        <dsp:cNvPr id="0" name=""/>
        <dsp:cNvSpPr/>
      </dsp:nvSpPr>
      <dsp:spPr>
        <a:xfrm>
          <a:off x="0" y="1281946"/>
          <a:ext cx="10515600" cy="5516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vi-VN" sz="2300" kern="1200"/>
            <a:t>So sánh ADALINE và các phương pháp học khác</a:t>
          </a:r>
          <a:endParaRPr lang="en-US" sz="2300" kern="1200"/>
        </a:p>
      </dsp:txBody>
      <dsp:txXfrm>
        <a:off x="26930" y="1308876"/>
        <a:ext cx="10461740" cy="497795"/>
      </dsp:txXfrm>
    </dsp:sp>
    <dsp:sp modelId="{6D061E62-FCB4-415E-A0E9-B9BB66ECFE65}">
      <dsp:nvSpPr>
        <dsp:cNvPr id="0" name=""/>
        <dsp:cNvSpPr/>
      </dsp:nvSpPr>
      <dsp:spPr>
        <a:xfrm>
          <a:off x="0" y="1899841"/>
          <a:ext cx="10515600" cy="5516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vi-VN" sz="2300" kern="1200"/>
            <a:t>Lỗi bình phương trung bình (MSE)</a:t>
          </a:r>
          <a:endParaRPr lang="en-US" sz="2300" kern="1200"/>
        </a:p>
      </dsp:txBody>
      <dsp:txXfrm>
        <a:off x="26930" y="1926771"/>
        <a:ext cx="10461740" cy="497795"/>
      </dsp:txXfrm>
    </dsp:sp>
    <dsp:sp modelId="{4913EBCA-CCB8-4FA9-880A-0DD3AFB23607}">
      <dsp:nvSpPr>
        <dsp:cNvPr id="0" name=""/>
        <dsp:cNvSpPr/>
      </dsp:nvSpPr>
      <dsp:spPr>
        <a:xfrm>
          <a:off x="0" y="2517736"/>
          <a:ext cx="10515600" cy="5516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vi-VN" sz="2300" kern="1200" dirty="0"/>
            <a:t>Thuật toán bình phương tối thiểu (LMS)</a:t>
          </a:r>
          <a:endParaRPr lang="en-US" sz="2300" kern="1200" dirty="0"/>
        </a:p>
      </dsp:txBody>
      <dsp:txXfrm>
        <a:off x="26930" y="2544666"/>
        <a:ext cx="10461740" cy="497795"/>
      </dsp:txXfrm>
    </dsp:sp>
    <dsp:sp modelId="{F043377D-FB2F-41EE-B71A-D51B8D3B507C}">
      <dsp:nvSpPr>
        <dsp:cNvPr id="0" name=""/>
        <dsp:cNvSpPr/>
      </dsp:nvSpPr>
      <dsp:spPr>
        <a:xfrm>
          <a:off x="0" y="3135631"/>
          <a:ext cx="10515600" cy="5516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vi-VN" sz="2300" kern="1200" dirty="0"/>
            <a:t>Phân tích sự hội tụ</a:t>
          </a:r>
          <a:endParaRPr lang="en-US" sz="2300" kern="1200" dirty="0"/>
        </a:p>
      </dsp:txBody>
      <dsp:txXfrm>
        <a:off x="26930" y="3162561"/>
        <a:ext cx="10461740" cy="497795"/>
      </dsp:txXfrm>
    </dsp:sp>
    <dsp:sp modelId="{8D04B180-6313-42FC-9F91-55B3F42CC476}">
      <dsp:nvSpPr>
        <dsp:cNvPr id="0" name=""/>
        <dsp:cNvSpPr/>
      </dsp:nvSpPr>
      <dsp:spPr>
        <a:xfrm>
          <a:off x="0" y="3753526"/>
          <a:ext cx="10515600" cy="5516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vi-VN" sz="2300" kern="1200"/>
            <a:t>Xây dựng ứng dụng và demo</a:t>
          </a:r>
          <a:endParaRPr lang="en-US" sz="2300" kern="1200"/>
        </a:p>
      </dsp:txBody>
      <dsp:txXfrm>
        <a:off x="26930" y="3780456"/>
        <a:ext cx="10461740" cy="49779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6B4E51-F0CD-4B79-91CF-EC05F8C78331}">
      <dsp:nvSpPr>
        <dsp:cNvPr id="0" name=""/>
        <dsp:cNvSpPr/>
      </dsp:nvSpPr>
      <dsp:spPr>
        <a:xfrm>
          <a:off x="0" y="2703"/>
          <a:ext cx="690051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0EED4E4-66C5-4C3E-B41D-7381F38350E6}">
      <dsp:nvSpPr>
        <dsp:cNvPr id="0" name=""/>
        <dsp:cNvSpPr/>
      </dsp:nvSpPr>
      <dsp:spPr>
        <a:xfrm>
          <a:off x="0" y="2703"/>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b="1" kern="1200"/>
            <a:t>ADALINE (ADAptive LInear NEuron)</a:t>
          </a:r>
          <a:r>
            <a:rPr lang="vi-VN" sz="2700" b="1" kern="1200"/>
            <a:t> </a:t>
          </a:r>
          <a:r>
            <a:rPr lang="vi-VN" sz="2700" kern="1200"/>
            <a:t>được công bố bởi Bernard Widrow và nghiên cứu sinh tiến sĩ của ông Tedd Hoff chỉ vài năm sau thuật toán perceptron của Rosenblatt</a:t>
          </a:r>
          <a:r>
            <a:rPr lang="en-US" sz="2700" kern="1200"/>
            <a:t>.</a:t>
          </a:r>
        </a:p>
      </dsp:txBody>
      <dsp:txXfrm>
        <a:off x="0" y="2703"/>
        <a:ext cx="6900512" cy="1843578"/>
      </dsp:txXfrm>
    </dsp:sp>
    <dsp:sp modelId="{BADE3AC8-44F1-4F77-94B3-C5457C9E4032}">
      <dsp:nvSpPr>
        <dsp:cNvPr id="0" name=""/>
        <dsp:cNvSpPr/>
      </dsp:nvSpPr>
      <dsp:spPr>
        <a:xfrm>
          <a:off x="0" y="1846281"/>
          <a:ext cx="6900512"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237A109-9A3A-423D-8D83-BE4F769DBB15}">
      <dsp:nvSpPr>
        <dsp:cNvPr id="0" name=""/>
        <dsp:cNvSpPr/>
      </dsp:nvSpPr>
      <dsp:spPr>
        <a:xfrm>
          <a:off x="0" y="1846281"/>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vi-VN" sz="2700" kern="1200"/>
            <a:t>Adaline còn được gọi là mạng nơ-ron một lớp (</a:t>
          </a:r>
          <a:r>
            <a:rPr lang="vi-VN" sz="2700" i="1" kern="1200"/>
            <a:t>single-layer network</a:t>
          </a:r>
          <a:r>
            <a:rPr lang="vi-VN" sz="2700" kern="1200"/>
            <a:t>) vì liên kết đơn giữa lớp đầu vào và lớp đầu ra.</a:t>
          </a:r>
          <a:endParaRPr lang="en-US" sz="2700" kern="1200"/>
        </a:p>
      </dsp:txBody>
      <dsp:txXfrm>
        <a:off x="0" y="1846281"/>
        <a:ext cx="6900512" cy="1843578"/>
      </dsp:txXfrm>
    </dsp:sp>
    <dsp:sp modelId="{18B2DF39-F83E-4068-AF06-666D28DF7D54}">
      <dsp:nvSpPr>
        <dsp:cNvPr id="0" name=""/>
        <dsp:cNvSpPr/>
      </dsp:nvSpPr>
      <dsp:spPr>
        <a:xfrm>
          <a:off x="0" y="3689859"/>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77678C3-0BBC-4743-96E0-CF8D8D391DE1}">
      <dsp:nvSpPr>
        <dsp:cNvPr id="0" name=""/>
        <dsp:cNvSpPr/>
      </dsp:nvSpPr>
      <dsp:spPr>
        <a:xfrm>
          <a:off x="0" y="3689859"/>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vi-VN" sz="2700" kern="1200"/>
            <a:t>Thuật toán Adaline được dùng thực hiện phân loại nhị phân (binary classification).</a:t>
          </a:r>
          <a:endParaRPr lang="en-US" sz="2700" kern="1200"/>
        </a:p>
      </dsp:txBody>
      <dsp:txXfrm>
        <a:off x="0" y="3689859"/>
        <a:ext cx="6900512" cy="1843578"/>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B48DB0-494C-4948-A1C4-C37FB0F0B087}" type="datetimeFigureOut">
              <a:rPr lang="en-US" smtClean="0"/>
              <a:t>5/17/2023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169341-9AC8-41AE-9EBB-DCDAA2E265B1}" type="slidenum">
              <a:rPr lang="en-US" smtClean="0"/>
              <a:t>‹#›</a:t>
            </a:fld>
            <a:endParaRPr lang="en-US"/>
          </a:p>
        </p:txBody>
      </p:sp>
    </p:spTree>
    <p:extLst>
      <p:ext uri="{BB962C8B-B14F-4D97-AF65-F5344CB8AC3E}">
        <p14:creationId xmlns:p14="http://schemas.microsoft.com/office/powerpoint/2010/main" val="4001667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169341-9AC8-41AE-9EBB-DCDAA2E265B1}" type="slidenum">
              <a:rPr lang="en-US" smtClean="0"/>
              <a:t>1</a:t>
            </a:fld>
            <a:endParaRPr lang="en-US"/>
          </a:p>
        </p:txBody>
      </p:sp>
    </p:spTree>
    <p:extLst>
      <p:ext uri="{BB962C8B-B14F-4D97-AF65-F5344CB8AC3E}">
        <p14:creationId xmlns:p14="http://schemas.microsoft.com/office/powerpoint/2010/main" val="30840435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dirty="0"/>
              <a:t>Một lớp (</a:t>
            </a:r>
            <a:r>
              <a:rPr lang="vi-VN" i="1" dirty="0"/>
              <a:t>single-layer network</a:t>
            </a:r>
            <a:r>
              <a:rPr lang="vi-VN" dirty="0"/>
              <a:t>) vì liên kết đơn giữa lớp đầu vào và lớp đầu ra.</a:t>
            </a:r>
          </a:p>
          <a:p>
            <a:r>
              <a:rPr lang="vi-VN" dirty="0"/>
              <a:t>Thuật ngữ feedforward (chuyển tiếp) đề cập đến thực tế là mỗi lớp đóng vai trò là đầu vào cho lớp tiếp theo mà không có vòng lặp, trái ngược với các NN lặp lại</a:t>
            </a:r>
          </a:p>
          <a:p>
            <a:r>
              <a:rPr lang="vi-VN" dirty="0"/>
              <a:t>Hàm kích hoạt phi tuyến tính vì Hàm này phải khả vi để tìm hiểu các trọng số kết nối các nơ-ron bằng cách sử dụng phương pháp dựa trên độ dốc. Để có thể giải quyết các vấn đề phức tạp như phân loại hình ảnh.</a:t>
            </a:r>
            <a:endParaRPr lang="en-US" dirty="0"/>
          </a:p>
        </p:txBody>
      </p:sp>
      <p:sp>
        <p:nvSpPr>
          <p:cNvPr id="4" name="Slide Number Placeholder 3"/>
          <p:cNvSpPr>
            <a:spLocks noGrp="1"/>
          </p:cNvSpPr>
          <p:nvPr>
            <p:ph type="sldNum" sz="quarter" idx="5"/>
          </p:nvPr>
        </p:nvSpPr>
        <p:spPr/>
        <p:txBody>
          <a:bodyPr/>
          <a:lstStyle/>
          <a:p>
            <a:fld id="{93169341-9AC8-41AE-9EBB-DCDAA2E265B1}" type="slidenum">
              <a:rPr lang="en-US" smtClean="0"/>
              <a:t>20</a:t>
            </a:fld>
            <a:endParaRPr lang="en-US"/>
          </a:p>
        </p:txBody>
      </p:sp>
    </p:spTree>
    <p:extLst>
      <p:ext uri="{BB962C8B-B14F-4D97-AF65-F5344CB8AC3E}">
        <p14:creationId xmlns:p14="http://schemas.microsoft.com/office/powerpoint/2010/main" val="2717910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169341-9AC8-41AE-9EBB-DCDAA2E265B1}" type="slidenum">
              <a:rPr lang="en-US" smtClean="0"/>
              <a:t>21</a:t>
            </a:fld>
            <a:endParaRPr lang="en-US"/>
          </a:p>
        </p:txBody>
      </p:sp>
    </p:spTree>
    <p:extLst>
      <p:ext uri="{BB962C8B-B14F-4D97-AF65-F5344CB8AC3E}">
        <p14:creationId xmlns:p14="http://schemas.microsoft.com/office/powerpoint/2010/main" val="26025785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93169341-9AC8-41AE-9EBB-DCDAA2E265B1}" type="slidenum">
              <a:rPr lang="en-US" smtClean="0"/>
              <a:t>22</a:t>
            </a:fld>
            <a:endParaRPr lang="en-US"/>
          </a:p>
        </p:txBody>
      </p:sp>
    </p:spTree>
    <p:extLst>
      <p:ext uri="{BB962C8B-B14F-4D97-AF65-F5344CB8AC3E}">
        <p14:creationId xmlns:p14="http://schemas.microsoft.com/office/powerpoint/2010/main" val="17599839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93169341-9AC8-41AE-9EBB-DCDAA2E265B1}" type="slidenum">
              <a:rPr lang="en-US" smtClean="0"/>
              <a:t>23</a:t>
            </a:fld>
            <a:endParaRPr lang="en-US"/>
          </a:p>
        </p:txBody>
      </p:sp>
    </p:spTree>
    <p:extLst>
      <p:ext uri="{BB962C8B-B14F-4D97-AF65-F5344CB8AC3E}">
        <p14:creationId xmlns:p14="http://schemas.microsoft.com/office/powerpoint/2010/main" val="6228481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dirty="0"/>
                  <a:t>Biểu đồ bên trái cho thấy điều có thể xảy ra nếu chúng ta chọn tốc độ học quá lớn. Thay vì giảm hàm chi phí, lỗi trở nên lớn hơn trong mỗi epoch, bởi vượt quá mức tối thiểu toàn cầu (overshoot). Mặt khác, chúng ta có thể thấy rằng chi phí giảm trên biểu đồ bên phải, nhưng tốc độ học được chọn, </a:t>
                </a:r>
                <a14:m>
                  <m:oMath xmlns:m="http://schemas.openxmlformats.org/officeDocument/2006/math">
                    <m:r>
                      <a:rPr lang="vi-VN" i="1" dirty="0" smtClean="0">
                        <a:latin typeface="Cambria Math" panose="02040503050406030204" pitchFamily="18" charset="0"/>
                      </a:rPr>
                      <m:t>𝜂</m:t>
                    </m:r>
                    <m:r>
                      <a:rPr lang="vi-VN" i="1" dirty="0" smtClean="0">
                        <a:latin typeface="Cambria Math" panose="02040503050406030204" pitchFamily="18" charset="0"/>
                      </a:rPr>
                      <m:t> = 0,0001</m:t>
                    </m:r>
                  </m:oMath>
                </a14:m>
                <a:r>
                  <a:rPr lang="vi-VN" dirty="0"/>
                  <a:t>, quá nhỏ nên thuật toán sẽ yêu cầu một số lượng rất lớn epochs để hội tụ về mức chi phí toàn cầu tối thiểu.</a:t>
                </a:r>
                <a:endParaRPr lang="en-US" dirty="0"/>
              </a:p>
              <a:p>
                <a:endParaRPr lang="en-US"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dirty="0"/>
                  <a:t>Biểu đồ bên trái cho thấy điều có thể xảy ra nếu chúng ta chọn tốc độ học quá lớn. Thay vì giảm hàm chi phí, lỗi trở nên lớn hơn trong mỗi epoch, bởi vượt quá mức tối thiểu toàn cầu (overshoot). Mặt khác, chúng ta có thể thấy rằng chi phí giảm trên biểu đồ bên phải, nhưng tốc độ học được chọn, </a:t>
                </a:r>
                <a:r>
                  <a:rPr lang="vi-VN" i="0" dirty="0">
                    <a:latin typeface="Cambria Math" panose="02040503050406030204" pitchFamily="18" charset="0"/>
                  </a:rPr>
                  <a:t>𝜂 = 0,0001</a:t>
                </a:r>
                <a:r>
                  <a:rPr lang="vi-VN" dirty="0"/>
                  <a:t>, quá nhỏ nên thuật toán sẽ yêu cầu một số lượng rất lớn epochs để hội tụ về mức chi phí toàn cầu tối thiểu.</a:t>
                </a:r>
                <a:endParaRPr lang="en-US" dirty="0"/>
              </a:p>
              <a:p>
                <a:endParaRPr lang="en-US" dirty="0"/>
              </a:p>
            </p:txBody>
          </p:sp>
        </mc:Fallback>
      </mc:AlternateContent>
      <p:sp>
        <p:nvSpPr>
          <p:cNvPr id="4" name="Slide Number Placeholder 3"/>
          <p:cNvSpPr>
            <a:spLocks noGrp="1"/>
          </p:cNvSpPr>
          <p:nvPr>
            <p:ph type="sldNum" sz="quarter" idx="5"/>
          </p:nvPr>
        </p:nvSpPr>
        <p:spPr/>
        <p:txBody>
          <a:bodyPr/>
          <a:lstStyle/>
          <a:p>
            <a:fld id="{93169341-9AC8-41AE-9EBB-DCDAA2E265B1}" type="slidenum">
              <a:rPr lang="en-US" smtClean="0"/>
              <a:t>24</a:t>
            </a:fld>
            <a:endParaRPr lang="en-US"/>
          </a:p>
        </p:txBody>
      </p:sp>
    </p:spTree>
    <p:extLst>
      <p:ext uri="{BB962C8B-B14F-4D97-AF65-F5344CB8AC3E}">
        <p14:creationId xmlns:p14="http://schemas.microsoft.com/office/powerpoint/2010/main" val="39640298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169341-9AC8-41AE-9EBB-DCDAA2E265B1}" type="slidenum">
              <a:rPr lang="en-US" smtClean="0"/>
              <a:t>27</a:t>
            </a:fld>
            <a:endParaRPr lang="en-US"/>
          </a:p>
        </p:txBody>
      </p:sp>
    </p:spTree>
    <p:extLst>
      <p:ext uri="{BB962C8B-B14F-4D97-AF65-F5344CB8AC3E}">
        <p14:creationId xmlns:p14="http://schemas.microsoft.com/office/powerpoint/2010/main" val="4132967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169341-9AC8-41AE-9EBB-DCDAA2E265B1}" type="slidenum">
              <a:rPr lang="en-US" smtClean="0"/>
              <a:t>2</a:t>
            </a:fld>
            <a:endParaRPr lang="en-US"/>
          </a:p>
        </p:txBody>
      </p:sp>
    </p:spTree>
    <p:extLst>
      <p:ext uri="{BB962C8B-B14F-4D97-AF65-F5344CB8AC3E}">
        <p14:creationId xmlns:p14="http://schemas.microsoft.com/office/powerpoint/2010/main" val="41059413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169341-9AC8-41AE-9EBB-DCDAA2E265B1}" type="slidenum">
              <a:rPr lang="en-US" smtClean="0"/>
              <a:t>3</a:t>
            </a:fld>
            <a:endParaRPr lang="en-US"/>
          </a:p>
        </p:txBody>
      </p:sp>
    </p:spTree>
    <p:extLst>
      <p:ext uri="{BB962C8B-B14F-4D97-AF65-F5344CB8AC3E}">
        <p14:creationId xmlns:p14="http://schemas.microsoft.com/office/powerpoint/2010/main" val="2488387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𝒙</a:t>
            </a:r>
            <a:r>
              <a:rPr lang="vi-VN" dirty="0"/>
              <a:t>_</a:t>
            </a:r>
            <a:r>
              <a:rPr lang="en-US" dirty="0"/>
              <a:t>𝑗 is a vector consisting of the </a:t>
            </a:r>
            <a:r>
              <a:rPr lang="en-US" dirty="0" err="1"/>
              <a:t>jth</a:t>
            </a:r>
            <a:r>
              <a:rPr lang="en-US" dirty="0"/>
              <a:t> feature values of all training examples, n, and this standardization technique is applied to each feature, j, in our dataset.</a:t>
            </a:r>
          </a:p>
        </p:txBody>
      </p:sp>
      <p:sp>
        <p:nvSpPr>
          <p:cNvPr id="4" name="Slide Number Placeholder 3"/>
          <p:cNvSpPr>
            <a:spLocks noGrp="1"/>
          </p:cNvSpPr>
          <p:nvPr>
            <p:ph type="sldNum" sz="quarter" idx="5"/>
          </p:nvPr>
        </p:nvSpPr>
        <p:spPr/>
        <p:txBody>
          <a:bodyPr/>
          <a:lstStyle/>
          <a:p>
            <a:fld id="{93169341-9AC8-41AE-9EBB-DCDAA2E265B1}" type="slidenum">
              <a:rPr lang="en-US" smtClean="0"/>
              <a:t>10</a:t>
            </a:fld>
            <a:endParaRPr lang="en-US"/>
          </a:p>
        </p:txBody>
      </p:sp>
    </p:spTree>
    <p:extLst>
      <p:ext uri="{BB962C8B-B14F-4D97-AF65-F5344CB8AC3E}">
        <p14:creationId xmlns:p14="http://schemas.microsoft.com/office/powerpoint/2010/main" val="30404727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dirty="0"/>
              <a:t>Bây giờ hãy tưởng tượng rằng chúng ta có một tập dữ liệu rất lớn với hàng triệu điểm dữ liệu, điều này không phổ biến trong nhiều ứng dụng máy học. Chạy giảm độ dốc hàng loạt có thể khá tốn kém về mặt tính toán trong các tình huống như vậy, vì chúng tôi cần đánh giá lại toàn bộ tập dữ liệu đào tạo mỗi khi chúng ta tiến một bước tới mức tối thiểu toàn cục.</a:t>
            </a:r>
            <a:br>
              <a:rPr lang="en-US" dirty="0"/>
            </a:br>
            <a:r>
              <a:rPr lang="en-US" dirty="0"/>
              <a:t>Another advantage of SGD is that we can use it for online learning. In online learning, our model is trained on the fly as new training data arrives. This is especially useful if we are accumulating large amounts of data, for example, customer data in web applications. Using online learning, the system can immediately adapt to changes, and the training data can be discarded after updating the model if storage space is an issue.</a:t>
            </a:r>
          </a:p>
          <a:p>
            <a:r>
              <a:rPr lang="vi-VN" dirty="0"/>
              <a:t>Một ưu điểm khác của SGD là chúng ta có thể sử dụng nó </a:t>
            </a:r>
            <a:r>
              <a:rPr lang="en-US" dirty="0" err="1"/>
              <a:t>cho</a:t>
            </a:r>
            <a:r>
              <a:rPr lang="en-US" dirty="0"/>
              <a:t> online learning</a:t>
            </a:r>
            <a:r>
              <a:rPr lang="vi-VN" dirty="0"/>
              <a:t>. Trong </a:t>
            </a:r>
            <a:r>
              <a:rPr lang="en-US" dirty="0"/>
              <a:t>online learning</a:t>
            </a:r>
            <a:r>
              <a:rPr lang="vi-VN" dirty="0"/>
              <a:t>, mô hình của chúng tôi được đào tạo nhanh chóng khi có dữ liệu đào tạo mới. Điều này đặc biệt hữu ích nếu chúng ta đang tích lũy một lượng lớn dữ liệu, chẳng hạn như dữ liệu khách hàng trong các ứng dụng web. Sử dụng </a:t>
            </a:r>
            <a:r>
              <a:rPr lang="en-US" dirty="0"/>
              <a:t>online learning</a:t>
            </a:r>
            <a:r>
              <a:rPr lang="vi-VN" dirty="0"/>
              <a:t>, hệ thống có thể ngay lập tức thích ứng với các thay đổi và dữ liệu đào tạo có thể bị hủy sau khi cập nhật mô hình nếu không gian lưu trữ có vấn đề.</a:t>
            </a:r>
            <a:endParaRPr lang="en-US" dirty="0"/>
          </a:p>
        </p:txBody>
      </p:sp>
      <p:sp>
        <p:nvSpPr>
          <p:cNvPr id="4" name="Slide Number Placeholder 3"/>
          <p:cNvSpPr>
            <a:spLocks noGrp="1"/>
          </p:cNvSpPr>
          <p:nvPr>
            <p:ph type="sldNum" sz="quarter" idx="5"/>
          </p:nvPr>
        </p:nvSpPr>
        <p:spPr/>
        <p:txBody>
          <a:bodyPr/>
          <a:lstStyle/>
          <a:p>
            <a:fld id="{93169341-9AC8-41AE-9EBB-DCDAA2E265B1}" type="slidenum">
              <a:rPr lang="en-US" smtClean="0"/>
              <a:t>13</a:t>
            </a:fld>
            <a:endParaRPr lang="en-US"/>
          </a:p>
        </p:txBody>
      </p:sp>
    </p:spTree>
    <p:extLst>
      <p:ext uri="{BB962C8B-B14F-4D97-AF65-F5344CB8AC3E}">
        <p14:creationId xmlns:p14="http://schemas.microsoft.com/office/powerpoint/2010/main" val="17501078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169341-9AC8-41AE-9EBB-DCDAA2E265B1}" type="slidenum">
              <a:rPr lang="en-US" smtClean="0"/>
              <a:t>14</a:t>
            </a:fld>
            <a:endParaRPr lang="en-US"/>
          </a:p>
        </p:txBody>
      </p:sp>
    </p:spTree>
    <p:extLst>
      <p:ext uri="{BB962C8B-B14F-4D97-AF65-F5344CB8AC3E}">
        <p14:creationId xmlns:p14="http://schemas.microsoft.com/office/powerpoint/2010/main" val="19398844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Như hình minh họa chỉ ra, thuật toán Adaline so sánh các nhãn lớp thực với đầu ra có giá trị liên tục của hàm kích hoạt tuyến tính để tính toán lỗi mô hình và cập nhật trọng số. Ngược lại, perceptron so sánh các nhãn lớp thực với các nhãn lớp dự đoán</a:t>
            </a:r>
            <a:endParaRPr lang="en-US" dirty="0"/>
          </a:p>
        </p:txBody>
      </p:sp>
      <p:sp>
        <p:nvSpPr>
          <p:cNvPr id="4" name="Slide Number Placeholder 3"/>
          <p:cNvSpPr>
            <a:spLocks noGrp="1"/>
          </p:cNvSpPr>
          <p:nvPr>
            <p:ph type="sldNum" sz="quarter" idx="5"/>
          </p:nvPr>
        </p:nvSpPr>
        <p:spPr/>
        <p:txBody>
          <a:bodyPr/>
          <a:lstStyle/>
          <a:p>
            <a:fld id="{93169341-9AC8-41AE-9EBB-DCDAA2E265B1}" type="slidenum">
              <a:rPr lang="en-US" smtClean="0"/>
              <a:t>15</a:t>
            </a:fld>
            <a:endParaRPr lang="en-US"/>
          </a:p>
        </p:txBody>
      </p:sp>
    </p:spTree>
    <p:extLst>
      <p:ext uri="{BB962C8B-B14F-4D97-AF65-F5344CB8AC3E}">
        <p14:creationId xmlns:p14="http://schemas.microsoft.com/office/powerpoint/2010/main" val="9150051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Luật học Perceptron không phải là thuật toán tối ưu, trong khi luật học Adaline là thuật toán tối ưu, quá trình học theo luật học Adaline làm cực tiểu hóa sai số. </a:t>
            </a:r>
            <a:endParaRPr lang="en-US" dirty="0"/>
          </a:p>
        </p:txBody>
      </p:sp>
      <p:sp>
        <p:nvSpPr>
          <p:cNvPr id="4" name="Slide Number Placeholder 3"/>
          <p:cNvSpPr>
            <a:spLocks noGrp="1"/>
          </p:cNvSpPr>
          <p:nvPr>
            <p:ph type="sldNum" sz="quarter" idx="5"/>
          </p:nvPr>
        </p:nvSpPr>
        <p:spPr/>
        <p:txBody>
          <a:bodyPr/>
          <a:lstStyle/>
          <a:p>
            <a:fld id="{93169341-9AC8-41AE-9EBB-DCDAA2E265B1}" type="slidenum">
              <a:rPr lang="en-US" smtClean="0"/>
              <a:t>16</a:t>
            </a:fld>
            <a:endParaRPr lang="en-US"/>
          </a:p>
        </p:txBody>
      </p:sp>
    </p:spTree>
    <p:extLst>
      <p:ext uri="{BB962C8B-B14F-4D97-AF65-F5344CB8AC3E}">
        <p14:creationId xmlns:p14="http://schemas.microsoft.com/office/powerpoint/2010/main" val="18304336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(Ứng dụng) Ví dụ, hồi quy logistic được sử dụng trong dự báo thời tiết, không chỉ để dự đoán liệu trời có mưa vào một ngày cụ thể hay không mà còn để báo cáo khả năng có mưa. Tương tự, hồi quy logistic có thể được sử dụng để dự đoán khả năng bệnh nhân mắc một bệnh cụ thể với các triệu chứng nhất định, đó là lý do tại sao hồi quy logistic rất phổ biến trong lĩnh vực y học.</a:t>
            </a:r>
            <a:endParaRPr lang="en-US" dirty="0"/>
          </a:p>
        </p:txBody>
      </p:sp>
      <p:sp>
        <p:nvSpPr>
          <p:cNvPr id="4" name="Slide Number Placeholder 3"/>
          <p:cNvSpPr>
            <a:spLocks noGrp="1"/>
          </p:cNvSpPr>
          <p:nvPr>
            <p:ph type="sldNum" sz="quarter" idx="5"/>
          </p:nvPr>
        </p:nvSpPr>
        <p:spPr/>
        <p:txBody>
          <a:bodyPr/>
          <a:lstStyle/>
          <a:p>
            <a:fld id="{93169341-9AC8-41AE-9EBB-DCDAA2E265B1}" type="slidenum">
              <a:rPr lang="en-US" smtClean="0"/>
              <a:t>18</a:t>
            </a:fld>
            <a:endParaRPr lang="en-US"/>
          </a:p>
        </p:txBody>
      </p:sp>
    </p:spTree>
    <p:extLst>
      <p:ext uri="{BB962C8B-B14F-4D97-AF65-F5344CB8AC3E}">
        <p14:creationId xmlns:p14="http://schemas.microsoft.com/office/powerpoint/2010/main" val="9278310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5529D-36CB-E651-C964-3EF8278D37A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4322B28-C699-24E9-84C7-262E534F57D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67FACC4-CBCC-7217-767F-DAC04327814B}"/>
              </a:ext>
            </a:extLst>
          </p:cNvPr>
          <p:cNvSpPr>
            <a:spLocks noGrp="1"/>
          </p:cNvSpPr>
          <p:nvPr>
            <p:ph type="dt" sz="half" idx="10"/>
          </p:nvPr>
        </p:nvSpPr>
        <p:spPr/>
        <p:txBody>
          <a:bodyPr/>
          <a:lstStyle/>
          <a:p>
            <a:fld id="{AF7845D7-2CCA-4773-992F-902DA1A02308}" type="datetime1">
              <a:rPr lang="en-US" smtClean="0"/>
              <a:t>5/17/2023</a:t>
            </a:fld>
            <a:endParaRPr lang="en-US"/>
          </a:p>
        </p:txBody>
      </p:sp>
      <p:sp>
        <p:nvSpPr>
          <p:cNvPr id="5" name="Footer Placeholder 4">
            <a:extLst>
              <a:ext uri="{FF2B5EF4-FFF2-40B4-BE49-F238E27FC236}">
                <a16:creationId xmlns:a16="http://schemas.microsoft.com/office/drawing/2014/main" id="{B5568EBC-DAA1-24E0-DC1E-FD84C8DCB6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F74F37-CD70-A140-E966-F5D81201DAA6}"/>
              </a:ext>
            </a:extLst>
          </p:cNvPr>
          <p:cNvSpPr>
            <a:spLocks noGrp="1"/>
          </p:cNvSpPr>
          <p:nvPr>
            <p:ph type="sldNum" sz="quarter" idx="12"/>
          </p:nvPr>
        </p:nvSpPr>
        <p:spPr/>
        <p:txBody>
          <a:bodyPr/>
          <a:lstStyle/>
          <a:p>
            <a:fld id="{C4247577-80B9-4F9F-AA11-C084865B430B}" type="slidenum">
              <a:rPr lang="en-US" smtClean="0"/>
              <a:t>‹#›</a:t>
            </a:fld>
            <a:endParaRPr lang="en-US"/>
          </a:p>
        </p:txBody>
      </p:sp>
    </p:spTree>
    <p:extLst>
      <p:ext uri="{BB962C8B-B14F-4D97-AF65-F5344CB8AC3E}">
        <p14:creationId xmlns:p14="http://schemas.microsoft.com/office/powerpoint/2010/main" val="31851962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B60D2-A311-1070-9528-019FA27B4B4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1B2ED39-C353-63E1-B4D9-E61A91BB28C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7EB5A0-A7EF-C395-65EB-8F7DD1B0C269}"/>
              </a:ext>
            </a:extLst>
          </p:cNvPr>
          <p:cNvSpPr>
            <a:spLocks noGrp="1"/>
          </p:cNvSpPr>
          <p:nvPr>
            <p:ph type="dt" sz="half" idx="10"/>
          </p:nvPr>
        </p:nvSpPr>
        <p:spPr/>
        <p:txBody>
          <a:bodyPr/>
          <a:lstStyle/>
          <a:p>
            <a:fld id="{FCA17C3B-9B33-4D3F-AEFA-E486E60C0B55}" type="datetime1">
              <a:rPr lang="en-US" smtClean="0"/>
              <a:t>5/17/2023</a:t>
            </a:fld>
            <a:endParaRPr lang="en-US"/>
          </a:p>
        </p:txBody>
      </p:sp>
      <p:sp>
        <p:nvSpPr>
          <p:cNvPr id="5" name="Footer Placeholder 4">
            <a:extLst>
              <a:ext uri="{FF2B5EF4-FFF2-40B4-BE49-F238E27FC236}">
                <a16:creationId xmlns:a16="http://schemas.microsoft.com/office/drawing/2014/main" id="{AA28F9FE-2D02-EB12-7C3F-BEB5C8EBE1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A90D66-90D4-42E5-0671-94E7F1094043}"/>
              </a:ext>
            </a:extLst>
          </p:cNvPr>
          <p:cNvSpPr>
            <a:spLocks noGrp="1"/>
          </p:cNvSpPr>
          <p:nvPr>
            <p:ph type="sldNum" sz="quarter" idx="12"/>
          </p:nvPr>
        </p:nvSpPr>
        <p:spPr/>
        <p:txBody>
          <a:bodyPr/>
          <a:lstStyle/>
          <a:p>
            <a:fld id="{C4247577-80B9-4F9F-AA11-C084865B430B}" type="slidenum">
              <a:rPr lang="en-US" smtClean="0"/>
              <a:t>‹#›</a:t>
            </a:fld>
            <a:endParaRPr lang="en-US"/>
          </a:p>
        </p:txBody>
      </p:sp>
    </p:spTree>
    <p:extLst>
      <p:ext uri="{BB962C8B-B14F-4D97-AF65-F5344CB8AC3E}">
        <p14:creationId xmlns:p14="http://schemas.microsoft.com/office/powerpoint/2010/main" val="2758623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25E66C2-FE38-ED44-9E1E-F28EF60F011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E06C7E7-E8EB-AA34-364D-E68157A00FE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794723-E214-663E-9641-F967179586FA}"/>
              </a:ext>
            </a:extLst>
          </p:cNvPr>
          <p:cNvSpPr>
            <a:spLocks noGrp="1"/>
          </p:cNvSpPr>
          <p:nvPr>
            <p:ph type="dt" sz="half" idx="10"/>
          </p:nvPr>
        </p:nvSpPr>
        <p:spPr/>
        <p:txBody>
          <a:bodyPr/>
          <a:lstStyle/>
          <a:p>
            <a:fld id="{D22A40F4-C2D7-496F-9A4D-4329FED7AB2F}" type="datetime1">
              <a:rPr lang="en-US" smtClean="0"/>
              <a:t>5/17/2023</a:t>
            </a:fld>
            <a:endParaRPr lang="en-US"/>
          </a:p>
        </p:txBody>
      </p:sp>
      <p:sp>
        <p:nvSpPr>
          <p:cNvPr id="5" name="Footer Placeholder 4">
            <a:extLst>
              <a:ext uri="{FF2B5EF4-FFF2-40B4-BE49-F238E27FC236}">
                <a16:creationId xmlns:a16="http://schemas.microsoft.com/office/drawing/2014/main" id="{77ADCDDD-A480-81DE-A203-D3EBF07821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14F7D2-600F-20B0-5261-557379A7B8A3}"/>
              </a:ext>
            </a:extLst>
          </p:cNvPr>
          <p:cNvSpPr>
            <a:spLocks noGrp="1"/>
          </p:cNvSpPr>
          <p:nvPr>
            <p:ph type="sldNum" sz="quarter" idx="12"/>
          </p:nvPr>
        </p:nvSpPr>
        <p:spPr/>
        <p:txBody>
          <a:bodyPr/>
          <a:lstStyle/>
          <a:p>
            <a:fld id="{C4247577-80B9-4F9F-AA11-C084865B430B}" type="slidenum">
              <a:rPr lang="en-US" smtClean="0"/>
              <a:t>‹#›</a:t>
            </a:fld>
            <a:endParaRPr lang="en-US"/>
          </a:p>
        </p:txBody>
      </p:sp>
    </p:spTree>
    <p:extLst>
      <p:ext uri="{BB962C8B-B14F-4D97-AF65-F5344CB8AC3E}">
        <p14:creationId xmlns:p14="http://schemas.microsoft.com/office/powerpoint/2010/main" val="20235274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84BD8-809E-C5D1-C3B6-24275BC3283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F758FB-5981-B913-8094-5C7C50F26656}"/>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5942349-6791-D50F-FCC2-80B265B80801}"/>
              </a:ext>
            </a:extLst>
          </p:cNvPr>
          <p:cNvSpPr>
            <a:spLocks noGrp="1"/>
          </p:cNvSpPr>
          <p:nvPr>
            <p:ph type="dt" sz="half" idx="10"/>
          </p:nvPr>
        </p:nvSpPr>
        <p:spPr/>
        <p:txBody>
          <a:bodyPr/>
          <a:lstStyle/>
          <a:p>
            <a:fld id="{2F6240C1-1245-4F99-A9A1-728DAAD84192}" type="datetime1">
              <a:rPr lang="en-US" smtClean="0"/>
              <a:t>5/17/2023</a:t>
            </a:fld>
            <a:endParaRPr lang="en-US"/>
          </a:p>
        </p:txBody>
      </p:sp>
      <p:sp>
        <p:nvSpPr>
          <p:cNvPr id="5" name="Footer Placeholder 4">
            <a:extLst>
              <a:ext uri="{FF2B5EF4-FFF2-40B4-BE49-F238E27FC236}">
                <a16:creationId xmlns:a16="http://schemas.microsoft.com/office/drawing/2014/main" id="{5B899777-DFBD-33CC-CB3D-E6E4CCB4DA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B4A85B-B826-5D3A-DE9E-A3E8450469CE}"/>
              </a:ext>
            </a:extLst>
          </p:cNvPr>
          <p:cNvSpPr>
            <a:spLocks noGrp="1"/>
          </p:cNvSpPr>
          <p:nvPr>
            <p:ph type="sldNum" sz="quarter" idx="12"/>
          </p:nvPr>
        </p:nvSpPr>
        <p:spPr/>
        <p:txBody>
          <a:bodyPr/>
          <a:lstStyle>
            <a:lvl1pPr>
              <a:defRPr sz="1800" b="1"/>
            </a:lvl1pPr>
          </a:lstStyle>
          <a:p>
            <a:fld id="{C4247577-80B9-4F9F-AA11-C084865B430B}" type="slidenum">
              <a:rPr lang="en-US" smtClean="0"/>
              <a:pPr/>
              <a:t>‹#›</a:t>
            </a:fld>
            <a:endParaRPr lang="en-US" dirty="0"/>
          </a:p>
        </p:txBody>
      </p:sp>
    </p:spTree>
    <p:extLst>
      <p:ext uri="{BB962C8B-B14F-4D97-AF65-F5344CB8AC3E}">
        <p14:creationId xmlns:p14="http://schemas.microsoft.com/office/powerpoint/2010/main" val="33876586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56EDF-3C95-FC73-B849-A6DB2FE2A35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DD61A16-338B-9A54-1CDB-B38F8EB8F40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604E3BE-0145-9AB7-EC3E-96820676AC23}"/>
              </a:ext>
            </a:extLst>
          </p:cNvPr>
          <p:cNvSpPr>
            <a:spLocks noGrp="1"/>
          </p:cNvSpPr>
          <p:nvPr>
            <p:ph type="dt" sz="half" idx="10"/>
          </p:nvPr>
        </p:nvSpPr>
        <p:spPr/>
        <p:txBody>
          <a:bodyPr/>
          <a:lstStyle/>
          <a:p>
            <a:fld id="{DBC850D9-7212-4A3B-A07A-EEA72B51DB3A}" type="datetime1">
              <a:rPr lang="en-US" smtClean="0"/>
              <a:t>5/17/2023</a:t>
            </a:fld>
            <a:endParaRPr lang="en-US"/>
          </a:p>
        </p:txBody>
      </p:sp>
      <p:sp>
        <p:nvSpPr>
          <p:cNvPr id="5" name="Footer Placeholder 4">
            <a:extLst>
              <a:ext uri="{FF2B5EF4-FFF2-40B4-BE49-F238E27FC236}">
                <a16:creationId xmlns:a16="http://schemas.microsoft.com/office/drawing/2014/main" id="{C913AF0D-2C1F-B745-44A7-F29D2A3A7E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26E406-B895-D320-A3A1-50692A33C8C0}"/>
              </a:ext>
            </a:extLst>
          </p:cNvPr>
          <p:cNvSpPr>
            <a:spLocks noGrp="1"/>
          </p:cNvSpPr>
          <p:nvPr>
            <p:ph type="sldNum" sz="quarter" idx="12"/>
          </p:nvPr>
        </p:nvSpPr>
        <p:spPr/>
        <p:txBody>
          <a:bodyPr/>
          <a:lstStyle/>
          <a:p>
            <a:fld id="{C4247577-80B9-4F9F-AA11-C084865B430B}" type="slidenum">
              <a:rPr lang="en-US" smtClean="0"/>
              <a:t>‹#›</a:t>
            </a:fld>
            <a:endParaRPr lang="en-US"/>
          </a:p>
        </p:txBody>
      </p:sp>
    </p:spTree>
    <p:extLst>
      <p:ext uri="{BB962C8B-B14F-4D97-AF65-F5344CB8AC3E}">
        <p14:creationId xmlns:p14="http://schemas.microsoft.com/office/powerpoint/2010/main" val="34459039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3C269-3474-7DFB-A4E3-BDCE30A0C12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46D471-3502-6BC8-75CE-3D1965355B4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66A6E91-F776-316C-39B8-D258878E763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93BFCB0-1BED-4BB1-3877-CF725129C7E4}"/>
              </a:ext>
            </a:extLst>
          </p:cNvPr>
          <p:cNvSpPr>
            <a:spLocks noGrp="1"/>
          </p:cNvSpPr>
          <p:nvPr>
            <p:ph type="dt" sz="half" idx="10"/>
          </p:nvPr>
        </p:nvSpPr>
        <p:spPr/>
        <p:txBody>
          <a:bodyPr/>
          <a:lstStyle/>
          <a:p>
            <a:fld id="{5618841B-1029-43DC-B399-5E2061B0DB1E}" type="datetime1">
              <a:rPr lang="en-US" smtClean="0"/>
              <a:t>5/17/2023</a:t>
            </a:fld>
            <a:endParaRPr lang="en-US"/>
          </a:p>
        </p:txBody>
      </p:sp>
      <p:sp>
        <p:nvSpPr>
          <p:cNvPr id="6" name="Footer Placeholder 5">
            <a:extLst>
              <a:ext uri="{FF2B5EF4-FFF2-40B4-BE49-F238E27FC236}">
                <a16:creationId xmlns:a16="http://schemas.microsoft.com/office/drawing/2014/main" id="{38D00266-2DB5-990A-81BB-E973B9050C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6E1EA86-77D1-ECF4-A9F1-8B6CE3832B0A}"/>
              </a:ext>
            </a:extLst>
          </p:cNvPr>
          <p:cNvSpPr>
            <a:spLocks noGrp="1"/>
          </p:cNvSpPr>
          <p:nvPr>
            <p:ph type="sldNum" sz="quarter" idx="12"/>
          </p:nvPr>
        </p:nvSpPr>
        <p:spPr/>
        <p:txBody>
          <a:bodyPr/>
          <a:lstStyle/>
          <a:p>
            <a:fld id="{C4247577-80B9-4F9F-AA11-C084865B430B}" type="slidenum">
              <a:rPr lang="en-US" smtClean="0"/>
              <a:t>‹#›</a:t>
            </a:fld>
            <a:endParaRPr lang="en-US"/>
          </a:p>
        </p:txBody>
      </p:sp>
    </p:spTree>
    <p:extLst>
      <p:ext uri="{BB962C8B-B14F-4D97-AF65-F5344CB8AC3E}">
        <p14:creationId xmlns:p14="http://schemas.microsoft.com/office/powerpoint/2010/main" val="25753088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7C708-548A-E0E2-3CD4-87C984E81C5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162F6C7-4BA8-8F4D-93C2-733BCB5B81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D3B74A3-171A-5A39-1AA5-C9D19D0FEED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A34F378-F9F2-4763-60C6-070E5BBDCB2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45DC786-89A4-2816-E0B3-DE2BF61963A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E63B9A9-E6F8-E7C4-18C0-E3DD404F99A5}"/>
              </a:ext>
            </a:extLst>
          </p:cNvPr>
          <p:cNvSpPr>
            <a:spLocks noGrp="1"/>
          </p:cNvSpPr>
          <p:nvPr>
            <p:ph type="dt" sz="half" idx="10"/>
          </p:nvPr>
        </p:nvSpPr>
        <p:spPr/>
        <p:txBody>
          <a:bodyPr/>
          <a:lstStyle/>
          <a:p>
            <a:fld id="{AAF27223-8381-4DC7-AA64-6973122A847C}" type="datetime1">
              <a:rPr lang="en-US" smtClean="0"/>
              <a:t>5/17/2023</a:t>
            </a:fld>
            <a:endParaRPr lang="en-US"/>
          </a:p>
        </p:txBody>
      </p:sp>
      <p:sp>
        <p:nvSpPr>
          <p:cNvPr id="8" name="Footer Placeholder 7">
            <a:extLst>
              <a:ext uri="{FF2B5EF4-FFF2-40B4-BE49-F238E27FC236}">
                <a16:creationId xmlns:a16="http://schemas.microsoft.com/office/drawing/2014/main" id="{03549900-F5F0-E93B-C5F8-60BF9463B1D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35A79AE-3B72-6D85-B37A-E1D7DA5DE866}"/>
              </a:ext>
            </a:extLst>
          </p:cNvPr>
          <p:cNvSpPr>
            <a:spLocks noGrp="1"/>
          </p:cNvSpPr>
          <p:nvPr>
            <p:ph type="sldNum" sz="quarter" idx="12"/>
          </p:nvPr>
        </p:nvSpPr>
        <p:spPr/>
        <p:txBody>
          <a:bodyPr/>
          <a:lstStyle/>
          <a:p>
            <a:fld id="{C4247577-80B9-4F9F-AA11-C084865B430B}" type="slidenum">
              <a:rPr lang="en-US" smtClean="0"/>
              <a:t>‹#›</a:t>
            </a:fld>
            <a:endParaRPr lang="en-US"/>
          </a:p>
        </p:txBody>
      </p:sp>
    </p:spTree>
    <p:extLst>
      <p:ext uri="{BB962C8B-B14F-4D97-AF65-F5344CB8AC3E}">
        <p14:creationId xmlns:p14="http://schemas.microsoft.com/office/powerpoint/2010/main" val="15612629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A503A-631F-9760-EF42-A6A2D6A4033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A5F9A56-96E0-6DF5-E80D-992785E8FDA8}"/>
              </a:ext>
            </a:extLst>
          </p:cNvPr>
          <p:cNvSpPr>
            <a:spLocks noGrp="1"/>
          </p:cNvSpPr>
          <p:nvPr>
            <p:ph type="dt" sz="half" idx="10"/>
          </p:nvPr>
        </p:nvSpPr>
        <p:spPr/>
        <p:txBody>
          <a:bodyPr/>
          <a:lstStyle/>
          <a:p>
            <a:fld id="{5AA4CCE6-52D6-41F1-BD83-646C8EE76101}" type="datetime1">
              <a:rPr lang="en-US" smtClean="0"/>
              <a:t>5/17/2023</a:t>
            </a:fld>
            <a:endParaRPr lang="en-US"/>
          </a:p>
        </p:txBody>
      </p:sp>
      <p:sp>
        <p:nvSpPr>
          <p:cNvPr id="4" name="Footer Placeholder 3">
            <a:extLst>
              <a:ext uri="{FF2B5EF4-FFF2-40B4-BE49-F238E27FC236}">
                <a16:creationId xmlns:a16="http://schemas.microsoft.com/office/drawing/2014/main" id="{2A497CBA-3C56-3777-F8FE-99AAD165ECF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A6431B7-B00D-1521-DB06-298403C28A78}"/>
              </a:ext>
            </a:extLst>
          </p:cNvPr>
          <p:cNvSpPr>
            <a:spLocks noGrp="1"/>
          </p:cNvSpPr>
          <p:nvPr>
            <p:ph type="sldNum" sz="quarter" idx="12"/>
          </p:nvPr>
        </p:nvSpPr>
        <p:spPr/>
        <p:txBody>
          <a:bodyPr/>
          <a:lstStyle/>
          <a:p>
            <a:fld id="{C4247577-80B9-4F9F-AA11-C084865B430B}" type="slidenum">
              <a:rPr lang="en-US" smtClean="0"/>
              <a:t>‹#›</a:t>
            </a:fld>
            <a:endParaRPr lang="en-US"/>
          </a:p>
        </p:txBody>
      </p:sp>
    </p:spTree>
    <p:extLst>
      <p:ext uri="{BB962C8B-B14F-4D97-AF65-F5344CB8AC3E}">
        <p14:creationId xmlns:p14="http://schemas.microsoft.com/office/powerpoint/2010/main" val="18636975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205A7E-58D8-5FD0-728E-CFE2DB063160}"/>
              </a:ext>
            </a:extLst>
          </p:cNvPr>
          <p:cNvSpPr>
            <a:spLocks noGrp="1"/>
          </p:cNvSpPr>
          <p:nvPr>
            <p:ph type="dt" sz="half" idx="10"/>
          </p:nvPr>
        </p:nvSpPr>
        <p:spPr/>
        <p:txBody>
          <a:bodyPr/>
          <a:lstStyle/>
          <a:p>
            <a:fld id="{D52DCEB4-9BC6-4F96-A1E5-534B94B683C3}" type="datetime1">
              <a:rPr lang="en-US" smtClean="0"/>
              <a:t>5/17/2023</a:t>
            </a:fld>
            <a:endParaRPr lang="en-US"/>
          </a:p>
        </p:txBody>
      </p:sp>
      <p:sp>
        <p:nvSpPr>
          <p:cNvPr id="3" name="Footer Placeholder 2">
            <a:extLst>
              <a:ext uri="{FF2B5EF4-FFF2-40B4-BE49-F238E27FC236}">
                <a16:creationId xmlns:a16="http://schemas.microsoft.com/office/drawing/2014/main" id="{0D48396B-A5DE-8DC1-E83D-D3C29F53C36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D75D3FE-D67B-4034-22E5-2FACF40C933F}"/>
              </a:ext>
            </a:extLst>
          </p:cNvPr>
          <p:cNvSpPr>
            <a:spLocks noGrp="1"/>
          </p:cNvSpPr>
          <p:nvPr>
            <p:ph type="sldNum" sz="quarter" idx="12"/>
          </p:nvPr>
        </p:nvSpPr>
        <p:spPr/>
        <p:txBody>
          <a:bodyPr/>
          <a:lstStyle/>
          <a:p>
            <a:fld id="{C4247577-80B9-4F9F-AA11-C084865B430B}" type="slidenum">
              <a:rPr lang="en-US" smtClean="0"/>
              <a:t>‹#›</a:t>
            </a:fld>
            <a:endParaRPr lang="en-US"/>
          </a:p>
        </p:txBody>
      </p:sp>
    </p:spTree>
    <p:extLst>
      <p:ext uri="{BB962C8B-B14F-4D97-AF65-F5344CB8AC3E}">
        <p14:creationId xmlns:p14="http://schemas.microsoft.com/office/powerpoint/2010/main" val="11228198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64828-822C-F86D-9005-C54EADE4FD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FF854C9-B04E-37BF-34B6-4888A243834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DBC6A45-09C7-3B7E-EEC9-FD8246FD36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40F29EB-0EC5-5ADF-5628-524B10DB3E67}"/>
              </a:ext>
            </a:extLst>
          </p:cNvPr>
          <p:cNvSpPr>
            <a:spLocks noGrp="1"/>
          </p:cNvSpPr>
          <p:nvPr>
            <p:ph type="dt" sz="half" idx="10"/>
          </p:nvPr>
        </p:nvSpPr>
        <p:spPr/>
        <p:txBody>
          <a:bodyPr/>
          <a:lstStyle/>
          <a:p>
            <a:fld id="{DED34065-1818-4F0B-95DA-3DD903C5460E}" type="datetime1">
              <a:rPr lang="en-US" smtClean="0"/>
              <a:t>5/17/2023</a:t>
            </a:fld>
            <a:endParaRPr lang="en-US"/>
          </a:p>
        </p:txBody>
      </p:sp>
      <p:sp>
        <p:nvSpPr>
          <p:cNvPr id="6" name="Footer Placeholder 5">
            <a:extLst>
              <a:ext uri="{FF2B5EF4-FFF2-40B4-BE49-F238E27FC236}">
                <a16:creationId xmlns:a16="http://schemas.microsoft.com/office/drawing/2014/main" id="{D9CC0384-D9E8-A4AC-19BF-95D168C0D1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CFEC511-5565-D05D-2AB9-E1B02F04C60B}"/>
              </a:ext>
            </a:extLst>
          </p:cNvPr>
          <p:cNvSpPr>
            <a:spLocks noGrp="1"/>
          </p:cNvSpPr>
          <p:nvPr>
            <p:ph type="sldNum" sz="quarter" idx="12"/>
          </p:nvPr>
        </p:nvSpPr>
        <p:spPr/>
        <p:txBody>
          <a:bodyPr/>
          <a:lstStyle/>
          <a:p>
            <a:fld id="{C4247577-80B9-4F9F-AA11-C084865B430B}" type="slidenum">
              <a:rPr lang="en-US" smtClean="0"/>
              <a:t>‹#›</a:t>
            </a:fld>
            <a:endParaRPr lang="en-US"/>
          </a:p>
        </p:txBody>
      </p:sp>
    </p:spTree>
    <p:extLst>
      <p:ext uri="{BB962C8B-B14F-4D97-AF65-F5344CB8AC3E}">
        <p14:creationId xmlns:p14="http://schemas.microsoft.com/office/powerpoint/2010/main" val="13249816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BE836-B266-E5BA-65A8-823B7E8F56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FC428BE-B944-AD14-85FB-C9BCE2D95D3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26D35F4-084E-8F54-68ED-B06093F137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DA771FF-CDCE-DAF3-6B90-51B75B4B1731}"/>
              </a:ext>
            </a:extLst>
          </p:cNvPr>
          <p:cNvSpPr>
            <a:spLocks noGrp="1"/>
          </p:cNvSpPr>
          <p:nvPr>
            <p:ph type="dt" sz="half" idx="10"/>
          </p:nvPr>
        </p:nvSpPr>
        <p:spPr/>
        <p:txBody>
          <a:bodyPr/>
          <a:lstStyle/>
          <a:p>
            <a:fld id="{E6E242CD-85C5-4C1D-96AE-119316D4988A}" type="datetime1">
              <a:rPr lang="en-US" smtClean="0"/>
              <a:t>5/17/2023</a:t>
            </a:fld>
            <a:endParaRPr lang="en-US"/>
          </a:p>
        </p:txBody>
      </p:sp>
      <p:sp>
        <p:nvSpPr>
          <p:cNvPr id="6" name="Footer Placeholder 5">
            <a:extLst>
              <a:ext uri="{FF2B5EF4-FFF2-40B4-BE49-F238E27FC236}">
                <a16:creationId xmlns:a16="http://schemas.microsoft.com/office/drawing/2014/main" id="{8BC06022-6A5A-54DB-C228-C6E15A1A97C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FD0727-1BB1-9AA9-8D14-DDF2BA81AE1B}"/>
              </a:ext>
            </a:extLst>
          </p:cNvPr>
          <p:cNvSpPr>
            <a:spLocks noGrp="1"/>
          </p:cNvSpPr>
          <p:nvPr>
            <p:ph type="sldNum" sz="quarter" idx="12"/>
          </p:nvPr>
        </p:nvSpPr>
        <p:spPr/>
        <p:txBody>
          <a:bodyPr/>
          <a:lstStyle/>
          <a:p>
            <a:fld id="{C4247577-80B9-4F9F-AA11-C084865B430B}" type="slidenum">
              <a:rPr lang="en-US" smtClean="0"/>
              <a:t>‹#›</a:t>
            </a:fld>
            <a:endParaRPr lang="en-US"/>
          </a:p>
        </p:txBody>
      </p:sp>
    </p:spTree>
    <p:extLst>
      <p:ext uri="{BB962C8B-B14F-4D97-AF65-F5344CB8AC3E}">
        <p14:creationId xmlns:p14="http://schemas.microsoft.com/office/powerpoint/2010/main" val="10300790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116934-CBD4-1B12-8A21-85F1AE15953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2246595-79C7-B2BF-EA3B-404ED396C0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D3C994-4450-DD5D-C36C-BFE233A017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C720F9-B0CB-41AE-9963-0B3A5571CA2D}" type="datetime1">
              <a:rPr lang="en-US" smtClean="0"/>
              <a:t>5/17/2023</a:t>
            </a:fld>
            <a:endParaRPr lang="en-US"/>
          </a:p>
        </p:txBody>
      </p:sp>
      <p:sp>
        <p:nvSpPr>
          <p:cNvPr id="5" name="Footer Placeholder 4">
            <a:extLst>
              <a:ext uri="{FF2B5EF4-FFF2-40B4-BE49-F238E27FC236}">
                <a16:creationId xmlns:a16="http://schemas.microsoft.com/office/drawing/2014/main" id="{41813D35-E380-4B57-A3E1-6E2DB20A03C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7AE9ED8-B1F9-83C2-FE1F-52B15265FEB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247577-80B9-4F9F-AA11-C084865B430B}" type="slidenum">
              <a:rPr lang="en-US" smtClean="0"/>
              <a:t>‹#›</a:t>
            </a:fld>
            <a:endParaRPr lang="en-US"/>
          </a:p>
        </p:txBody>
      </p:sp>
    </p:spTree>
    <p:extLst>
      <p:ext uri="{BB962C8B-B14F-4D97-AF65-F5344CB8AC3E}">
        <p14:creationId xmlns:p14="http://schemas.microsoft.com/office/powerpoint/2010/main" val="13300287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1830ED-B578-6609-5550-B6BC826C51C8}"/>
              </a:ext>
            </a:extLst>
          </p:cNvPr>
          <p:cNvSpPr>
            <a:spLocks noGrp="1"/>
          </p:cNvSpPr>
          <p:nvPr>
            <p:ph type="ctrTitle"/>
          </p:nvPr>
        </p:nvSpPr>
        <p:spPr>
          <a:xfrm>
            <a:off x="643468" y="643467"/>
            <a:ext cx="4620584" cy="4567137"/>
          </a:xfrm>
        </p:spPr>
        <p:txBody>
          <a:bodyPr>
            <a:normAutofit/>
          </a:bodyPr>
          <a:lstStyle/>
          <a:p>
            <a:pPr algn="l"/>
            <a:r>
              <a:rPr lang="en-US" sz="4400"/>
              <a:t>Widrow-Hoff Learning Rule – ADALINE Network	</a:t>
            </a:r>
          </a:p>
        </p:txBody>
      </p:sp>
      <p:sp>
        <p:nvSpPr>
          <p:cNvPr id="3" name="Subtitle 2">
            <a:extLst>
              <a:ext uri="{FF2B5EF4-FFF2-40B4-BE49-F238E27FC236}">
                <a16:creationId xmlns:a16="http://schemas.microsoft.com/office/drawing/2014/main" id="{669FDD18-2562-4AD3-017B-171582EDB089}"/>
              </a:ext>
            </a:extLst>
          </p:cNvPr>
          <p:cNvSpPr>
            <a:spLocks noGrp="1"/>
          </p:cNvSpPr>
          <p:nvPr>
            <p:ph type="subTitle" idx="1"/>
          </p:nvPr>
        </p:nvSpPr>
        <p:spPr>
          <a:xfrm>
            <a:off x="643467" y="5277684"/>
            <a:ext cx="4620584" cy="775494"/>
          </a:xfrm>
        </p:spPr>
        <p:txBody>
          <a:bodyPr>
            <a:normAutofit/>
          </a:bodyPr>
          <a:lstStyle/>
          <a:p>
            <a:pPr algn="l"/>
            <a:r>
              <a:rPr lang="en-US" dirty="0"/>
              <a:t>Group 11</a:t>
            </a:r>
            <a:endParaRPr lang="en-US"/>
          </a:p>
        </p:txBody>
      </p:sp>
      <p:pic>
        <p:nvPicPr>
          <p:cNvPr id="5" name="Picture 4">
            <a:extLst>
              <a:ext uri="{FF2B5EF4-FFF2-40B4-BE49-F238E27FC236}">
                <a16:creationId xmlns:a16="http://schemas.microsoft.com/office/drawing/2014/main" id="{1233438D-D65D-5520-8D83-0D1549D0DD22}"/>
              </a:ext>
            </a:extLst>
          </p:cNvPr>
          <p:cNvPicPr>
            <a:picLocks noChangeAspect="1"/>
          </p:cNvPicPr>
          <p:nvPr/>
        </p:nvPicPr>
        <p:blipFill rotWithShape="1">
          <a:blip r:embed="rId3"/>
          <a:srcRect l="34790"/>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8989243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418C4-549A-61EF-9842-9FD0AF84ED7A}"/>
              </a:ext>
            </a:extLst>
          </p:cNvPr>
          <p:cNvSpPr>
            <a:spLocks noGrp="1"/>
          </p:cNvSpPr>
          <p:nvPr>
            <p:ph type="title"/>
          </p:nvPr>
        </p:nvSpPr>
        <p:spPr/>
        <p:txBody>
          <a:bodyPr/>
          <a:lstStyle/>
          <a:p>
            <a:r>
              <a:rPr lang="vi-VN" dirty="0"/>
              <a:t>Cải thiện GD thông qua chia tỉ lệ đặc tính</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5A685D1-A55F-7CA3-60B4-10FB76675C06}"/>
                  </a:ext>
                </a:extLst>
              </p:cNvPr>
              <p:cNvSpPr>
                <a:spLocks noGrp="1"/>
              </p:cNvSpPr>
              <p:nvPr>
                <p:ph idx="1"/>
              </p:nvPr>
            </p:nvSpPr>
            <p:spPr/>
            <p:txBody>
              <a:bodyPr>
                <a:normAutofit/>
              </a:bodyPr>
              <a:lstStyle/>
              <a:p>
                <a:r>
                  <a:rPr lang="vi-VN" dirty="0"/>
                  <a:t>GD là một trong nhiều thuật toán được hưởng lợi từ việc chia tỷ lệ đặc tính (feature scaling). Ta sẽ sử dụng tiêu chuẩn hóa (</a:t>
                </a:r>
                <a:r>
                  <a:rPr lang="vi-VN" b="1" dirty="0"/>
                  <a:t>standardization</a:t>
                </a:r>
                <a:r>
                  <a:rPr lang="vi-VN" dirty="0"/>
                  <a:t>), phương pháp này cung cấp cho dữ liệu của chúng ta các thuộc tính của phân phối chuẩn: trung bình bằng 0 (zero-mean) và phương sai đơn vị (unit varance).</a:t>
                </a:r>
              </a:p>
              <a:p>
                <a:r>
                  <a:rPr lang="vi-VN" dirty="0"/>
                  <a:t>Chẳng hạn, để chuẩn hóa tính năng thứ </a:t>
                </a:r>
                <a14:m>
                  <m:oMath xmlns:m="http://schemas.openxmlformats.org/officeDocument/2006/math">
                    <m:r>
                      <a:rPr lang="vi-VN" i="1" dirty="0" smtClean="0">
                        <a:latin typeface="Cambria Math" panose="02040503050406030204" pitchFamily="18" charset="0"/>
                      </a:rPr>
                      <m:t>𝑗</m:t>
                    </m:r>
                  </m:oMath>
                </a14:m>
                <a:r>
                  <a:rPr lang="vi-VN" dirty="0"/>
                  <a:t>, chúng ta chỉ cần trừ trung bình mẫu, </a:t>
                </a:r>
                <a14:m>
                  <m:oMath xmlns:m="http://schemas.openxmlformats.org/officeDocument/2006/math">
                    <m:sSub>
                      <m:sSubPr>
                        <m:ctrlPr>
                          <a:rPr lang="vi-VN" i="1" dirty="0" smtClean="0">
                            <a:latin typeface="Cambria Math" panose="02040503050406030204" pitchFamily="18" charset="0"/>
                          </a:rPr>
                        </m:ctrlPr>
                      </m:sSubPr>
                      <m:e>
                        <m:r>
                          <a:rPr lang="vi-VN" i="1" dirty="0" smtClean="0">
                            <a:latin typeface="Cambria Math" panose="02040503050406030204" pitchFamily="18" charset="0"/>
                          </a:rPr>
                          <m:t>𝜇</m:t>
                        </m:r>
                      </m:e>
                      <m:sub>
                        <m:r>
                          <a:rPr lang="vi-VN" i="1" dirty="0" smtClean="0">
                            <a:latin typeface="Cambria Math" panose="02040503050406030204" pitchFamily="18" charset="0"/>
                          </a:rPr>
                          <m:t>𝑗</m:t>
                        </m:r>
                      </m:sub>
                    </m:sSub>
                  </m:oMath>
                </a14:m>
                <a:r>
                  <a:rPr lang="vi-VN" dirty="0"/>
                  <a:t>, từ mọi ví dụ huấn luyện và chia cho độ lệch chuẩn của nó, </a:t>
                </a:r>
                <a14:m>
                  <m:oMath xmlns:m="http://schemas.openxmlformats.org/officeDocument/2006/math">
                    <m:sSub>
                      <m:sSubPr>
                        <m:ctrlPr>
                          <a:rPr lang="vi-VN" i="1" dirty="0" smtClean="0">
                            <a:latin typeface="Cambria Math" panose="02040503050406030204" pitchFamily="18" charset="0"/>
                          </a:rPr>
                        </m:ctrlPr>
                      </m:sSubPr>
                      <m:e>
                        <m:r>
                          <a:rPr lang="vi-VN" i="1" dirty="0" smtClean="0">
                            <a:latin typeface="Cambria Math" panose="02040503050406030204" pitchFamily="18" charset="0"/>
                          </a:rPr>
                          <m:t>𝜎</m:t>
                        </m:r>
                      </m:e>
                      <m:sub>
                        <m:r>
                          <a:rPr lang="vi-VN" i="1" dirty="0" smtClean="0">
                            <a:latin typeface="Cambria Math" panose="02040503050406030204" pitchFamily="18" charset="0"/>
                          </a:rPr>
                          <m:t>𝑗</m:t>
                        </m:r>
                      </m:sub>
                    </m:sSub>
                  </m:oMath>
                </a14:m>
                <a:r>
                  <a:rPr lang="vi-VN" dirty="0"/>
                  <a:t>:</a:t>
                </a:r>
              </a:p>
              <a:p>
                <a:pPr marL="0" indent="0">
                  <a:buNone/>
                </a:pPr>
                <a14:m>
                  <m:oMathPara xmlns:m="http://schemas.openxmlformats.org/officeDocument/2006/math">
                    <m:oMathParaPr>
                      <m:jc m:val="centerGroup"/>
                    </m:oMathParaPr>
                    <m:oMath xmlns:m="http://schemas.openxmlformats.org/officeDocument/2006/math">
                      <m:sSubSup>
                        <m:sSubSupPr>
                          <m:ctrlPr>
                            <a:rPr lang="vi-VN" b="0" i="1" dirty="0" smtClean="0">
                              <a:latin typeface="Cambria Math" panose="02040503050406030204" pitchFamily="18" charset="0"/>
                            </a:rPr>
                          </m:ctrlPr>
                        </m:sSubSupPr>
                        <m:e>
                          <m:r>
                            <a:rPr lang="vi-VN" b="1" i="1" dirty="0" smtClean="0">
                              <a:latin typeface="Cambria Math" panose="02040503050406030204" pitchFamily="18" charset="0"/>
                            </a:rPr>
                            <m:t>𝒙</m:t>
                          </m:r>
                        </m:e>
                        <m:sub>
                          <m:r>
                            <m:rPr>
                              <m:sty m:val="p"/>
                            </m:rPr>
                            <a:rPr lang="vi-VN" i="1" dirty="0">
                              <a:latin typeface="Cambria Math" panose="02040503050406030204" pitchFamily="18" charset="0"/>
                            </a:rPr>
                            <m:t>j</m:t>
                          </m:r>
                        </m:sub>
                        <m:sup>
                          <m:r>
                            <a:rPr lang="vi-VN" i="1" dirty="0" smtClean="0">
                              <a:latin typeface="Cambria Math" panose="02040503050406030204" pitchFamily="18" charset="0"/>
                            </a:rPr>
                            <m:t>’</m:t>
                          </m:r>
                        </m:sup>
                      </m:sSubSup>
                      <m:r>
                        <a:rPr lang="vi-VN" b="0" i="1" dirty="0" smtClean="0">
                          <a:latin typeface="Cambria Math" panose="02040503050406030204" pitchFamily="18" charset="0"/>
                        </a:rPr>
                        <m:t>=</m:t>
                      </m:r>
                      <m:f>
                        <m:fPr>
                          <m:ctrlPr>
                            <a:rPr lang="vi-VN" b="0" i="1" dirty="0" smtClean="0">
                              <a:latin typeface="Cambria Math" panose="02040503050406030204" pitchFamily="18" charset="0"/>
                            </a:rPr>
                          </m:ctrlPr>
                        </m:fPr>
                        <m:num>
                          <m:sSub>
                            <m:sSubPr>
                              <m:ctrlPr>
                                <a:rPr lang="vi-VN" b="0" i="1" dirty="0" smtClean="0">
                                  <a:latin typeface="Cambria Math" panose="02040503050406030204" pitchFamily="18" charset="0"/>
                                </a:rPr>
                              </m:ctrlPr>
                            </m:sSubPr>
                            <m:e>
                              <m:r>
                                <a:rPr lang="vi-VN" b="1" i="1" dirty="0">
                                  <a:latin typeface="Cambria Math" panose="02040503050406030204" pitchFamily="18" charset="0"/>
                                </a:rPr>
                                <m:t>𝒙</m:t>
                              </m:r>
                            </m:e>
                            <m:sub>
                              <m:r>
                                <m:rPr>
                                  <m:sty m:val="p"/>
                                </m:rPr>
                                <a:rPr lang="vi-VN" i="1" dirty="0">
                                  <a:latin typeface="Cambria Math" panose="02040503050406030204" pitchFamily="18" charset="0"/>
                                </a:rPr>
                                <m:t>j</m:t>
                              </m:r>
                            </m:sub>
                          </m:sSub>
                          <m:r>
                            <a:rPr lang="vi-VN" b="0" i="1" dirty="0" smtClean="0">
                              <a:latin typeface="Cambria Math" panose="02040503050406030204" pitchFamily="18" charset="0"/>
                            </a:rPr>
                            <m:t>−</m:t>
                          </m:r>
                          <m:sSub>
                            <m:sSubPr>
                              <m:ctrlPr>
                                <a:rPr lang="vi-VN" i="1" dirty="0">
                                  <a:latin typeface="Cambria Math" panose="02040503050406030204" pitchFamily="18" charset="0"/>
                                </a:rPr>
                              </m:ctrlPr>
                            </m:sSubPr>
                            <m:e>
                              <m:r>
                                <a:rPr lang="vi-VN" i="1" dirty="0">
                                  <a:latin typeface="Cambria Math" panose="02040503050406030204" pitchFamily="18" charset="0"/>
                                </a:rPr>
                                <m:t>𝜇</m:t>
                              </m:r>
                            </m:e>
                            <m:sub>
                              <m:r>
                                <a:rPr lang="vi-VN" i="1" dirty="0">
                                  <a:latin typeface="Cambria Math" panose="02040503050406030204" pitchFamily="18" charset="0"/>
                                </a:rPr>
                                <m:t>𝑗</m:t>
                              </m:r>
                            </m:sub>
                          </m:sSub>
                        </m:num>
                        <m:den>
                          <m:sSub>
                            <m:sSubPr>
                              <m:ctrlPr>
                                <a:rPr lang="vi-VN" i="1" dirty="0">
                                  <a:latin typeface="Cambria Math" panose="02040503050406030204" pitchFamily="18" charset="0"/>
                                </a:rPr>
                              </m:ctrlPr>
                            </m:sSubPr>
                            <m:e>
                              <m:r>
                                <a:rPr lang="vi-VN" i="1" dirty="0">
                                  <a:latin typeface="Cambria Math" panose="02040503050406030204" pitchFamily="18" charset="0"/>
                                </a:rPr>
                                <m:t>𝜎</m:t>
                              </m:r>
                            </m:e>
                            <m:sub>
                              <m:r>
                                <a:rPr lang="vi-VN" i="1" dirty="0">
                                  <a:latin typeface="Cambria Math" panose="02040503050406030204" pitchFamily="18" charset="0"/>
                                </a:rPr>
                                <m:t>𝑗</m:t>
                              </m:r>
                            </m:sub>
                          </m:sSub>
                        </m:den>
                      </m:f>
                    </m:oMath>
                  </m:oMathPara>
                </a14:m>
                <a:endParaRPr lang="vi-VN" dirty="0"/>
              </a:p>
              <a:p>
                <a:pPr marL="0" indent="0">
                  <a:buNone/>
                </a:pPr>
                <a:endParaRPr lang="vi-VN" dirty="0"/>
              </a:p>
              <a:p>
                <a:pPr marL="0" indent="0">
                  <a:buNone/>
                </a:pPr>
                <a:endParaRPr lang="vi-VN" dirty="0"/>
              </a:p>
            </p:txBody>
          </p:sp>
        </mc:Choice>
        <mc:Fallback xmlns="">
          <p:sp>
            <p:nvSpPr>
              <p:cNvPr id="3" name="Content Placeholder 2">
                <a:extLst>
                  <a:ext uri="{FF2B5EF4-FFF2-40B4-BE49-F238E27FC236}">
                    <a16:creationId xmlns:a16="http://schemas.microsoft.com/office/drawing/2014/main" id="{A5A685D1-A55F-7CA3-60B4-10FB76675C06}"/>
                  </a:ext>
                </a:extLst>
              </p:cNvPr>
              <p:cNvSpPr>
                <a:spLocks noGrp="1" noRot="1" noChangeAspect="1" noMove="1" noResize="1" noEditPoints="1" noAdjustHandles="1" noChangeArrowheads="1" noChangeShapeType="1" noTextEdit="1"/>
              </p:cNvSpPr>
              <p:nvPr>
                <p:ph idx="1"/>
              </p:nvPr>
            </p:nvSpPr>
            <p:spPr>
              <a:blipFill>
                <a:blip r:embed="rId3"/>
                <a:stretch>
                  <a:fillRect l="-1043" t="-2381" r="-1913"/>
                </a:stretch>
              </a:blipFill>
            </p:spPr>
            <p:txBody>
              <a:bodyPr/>
              <a:lstStyle/>
              <a:p>
                <a:r>
                  <a:rPr lang="en-US">
                    <a:noFill/>
                  </a:rPr>
                  <a:t> </a:t>
                </a:r>
              </a:p>
            </p:txBody>
          </p:sp>
        </mc:Fallback>
      </mc:AlternateContent>
      <p:sp>
        <p:nvSpPr>
          <p:cNvPr id="6" name="Slide Number Placeholder 5">
            <a:extLst>
              <a:ext uri="{FF2B5EF4-FFF2-40B4-BE49-F238E27FC236}">
                <a16:creationId xmlns:a16="http://schemas.microsoft.com/office/drawing/2014/main" id="{004A5059-3353-1C53-EC3A-6FB71899057C}"/>
              </a:ext>
            </a:extLst>
          </p:cNvPr>
          <p:cNvSpPr>
            <a:spLocks noGrp="1"/>
          </p:cNvSpPr>
          <p:nvPr>
            <p:ph type="sldNum" sz="quarter" idx="12"/>
          </p:nvPr>
        </p:nvSpPr>
        <p:spPr/>
        <p:txBody>
          <a:bodyPr/>
          <a:lstStyle/>
          <a:p>
            <a:fld id="{C4247577-80B9-4F9F-AA11-C084865B430B}" type="slidenum">
              <a:rPr lang="en-US" smtClean="0"/>
              <a:pPr/>
              <a:t>10</a:t>
            </a:fld>
            <a:endParaRPr lang="en-US" dirty="0"/>
          </a:p>
        </p:txBody>
      </p:sp>
    </p:spTree>
    <p:extLst>
      <p:ext uri="{BB962C8B-B14F-4D97-AF65-F5344CB8AC3E}">
        <p14:creationId xmlns:p14="http://schemas.microsoft.com/office/powerpoint/2010/main" val="5344976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46D29-2E71-8810-43CC-2EE9F93E5A99}"/>
              </a:ext>
            </a:extLst>
          </p:cNvPr>
          <p:cNvSpPr>
            <a:spLocks noGrp="1"/>
          </p:cNvSpPr>
          <p:nvPr>
            <p:ph type="title"/>
          </p:nvPr>
        </p:nvSpPr>
        <p:spPr/>
        <p:txBody>
          <a:bodyPr/>
          <a:lstStyle/>
          <a:p>
            <a:r>
              <a:rPr lang="vi-VN" dirty="0"/>
              <a:t>Cải thiện GD thông qua chia tỉ lệ đặc tính</a:t>
            </a:r>
            <a:endParaRPr lang="en-US" dirty="0"/>
          </a:p>
        </p:txBody>
      </p:sp>
      <p:pic>
        <p:nvPicPr>
          <p:cNvPr id="5" name="Content Placeholder 4">
            <a:extLst>
              <a:ext uri="{FF2B5EF4-FFF2-40B4-BE49-F238E27FC236}">
                <a16:creationId xmlns:a16="http://schemas.microsoft.com/office/drawing/2014/main" id="{E519E5DE-85FC-AB95-B3FE-2AF5C10243F7}"/>
              </a:ext>
            </a:extLst>
          </p:cNvPr>
          <p:cNvPicPr>
            <a:picLocks noGrp="1" noChangeAspect="1"/>
          </p:cNvPicPr>
          <p:nvPr>
            <p:ph idx="1"/>
          </p:nvPr>
        </p:nvPicPr>
        <p:blipFill>
          <a:blip r:embed="rId2"/>
          <a:stretch>
            <a:fillRect/>
          </a:stretch>
        </p:blipFill>
        <p:spPr>
          <a:xfrm>
            <a:off x="838200" y="2095965"/>
            <a:ext cx="10515600" cy="3810657"/>
          </a:xfrm>
        </p:spPr>
      </p:pic>
      <p:sp>
        <p:nvSpPr>
          <p:cNvPr id="6" name="Slide Number Placeholder 5">
            <a:extLst>
              <a:ext uri="{FF2B5EF4-FFF2-40B4-BE49-F238E27FC236}">
                <a16:creationId xmlns:a16="http://schemas.microsoft.com/office/drawing/2014/main" id="{C1D08880-5616-69B9-EB84-D7D9E9EDD3C8}"/>
              </a:ext>
            </a:extLst>
          </p:cNvPr>
          <p:cNvSpPr>
            <a:spLocks noGrp="1"/>
          </p:cNvSpPr>
          <p:nvPr>
            <p:ph type="sldNum" sz="quarter" idx="12"/>
          </p:nvPr>
        </p:nvSpPr>
        <p:spPr/>
        <p:txBody>
          <a:bodyPr/>
          <a:lstStyle/>
          <a:p>
            <a:fld id="{C4247577-80B9-4F9F-AA11-C084865B430B}" type="slidenum">
              <a:rPr lang="en-US" smtClean="0"/>
              <a:pPr/>
              <a:t>11</a:t>
            </a:fld>
            <a:endParaRPr lang="en-US" dirty="0"/>
          </a:p>
        </p:txBody>
      </p:sp>
    </p:spTree>
    <p:extLst>
      <p:ext uri="{BB962C8B-B14F-4D97-AF65-F5344CB8AC3E}">
        <p14:creationId xmlns:p14="http://schemas.microsoft.com/office/powerpoint/2010/main" val="10659858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1CCC4-1691-100F-8C8A-F1A1FF2DC7A7}"/>
              </a:ext>
            </a:extLst>
          </p:cNvPr>
          <p:cNvSpPr>
            <a:spLocks noGrp="1"/>
          </p:cNvSpPr>
          <p:nvPr>
            <p:ph type="title"/>
          </p:nvPr>
        </p:nvSpPr>
        <p:spPr/>
        <p:txBody>
          <a:bodyPr/>
          <a:lstStyle/>
          <a:p>
            <a:r>
              <a:rPr lang="vi-VN" dirty="0"/>
              <a:t>Cải thiện GD thông qua chia tỉ lệ đặc tính</a:t>
            </a:r>
            <a:endParaRPr lang="en-US" dirty="0"/>
          </a:p>
        </p:txBody>
      </p:sp>
      <p:sp>
        <p:nvSpPr>
          <p:cNvPr id="3" name="Content Placeholder 2">
            <a:extLst>
              <a:ext uri="{FF2B5EF4-FFF2-40B4-BE49-F238E27FC236}">
                <a16:creationId xmlns:a16="http://schemas.microsoft.com/office/drawing/2014/main" id="{C79B0685-E524-E3D7-E934-E57D3072C13C}"/>
              </a:ext>
            </a:extLst>
          </p:cNvPr>
          <p:cNvSpPr>
            <a:spLocks noGrp="1"/>
          </p:cNvSpPr>
          <p:nvPr>
            <p:ph idx="1"/>
          </p:nvPr>
        </p:nvSpPr>
        <p:spPr/>
        <p:txBody>
          <a:bodyPr/>
          <a:lstStyle/>
          <a:p>
            <a:r>
              <a:rPr lang="vi-VN" dirty="0"/>
              <a:t>Có thể dễ dàng đạt được tiêu chuẩn hóa bằng cách sử dụng các phương thức NumPy có sẵn mean và std:</a:t>
            </a:r>
          </a:p>
          <a:p>
            <a:pPr marL="0" indent="0">
              <a:buNone/>
            </a:pPr>
            <a:r>
              <a:rPr lang="vi-VN" dirty="0"/>
              <a:t>&gt;&gt;&gt; X_std = np.copy(X)</a:t>
            </a:r>
          </a:p>
          <a:p>
            <a:pPr marL="0" indent="0">
              <a:buNone/>
            </a:pPr>
            <a:r>
              <a:rPr lang="vi-VN" dirty="0"/>
              <a:t>&gt;&gt;&gt; X_std[:,0] = (X[:,0] - X[:,0].mean()) / X[:,0].std()</a:t>
            </a:r>
          </a:p>
          <a:p>
            <a:pPr marL="0" indent="0">
              <a:buNone/>
            </a:pPr>
            <a:r>
              <a:rPr lang="vi-VN" dirty="0"/>
              <a:t>&gt;&gt;&gt; X_std[:,1] = (X[:,1] - X[:,1].mean()) / X[:,1].std()</a:t>
            </a:r>
          </a:p>
          <a:p>
            <a:r>
              <a:rPr lang="vi-VN" dirty="0"/>
              <a:t>Ngoài ra, thư viện của scikit-learn có hỗ trợ việc chuẩn hóa dữ liệu thông qua zero-mean và unit variance bằng StandardScaler trong thư viện sklearn.preprocessing</a:t>
            </a:r>
            <a:endParaRPr lang="en-US" dirty="0"/>
          </a:p>
        </p:txBody>
      </p:sp>
      <p:sp>
        <p:nvSpPr>
          <p:cNvPr id="6" name="Slide Number Placeholder 5">
            <a:extLst>
              <a:ext uri="{FF2B5EF4-FFF2-40B4-BE49-F238E27FC236}">
                <a16:creationId xmlns:a16="http://schemas.microsoft.com/office/drawing/2014/main" id="{329117B6-FC0D-75E1-3A03-34C00998D398}"/>
              </a:ext>
            </a:extLst>
          </p:cNvPr>
          <p:cNvSpPr>
            <a:spLocks noGrp="1"/>
          </p:cNvSpPr>
          <p:nvPr>
            <p:ph type="sldNum" sz="quarter" idx="12"/>
          </p:nvPr>
        </p:nvSpPr>
        <p:spPr/>
        <p:txBody>
          <a:bodyPr/>
          <a:lstStyle/>
          <a:p>
            <a:fld id="{C4247577-80B9-4F9F-AA11-C084865B430B}" type="slidenum">
              <a:rPr lang="en-US" smtClean="0"/>
              <a:pPr/>
              <a:t>12</a:t>
            </a:fld>
            <a:endParaRPr lang="en-US" dirty="0"/>
          </a:p>
        </p:txBody>
      </p:sp>
    </p:spTree>
    <p:extLst>
      <p:ext uri="{BB962C8B-B14F-4D97-AF65-F5344CB8AC3E}">
        <p14:creationId xmlns:p14="http://schemas.microsoft.com/office/powerpoint/2010/main" val="37689811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DFF91-9ECD-AB82-96CF-660EBE139C7D}"/>
              </a:ext>
            </a:extLst>
          </p:cNvPr>
          <p:cNvSpPr>
            <a:spLocks noGrp="1"/>
          </p:cNvSpPr>
          <p:nvPr>
            <p:ph type="title"/>
          </p:nvPr>
        </p:nvSpPr>
        <p:spPr/>
        <p:txBody>
          <a:bodyPr/>
          <a:lstStyle/>
          <a:p>
            <a:r>
              <a:rPr lang="vi-VN" dirty="0"/>
              <a:t>Giảm độ dốc ngẫu nhiên</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7E6ED0B-E1B7-6559-B44E-E11193EB3B1F}"/>
                  </a:ext>
                </a:extLst>
              </p:cNvPr>
              <p:cNvSpPr>
                <a:spLocks noGrp="1"/>
              </p:cNvSpPr>
              <p:nvPr>
                <p:ph idx="1"/>
              </p:nvPr>
            </p:nvSpPr>
            <p:spPr/>
            <p:txBody>
              <a:bodyPr>
                <a:normAutofit fontScale="92500" lnSpcReduction="10000"/>
              </a:bodyPr>
              <a:lstStyle/>
              <a:p>
                <a:r>
                  <a:rPr lang="vi-VN" dirty="0"/>
                  <a:t>Trong phần trước ta đã tìm hiểu cách giảm thiểu hàm chi phí bằng cách thực hiện một bước </a:t>
                </a:r>
                <a:r>
                  <a:rPr lang="vi-VN" i="1" dirty="0"/>
                  <a:t>ngược lại </a:t>
                </a:r>
                <a:r>
                  <a:rPr lang="vi-VN" dirty="0"/>
                  <a:t>của chi phí GD được tính từ </a:t>
                </a:r>
                <a:r>
                  <a:rPr lang="vi-VN" i="1" dirty="0"/>
                  <a:t>toàn bộ tập dữ liệu huấn luyện</a:t>
                </a:r>
                <a:r>
                  <a:rPr lang="vi-VN" dirty="0"/>
                  <a:t>.</a:t>
                </a:r>
              </a:p>
              <a:p>
                <a:r>
                  <a:rPr lang="vi-VN" dirty="0"/>
                  <a:t>Một giải pháp thay thế phổ biến cho thuật toán GD là giảm độ dốc ngẫu nhiên (</a:t>
                </a:r>
                <a:r>
                  <a:rPr lang="vi-VN" b="1" dirty="0"/>
                  <a:t>stochastic gradient descent </a:t>
                </a:r>
                <a:r>
                  <a:rPr lang="vi-VN" dirty="0"/>
                  <a:t>– SGD). Thay vì cập nhật trọng số dựa trên tổng các lỗi tích lũy trên tất cả các ví dụ huấn luyện, </a:t>
                </a:r>
                <a14:m>
                  <m:oMath xmlns:m="http://schemas.openxmlformats.org/officeDocument/2006/math">
                    <m:sSup>
                      <m:sSupPr>
                        <m:ctrlPr>
                          <a:rPr lang="vi-VN" i="1" dirty="0" smtClean="0">
                            <a:latin typeface="Cambria Math" panose="02040503050406030204" pitchFamily="18" charset="0"/>
                          </a:rPr>
                        </m:ctrlPr>
                      </m:sSupPr>
                      <m:e>
                        <m:r>
                          <a:rPr lang="vi-VN" i="1" dirty="0" smtClean="0">
                            <a:latin typeface="Cambria Math" panose="02040503050406030204" pitchFamily="18" charset="0"/>
                          </a:rPr>
                          <m:t>𝒙</m:t>
                        </m:r>
                      </m:e>
                      <m:sup>
                        <m:d>
                          <m:dPr>
                            <m:ctrlPr>
                              <a:rPr lang="vi-VN" b="0" i="1" dirty="0" smtClean="0">
                                <a:latin typeface="Cambria Math" panose="02040503050406030204" pitchFamily="18" charset="0"/>
                              </a:rPr>
                            </m:ctrlPr>
                          </m:dPr>
                          <m:e>
                            <m:r>
                              <a:rPr lang="vi-VN" i="1" dirty="0" smtClean="0">
                                <a:latin typeface="Cambria Math" panose="02040503050406030204" pitchFamily="18" charset="0"/>
                              </a:rPr>
                              <m:t>𝑖</m:t>
                            </m:r>
                          </m:e>
                        </m:d>
                      </m:sup>
                    </m:sSup>
                  </m:oMath>
                </a14:m>
                <a:r>
                  <a:rPr lang="vi-VN" dirty="0"/>
                  <a:t>:</a:t>
                </a:r>
              </a:p>
              <a:p>
                <a:pPr marL="0" inden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r>
                        <a:rPr lang="vi-VN" b="1" i="1" smtClean="0">
                          <a:latin typeface="Cambria Math" panose="02040503050406030204" pitchFamily="18" charset="0"/>
                          <a:ea typeface="Cambria Math" panose="02040503050406030204" pitchFamily="18" charset="0"/>
                        </a:rPr>
                        <m:t>𝒘</m:t>
                      </m:r>
                      <m:r>
                        <a:rPr lang="vi-VN" b="0" i="0" smtClean="0">
                          <a:latin typeface="Cambria Math" panose="02040503050406030204" pitchFamily="18" charset="0"/>
                          <a:ea typeface="Cambria Math" panose="02040503050406030204" pitchFamily="18" charset="0"/>
                        </a:rPr>
                        <m:t>=</m:t>
                      </m:r>
                      <m:r>
                        <m:rPr>
                          <m:sty m:val="p"/>
                        </m:rPr>
                        <a:rPr lang="el-GR" b="0" i="1" smtClean="0">
                          <a:latin typeface="Cambria Math" panose="02040503050406030204" pitchFamily="18" charset="0"/>
                          <a:ea typeface="Cambria Math" panose="02040503050406030204" pitchFamily="18" charset="0"/>
                        </a:rPr>
                        <m:t>η</m:t>
                      </m:r>
                      <m:nary>
                        <m:naryPr>
                          <m:chr m:val="∑"/>
                          <m:supHide m:val="on"/>
                          <m:ctrlPr>
                            <a:rPr lang="el-GR" b="0" i="1" smtClean="0">
                              <a:latin typeface="Cambria Math" panose="02040503050406030204" pitchFamily="18" charset="0"/>
                              <a:ea typeface="Cambria Math" panose="02040503050406030204" pitchFamily="18" charset="0"/>
                            </a:rPr>
                          </m:ctrlPr>
                        </m:naryPr>
                        <m:sub>
                          <m:r>
                            <m:rPr>
                              <m:sty m:val="p"/>
                              <m:brk m:alnAt="7"/>
                            </m:rPr>
                            <a:rPr lang="vi-VN" i="1">
                              <a:latin typeface="Cambria Math" panose="02040503050406030204" pitchFamily="18" charset="0"/>
                              <a:ea typeface="Cambria Math" panose="02040503050406030204" pitchFamily="18" charset="0"/>
                            </a:rPr>
                            <m:t>i</m:t>
                          </m:r>
                        </m:sub>
                        <m:sup/>
                        <m:e>
                          <m:d>
                            <m:dPr>
                              <m:ctrlPr>
                                <a:rPr lang="vi-VN" b="0" i="1" smtClean="0">
                                  <a:latin typeface="Cambria Math" panose="02040503050406030204" pitchFamily="18" charset="0"/>
                                  <a:ea typeface="Cambria Math" panose="02040503050406030204" pitchFamily="18" charset="0"/>
                                </a:rPr>
                              </m:ctrlPr>
                            </m:dPr>
                            <m:e>
                              <m:sSup>
                                <m:sSupPr>
                                  <m:ctrlPr>
                                    <a:rPr lang="vi-VN" b="0" i="1" smtClean="0">
                                      <a:latin typeface="Cambria Math" panose="02040503050406030204" pitchFamily="18" charset="0"/>
                                      <a:ea typeface="Cambria Math" panose="02040503050406030204" pitchFamily="18" charset="0"/>
                                    </a:rPr>
                                  </m:ctrlPr>
                                </m:sSupPr>
                                <m:e>
                                  <m:r>
                                    <m:rPr>
                                      <m:sty m:val="p"/>
                                    </m:rPr>
                                    <a:rPr lang="vi-VN" i="1">
                                      <a:latin typeface="Cambria Math" panose="02040503050406030204" pitchFamily="18" charset="0"/>
                                      <a:ea typeface="Cambria Math" panose="02040503050406030204" pitchFamily="18" charset="0"/>
                                    </a:rPr>
                                    <m:t>y</m:t>
                                  </m:r>
                                </m:e>
                                <m:sup>
                                  <m:d>
                                    <m:dPr>
                                      <m:ctrlPr>
                                        <a:rPr lang="vi-VN" b="0" i="1" smtClean="0">
                                          <a:latin typeface="Cambria Math" panose="02040503050406030204" pitchFamily="18" charset="0"/>
                                          <a:ea typeface="Cambria Math" panose="02040503050406030204" pitchFamily="18" charset="0"/>
                                        </a:rPr>
                                      </m:ctrlPr>
                                    </m:dPr>
                                    <m:e>
                                      <m:r>
                                        <m:rPr>
                                          <m:sty m:val="p"/>
                                        </m:rPr>
                                        <a:rPr lang="vi-VN" i="1">
                                          <a:latin typeface="Cambria Math" panose="02040503050406030204" pitchFamily="18" charset="0"/>
                                          <a:ea typeface="Cambria Math" panose="02040503050406030204" pitchFamily="18" charset="0"/>
                                        </a:rPr>
                                        <m:t>i</m:t>
                                      </m:r>
                                    </m:e>
                                  </m:d>
                                </m:sup>
                              </m:sSup>
                              <m:r>
                                <a:rPr lang="vi-VN" b="0" i="1" smtClean="0">
                                  <a:latin typeface="Cambria Math" panose="02040503050406030204" pitchFamily="18" charset="0"/>
                                  <a:ea typeface="Cambria Math" panose="02040503050406030204" pitchFamily="18" charset="0"/>
                                </a:rPr>
                                <m:t>−</m:t>
                              </m:r>
                              <m:r>
                                <a:rPr lang="vi-VN" b="0" i="1" smtClean="0">
                                  <a:latin typeface="Cambria Math" panose="02040503050406030204" pitchFamily="18" charset="0"/>
                                  <a:ea typeface="Cambria Math" panose="02040503050406030204" pitchFamily="18" charset="0"/>
                                </a:rPr>
                                <m:t>𝜙</m:t>
                              </m:r>
                              <m:d>
                                <m:dPr>
                                  <m:ctrlPr>
                                    <a:rPr lang="vi-VN" b="0" i="1" smtClean="0">
                                      <a:latin typeface="Cambria Math" panose="02040503050406030204" pitchFamily="18" charset="0"/>
                                      <a:ea typeface="Cambria Math" panose="02040503050406030204" pitchFamily="18" charset="0"/>
                                    </a:rPr>
                                  </m:ctrlPr>
                                </m:dPr>
                                <m:e>
                                  <m:sSup>
                                    <m:sSupPr>
                                      <m:ctrlPr>
                                        <a:rPr lang="vi-VN" b="0" i="1" smtClean="0">
                                          <a:latin typeface="Cambria Math" panose="02040503050406030204" pitchFamily="18" charset="0"/>
                                          <a:ea typeface="Cambria Math" panose="02040503050406030204" pitchFamily="18" charset="0"/>
                                        </a:rPr>
                                      </m:ctrlPr>
                                    </m:sSupPr>
                                    <m:e>
                                      <m:r>
                                        <m:rPr>
                                          <m:sty m:val="p"/>
                                        </m:rPr>
                                        <a:rPr lang="vi-VN" i="1">
                                          <a:latin typeface="Cambria Math" panose="02040503050406030204" pitchFamily="18" charset="0"/>
                                          <a:ea typeface="Cambria Math" panose="02040503050406030204" pitchFamily="18" charset="0"/>
                                        </a:rPr>
                                        <m:t>z</m:t>
                                      </m:r>
                                    </m:e>
                                    <m:sup>
                                      <m:d>
                                        <m:dPr>
                                          <m:ctrlPr>
                                            <a:rPr lang="vi-VN" b="0" i="1" smtClean="0">
                                              <a:latin typeface="Cambria Math" panose="02040503050406030204" pitchFamily="18" charset="0"/>
                                              <a:ea typeface="Cambria Math" panose="02040503050406030204" pitchFamily="18" charset="0"/>
                                            </a:rPr>
                                          </m:ctrlPr>
                                        </m:dPr>
                                        <m:e>
                                          <m:r>
                                            <m:rPr>
                                              <m:sty m:val="p"/>
                                            </m:rPr>
                                            <a:rPr lang="vi-VN" i="1">
                                              <a:latin typeface="Cambria Math" panose="02040503050406030204" pitchFamily="18" charset="0"/>
                                              <a:ea typeface="Cambria Math" panose="02040503050406030204" pitchFamily="18" charset="0"/>
                                            </a:rPr>
                                            <m:t>i</m:t>
                                          </m:r>
                                        </m:e>
                                      </m:d>
                                    </m:sup>
                                  </m:sSup>
                                </m:e>
                              </m:d>
                            </m:e>
                          </m:d>
                          <m:sSup>
                            <m:sSupPr>
                              <m:ctrlPr>
                                <a:rPr lang="vi-VN" b="0" i="1" smtClean="0">
                                  <a:latin typeface="Cambria Math" panose="02040503050406030204" pitchFamily="18" charset="0"/>
                                  <a:ea typeface="Cambria Math" panose="02040503050406030204" pitchFamily="18" charset="0"/>
                                </a:rPr>
                              </m:ctrlPr>
                            </m:sSupPr>
                            <m:e>
                              <m:r>
                                <a:rPr lang="vi-VN" b="1" i="1">
                                  <a:latin typeface="Cambria Math" panose="02040503050406030204" pitchFamily="18" charset="0"/>
                                  <a:ea typeface="Cambria Math" panose="02040503050406030204" pitchFamily="18" charset="0"/>
                                </a:rPr>
                                <m:t>𝒙</m:t>
                              </m:r>
                            </m:e>
                            <m:sup>
                              <m:d>
                                <m:dPr>
                                  <m:ctrlPr>
                                    <a:rPr lang="vi-VN" b="0" i="1" smtClean="0">
                                      <a:latin typeface="Cambria Math" panose="02040503050406030204" pitchFamily="18" charset="0"/>
                                      <a:ea typeface="Cambria Math" panose="02040503050406030204" pitchFamily="18" charset="0"/>
                                    </a:rPr>
                                  </m:ctrlPr>
                                </m:dPr>
                                <m:e>
                                  <m:r>
                                    <m:rPr>
                                      <m:sty m:val="p"/>
                                    </m:rPr>
                                    <a:rPr lang="vi-VN" i="1">
                                      <a:latin typeface="Cambria Math" panose="02040503050406030204" pitchFamily="18" charset="0"/>
                                      <a:ea typeface="Cambria Math" panose="02040503050406030204" pitchFamily="18" charset="0"/>
                                    </a:rPr>
                                    <m:t>i</m:t>
                                  </m:r>
                                </m:e>
                              </m:d>
                            </m:sup>
                          </m:sSup>
                        </m:e>
                      </m:nary>
                      <m:r>
                        <a:rPr lang="vi-VN" b="0" i="0" smtClean="0">
                          <a:latin typeface="Cambria Math" panose="02040503050406030204" pitchFamily="18" charset="0"/>
                          <a:ea typeface="Cambria Math" panose="02040503050406030204" pitchFamily="18" charset="0"/>
                        </a:rPr>
                        <m:t> </m:t>
                      </m:r>
                    </m:oMath>
                  </m:oMathPara>
                </a14:m>
                <a:endParaRPr lang="vi-VN" b="0" dirty="0">
                  <a:ea typeface="Cambria Math" panose="02040503050406030204" pitchFamily="18" charset="0"/>
                </a:endParaRPr>
              </a:p>
              <a:p>
                <a:pPr marL="0" indent="0">
                  <a:buNone/>
                </a:pPr>
                <a:r>
                  <a:rPr lang="vi-VN" b="0" dirty="0">
                    <a:ea typeface="Cambria Math" panose="02040503050406030204" pitchFamily="18" charset="0"/>
                  </a:rPr>
                  <a:t>ta cập nhật các trọng số tăng dần cho từng training example:</a:t>
                </a:r>
              </a:p>
              <a:p>
                <a:pPr marL="0" inden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𝜂</m:t>
                      </m:r>
                      <m:d>
                        <m:dPr>
                          <m:ctrlPr>
                            <a:rPr lang="vi-VN" i="1">
                              <a:latin typeface="Cambria Math" panose="02040503050406030204" pitchFamily="18" charset="0"/>
                              <a:ea typeface="Cambria Math" panose="02040503050406030204" pitchFamily="18" charset="0"/>
                            </a:rPr>
                          </m:ctrlPr>
                        </m:dPr>
                        <m:e>
                          <m:sSup>
                            <m:sSupPr>
                              <m:ctrlPr>
                                <a:rPr lang="vi-VN" i="1">
                                  <a:latin typeface="Cambria Math" panose="02040503050406030204" pitchFamily="18" charset="0"/>
                                  <a:ea typeface="Cambria Math" panose="02040503050406030204" pitchFamily="18" charset="0"/>
                                </a:rPr>
                              </m:ctrlPr>
                            </m:sSupPr>
                            <m:e>
                              <m:r>
                                <m:rPr>
                                  <m:sty m:val="p"/>
                                </m:rPr>
                                <a:rPr lang="vi-VN" i="1">
                                  <a:latin typeface="Cambria Math" panose="02040503050406030204" pitchFamily="18" charset="0"/>
                                  <a:ea typeface="Cambria Math" panose="02040503050406030204" pitchFamily="18" charset="0"/>
                                </a:rPr>
                                <m:t>y</m:t>
                              </m:r>
                            </m:e>
                            <m:sup>
                              <m:d>
                                <m:dPr>
                                  <m:ctrlPr>
                                    <a:rPr lang="vi-VN" i="1">
                                      <a:latin typeface="Cambria Math" panose="02040503050406030204" pitchFamily="18" charset="0"/>
                                      <a:ea typeface="Cambria Math" panose="02040503050406030204" pitchFamily="18" charset="0"/>
                                    </a:rPr>
                                  </m:ctrlPr>
                                </m:dPr>
                                <m:e>
                                  <m:r>
                                    <m:rPr>
                                      <m:sty m:val="p"/>
                                    </m:rPr>
                                    <a:rPr lang="vi-VN" i="1">
                                      <a:latin typeface="Cambria Math" panose="02040503050406030204" pitchFamily="18" charset="0"/>
                                      <a:ea typeface="Cambria Math" panose="02040503050406030204" pitchFamily="18" charset="0"/>
                                    </a:rPr>
                                    <m:t>i</m:t>
                                  </m:r>
                                </m:e>
                              </m:d>
                            </m:sup>
                          </m:sSup>
                          <m:r>
                            <a:rPr lang="vi-VN" i="1">
                              <a:latin typeface="Cambria Math" panose="02040503050406030204" pitchFamily="18" charset="0"/>
                              <a:ea typeface="Cambria Math" panose="02040503050406030204" pitchFamily="18" charset="0"/>
                            </a:rPr>
                            <m:t>−</m:t>
                          </m:r>
                          <m:r>
                            <a:rPr lang="vi-VN" i="1">
                              <a:latin typeface="Cambria Math" panose="02040503050406030204" pitchFamily="18" charset="0"/>
                              <a:ea typeface="Cambria Math" panose="02040503050406030204" pitchFamily="18" charset="0"/>
                            </a:rPr>
                            <m:t>𝜙</m:t>
                          </m:r>
                          <m:d>
                            <m:dPr>
                              <m:ctrlPr>
                                <a:rPr lang="vi-VN" i="1">
                                  <a:latin typeface="Cambria Math" panose="02040503050406030204" pitchFamily="18" charset="0"/>
                                  <a:ea typeface="Cambria Math" panose="02040503050406030204" pitchFamily="18" charset="0"/>
                                </a:rPr>
                              </m:ctrlPr>
                            </m:dPr>
                            <m:e>
                              <m:sSup>
                                <m:sSupPr>
                                  <m:ctrlPr>
                                    <a:rPr lang="vi-VN" i="1">
                                      <a:latin typeface="Cambria Math" panose="02040503050406030204" pitchFamily="18" charset="0"/>
                                      <a:ea typeface="Cambria Math" panose="02040503050406030204" pitchFamily="18" charset="0"/>
                                    </a:rPr>
                                  </m:ctrlPr>
                                </m:sSupPr>
                                <m:e>
                                  <m:r>
                                    <m:rPr>
                                      <m:sty m:val="p"/>
                                    </m:rPr>
                                    <a:rPr lang="vi-VN" i="1">
                                      <a:latin typeface="Cambria Math" panose="02040503050406030204" pitchFamily="18" charset="0"/>
                                      <a:ea typeface="Cambria Math" panose="02040503050406030204" pitchFamily="18" charset="0"/>
                                    </a:rPr>
                                    <m:t>z</m:t>
                                  </m:r>
                                </m:e>
                                <m:sup>
                                  <m:d>
                                    <m:dPr>
                                      <m:ctrlPr>
                                        <a:rPr lang="vi-VN" i="1">
                                          <a:latin typeface="Cambria Math" panose="02040503050406030204" pitchFamily="18" charset="0"/>
                                          <a:ea typeface="Cambria Math" panose="02040503050406030204" pitchFamily="18" charset="0"/>
                                        </a:rPr>
                                      </m:ctrlPr>
                                    </m:dPr>
                                    <m:e>
                                      <m:r>
                                        <m:rPr>
                                          <m:sty m:val="p"/>
                                        </m:rPr>
                                        <a:rPr lang="vi-VN" i="1">
                                          <a:latin typeface="Cambria Math" panose="02040503050406030204" pitchFamily="18" charset="0"/>
                                          <a:ea typeface="Cambria Math" panose="02040503050406030204" pitchFamily="18" charset="0"/>
                                        </a:rPr>
                                        <m:t>i</m:t>
                                      </m:r>
                                    </m:e>
                                  </m:d>
                                </m:sup>
                              </m:sSup>
                            </m:e>
                          </m:d>
                        </m:e>
                      </m:d>
                      <m:sSup>
                        <m:sSupPr>
                          <m:ctrlPr>
                            <a:rPr lang="vi-VN" i="1">
                              <a:latin typeface="Cambria Math" panose="02040503050406030204" pitchFamily="18" charset="0"/>
                              <a:ea typeface="Cambria Math" panose="02040503050406030204" pitchFamily="18" charset="0"/>
                            </a:rPr>
                          </m:ctrlPr>
                        </m:sSupPr>
                        <m:e>
                          <m:r>
                            <a:rPr lang="vi-VN" b="1" i="1">
                              <a:latin typeface="Cambria Math" panose="02040503050406030204" pitchFamily="18" charset="0"/>
                              <a:ea typeface="Cambria Math" panose="02040503050406030204" pitchFamily="18" charset="0"/>
                            </a:rPr>
                            <m:t>𝒙</m:t>
                          </m:r>
                        </m:e>
                        <m:sup>
                          <m:d>
                            <m:dPr>
                              <m:ctrlPr>
                                <a:rPr lang="vi-VN" i="1">
                                  <a:latin typeface="Cambria Math" panose="02040503050406030204" pitchFamily="18" charset="0"/>
                                  <a:ea typeface="Cambria Math" panose="02040503050406030204" pitchFamily="18" charset="0"/>
                                </a:rPr>
                              </m:ctrlPr>
                            </m:dPr>
                            <m:e>
                              <m:r>
                                <m:rPr>
                                  <m:sty m:val="p"/>
                                </m:rPr>
                                <a:rPr lang="vi-VN" i="1">
                                  <a:latin typeface="Cambria Math" panose="02040503050406030204" pitchFamily="18" charset="0"/>
                                  <a:ea typeface="Cambria Math" panose="02040503050406030204" pitchFamily="18" charset="0"/>
                                </a:rPr>
                                <m:t>i</m:t>
                              </m:r>
                            </m:e>
                          </m:d>
                        </m:sup>
                      </m:sSup>
                    </m:oMath>
                  </m:oMathPara>
                </a14:m>
                <a:endParaRPr lang="en-US" dirty="0"/>
              </a:p>
            </p:txBody>
          </p:sp>
        </mc:Choice>
        <mc:Fallback xmlns="">
          <p:sp>
            <p:nvSpPr>
              <p:cNvPr id="3" name="Content Placeholder 2">
                <a:extLst>
                  <a:ext uri="{FF2B5EF4-FFF2-40B4-BE49-F238E27FC236}">
                    <a16:creationId xmlns:a16="http://schemas.microsoft.com/office/drawing/2014/main" id="{C7E6ED0B-E1B7-6559-B44E-E11193EB3B1F}"/>
                  </a:ext>
                </a:extLst>
              </p:cNvPr>
              <p:cNvSpPr>
                <a:spLocks noGrp="1" noRot="1" noChangeAspect="1" noMove="1" noResize="1" noEditPoints="1" noAdjustHandles="1" noChangeArrowheads="1" noChangeShapeType="1" noTextEdit="1"/>
              </p:cNvSpPr>
              <p:nvPr>
                <p:ph idx="1"/>
              </p:nvPr>
            </p:nvSpPr>
            <p:spPr>
              <a:blipFill>
                <a:blip r:embed="rId3"/>
                <a:stretch>
                  <a:fillRect l="-1043" t="-3081" r="-1797"/>
                </a:stretch>
              </a:blipFill>
            </p:spPr>
            <p:txBody>
              <a:bodyPr/>
              <a:lstStyle/>
              <a:p>
                <a:r>
                  <a:rPr lang="en-US">
                    <a:noFill/>
                  </a:rPr>
                  <a:t> </a:t>
                </a:r>
              </a:p>
            </p:txBody>
          </p:sp>
        </mc:Fallback>
      </mc:AlternateContent>
      <p:sp>
        <p:nvSpPr>
          <p:cNvPr id="6" name="Slide Number Placeholder 5">
            <a:extLst>
              <a:ext uri="{FF2B5EF4-FFF2-40B4-BE49-F238E27FC236}">
                <a16:creationId xmlns:a16="http://schemas.microsoft.com/office/drawing/2014/main" id="{AE96D279-8335-7F1C-F676-C6811AF599CB}"/>
              </a:ext>
            </a:extLst>
          </p:cNvPr>
          <p:cNvSpPr>
            <a:spLocks noGrp="1"/>
          </p:cNvSpPr>
          <p:nvPr>
            <p:ph type="sldNum" sz="quarter" idx="12"/>
          </p:nvPr>
        </p:nvSpPr>
        <p:spPr/>
        <p:txBody>
          <a:bodyPr/>
          <a:lstStyle/>
          <a:p>
            <a:fld id="{C4247577-80B9-4F9F-AA11-C084865B430B}" type="slidenum">
              <a:rPr lang="en-US" smtClean="0"/>
              <a:pPr/>
              <a:t>13</a:t>
            </a:fld>
            <a:endParaRPr lang="en-US" dirty="0"/>
          </a:p>
        </p:txBody>
      </p:sp>
    </p:spTree>
    <p:extLst>
      <p:ext uri="{BB962C8B-B14F-4D97-AF65-F5344CB8AC3E}">
        <p14:creationId xmlns:p14="http://schemas.microsoft.com/office/powerpoint/2010/main" val="34512116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0E0F0-AF50-8FE4-E4FC-6D5A9BD12408}"/>
              </a:ext>
            </a:extLst>
          </p:cNvPr>
          <p:cNvSpPr>
            <a:spLocks noGrp="1"/>
          </p:cNvSpPr>
          <p:nvPr>
            <p:ph type="title"/>
          </p:nvPr>
        </p:nvSpPr>
        <p:spPr/>
        <p:txBody>
          <a:bodyPr/>
          <a:lstStyle/>
          <a:p>
            <a:r>
              <a:rPr lang="vi-VN" dirty="0"/>
              <a:t>Giảm độ dốc ngẫu nhiên</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E5399CC-FF9F-A764-1DD9-FDAEC1643732}"/>
                  </a:ext>
                </a:extLst>
              </p:cNvPr>
              <p:cNvSpPr>
                <a:spLocks noGrp="1"/>
              </p:cNvSpPr>
              <p:nvPr>
                <p:ph idx="1"/>
              </p:nvPr>
            </p:nvSpPr>
            <p:spPr/>
            <p:txBody>
              <a:bodyPr/>
              <a:lstStyle/>
              <a:p>
                <a:r>
                  <a:rPr lang="vi-VN" dirty="0"/>
                  <a:t>Trong các triển khai SGD, tốc độ học cố định </a:t>
                </a:r>
                <a14:m>
                  <m:oMath xmlns:m="http://schemas.openxmlformats.org/officeDocument/2006/math">
                    <m:r>
                      <a:rPr lang="vi-VN" i="1" dirty="0" smtClean="0">
                        <a:latin typeface="Cambria Math" panose="02040503050406030204" pitchFamily="18" charset="0"/>
                      </a:rPr>
                      <m:t>𝜂</m:t>
                    </m:r>
                  </m:oMath>
                </a14:m>
                <a:r>
                  <a:rPr lang="vi-VN" dirty="0"/>
                  <a:t> thường được thay thế bằng tốc độ học thích ứng giảm dần theo thời gian, ví dụ: </a:t>
                </a:r>
              </a:p>
              <a:p>
                <a:pPr marL="0" indent="0">
                  <a:lnSpc>
                    <a:spcPct val="150000"/>
                  </a:lnSpc>
                  <a:buNone/>
                </a:pPr>
                <a14:m>
                  <m:oMathPara xmlns:m="http://schemas.openxmlformats.org/officeDocument/2006/math">
                    <m:oMathParaPr>
                      <m:jc m:val="centerGroup"/>
                    </m:oMathParaPr>
                    <m:oMath xmlns:m="http://schemas.openxmlformats.org/officeDocument/2006/math">
                      <m:f>
                        <m:fPr>
                          <m:ctrlPr>
                            <a:rPr lang="vi-VN" i="1" smtClean="0">
                              <a:latin typeface="Cambria Math" panose="02040503050406030204" pitchFamily="18" charset="0"/>
                            </a:rPr>
                          </m:ctrlPr>
                        </m:fPr>
                        <m:num>
                          <m:r>
                            <m:rPr>
                              <m:sty m:val="p"/>
                            </m:rPr>
                            <a:rPr lang="vi-VN" i="1">
                              <a:latin typeface="Cambria Math" panose="02040503050406030204" pitchFamily="18" charset="0"/>
                            </a:rPr>
                            <m:t>c</m:t>
                          </m:r>
                          <m:r>
                            <a:rPr lang="vi-VN" i="1">
                              <a:latin typeface="Cambria Math" panose="02040503050406030204" pitchFamily="18" charset="0"/>
                            </a:rPr>
                            <m:t>1</m:t>
                          </m:r>
                        </m:num>
                        <m:den>
                          <m:d>
                            <m:dPr>
                              <m:begChr m:val="["/>
                              <m:endChr m:val="]"/>
                              <m:ctrlPr>
                                <a:rPr lang="vi-VN" b="0" i="1" smtClean="0">
                                  <a:latin typeface="Cambria Math" panose="02040503050406030204" pitchFamily="18" charset="0"/>
                                </a:rPr>
                              </m:ctrlPr>
                            </m:dPr>
                            <m:e>
                              <m:r>
                                <a:rPr lang="vi-VN" b="1" i="1">
                                  <a:latin typeface="Cambria Math" panose="02040503050406030204" pitchFamily="18" charset="0"/>
                                </a:rPr>
                                <m:t>𝒏𝒖𝒎</m:t>
                              </m:r>
                              <m:r>
                                <a:rPr lang="vi-VN" b="1" i="1" smtClean="0">
                                  <a:latin typeface="Cambria Math" panose="02040503050406030204" pitchFamily="18" charset="0"/>
                                </a:rPr>
                                <m:t> </m:t>
                              </m:r>
                              <m:r>
                                <a:rPr lang="vi-VN" b="1" i="1">
                                  <a:latin typeface="Cambria Math" panose="02040503050406030204" pitchFamily="18" charset="0"/>
                                </a:rPr>
                                <m:t>𝒐𝒇</m:t>
                              </m:r>
                              <m:r>
                                <a:rPr lang="vi-VN" b="1" i="1" smtClean="0">
                                  <a:latin typeface="Cambria Math" panose="02040503050406030204" pitchFamily="18" charset="0"/>
                                </a:rPr>
                                <m:t> </m:t>
                              </m:r>
                              <m:r>
                                <a:rPr lang="vi-VN" b="1" i="1">
                                  <a:latin typeface="Cambria Math" panose="02040503050406030204" pitchFamily="18" charset="0"/>
                                </a:rPr>
                                <m:t>𝒊𝒕𝒆𝒓</m:t>
                              </m:r>
                              <m:r>
                                <a:rPr lang="vi-VN" b="1" i="1" smtClean="0">
                                  <a:latin typeface="Cambria Math" panose="02040503050406030204" pitchFamily="18" charset="0"/>
                                </a:rPr>
                                <m:t>𝒂</m:t>
                              </m:r>
                              <m:r>
                                <a:rPr lang="vi-VN" b="1" i="1">
                                  <a:latin typeface="Cambria Math" panose="02040503050406030204" pitchFamily="18" charset="0"/>
                                </a:rPr>
                                <m:t>𝒕𝒊𝒐𝒏𝒔</m:t>
                              </m:r>
                            </m:e>
                          </m:d>
                          <m:r>
                            <a:rPr lang="vi-VN" b="0" i="1" smtClean="0">
                              <a:latin typeface="Cambria Math" panose="02040503050406030204" pitchFamily="18" charset="0"/>
                            </a:rPr>
                            <m:t>+</m:t>
                          </m:r>
                          <m:r>
                            <m:rPr>
                              <m:sty m:val="p"/>
                            </m:rPr>
                            <a:rPr lang="vi-VN" i="1">
                              <a:latin typeface="Cambria Math" panose="02040503050406030204" pitchFamily="18" charset="0"/>
                            </a:rPr>
                            <m:t>c</m:t>
                          </m:r>
                          <m:r>
                            <a:rPr lang="vi-VN" i="1">
                              <a:latin typeface="Cambria Math" panose="02040503050406030204" pitchFamily="18" charset="0"/>
                            </a:rPr>
                            <m:t>2</m:t>
                          </m:r>
                        </m:den>
                      </m:f>
                    </m:oMath>
                  </m:oMathPara>
                </a14:m>
                <a:endParaRPr lang="vi-VN" dirty="0"/>
              </a:p>
              <a:p>
                <a:pPr marL="0" indent="0">
                  <a:buNone/>
                </a:pPr>
                <a:r>
                  <a:rPr lang="vi-VN" dirty="0"/>
                  <a:t>trong đó 𝑐1 và 𝑐2 là các hằng số. Lưu ý rằng SGD không đạt đến mức tối thiểu toàn cục (global minimum) mà là một khu vực rất gần với nó.</a:t>
                </a:r>
                <a:endParaRPr lang="en-US" dirty="0"/>
              </a:p>
            </p:txBody>
          </p:sp>
        </mc:Choice>
        <mc:Fallback xmlns="">
          <p:sp>
            <p:nvSpPr>
              <p:cNvPr id="3" name="Content Placeholder 2">
                <a:extLst>
                  <a:ext uri="{FF2B5EF4-FFF2-40B4-BE49-F238E27FC236}">
                    <a16:creationId xmlns:a16="http://schemas.microsoft.com/office/drawing/2014/main" id="{0E5399CC-FF9F-A764-1DD9-FDAEC1643732}"/>
                  </a:ext>
                </a:extLst>
              </p:cNvPr>
              <p:cNvSpPr>
                <a:spLocks noGrp="1" noRot="1" noChangeAspect="1" noMove="1" noResize="1" noEditPoints="1" noAdjustHandles="1" noChangeArrowheads="1" noChangeShapeType="1" noTextEdit="1"/>
              </p:cNvSpPr>
              <p:nvPr>
                <p:ph idx="1"/>
              </p:nvPr>
            </p:nvSpPr>
            <p:spPr>
              <a:blipFill>
                <a:blip r:embed="rId3"/>
                <a:stretch>
                  <a:fillRect l="-1217" t="-2381" r="-1275"/>
                </a:stretch>
              </a:blipFill>
            </p:spPr>
            <p:txBody>
              <a:bodyPr/>
              <a:lstStyle/>
              <a:p>
                <a:r>
                  <a:rPr lang="en-US">
                    <a:noFill/>
                  </a:rPr>
                  <a:t> </a:t>
                </a:r>
              </a:p>
            </p:txBody>
          </p:sp>
        </mc:Fallback>
      </mc:AlternateContent>
      <p:sp>
        <p:nvSpPr>
          <p:cNvPr id="6" name="Slide Number Placeholder 5">
            <a:extLst>
              <a:ext uri="{FF2B5EF4-FFF2-40B4-BE49-F238E27FC236}">
                <a16:creationId xmlns:a16="http://schemas.microsoft.com/office/drawing/2014/main" id="{70A66083-3492-3B59-4D13-314B5313FCA8}"/>
              </a:ext>
            </a:extLst>
          </p:cNvPr>
          <p:cNvSpPr>
            <a:spLocks noGrp="1"/>
          </p:cNvSpPr>
          <p:nvPr>
            <p:ph type="sldNum" sz="quarter" idx="12"/>
          </p:nvPr>
        </p:nvSpPr>
        <p:spPr/>
        <p:txBody>
          <a:bodyPr/>
          <a:lstStyle/>
          <a:p>
            <a:fld id="{C4247577-80B9-4F9F-AA11-C084865B430B}" type="slidenum">
              <a:rPr lang="en-US" smtClean="0"/>
              <a:pPr/>
              <a:t>14</a:t>
            </a:fld>
            <a:endParaRPr lang="en-US" dirty="0"/>
          </a:p>
        </p:txBody>
      </p:sp>
    </p:spTree>
    <p:extLst>
      <p:ext uri="{BB962C8B-B14F-4D97-AF65-F5344CB8AC3E}">
        <p14:creationId xmlns:p14="http://schemas.microsoft.com/office/powerpoint/2010/main" val="9270941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89617-C054-63AE-A401-49072E05264A}"/>
              </a:ext>
            </a:extLst>
          </p:cNvPr>
          <p:cNvSpPr>
            <a:spLocks noGrp="1"/>
          </p:cNvSpPr>
          <p:nvPr>
            <p:ph type="title"/>
          </p:nvPr>
        </p:nvSpPr>
        <p:spPr/>
        <p:txBody>
          <a:bodyPr/>
          <a:lstStyle/>
          <a:p>
            <a:r>
              <a:rPr lang="en-US" dirty="0"/>
              <a:t>Adaline vs.</a:t>
            </a:r>
            <a:r>
              <a:rPr lang="vi-VN" dirty="0"/>
              <a:t> </a:t>
            </a:r>
            <a:r>
              <a:rPr lang="en-US" dirty="0"/>
              <a:t>Perceptron</a:t>
            </a:r>
          </a:p>
        </p:txBody>
      </p:sp>
      <p:pic>
        <p:nvPicPr>
          <p:cNvPr id="7" name="Content Placeholder 6">
            <a:extLst>
              <a:ext uri="{FF2B5EF4-FFF2-40B4-BE49-F238E27FC236}">
                <a16:creationId xmlns:a16="http://schemas.microsoft.com/office/drawing/2014/main" id="{D5B4FE18-E755-9C97-8DB6-4E0C67A8D33F}"/>
              </a:ext>
            </a:extLst>
          </p:cNvPr>
          <p:cNvPicPr>
            <a:picLocks noGrp="1" noChangeAspect="1"/>
          </p:cNvPicPr>
          <p:nvPr>
            <p:ph idx="1"/>
          </p:nvPr>
        </p:nvPicPr>
        <p:blipFill>
          <a:blip r:embed="rId3"/>
          <a:stretch>
            <a:fillRect/>
          </a:stretch>
        </p:blipFill>
        <p:spPr>
          <a:xfrm>
            <a:off x="2144552" y="1825625"/>
            <a:ext cx="7902896" cy="4351338"/>
          </a:xfrm>
        </p:spPr>
      </p:pic>
      <p:sp>
        <p:nvSpPr>
          <p:cNvPr id="5" name="Slide Number Placeholder 4">
            <a:extLst>
              <a:ext uri="{FF2B5EF4-FFF2-40B4-BE49-F238E27FC236}">
                <a16:creationId xmlns:a16="http://schemas.microsoft.com/office/drawing/2014/main" id="{6CD75E09-367C-2B2C-5B79-CED76D5FDA2F}"/>
              </a:ext>
            </a:extLst>
          </p:cNvPr>
          <p:cNvSpPr>
            <a:spLocks noGrp="1"/>
          </p:cNvSpPr>
          <p:nvPr>
            <p:ph type="sldNum" sz="quarter" idx="12"/>
          </p:nvPr>
        </p:nvSpPr>
        <p:spPr/>
        <p:txBody>
          <a:bodyPr/>
          <a:lstStyle/>
          <a:p>
            <a:fld id="{C4247577-80B9-4F9F-AA11-C084865B430B}" type="slidenum">
              <a:rPr lang="en-US" smtClean="0"/>
              <a:pPr/>
              <a:t>15</a:t>
            </a:fld>
            <a:endParaRPr lang="en-US" dirty="0"/>
          </a:p>
        </p:txBody>
      </p:sp>
    </p:spTree>
    <p:extLst>
      <p:ext uri="{BB962C8B-B14F-4D97-AF65-F5344CB8AC3E}">
        <p14:creationId xmlns:p14="http://schemas.microsoft.com/office/powerpoint/2010/main" val="20438841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F4E4B-9A26-1F16-2C2E-5ED014317B3B}"/>
              </a:ext>
            </a:extLst>
          </p:cNvPr>
          <p:cNvSpPr>
            <a:spLocks noGrp="1"/>
          </p:cNvSpPr>
          <p:nvPr>
            <p:ph type="title"/>
          </p:nvPr>
        </p:nvSpPr>
        <p:spPr/>
        <p:txBody>
          <a:bodyPr/>
          <a:lstStyle/>
          <a:p>
            <a:r>
              <a:rPr lang="en-US" dirty="0"/>
              <a:t>Adaline vs.</a:t>
            </a:r>
            <a:r>
              <a:rPr lang="vi-VN" dirty="0"/>
              <a:t> </a:t>
            </a:r>
            <a:r>
              <a:rPr lang="en-US" dirty="0"/>
              <a:t>Perceptron</a:t>
            </a:r>
          </a:p>
        </p:txBody>
      </p:sp>
      <p:sp>
        <p:nvSpPr>
          <p:cNvPr id="4" name="Text Placeholder 3">
            <a:extLst>
              <a:ext uri="{FF2B5EF4-FFF2-40B4-BE49-F238E27FC236}">
                <a16:creationId xmlns:a16="http://schemas.microsoft.com/office/drawing/2014/main" id="{A077F059-C18F-E1DA-F137-D7FCEE5CE391}"/>
              </a:ext>
            </a:extLst>
          </p:cNvPr>
          <p:cNvSpPr>
            <a:spLocks noGrp="1"/>
          </p:cNvSpPr>
          <p:nvPr>
            <p:ph type="body" idx="1"/>
          </p:nvPr>
        </p:nvSpPr>
        <p:spPr/>
        <p:txBody>
          <a:bodyPr/>
          <a:lstStyle/>
          <a:p>
            <a:r>
              <a:rPr lang="vi-VN" dirty="0"/>
              <a:t>Adaline</a:t>
            </a:r>
            <a:endParaRPr lang="en-US" dirty="0"/>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DB3C4F34-9A50-1984-180E-3538C9D9F3C2}"/>
                  </a:ext>
                </a:extLst>
              </p:cNvPr>
              <p:cNvSpPr>
                <a:spLocks noGrp="1"/>
              </p:cNvSpPr>
              <p:nvPr>
                <p:ph sz="half" idx="2"/>
              </p:nvPr>
            </p:nvSpPr>
            <p:spPr/>
            <p:txBody>
              <a:bodyPr>
                <a:normAutofit fontScale="70000" lnSpcReduction="20000"/>
              </a:bodyPr>
              <a:lstStyle/>
              <a:p>
                <a:r>
                  <a:rPr lang="vi-VN" b="1" dirty="0"/>
                  <a:t>Activation func.</a:t>
                </a:r>
                <a:r>
                  <a:rPr lang="vi-VN" dirty="0"/>
                  <a:t>: </a:t>
                </a:r>
                <a:r>
                  <a:rPr lang="en-US" dirty="0"/>
                  <a:t>linear activation function</a:t>
                </a:r>
                <a:r>
                  <a:rPr lang="vi-VN" dirty="0"/>
                  <a:t> </a:t>
                </a:r>
                <a14:m>
                  <m:oMath xmlns:m="http://schemas.openxmlformats.org/officeDocument/2006/math">
                    <m:r>
                      <a:rPr lang="vi-VN" i="1" smtClean="0">
                        <a:latin typeface="Cambria Math" panose="02040503050406030204" pitchFamily="18" charset="0"/>
                        <a:ea typeface="Cambria Math" panose="02040503050406030204" pitchFamily="18" charset="0"/>
                      </a:rPr>
                      <m:t>𝜙</m:t>
                    </m:r>
                    <m:d>
                      <m:dPr>
                        <m:ctrlPr>
                          <a:rPr lang="vi-VN" b="0" i="1" smtClean="0">
                            <a:latin typeface="Cambria Math" panose="02040503050406030204" pitchFamily="18" charset="0"/>
                            <a:ea typeface="Cambria Math" panose="02040503050406030204" pitchFamily="18" charset="0"/>
                          </a:rPr>
                        </m:ctrlPr>
                      </m:dPr>
                      <m:e>
                        <m:sSup>
                          <m:sSupPr>
                            <m:ctrlPr>
                              <a:rPr lang="vi-VN" b="0" i="1" smtClean="0">
                                <a:latin typeface="Cambria Math" panose="02040503050406030204" pitchFamily="18" charset="0"/>
                                <a:ea typeface="Cambria Math" panose="02040503050406030204" pitchFamily="18" charset="0"/>
                              </a:rPr>
                            </m:ctrlPr>
                          </m:sSupPr>
                          <m:e>
                            <m:r>
                              <a:rPr lang="vi-VN" b="1" i="1">
                                <a:latin typeface="Cambria Math" panose="02040503050406030204" pitchFamily="18" charset="0"/>
                                <a:ea typeface="Cambria Math" panose="02040503050406030204" pitchFamily="18" charset="0"/>
                              </a:rPr>
                              <m:t>𝒘</m:t>
                            </m:r>
                          </m:e>
                          <m:sup>
                            <m:r>
                              <m:rPr>
                                <m:sty m:val="p"/>
                              </m:rPr>
                              <a:rPr lang="vi-VN" i="1">
                                <a:latin typeface="Cambria Math" panose="02040503050406030204" pitchFamily="18" charset="0"/>
                                <a:ea typeface="Cambria Math" panose="02040503050406030204" pitchFamily="18" charset="0"/>
                              </a:rPr>
                              <m:t>T</m:t>
                            </m:r>
                          </m:sup>
                        </m:sSup>
                        <m:r>
                          <a:rPr lang="vi-VN" b="1" i="1">
                            <a:latin typeface="Cambria Math" panose="02040503050406030204" pitchFamily="18" charset="0"/>
                            <a:ea typeface="Cambria Math" panose="02040503050406030204" pitchFamily="18" charset="0"/>
                          </a:rPr>
                          <m:t>𝒙</m:t>
                        </m:r>
                      </m:e>
                    </m:d>
                    <m:r>
                      <a:rPr lang="vi-VN" b="0" i="1" smtClean="0">
                        <a:latin typeface="Cambria Math" panose="02040503050406030204" pitchFamily="18" charset="0"/>
                        <a:ea typeface="Cambria Math" panose="02040503050406030204" pitchFamily="18" charset="0"/>
                      </a:rPr>
                      <m:t>=</m:t>
                    </m:r>
                    <m:sSup>
                      <m:sSupPr>
                        <m:ctrlPr>
                          <a:rPr lang="vi-VN" i="1">
                            <a:latin typeface="Cambria Math" panose="02040503050406030204" pitchFamily="18" charset="0"/>
                            <a:ea typeface="Cambria Math" panose="02040503050406030204" pitchFamily="18" charset="0"/>
                          </a:rPr>
                        </m:ctrlPr>
                      </m:sSupPr>
                      <m:e>
                        <m:r>
                          <a:rPr lang="vi-VN" b="1" i="1">
                            <a:latin typeface="Cambria Math" panose="02040503050406030204" pitchFamily="18" charset="0"/>
                            <a:ea typeface="Cambria Math" panose="02040503050406030204" pitchFamily="18" charset="0"/>
                          </a:rPr>
                          <m:t>𝒘</m:t>
                        </m:r>
                      </m:e>
                      <m:sup>
                        <m:r>
                          <m:rPr>
                            <m:sty m:val="p"/>
                          </m:rPr>
                          <a:rPr lang="vi-VN" i="1">
                            <a:latin typeface="Cambria Math" panose="02040503050406030204" pitchFamily="18" charset="0"/>
                            <a:ea typeface="Cambria Math" panose="02040503050406030204" pitchFamily="18" charset="0"/>
                          </a:rPr>
                          <m:t>T</m:t>
                        </m:r>
                      </m:sup>
                    </m:sSup>
                    <m:r>
                      <a:rPr lang="vi-VN" b="1" i="1">
                        <a:latin typeface="Cambria Math" panose="02040503050406030204" pitchFamily="18" charset="0"/>
                        <a:ea typeface="Cambria Math" panose="02040503050406030204" pitchFamily="18" charset="0"/>
                      </a:rPr>
                      <m:t>𝒙</m:t>
                    </m:r>
                  </m:oMath>
                </a14:m>
                <a:endParaRPr lang="vi-VN" dirty="0"/>
              </a:p>
              <a:p>
                <a:r>
                  <a:rPr lang="vi-VN" b="1" dirty="0"/>
                  <a:t>Quy tắc học</a:t>
                </a:r>
                <a:r>
                  <a:rPr lang="vi-VN" dirty="0"/>
                  <a:t>: </a:t>
                </a:r>
                <a:r>
                  <a:rPr lang="vi-VN" b="0" i="0" dirty="0">
                    <a:solidFill>
                      <a:srgbClr val="252525"/>
                    </a:solidFill>
                    <a:effectLst/>
                    <a:latin typeface="Roboto" panose="02000000000000000000" pitchFamily="2" charset="0"/>
                  </a:rPr>
                  <a:t>thuật toán Adaline so sánh các nhãn lớp thực với đầu ra có giá trị liên tục của hàm kích hoạt tuyến tính để tính toán lỗi mô hình và cập nhật trọng số. </a:t>
                </a:r>
                <a:r>
                  <a:rPr lang="vi-VN" i="1" dirty="0">
                    <a:solidFill>
                      <a:srgbClr val="252525"/>
                    </a:solidFill>
                    <a:effectLst/>
                    <a:latin typeface="Roboto" panose="02000000000000000000" pitchFamily="2" charset="0"/>
                  </a:rPr>
                  <a:t>Có thể học ngay cả khi không có lỗi phân loại nào xảy ra</a:t>
                </a:r>
                <a:r>
                  <a:rPr lang="vi-VN" i="0" dirty="0">
                    <a:solidFill>
                      <a:srgbClr val="252525"/>
                    </a:solidFill>
                    <a:effectLst/>
                    <a:latin typeface="Roboto" panose="02000000000000000000" pitchFamily="2" charset="0"/>
                  </a:rPr>
                  <a:t>.</a:t>
                </a:r>
              </a:p>
              <a:p>
                <a:r>
                  <a:rPr lang="vi-VN" b="1" dirty="0">
                    <a:solidFill>
                      <a:srgbClr val="252525"/>
                    </a:solidFill>
                    <a:latin typeface="Roboto" panose="02000000000000000000" pitchFamily="2" charset="0"/>
                  </a:rPr>
                  <a:t>Cập nhật trọng số</a:t>
                </a:r>
                <a:r>
                  <a:rPr lang="vi-VN" dirty="0">
                    <a:solidFill>
                      <a:srgbClr val="252525"/>
                    </a:solidFill>
                    <a:latin typeface="Roboto" panose="02000000000000000000" pitchFamily="2" charset="0"/>
                  </a:rPr>
                  <a:t>: tính GD trên </a:t>
                </a:r>
                <a:r>
                  <a:rPr lang="vi-VN" i="1" dirty="0">
                    <a:solidFill>
                      <a:srgbClr val="252525"/>
                    </a:solidFill>
                    <a:latin typeface="Roboto" panose="02000000000000000000" pitchFamily="2" charset="0"/>
                  </a:rPr>
                  <a:t>toàn tập dữ liệu</a:t>
                </a:r>
                <a:r>
                  <a:rPr lang="vi-VN" dirty="0">
                    <a:solidFill>
                      <a:srgbClr val="252525"/>
                    </a:solidFill>
                    <a:latin typeface="Roboto" panose="02000000000000000000" pitchFamily="2" charset="0"/>
                  </a:rPr>
                  <a:t> (nếu dùng GD )thông qua eta*sum(errors) và eta*X.T.dot(errors) cho các trọng số từ 1 đến m, X.T.dot(errors) là phép nhân vectơ-ma trận giữa ma trận đặc trưng và vectơ lỗi.</a:t>
                </a:r>
                <a:endParaRPr lang="vi-VN" i="0" dirty="0">
                  <a:solidFill>
                    <a:srgbClr val="252525"/>
                  </a:solidFill>
                  <a:effectLst/>
                  <a:latin typeface="Roboto" panose="02000000000000000000" pitchFamily="2" charset="0"/>
                </a:endParaRPr>
              </a:p>
              <a:p>
                <a:endParaRPr lang="en-US" dirty="0"/>
              </a:p>
              <a:p>
                <a:endParaRPr lang="en-US" dirty="0"/>
              </a:p>
            </p:txBody>
          </p:sp>
        </mc:Choice>
        <mc:Fallback xmlns="">
          <p:sp>
            <p:nvSpPr>
              <p:cNvPr id="5" name="Content Placeholder 4">
                <a:extLst>
                  <a:ext uri="{FF2B5EF4-FFF2-40B4-BE49-F238E27FC236}">
                    <a16:creationId xmlns:a16="http://schemas.microsoft.com/office/drawing/2014/main" id="{DB3C4F34-9A50-1984-180E-3538C9D9F3C2}"/>
                  </a:ext>
                </a:extLst>
              </p:cNvPr>
              <p:cNvSpPr>
                <a:spLocks noGrp="1" noRot="1" noChangeAspect="1" noMove="1" noResize="1" noEditPoints="1" noAdjustHandles="1" noChangeArrowheads="1" noChangeShapeType="1" noTextEdit="1"/>
              </p:cNvSpPr>
              <p:nvPr>
                <p:ph sz="half" idx="2"/>
              </p:nvPr>
            </p:nvSpPr>
            <p:spPr>
              <a:blipFill>
                <a:blip r:embed="rId3"/>
                <a:stretch>
                  <a:fillRect l="-1064" t="-3311" r="-1418"/>
                </a:stretch>
              </a:blipFill>
            </p:spPr>
            <p:txBody>
              <a:bodyPr/>
              <a:lstStyle/>
              <a:p>
                <a:r>
                  <a:rPr lang="en-US">
                    <a:noFill/>
                  </a:rPr>
                  <a:t> </a:t>
                </a:r>
              </a:p>
            </p:txBody>
          </p:sp>
        </mc:Fallback>
      </mc:AlternateContent>
      <p:sp>
        <p:nvSpPr>
          <p:cNvPr id="6" name="Text Placeholder 5">
            <a:extLst>
              <a:ext uri="{FF2B5EF4-FFF2-40B4-BE49-F238E27FC236}">
                <a16:creationId xmlns:a16="http://schemas.microsoft.com/office/drawing/2014/main" id="{0FF88063-C4F9-2D07-4056-662E1691C44D}"/>
              </a:ext>
            </a:extLst>
          </p:cNvPr>
          <p:cNvSpPr>
            <a:spLocks noGrp="1"/>
          </p:cNvSpPr>
          <p:nvPr>
            <p:ph type="body" sz="quarter" idx="3"/>
          </p:nvPr>
        </p:nvSpPr>
        <p:spPr/>
        <p:txBody>
          <a:bodyPr/>
          <a:lstStyle/>
          <a:p>
            <a:r>
              <a:rPr lang="vi-VN" dirty="0"/>
              <a:t>Perceptron</a:t>
            </a:r>
            <a:endParaRPr lang="en-US" dirty="0"/>
          </a:p>
        </p:txBody>
      </p:sp>
      <p:sp>
        <p:nvSpPr>
          <p:cNvPr id="7" name="Content Placeholder 6">
            <a:extLst>
              <a:ext uri="{FF2B5EF4-FFF2-40B4-BE49-F238E27FC236}">
                <a16:creationId xmlns:a16="http://schemas.microsoft.com/office/drawing/2014/main" id="{65006857-DBC8-EFEE-C8CE-308E67037377}"/>
              </a:ext>
            </a:extLst>
          </p:cNvPr>
          <p:cNvSpPr>
            <a:spLocks noGrp="1"/>
          </p:cNvSpPr>
          <p:nvPr>
            <p:ph sz="quarter" idx="4"/>
          </p:nvPr>
        </p:nvSpPr>
        <p:spPr/>
        <p:txBody>
          <a:bodyPr>
            <a:normAutofit fontScale="70000" lnSpcReduction="20000"/>
          </a:bodyPr>
          <a:lstStyle/>
          <a:p>
            <a:r>
              <a:rPr lang="vi-VN" b="1" dirty="0"/>
              <a:t>Activation func.</a:t>
            </a:r>
            <a:r>
              <a:rPr lang="vi-VN" dirty="0"/>
              <a:t>:</a:t>
            </a:r>
            <a:r>
              <a:rPr lang="vi-VN" b="1" dirty="0">
                <a:ea typeface="Cambria Math" panose="02040503050406030204" pitchFamily="18" charset="0"/>
              </a:rPr>
              <a:t> </a:t>
            </a:r>
            <a:r>
              <a:rPr lang="vi-VN" dirty="0"/>
              <a:t>unit step function</a:t>
            </a:r>
            <a:endParaRPr lang="vi-VN" b="1" dirty="0">
              <a:ea typeface="Cambria Math" panose="02040503050406030204" pitchFamily="18" charset="0"/>
            </a:endParaRPr>
          </a:p>
          <a:p>
            <a:r>
              <a:rPr lang="vi-VN" b="1" dirty="0"/>
              <a:t>Quy tắc học: </a:t>
            </a:r>
            <a:r>
              <a:rPr lang="vi-VN" dirty="0"/>
              <a:t>so sánh các nhãn lớp thực với các nhãn lớp dự đoán</a:t>
            </a:r>
            <a:r>
              <a:rPr lang="vi-VN" b="0" i="0" dirty="0">
                <a:solidFill>
                  <a:srgbClr val="252525"/>
                </a:solidFill>
                <a:effectLst/>
                <a:latin typeface="Roboto" panose="02000000000000000000" pitchFamily="2" charset="0"/>
              </a:rPr>
              <a:t>. Chỉ học sau khi có lỗi.</a:t>
            </a:r>
          </a:p>
          <a:p>
            <a:r>
              <a:rPr lang="vi-VN" b="1" dirty="0"/>
              <a:t>Cập nhật trọng số</a:t>
            </a:r>
            <a:r>
              <a:rPr lang="vi-VN" dirty="0"/>
              <a:t>: đánh giá từng training example riêng lẻ.</a:t>
            </a:r>
            <a:endParaRPr lang="en-US" dirty="0"/>
          </a:p>
        </p:txBody>
      </p:sp>
      <p:sp>
        <p:nvSpPr>
          <p:cNvPr id="9" name="Slide Number Placeholder 8">
            <a:extLst>
              <a:ext uri="{FF2B5EF4-FFF2-40B4-BE49-F238E27FC236}">
                <a16:creationId xmlns:a16="http://schemas.microsoft.com/office/drawing/2014/main" id="{7FC9CF79-6A3F-F3F3-18E6-B61EE3DBE4ED}"/>
              </a:ext>
            </a:extLst>
          </p:cNvPr>
          <p:cNvSpPr>
            <a:spLocks noGrp="1"/>
          </p:cNvSpPr>
          <p:nvPr>
            <p:ph type="sldNum" sz="quarter" idx="12"/>
          </p:nvPr>
        </p:nvSpPr>
        <p:spPr/>
        <p:txBody>
          <a:bodyPr/>
          <a:lstStyle/>
          <a:p>
            <a:fld id="{C4247577-80B9-4F9F-AA11-C084865B430B}" type="slidenum">
              <a:rPr lang="en-US" smtClean="0"/>
              <a:t>16</a:t>
            </a:fld>
            <a:endParaRPr lang="en-US"/>
          </a:p>
        </p:txBody>
      </p:sp>
    </p:spTree>
    <p:extLst>
      <p:ext uri="{BB962C8B-B14F-4D97-AF65-F5344CB8AC3E}">
        <p14:creationId xmlns:p14="http://schemas.microsoft.com/office/powerpoint/2010/main" val="21593627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28EF3-CEDF-A740-A039-08C84E740C3D}"/>
              </a:ext>
            </a:extLst>
          </p:cNvPr>
          <p:cNvSpPr>
            <a:spLocks noGrp="1"/>
          </p:cNvSpPr>
          <p:nvPr>
            <p:ph type="title"/>
          </p:nvPr>
        </p:nvSpPr>
        <p:spPr/>
        <p:txBody>
          <a:bodyPr/>
          <a:lstStyle/>
          <a:p>
            <a:r>
              <a:rPr lang="vi-VN" dirty="0"/>
              <a:t>Adaline vs. Logistic Regression </a:t>
            </a:r>
            <a:endParaRPr lang="en-US" dirty="0"/>
          </a:p>
        </p:txBody>
      </p:sp>
      <p:pic>
        <p:nvPicPr>
          <p:cNvPr id="9" name="Content Placeholder 8">
            <a:extLst>
              <a:ext uri="{FF2B5EF4-FFF2-40B4-BE49-F238E27FC236}">
                <a16:creationId xmlns:a16="http://schemas.microsoft.com/office/drawing/2014/main" id="{AC6C17E2-E757-F38C-C68F-4F7FEB7E2D0E}"/>
              </a:ext>
            </a:extLst>
          </p:cNvPr>
          <p:cNvPicPr>
            <a:picLocks noGrp="1" noChangeAspect="1"/>
          </p:cNvPicPr>
          <p:nvPr>
            <p:ph idx="1"/>
          </p:nvPr>
        </p:nvPicPr>
        <p:blipFill>
          <a:blip r:embed="rId2"/>
          <a:stretch>
            <a:fillRect/>
          </a:stretch>
        </p:blipFill>
        <p:spPr>
          <a:xfrm>
            <a:off x="2654649" y="1825625"/>
            <a:ext cx="6882701" cy="4351338"/>
          </a:xfrm>
        </p:spPr>
      </p:pic>
      <p:sp>
        <p:nvSpPr>
          <p:cNvPr id="5" name="Slide Number Placeholder 4">
            <a:extLst>
              <a:ext uri="{FF2B5EF4-FFF2-40B4-BE49-F238E27FC236}">
                <a16:creationId xmlns:a16="http://schemas.microsoft.com/office/drawing/2014/main" id="{3C1351CF-15F3-41A3-EA06-EBBCBB346F4C}"/>
              </a:ext>
            </a:extLst>
          </p:cNvPr>
          <p:cNvSpPr>
            <a:spLocks noGrp="1"/>
          </p:cNvSpPr>
          <p:nvPr>
            <p:ph type="sldNum" sz="quarter" idx="12"/>
          </p:nvPr>
        </p:nvSpPr>
        <p:spPr/>
        <p:txBody>
          <a:bodyPr/>
          <a:lstStyle/>
          <a:p>
            <a:fld id="{C4247577-80B9-4F9F-AA11-C084865B430B}" type="slidenum">
              <a:rPr lang="en-US" smtClean="0"/>
              <a:pPr/>
              <a:t>17</a:t>
            </a:fld>
            <a:endParaRPr lang="en-US" dirty="0"/>
          </a:p>
        </p:txBody>
      </p:sp>
    </p:spTree>
    <p:extLst>
      <p:ext uri="{BB962C8B-B14F-4D97-AF65-F5344CB8AC3E}">
        <p14:creationId xmlns:p14="http://schemas.microsoft.com/office/powerpoint/2010/main" val="41314986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28EF3-CEDF-A740-A039-08C84E740C3D}"/>
              </a:ext>
            </a:extLst>
          </p:cNvPr>
          <p:cNvSpPr>
            <a:spLocks noGrp="1"/>
          </p:cNvSpPr>
          <p:nvPr>
            <p:ph type="title"/>
          </p:nvPr>
        </p:nvSpPr>
        <p:spPr/>
        <p:txBody>
          <a:bodyPr/>
          <a:lstStyle/>
          <a:p>
            <a:r>
              <a:rPr lang="vi-VN" dirty="0"/>
              <a:t>Adaline vs. Logistic Regression </a:t>
            </a:r>
            <a:endParaRPr lang="en-US" dirty="0"/>
          </a:p>
        </p:txBody>
      </p:sp>
      <p:sp>
        <p:nvSpPr>
          <p:cNvPr id="5" name="Text Placeholder 4">
            <a:extLst>
              <a:ext uri="{FF2B5EF4-FFF2-40B4-BE49-F238E27FC236}">
                <a16:creationId xmlns:a16="http://schemas.microsoft.com/office/drawing/2014/main" id="{D4643328-02B4-4489-3922-3ED8938CEC14}"/>
              </a:ext>
            </a:extLst>
          </p:cNvPr>
          <p:cNvSpPr>
            <a:spLocks noGrp="1"/>
          </p:cNvSpPr>
          <p:nvPr>
            <p:ph type="body" idx="1"/>
          </p:nvPr>
        </p:nvSpPr>
        <p:spPr/>
        <p:txBody>
          <a:bodyPr/>
          <a:lstStyle/>
          <a:p>
            <a:r>
              <a:rPr lang="vi-VN" dirty="0"/>
              <a:t>Adaline</a:t>
            </a:r>
            <a:endParaRPr lang="en-US" dirty="0"/>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A9563609-11F1-ED48-A8E7-897EFDBC1E33}"/>
                  </a:ext>
                </a:extLst>
              </p:cNvPr>
              <p:cNvSpPr>
                <a:spLocks noGrp="1"/>
              </p:cNvSpPr>
              <p:nvPr>
                <p:ph sz="half" idx="2"/>
              </p:nvPr>
            </p:nvSpPr>
            <p:spPr/>
            <p:txBody>
              <a:bodyPr>
                <a:normAutofit fontScale="77500" lnSpcReduction="20000"/>
              </a:bodyPr>
              <a:lstStyle/>
              <a:p>
                <a:r>
                  <a:rPr lang="vi-VN" b="1" dirty="0"/>
                  <a:t>Identity func.: </a:t>
                </a:r>
                <a:r>
                  <a:rPr lang="vi-VN" dirty="0"/>
                  <a:t>activation func.</a:t>
                </a:r>
              </a:p>
              <a:p>
                <a:pPr marL="0" indent="0">
                  <a:buNone/>
                </a:pPr>
                <a14:m>
                  <m:oMathPara xmlns:m="http://schemas.openxmlformats.org/officeDocument/2006/math">
                    <m:oMathParaPr>
                      <m:jc m:val="centerGroup"/>
                    </m:oMathParaPr>
                    <m:oMath xmlns:m="http://schemas.openxmlformats.org/officeDocument/2006/math">
                      <m:r>
                        <a:rPr lang="vi-VN" i="1" smtClean="0">
                          <a:latin typeface="Cambria Math" panose="02040503050406030204" pitchFamily="18" charset="0"/>
                          <a:ea typeface="Cambria Math" panose="02040503050406030204" pitchFamily="18" charset="0"/>
                        </a:rPr>
                        <m:t>𝜙</m:t>
                      </m:r>
                      <m:d>
                        <m:dPr>
                          <m:ctrlPr>
                            <a:rPr lang="vi-VN" b="0" i="1" smtClean="0">
                              <a:latin typeface="Cambria Math" panose="02040503050406030204" pitchFamily="18" charset="0"/>
                              <a:ea typeface="Cambria Math" panose="02040503050406030204" pitchFamily="18" charset="0"/>
                            </a:rPr>
                          </m:ctrlPr>
                        </m:dPr>
                        <m:e>
                          <m:r>
                            <m:rPr>
                              <m:sty m:val="p"/>
                            </m:rPr>
                            <a:rPr lang="vi-VN" i="1">
                              <a:latin typeface="Cambria Math" panose="02040503050406030204" pitchFamily="18" charset="0"/>
                              <a:ea typeface="Cambria Math" panose="02040503050406030204" pitchFamily="18" charset="0"/>
                            </a:rPr>
                            <m:t>z</m:t>
                          </m:r>
                        </m:e>
                      </m:d>
                      <m:r>
                        <a:rPr lang="vi-VN" b="0" i="1" smtClean="0">
                          <a:latin typeface="Cambria Math" panose="02040503050406030204" pitchFamily="18" charset="0"/>
                          <a:ea typeface="Cambria Math" panose="02040503050406030204" pitchFamily="18" charset="0"/>
                        </a:rPr>
                        <m:t>=</m:t>
                      </m:r>
                      <m:r>
                        <m:rPr>
                          <m:sty m:val="p"/>
                        </m:rPr>
                        <a:rPr lang="vi-VN" i="1">
                          <a:latin typeface="Cambria Math" panose="02040503050406030204" pitchFamily="18" charset="0"/>
                          <a:ea typeface="Cambria Math" panose="02040503050406030204" pitchFamily="18" charset="0"/>
                        </a:rPr>
                        <m:t>z</m:t>
                      </m:r>
                    </m:oMath>
                  </m:oMathPara>
                </a14:m>
                <a:endParaRPr lang="vi-VN" dirty="0">
                  <a:ea typeface="Cambria Math" panose="02040503050406030204" pitchFamily="18" charset="0"/>
                </a:endParaRPr>
              </a:p>
              <a:p>
                <a:r>
                  <a:rPr lang="vi-VN" b="1" dirty="0">
                    <a:ea typeface="Cambria Math" panose="02040503050406030204" pitchFamily="18" charset="0"/>
                  </a:rPr>
                  <a:t>SSE</a:t>
                </a:r>
                <a:r>
                  <a:rPr lang="vi-VN" dirty="0">
                    <a:ea typeface="Cambria Math" panose="02040503050406030204" pitchFamily="18" charset="0"/>
                  </a:rPr>
                  <a:t>: đạo hàm của</a:t>
                </a:r>
              </a:p>
              <a:p>
                <a:pPr marL="0" indent="0">
                  <a:buNone/>
                </a:pPr>
                <a14:m>
                  <m:oMathPara xmlns:m="http://schemas.openxmlformats.org/officeDocument/2006/math">
                    <m:oMathParaPr>
                      <m:jc m:val="centerGroup"/>
                    </m:oMathParaPr>
                    <m:oMath xmlns:m="http://schemas.openxmlformats.org/officeDocument/2006/math">
                      <m:r>
                        <m:rPr>
                          <m:sty m:val="p"/>
                        </m:rPr>
                        <a:rPr lang="vi-VN" dirty="0">
                          <a:latin typeface="Cambria Math" panose="02040503050406030204" pitchFamily="18" charset="0"/>
                          <a:ea typeface="Cambria Math" panose="02040503050406030204" pitchFamily="18" charset="0"/>
                        </a:rPr>
                        <m:t>J</m:t>
                      </m:r>
                      <m:d>
                        <m:dPr>
                          <m:ctrlPr>
                            <a:rPr lang="vi-VN" b="0" i="1" dirty="0" smtClean="0">
                              <a:latin typeface="Cambria Math" panose="02040503050406030204" pitchFamily="18" charset="0"/>
                              <a:ea typeface="Cambria Math" panose="02040503050406030204" pitchFamily="18" charset="0"/>
                            </a:rPr>
                          </m:ctrlPr>
                        </m:dPr>
                        <m:e>
                          <m:r>
                            <a:rPr lang="vi-VN" b="1" i="1" dirty="0">
                              <a:latin typeface="Cambria Math" panose="02040503050406030204" pitchFamily="18" charset="0"/>
                              <a:ea typeface="Cambria Math" panose="02040503050406030204" pitchFamily="18" charset="0"/>
                            </a:rPr>
                            <m:t>𝒘</m:t>
                          </m:r>
                        </m:e>
                      </m:d>
                      <m:r>
                        <a:rPr lang="vi-VN" b="0" i="0" dirty="0" smtClean="0">
                          <a:latin typeface="Cambria Math" panose="02040503050406030204" pitchFamily="18" charset="0"/>
                          <a:ea typeface="Cambria Math" panose="02040503050406030204" pitchFamily="18" charset="0"/>
                        </a:rPr>
                        <m:t>=</m:t>
                      </m:r>
                      <m:nary>
                        <m:naryPr>
                          <m:chr m:val="∑"/>
                          <m:supHide m:val="on"/>
                          <m:ctrlPr>
                            <a:rPr lang="vi-VN" b="0" i="1" dirty="0" smtClean="0">
                              <a:latin typeface="Cambria Math" panose="02040503050406030204" pitchFamily="18" charset="0"/>
                              <a:ea typeface="Cambria Math" panose="02040503050406030204" pitchFamily="18" charset="0"/>
                            </a:rPr>
                          </m:ctrlPr>
                        </m:naryPr>
                        <m:sub>
                          <m:r>
                            <m:rPr>
                              <m:sty m:val="p"/>
                              <m:brk m:alnAt="7"/>
                            </m:rPr>
                            <a:rPr lang="vi-VN" i="1" dirty="0">
                              <a:latin typeface="Cambria Math" panose="02040503050406030204" pitchFamily="18" charset="0"/>
                              <a:ea typeface="Cambria Math" panose="02040503050406030204" pitchFamily="18" charset="0"/>
                            </a:rPr>
                            <m:t>i</m:t>
                          </m:r>
                        </m:sub>
                        <m:sup/>
                        <m:e>
                          <m:f>
                            <m:fPr>
                              <m:ctrlPr>
                                <a:rPr lang="vi-VN" b="0" i="1" dirty="0" smtClean="0">
                                  <a:latin typeface="Cambria Math" panose="02040503050406030204" pitchFamily="18" charset="0"/>
                                  <a:ea typeface="Cambria Math" panose="02040503050406030204" pitchFamily="18" charset="0"/>
                                </a:rPr>
                              </m:ctrlPr>
                            </m:fPr>
                            <m:num>
                              <m:r>
                                <a:rPr lang="vi-VN" i="1" dirty="0">
                                  <a:latin typeface="Cambria Math" panose="02040503050406030204" pitchFamily="18" charset="0"/>
                                  <a:ea typeface="Cambria Math" panose="02040503050406030204" pitchFamily="18" charset="0"/>
                                </a:rPr>
                                <m:t>1</m:t>
                              </m:r>
                            </m:num>
                            <m:den>
                              <m:r>
                                <a:rPr lang="vi-VN" i="1" dirty="0">
                                  <a:latin typeface="Cambria Math" panose="02040503050406030204" pitchFamily="18" charset="0"/>
                                  <a:ea typeface="Cambria Math" panose="02040503050406030204" pitchFamily="18" charset="0"/>
                                </a:rPr>
                                <m:t>2</m:t>
                              </m:r>
                            </m:den>
                          </m:f>
                          <m:sSup>
                            <m:sSupPr>
                              <m:ctrlPr>
                                <a:rPr lang="vi-VN" b="0" i="1" dirty="0" smtClean="0">
                                  <a:latin typeface="Cambria Math" panose="02040503050406030204" pitchFamily="18" charset="0"/>
                                  <a:ea typeface="Cambria Math" panose="02040503050406030204" pitchFamily="18" charset="0"/>
                                </a:rPr>
                              </m:ctrlPr>
                            </m:sSupPr>
                            <m:e>
                              <m:d>
                                <m:dPr>
                                  <m:ctrlPr>
                                    <a:rPr lang="vi-VN" b="0" i="1" dirty="0" smtClean="0">
                                      <a:latin typeface="Cambria Math" panose="02040503050406030204" pitchFamily="18" charset="0"/>
                                      <a:ea typeface="Cambria Math" panose="02040503050406030204" pitchFamily="18" charset="0"/>
                                    </a:rPr>
                                  </m:ctrlPr>
                                </m:dPr>
                                <m:e>
                                  <m:r>
                                    <a:rPr lang="vi-VN" b="0" i="1" dirty="0" smtClean="0">
                                      <a:latin typeface="Cambria Math" panose="02040503050406030204" pitchFamily="18" charset="0"/>
                                      <a:ea typeface="Cambria Math" panose="02040503050406030204" pitchFamily="18" charset="0"/>
                                    </a:rPr>
                                    <m:t>𝜙</m:t>
                                  </m:r>
                                  <m:d>
                                    <m:dPr>
                                      <m:ctrlPr>
                                        <a:rPr lang="vi-VN" b="0" i="1" dirty="0" smtClean="0">
                                          <a:latin typeface="Cambria Math" panose="02040503050406030204" pitchFamily="18" charset="0"/>
                                          <a:ea typeface="Cambria Math" panose="02040503050406030204" pitchFamily="18" charset="0"/>
                                        </a:rPr>
                                      </m:ctrlPr>
                                    </m:dPr>
                                    <m:e>
                                      <m:sSup>
                                        <m:sSupPr>
                                          <m:ctrlPr>
                                            <a:rPr lang="vi-VN" b="0" i="1" dirty="0" smtClean="0">
                                              <a:latin typeface="Cambria Math" panose="02040503050406030204" pitchFamily="18" charset="0"/>
                                              <a:ea typeface="Cambria Math" panose="02040503050406030204" pitchFamily="18" charset="0"/>
                                            </a:rPr>
                                          </m:ctrlPr>
                                        </m:sSupPr>
                                        <m:e>
                                          <m:r>
                                            <m:rPr>
                                              <m:sty m:val="p"/>
                                            </m:rPr>
                                            <a:rPr lang="vi-VN" i="1" dirty="0">
                                              <a:latin typeface="Cambria Math" panose="02040503050406030204" pitchFamily="18" charset="0"/>
                                              <a:ea typeface="Cambria Math" panose="02040503050406030204" pitchFamily="18" charset="0"/>
                                            </a:rPr>
                                            <m:t>z</m:t>
                                          </m:r>
                                        </m:e>
                                        <m:sup>
                                          <m:d>
                                            <m:dPr>
                                              <m:ctrlPr>
                                                <a:rPr lang="vi-VN" b="0" i="1" dirty="0" smtClean="0">
                                                  <a:latin typeface="Cambria Math" panose="02040503050406030204" pitchFamily="18" charset="0"/>
                                                  <a:ea typeface="Cambria Math" panose="02040503050406030204" pitchFamily="18" charset="0"/>
                                                </a:rPr>
                                              </m:ctrlPr>
                                            </m:dPr>
                                            <m:e>
                                              <m:r>
                                                <m:rPr>
                                                  <m:sty m:val="p"/>
                                                </m:rPr>
                                                <a:rPr lang="vi-VN" i="1" dirty="0">
                                                  <a:latin typeface="Cambria Math" panose="02040503050406030204" pitchFamily="18" charset="0"/>
                                                  <a:ea typeface="Cambria Math" panose="02040503050406030204" pitchFamily="18" charset="0"/>
                                                </a:rPr>
                                                <m:t>i</m:t>
                                              </m:r>
                                            </m:e>
                                          </m:d>
                                        </m:sup>
                                      </m:sSup>
                                    </m:e>
                                  </m:d>
                                  <m:r>
                                    <a:rPr lang="vi-VN" b="0" i="1" dirty="0" smtClean="0">
                                      <a:latin typeface="Cambria Math" panose="02040503050406030204" pitchFamily="18" charset="0"/>
                                      <a:ea typeface="Cambria Math" panose="02040503050406030204" pitchFamily="18" charset="0"/>
                                    </a:rPr>
                                    <m:t>−</m:t>
                                  </m:r>
                                  <m:sSup>
                                    <m:sSupPr>
                                      <m:ctrlPr>
                                        <a:rPr lang="vi-VN" b="0" i="1" dirty="0" smtClean="0">
                                          <a:latin typeface="Cambria Math" panose="02040503050406030204" pitchFamily="18" charset="0"/>
                                          <a:ea typeface="Cambria Math" panose="02040503050406030204" pitchFamily="18" charset="0"/>
                                        </a:rPr>
                                      </m:ctrlPr>
                                    </m:sSupPr>
                                    <m:e>
                                      <m:r>
                                        <m:rPr>
                                          <m:sty m:val="p"/>
                                        </m:rPr>
                                        <a:rPr lang="vi-VN" i="1" dirty="0">
                                          <a:latin typeface="Cambria Math" panose="02040503050406030204" pitchFamily="18" charset="0"/>
                                          <a:ea typeface="Cambria Math" panose="02040503050406030204" pitchFamily="18" charset="0"/>
                                        </a:rPr>
                                        <m:t>y</m:t>
                                      </m:r>
                                    </m:e>
                                    <m:sup>
                                      <m:d>
                                        <m:dPr>
                                          <m:ctrlPr>
                                            <a:rPr lang="vi-VN" b="0" i="1" dirty="0" smtClean="0">
                                              <a:latin typeface="Cambria Math" panose="02040503050406030204" pitchFamily="18" charset="0"/>
                                              <a:ea typeface="Cambria Math" panose="02040503050406030204" pitchFamily="18" charset="0"/>
                                            </a:rPr>
                                          </m:ctrlPr>
                                        </m:dPr>
                                        <m:e>
                                          <m:r>
                                            <m:rPr>
                                              <m:sty m:val="p"/>
                                            </m:rPr>
                                            <a:rPr lang="vi-VN" i="1" dirty="0">
                                              <a:latin typeface="Cambria Math" panose="02040503050406030204" pitchFamily="18" charset="0"/>
                                              <a:ea typeface="Cambria Math" panose="02040503050406030204" pitchFamily="18" charset="0"/>
                                            </a:rPr>
                                            <m:t>i</m:t>
                                          </m:r>
                                        </m:e>
                                      </m:d>
                                    </m:sup>
                                  </m:sSup>
                                </m:e>
                              </m:d>
                            </m:e>
                            <m:sup>
                              <m:r>
                                <a:rPr lang="vi-VN" i="1" dirty="0">
                                  <a:latin typeface="Cambria Math" panose="02040503050406030204" pitchFamily="18" charset="0"/>
                                  <a:ea typeface="Cambria Math" panose="02040503050406030204" pitchFamily="18" charset="0"/>
                                </a:rPr>
                                <m:t>2</m:t>
                              </m:r>
                            </m:sup>
                          </m:sSup>
                        </m:e>
                      </m:nary>
                      <m:r>
                        <a:rPr lang="vi-VN" b="0" i="0" dirty="0" smtClean="0">
                          <a:latin typeface="Cambria Math" panose="02040503050406030204" pitchFamily="18" charset="0"/>
                          <a:ea typeface="Cambria Math" panose="02040503050406030204" pitchFamily="18" charset="0"/>
                        </a:rPr>
                        <m:t> </m:t>
                      </m:r>
                    </m:oMath>
                  </m:oMathPara>
                </a14:m>
                <a:endParaRPr lang="vi-VN" dirty="0">
                  <a:ea typeface="Cambria Math" panose="02040503050406030204" pitchFamily="18" charset="0"/>
                </a:endParaRPr>
              </a:p>
              <a:p>
                <a:r>
                  <a:rPr lang="vi-VN" b="1" dirty="0"/>
                  <a:t>Ứng dụng</a:t>
                </a:r>
                <a:r>
                  <a:rPr lang="vi-VN" dirty="0"/>
                  <a:t>: phân loại nhị phân, có thể phân loại đa lớp bằng cách sử dụng kĩ thuật </a:t>
                </a:r>
                <a:r>
                  <a:rPr lang="vi-VN" b="1" dirty="0"/>
                  <a:t>one-vs.-all</a:t>
                </a:r>
                <a:r>
                  <a:rPr lang="vi-VN" dirty="0"/>
                  <a:t> (</a:t>
                </a:r>
                <a:r>
                  <a:rPr lang="vi-VN" b="1" dirty="0"/>
                  <a:t>OvA</a:t>
                </a:r>
                <a:r>
                  <a:rPr lang="vi-VN" dirty="0"/>
                  <a:t>).</a:t>
                </a:r>
                <a:endParaRPr lang="en-US" dirty="0"/>
              </a:p>
            </p:txBody>
          </p:sp>
        </mc:Choice>
        <mc:Fallback xmlns="">
          <p:sp>
            <p:nvSpPr>
              <p:cNvPr id="6" name="Content Placeholder 5">
                <a:extLst>
                  <a:ext uri="{FF2B5EF4-FFF2-40B4-BE49-F238E27FC236}">
                    <a16:creationId xmlns:a16="http://schemas.microsoft.com/office/drawing/2014/main" id="{A9563609-11F1-ED48-A8E7-897EFDBC1E33}"/>
                  </a:ext>
                </a:extLst>
              </p:cNvPr>
              <p:cNvSpPr>
                <a:spLocks noGrp="1" noRot="1" noChangeAspect="1" noMove="1" noResize="1" noEditPoints="1" noAdjustHandles="1" noChangeArrowheads="1" noChangeShapeType="1" noTextEdit="1"/>
              </p:cNvSpPr>
              <p:nvPr>
                <p:ph sz="half" idx="2"/>
              </p:nvPr>
            </p:nvSpPr>
            <p:spPr>
              <a:blipFill>
                <a:blip r:embed="rId3"/>
                <a:stretch>
                  <a:fillRect l="-1418" t="-3642" r="-2128"/>
                </a:stretch>
              </a:blipFill>
            </p:spPr>
            <p:txBody>
              <a:bodyPr/>
              <a:lstStyle/>
              <a:p>
                <a:r>
                  <a:rPr lang="en-US">
                    <a:noFill/>
                  </a:rPr>
                  <a:t> </a:t>
                </a:r>
              </a:p>
            </p:txBody>
          </p:sp>
        </mc:Fallback>
      </mc:AlternateContent>
      <p:sp>
        <p:nvSpPr>
          <p:cNvPr id="7" name="Text Placeholder 6">
            <a:extLst>
              <a:ext uri="{FF2B5EF4-FFF2-40B4-BE49-F238E27FC236}">
                <a16:creationId xmlns:a16="http://schemas.microsoft.com/office/drawing/2014/main" id="{8FA165DE-9149-A64F-F3EA-1C6E66D5910A}"/>
              </a:ext>
            </a:extLst>
          </p:cNvPr>
          <p:cNvSpPr>
            <a:spLocks noGrp="1"/>
          </p:cNvSpPr>
          <p:nvPr>
            <p:ph type="body" sz="quarter" idx="3"/>
          </p:nvPr>
        </p:nvSpPr>
        <p:spPr/>
        <p:txBody>
          <a:bodyPr/>
          <a:lstStyle/>
          <a:p>
            <a:r>
              <a:rPr lang="vi-VN" dirty="0"/>
              <a:t>Logistic Regression</a:t>
            </a:r>
            <a:endParaRPr lang="en-US" dirty="0"/>
          </a:p>
        </p:txBody>
      </p:sp>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7D7A2572-180D-F24B-546C-EB169BEA6B3E}"/>
                  </a:ext>
                </a:extLst>
              </p:cNvPr>
              <p:cNvSpPr>
                <a:spLocks noGrp="1"/>
              </p:cNvSpPr>
              <p:nvPr>
                <p:ph sz="quarter" idx="4"/>
              </p:nvPr>
            </p:nvSpPr>
            <p:spPr/>
            <p:txBody>
              <a:bodyPr>
                <a:normAutofit fontScale="77500" lnSpcReduction="20000"/>
              </a:bodyPr>
              <a:lstStyle/>
              <a:p>
                <a:r>
                  <a:rPr lang="vi-VN" b="1" dirty="0"/>
                  <a:t>Identity func.: </a:t>
                </a:r>
                <a:r>
                  <a:rPr lang="vi-VN" dirty="0"/>
                  <a:t>sigmoid func. </a:t>
                </a:r>
                <a:endParaRPr lang="vi-VN" i="1" dirty="0">
                  <a:latin typeface="Cambria Math" panose="02040503050406030204" pitchFamily="18" charset="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vi-VN" i="1" smtClean="0">
                          <a:latin typeface="Cambria Math" panose="02040503050406030204" pitchFamily="18" charset="0"/>
                          <a:ea typeface="Cambria Math" panose="02040503050406030204" pitchFamily="18" charset="0"/>
                        </a:rPr>
                        <m:t>𝜙</m:t>
                      </m:r>
                      <m:d>
                        <m:dPr>
                          <m:ctrlPr>
                            <a:rPr lang="vi-VN" b="0" i="1" smtClean="0">
                              <a:latin typeface="Cambria Math" panose="02040503050406030204" pitchFamily="18" charset="0"/>
                              <a:ea typeface="Cambria Math" panose="02040503050406030204" pitchFamily="18" charset="0"/>
                            </a:rPr>
                          </m:ctrlPr>
                        </m:dPr>
                        <m:e>
                          <m:r>
                            <m:rPr>
                              <m:sty m:val="p"/>
                            </m:rPr>
                            <a:rPr lang="vi-VN" i="1">
                              <a:latin typeface="Cambria Math" panose="02040503050406030204" pitchFamily="18" charset="0"/>
                              <a:ea typeface="Cambria Math" panose="02040503050406030204" pitchFamily="18" charset="0"/>
                            </a:rPr>
                            <m:t>z</m:t>
                          </m:r>
                        </m:e>
                      </m:d>
                      <m:r>
                        <a:rPr lang="vi-VN" b="0" i="1" smtClean="0">
                          <a:latin typeface="Cambria Math" panose="02040503050406030204" pitchFamily="18" charset="0"/>
                          <a:ea typeface="Cambria Math" panose="02040503050406030204" pitchFamily="18" charset="0"/>
                        </a:rPr>
                        <m:t>=</m:t>
                      </m:r>
                      <m:f>
                        <m:fPr>
                          <m:ctrlPr>
                            <a:rPr lang="vi-VN" b="0" i="1" smtClean="0">
                              <a:latin typeface="Cambria Math" panose="02040503050406030204" pitchFamily="18" charset="0"/>
                              <a:ea typeface="Cambria Math" panose="02040503050406030204" pitchFamily="18" charset="0"/>
                            </a:rPr>
                          </m:ctrlPr>
                        </m:fPr>
                        <m:num>
                          <m:r>
                            <a:rPr lang="vi-VN" i="1">
                              <a:latin typeface="Cambria Math" panose="02040503050406030204" pitchFamily="18" charset="0"/>
                              <a:ea typeface="Cambria Math" panose="02040503050406030204" pitchFamily="18" charset="0"/>
                            </a:rPr>
                            <m:t>1</m:t>
                          </m:r>
                        </m:num>
                        <m:den>
                          <m:r>
                            <a:rPr lang="vi-VN" i="1">
                              <a:latin typeface="Cambria Math" panose="02040503050406030204" pitchFamily="18" charset="0"/>
                              <a:ea typeface="Cambria Math" panose="02040503050406030204" pitchFamily="18" charset="0"/>
                            </a:rPr>
                            <m:t>1</m:t>
                          </m:r>
                          <m:r>
                            <a:rPr lang="vi-VN" b="0" i="1" smtClean="0">
                              <a:latin typeface="Cambria Math" panose="02040503050406030204" pitchFamily="18" charset="0"/>
                              <a:ea typeface="Cambria Math" panose="02040503050406030204" pitchFamily="18" charset="0"/>
                            </a:rPr>
                            <m:t>+</m:t>
                          </m:r>
                          <m:sSup>
                            <m:sSupPr>
                              <m:ctrlPr>
                                <a:rPr lang="vi-VN" b="0" i="1" smtClean="0">
                                  <a:latin typeface="Cambria Math" panose="02040503050406030204" pitchFamily="18" charset="0"/>
                                  <a:ea typeface="Cambria Math" panose="02040503050406030204" pitchFamily="18" charset="0"/>
                                </a:rPr>
                              </m:ctrlPr>
                            </m:sSupPr>
                            <m:e>
                              <m:r>
                                <m:rPr>
                                  <m:sty m:val="p"/>
                                </m:rPr>
                                <a:rPr lang="vi-VN" i="1">
                                  <a:latin typeface="Cambria Math" panose="02040503050406030204" pitchFamily="18" charset="0"/>
                                  <a:ea typeface="Cambria Math" panose="02040503050406030204" pitchFamily="18" charset="0"/>
                                </a:rPr>
                                <m:t>e</m:t>
                              </m:r>
                            </m:e>
                            <m:sup>
                              <m:r>
                                <a:rPr lang="vi-VN" b="0" i="1" smtClean="0">
                                  <a:latin typeface="Cambria Math" panose="02040503050406030204" pitchFamily="18" charset="0"/>
                                  <a:ea typeface="Cambria Math" panose="02040503050406030204" pitchFamily="18" charset="0"/>
                                </a:rPr>
                                <m:t>−</m:t>
                              </m:r>
                              <m:r>
                                <m:rPr>
                                  <m:sty m:val="p"/>
                                </m:rPr>
                                <a:rPr lang="vi-VN" i="1">
                                  <a:latin typeface="Cambria Math" panose="02040503050406030204" pitchFamily="18" charset="0"/>
                                  <a:ea typeface="Cambria Math" panose="02040503050406030204" pitchFamily="18" charset="0"/>
                                </a:rPr>
                                <m:t>z</m:t>
                              </m:r>
                            </m:sup>
                          </m:sSup>
                        </m:den>
                      </m:f>
                    </m:oMath>
                  </m:oMathPara>
                </a14:m>
                <a:endParaRPr lang="vi-VN" b="0" dirty="0">
                  <a:ea typeface="Cambria Math" panose="02040503050406030204" pitchFamily="18" charset="0"/>
                </a:endParaRPr>
              </a:p>
              <a:p>
                <a:pPr>
                  <a:lnSpc>
                    <a:spcPct val="120000"/>
                  </a:lnSpc>
                </a:pPr>
                <a:r>
                  <a:rPr lang="vi-VN" b="1" dirty="0">
                    <a:ea typeface="Cambria Math" panose="02040503050406030204" pitchFamily="18" charset="0"/>
                  </a:rPr>
                  <a:t>SSE</a:t>
                </a:r>
                <a:r>
                  <a:rPr lang="vi-VN" b="0" dirty="0">
                    <a:ea typeface="Cambria Math" panose="02040503050406030204" pitchFamily="18" charset="0"/>
                  </a:rPr>
                  <a:t>: </a:t>
                </a:r>
                <a14:m>
                  <m:oMath xmlns:m="http://schemas.openxmlformats.org/officeDocument/2006/math">
                    <m:r>
                      <a:rPr lang="vi-VN" b="0" i="1" dirty="0" smtClean="0">
                        <a:latin typeface="Cambria Math" panose="02040503050406030204" pitchFamily="18" charset="0"/>
                        <a:ea typeface="Cambria Math" panose="02040503050406030204" pitchFamily="18" charset="0"/>
                      </a:rPr>
                      <m:t>𝐽</m:t>
                    </m:r>
                    <m:d>
                      <m:dPr>
                        <m:ctrlPr>
                          <a:rPr lang="vi-VN" b="0" i="1" dirty="0" smtClean="0">
                            <a:latin typeface="Cambria Math" panose="02040503050406030204" pitchFamily="18" charset="0"/>
                            <a:ea typeface="Cambria Math" panose="02040503050406030204" pitchFamily="18" charset="0"/>
                          </a:rPr>
                        </m:ctrlPr>
                      </m:dPr>
                      <m:e>
                        <m:r>
                          <a:rPr lang="vi-VN" b="0" i="1" dirty="0" smtClean="0">
                            <a:latin typeface="Cambria Math" panose="02040503050406030204" pitchFamily="18" charset="0"/>
                            <a:ea typeface="Cambria Math" panose="02040503050406030204" pitchFamily="18" charset="0"/>
                          </a:rPr>
                          <m:t>𝜙</m:t>
                        </m:r>
                        <m:d>
                          <m:dPr>
                            <m:ctrlPr>
                              <a:rPr lang="vi-VN" b="0" i="1" dirty="0" smtClean="0">
                                <a:latin typeface="Cambria Math" panose="02040503050406030204" pitchFamily="18" charset="0"/>
                                <a:ea typeface="Cambria Math" panose="02040503050406030204" pitchFamily="18" charset="0"/>
                              </a:rPr>
                            </m:ctrlPr>
                          </m:dPr>
                          <m:e>
                            <m:r>
                              <m:rPr>
                                <m:sty m:val="p"/>
                              </m:rPr>
                              <a:rPr lang="vi-VN" i="1" dirty="0">
                                <a:latin typeface="Cambria Math" panose="02040503050406030204" pitchFamily="18" charset="0"/>
                                <a:ea typeface="Cambria Math" panose="02040503050406030204" pitchFamily="18" charset="0"/>
                              </a:rPr>
                              <m:t>z</m:t>
                            </m:r>
                          </m:e>
                        </m:d>
                        <m:r>
                          <a:rPr lang="vi-VN" b="0" i="1" dirty="0" smtClean="0">
                            <a:latin typeface="Cambria Math" panose="02040503050406030204" pitchFamily="18" charset="0"/>
                            <a:ea typeface="Cambria Math" panose="02040503050406030204" pitchFamily="18" charset="0"/>
                          </a:rPr>
                          <m:t>,</m:t>
                        </m:r>
                        <m:r>
                          <m:rPr>
                            <m:sty m:val="p"/>
                          </m:rPr>
                          <a:rPr lang="vi-VN" i="1" dirty="0">
                            <a:latin typeface="Cambria Math" panose="02040503050406030204" pitchFamily="18" charset="0"/>
                            <a:ea typeface="Cambria Math" panose="02040503050406030204" pitchFamily="18" charset="0"/>
                          </a:rPr>
                          <m:t>y</m:t>
                        </m:r>
                        <m:r>
                          <a:rPr lang="vi-VN" b="1" i="1" dirty="0" smtClean="0">
                            <a:latin typeface="Cambria Math" panose="02040503050406030204" pitchFamily="18" charset="0"/>
                            <a:ea typeface="Cambria Math" panose="02040503050406030204" pitchFamily="18" charset="0"/>
                          </a:rPr>
                          <m:t>;</m:t>
                        </m:r>
                        <m:r>
                          <a:rPr lang="vi-VN" b="1" i="1" dirty="0" smtClean="0">
                            <a:latin typeface="Cambria Math" panose="02040503050406030204" pitchFamily="18" charset="0"/>
                            <a:ea typeface="Cambria Math" panose="02040503050406030204" pitchFamily="18" charset="0"/>
                          </a:rPr>
                          <m:t>𝒘</m:t>
                        </m:r>
                      </m:e>
                    </m:d>
                    <m:r>
                      <a:rPr lang="vi-VN" b="0" i="1" dirty="0" smtClean="0">
                        <a:latin typeface="Cambria Math" panose="02040503050406030204" pitchFamily="18" charset="0"/>
                        <a:ea typeface="Cambria Math" panose="02040503050406030204" pitchFamily="18" charset="0"/>
                      </a:rPr>
                      <m:t>=</m:t>
                    </m:r>
                    <m:d>
                      <m:dPr>
                        <m:begChr m:val="{"/>
                        <m:endChr m:val=""/>
                        <m:ctrlPr>
                          <a:rPr lang="vi-VN" b="0" i="1" dirty="0" smtClean="0">
                            <a:latin typeface="Cambria Math" panose="02040503050406030204" pitchFamily="18" charset="0"/>
                            <a:ea typeface="Cambria Math" panose="02040503050406030204" pitchFamily="18" charset="0"/>
                          </a:rPr>
                        </m:ctrlPr>
                      </m:dPr>
                      <m:e>
                        <m:eqArr>
                          <m:eqArrPr>
                            <m:ctrlPr>
                              <a:rPr lang="vi-VN" b="0" i="1" dirty="0" smtClean="0">
                                <a:latin typeface="Cambria Math" panose="02040503050406030204" pitchFamily="18" charset="0"/>
                                <a:ea typeface="Cambria Math" panose="02040503050406030204" pitchFamily="18" charset="0"/>
                              </a:rPr>
                            </m:ctrlPr>
                          </m:eqArrPr>
                          <m:e>
                            <m:r>
                              <a:rPr lang="vi-VN" b="0" i="1" dirty="0" smtClean="0">
                                <a:latin typeface="Cambria Math" panose="02040503050406030204" pitchFamily="18" charset="0"/>
                                <a:ea typeface="Cambria Math" panose="02040503050406030204" pitchFamily="18" charset="0"/>
                              </a:rPr>
                              <m:t>−&amp;</m:t>
                            </m:r>
                            <m:r>
                              <m:rPr>
                                <m:sty m:val="p"/>
                              </m:rPr>
                              <a:rPr lang="vi-VN" i="1" dirty="0">
                                <a:latin typeface="Cambria Math" panose="02040503050406030204" pitchFamily="18" charset="0"/>
                                <a:ea typeface="Cambria Math" panose="02040503050406030204" pitchFamily="18" charset="0"/>
                              </a:rPr>
                              <m:t>log</m:t>
                            </m:r>
                            <m:r>
                              <a:rPr lang="vi-VN" b="0" i="1" dirty="0" smtClean="0">
                                <a:latin typeface="Cambria Math" panose="02040503050406030204" pitchFamily="18" charset="0"/>
                                <a:ea typeface="Cambria Math" panose="02040503050406030204" pitchFamily="18" charset="0"/>
                              </a:rPr>
                              <m:t>(</m:t>
                            </m:r>
                            <m:r>
                              <a:rPr lang="vi-VN" i="1" dirty="0">
                                <a:latin typeface="Cambria Math" panose="02040503050406030204" pitchFamily="18" charset="0"/>
                                <a:ea typeface="Cambria Math" panose="02040503050406030204" pitchFamily="18" charset="0"/>
                              </a:rPr>
                              <m:t>𝜙</m:t>
                            </m:r>
                            <m:d>
                              <m:dPr>
                                <m:ctrlPr>
                                  <a:rPr lang="vi-VN" i="1" dirty="0">
                                    <a:latin typeface="Cambria Math" panose="02040503050406030204" pitchFamily="18" charset="0"/>
                                    <a:ea typeface="Cambria Math" panose="02040503050406030204" pitchFamily="18" charset="0"/>
                                  </a:rPr>
                                </m:ctrlPr>
                              </m:dPr>
                              <m:e>
                                <m:r>
                                  <m:rPr>
                                    <m:sty m:val="p"/>
                                  </m:rPr>
                                  <a:rPr lang="vi-VN" i="1" dirty="0">
                                    <a:latin typeface="Cambria Math" panose="02040503050406030204" pitchFamily="18" charset="0"/>
                                    <a:ea typeface="Cambria Math" panose="02040503050406030204" pitchFamily="18" charset="0"/>
                                  </a:rPr>
                                  <m:t>z</m:t>
                                </m:r>
                              </m:e>
                            </m:d>
                            <m:r>
                              <a:rPr lang="vi-VN" b="0" i="1" dirty="0" smtClean="0">
                                <a:latin typeface="Cambria Math" panose="02040503050406030204" pitchFamily="18" charset="0"/>
                                <a:ea typeface="Cambria Math" panose="02040503050406030204" pitchFamily="18" charset="0"/>
                              </a:rPr>
                              <m:t>),  </m:t>
                            </m:r>
                            <m:r>
                              <m:rPr>
                                <m:sty m:val="p"/>
                              </m:rPr>
                              <a:rPr lang="vi-VN" i="1" dirty="0">
                                <a:latin typeface="Cambria Math" panose="02040503050406030204" pitchFamily="18" charset="0"/>
                                <a:ea typeface="Cambria Math" panose="02040503050406030204" pitchFamily="18" charset="0"/>
                              </a:rPr>
                              <m:t>if</m:t>
                            </m:r>
                            <m:r>
                              <a:rPr lang="vi-VN" b="0" i="1" dirty="0" smtClean="0">
                                <a:latin typeface="Cambria Math" panose="02040503050406030204" pitchFamily="18" charset="0"/>
                                <a:ea typeface="Cambria Math" panose="02040503050406030204" pitchFamily="18" charset="0"/>
                              </a:rPr>
                              <m:t> </m:t>
                            </m:r>
                            <m:r>
                              <m:rPr>
                                <m:sty m:val="p"/>
                              </m:rPr>
                              <a:rPr lang="vi-VN" i="1" dirty="0">
                                <a:latin typeface="Cambria Math" panose="02040503050406030204" pitchFamily="18" charset="0"/>
                                <a:ea typeface="Cambria Math" panose="02040503050406030204" pitchFamily="18" charset="0"/>
                              </a:rPr>
                              <m:t>y</m:t>
                            </m:r>
                            <m:r>
                              <a:rPr lang="vi-VN" b="0" i="1" dirty="0" smtClean="0">
                                <a:latin typeface="Cambria Math" panose="02040503050406030204" pitchFamily="18" charset="0"/>
                                <a:ea typeface="Cambria Math" panose="02040503050406030204" pitchFamily="18" charset="0"/>
                              </a:rPr>
                              <m:t>=</m:t>
                            </m:r>
                            <m:r>
                              <a:rPr lang="vi-VN" i="1" dirty="0">
                                <a:latin typeface="Cambria Math" panose="02040503050406030204" pitchFamily="18" charset="0"/>
                                <a:ea typeface="Cambria Math" panose="02040503050406030204" pitchFamily="18" charset="0"/>
                              </a:rPr>
                              <m:t>1</m:t>
                            </m:r>
                          </m:e>
                          <m:e>
                            <m:r>
                              <a:rPr lang="vi-VN" b="0" i="1" dirty="0" smtClean="0">
                                <a:latin typeface="Cambria Math" panose="02040503050406030204" pitchFamily="18" charset="0"/>
                                <a:ea typeface="Cambria Math" panose="02040503050406030204" pitchFamily="18" charset="0"/>
                              </a:rPr>
                              <m:t>&amp;−</m:t>
                            </m:r>
                            <m:r>
                              <m:rPr>
                                <m:sty m:val="p"/>
                              </m:rPr>
                              <a:rPr lang="vi-VN" i="1" dirty="0">
                                <a:latin typeface="Cambria Math" panose="02040503050406030204" pitchFamily="18" charset="0"/>
                                <a:ea typeface="Cambria Math" panose="02040503050406030204" pitchFamily="18" charset="0"/>
                              </a:rPr>
                              <m:t>log</m:t>
                            </m:r>
                            <m:r>
                              <a:rPr lang="vi-VN" b="0" i="1" dirty="0" smtClean="0">
                                <a:latin typeface="Cambria Math" panose="02040503050406030204" pitchFamily="18" charset="0"/>
                                <a:ea typeface="Cambria Math" panose="02040503050406030204" pitchFamily="18" charset="0"/>
                              </a:rPr>
                              <m:t>(</m:t>
                            </m:r>
                            <m:r>
                              <a:rPr lang="vi-VN" i="1" dirty="0">
                                <a:latin typeface="Cambria Math" panose="02040503050406030204" pitchFamily="18" charset="0"/>
                                <a:ea typeface="Cambria Math" panose="02040503050406030204" pitchFamily="18" charset="0"/>
                              </a:rPr>
                              <m:t>1</m:t>
                            </m:r>
                            <m:r>
                              <a:rPr lang="vi-VN" b="0" i="1" dirty="0" smtClean="0">
                                <a:latin typeface="Cambria Math" panose="02040503050406030204" pitchFamily="18" charset="0"/>
                                <a:ea typeface="Cambria Math" panose="02040503050406030204" pitchFamily="18" charset="0"/>
                              </a:rPr>
                              <m:t>−</m:t>
                            </m:r>
                            <m:r>
                              <a:rPr lang="vi-VN" i="1" dirty="0">
                                <a:latin typeface="Cambria Math" panose="02040503050406030204" pitchFamily="18" charset="0"/>
                                <a:ea typeface="Cambria Math" panose="02040503050406030204" pitchFamily="18" charset="0"/>
                              </a:rPr>
                              <m:t>𝜙</m:t>
                            </m:r>
                            <m:d>
                              <m:dPr>
                                <m:ctrlPr>
                                  <a:rPr lang="vi-VN" i="1" dirty="0">
                                    <a:latin typeface="Cambria Math" panose="02040503050406030204" pitchFamily="18" charset="0"/>
                                    <a:ea typeface="Cambria Math" panose="02040503050406030204" pitchFamily="18" charset="0"/>
                                  </a:rPr>
                                </m:ctrlPr>
                              </m:dPr>
                              <m:e>
                                <m:r>
                                  <m:rPr>
                                    <m:sty m:val="p"/>
                                  </m:rPr>
                                  <a:rPr lang="vi-VN" i="1" dirty="0">
                                    <a:latin typeface="Cambria Math" panose="02040503050406030204" pitchFamily="18" charset="0"/>
                                    <a:ea typeface="Cambria Math" panose="02040503050406030204" pitchFamily="18" charset="0"/>
                                  </a:rPr>
                                  <m:t>z</m:t>
                                </m:r>
                              </m:e>
                            </m:d>
                            <m:r>
                              <a:rPr lang="vi-VN" b="0" i="1" dirty="0" smtClean="0">
                                <a:latin typeface="Cambria Math" panose="02040503050406030204" pitchFamily="18" charset="0"/>
                                <a:ea typeface="Cambria Math" panose="02040503050406030204" pitchFamily="18" charset="0"/>
                              </a:rPr>
                              <m:t>),  </m:t>
                            </m:r>
                            <m:r>
                              <m:rPr>
                                <m:sty m:val="p"/>
                              </m:rPr>
                              <a:rPr lang="vi-VN" i="1" dirty="0">
                                <a:latin typeface="Cambria Math" panose="02040503050406030204" pitchFamily="18" charset="0"/>
                                <a:ea typeface="Cambria Math" panose="02040503050406030204" pitchFamily="18" charset="0"/>
                              </a:rPr>
                              <m:t>if</m:t>
                            </m:r>
                            <m:r>
                              <a:rPr lang="vi-VN" b="0" i="1" dirty="0" smtClean="0">
                                <a:latin typeface="Cambria Math" panose="02040503050406030204" pitchFamily="18" charset="0"/>
                                <a:ea typeface="Cambria Math" panose="02040503050406030204" pitchFamily="18" charset="0"/>
                              </a:rPr>
                              <m:t> </m:t>
                            </m:r>
                            <m:r>
                              <m:rPr>
                                <m:sty m:val="p"/>
                              </m:rPr>
                              <a:rPr lang="vi-VN" i="1" dirty="0">
                                <a:latin typeface="Cambria Math" panose="02040503050406030204" pitchFamily="18" charset="0"/>
                                <a:ea typeface="Cambria Math" panose="02040503050406030204" pitchFamily="18" charset="0"/>
                              </a:rPr>
                              <m:t>y</m:t>
                            </m:r>
                            <m:r>
                              <a:rPr lang="vi-VN" b="0" i="1" dirty="0" smtClean="0">
                                <a:latin typeface="Cambria Math" panose="02040503050406030204" pitchFamily="18" charset="0"/>
                                <a:ea typeface="Cambria Math" panose="02040503050406030204" pitchFamily="18" charset="0"/>
                              </a:rPr>
                              <m:t>=</m:t>
                            </m:r>
                            <m:r>
                              <a:rPr lang="vi-VN" i="1" dirty="0">
                                <a:latin typeface="Cambria Math" panose="02040503050406030204" pitchFamily="18" charset="0"/>
                                <a:ea typeface="Cambria Math" panose="02040503050406030204" pitchFamily="18" charset="0"/>
                              </a:rPr>
                              <m:t>0</m:t>
                            </m:r>
                          </m:e>
                        </m:eqArr>
                      </m:e>
                    </m:d>
                  </m:oMath>
                </a14:m>
                <a:endParaRPr lang="vi-VN" b="0" dirty="0">
                  <a:ea typeface="Cambria Math" panose="02040503050406030204" pitchFamily="18" charset="0"/>
                </a:endParaRPr>
              </a:p>
              <a:p>
                <a:r>
                  <a:rPr lang="vi-VN" b="1" dirty="0"/>
                  <a:t>Ứng dụng</a:t>
                </a:r>
                <a:r>
                  <a:rPr lang="vi-VN" dirty="0"/>
                  <a:t>: phân loại nhị phân. Ngoài ra còn xác định được </a:t>
                </a:r>
                <a:r>
                  <a:rPr lang="vi-VN" i="1" dirty="0"/>
                  <a:t>xác xuất </a:t>
                </a:r>
                <a:r>
                  <a:rPr lang="vi-VN" dirty="0"/>
                  <a:t>thành viên của lớp (đầu ra của hàm sigmoid trước khi áp dụng hàm ngưỡng).</a:t>
                </a:r>
                <a:endParaRPr lang="en-US" dirty="0"/>
              </a:p>
            </p:txBody>
          </p:sp>
        </mc:Choice>
        <mc:Fallback xmlns="">
          <p:sp>
            <p:nvSpPr>
              <p:cNvPr id="8" name="Content Placeholder 7">
                <a:extLst>
                  <a:ext uri="{FF2B5EF4-FFF2-40B4-BE49-F238E27FC236}">
                    <a16:creationId xmlns:a16="http://schemas.microsoft.com/office/drawing/2014/main" id="{7D7A2572-180D-F24B-546C-EB169BEA6B3E}"/>
                  </a:ext>
                </a:extLst>
              </p:cNvPr>
              <p:cNvSpPr>
                <a:spLocks noGrp="1" noRot="1" noChangeAspect="1" noMove="1" noResize="1" noEditPoints="1" noAdjustHandles="1" noChangeArrowheads="1" noChangeShapeType="1" noTextEdit="1"/>
              </p:cNvSpPr>
              <p:nvPr>
                <p:ph sz="quarter" idx="4"/>
              </p:nvPr>
            </p:nvSpPr>
            <p:spPr>
              <a:blipFill>
                <a:blip r:embed="rId4"/>
                <a:stretch>
                  <a:fillRect l="-1412" t="-3642" r="-1176"/>
                </a:stretch>
              </a:blipFill>
            </p:spPr>
            <p:txBody>
              <a:bodyPr/>
              <a:lstStyle/>
              <a:p>
                <a:r>
                  <a:rPr lang="en-US">
                    <a:noFill/>
                  </a:rPr>
                  <a:t> </a:t>
                </a:r>
              </a:p>
            </p:txBody>
          </p:sp>
        </mc:Fallback>
      </mc:AlternateContent>
      <p:sp>
        <p:nvSpPr>
          <p:cNvPr id="9" name="Slide Number Placeholder 8">
            <a:extLst>
              <a:ext uri="{FF2B5EF4-FFF2-40B4-BE49-F238E27FC236}">
                <a16:creationId xmlns:a16="http://schemas.microsoft.com/office/drawing/2014/main" id="{5517FC88-BD57-8426-89D4-792E57A339B3}"/>
              </a:ext>
            </a:extLst>
          </p:cNvPr>
          <p:cNvSpPr>
            <a:spLocks noGrp="1"/>
          </p:cNvSpPr>
          <p:nvPr>
            <p:ph type="sldNum" sz="quarter" idx="12"/>
          </p:nvPr>
        </p:nvSpPr>
        <p:spPr/>
        <p:txBody>
          <a:bodyPr/>
          <a:lstStyle/>
          <a:p>
            <a:fld id="{C4247577-80B9-4F9F-AA11-C084865B430B}" type="slidenum">
              <a:rPr lang="en-US" smtClean="0"/>
              <a:t>18</a:t>
            </a:fld>
            <a:endParaRPr lang="en-US"/>
          </a:p>
        </p:txBody>
      </p:sp>
    </p:spTree>
    <p:extLst>
      <p:ext uri="{BB962C8B-B14F-4D97-AF65-F5344CB8AC3E}">
        <p14:creationId xmlns:p14="http://schemas.microsoft.com/office/powerpoint/2010/main" val="41346912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6A16B-0FB3-77A8-1E5B-E2FB78C06663}"/>
              </a:ext>
            </a:extLst>
          </p:cNvPr>
          <p:cNvSpPr>
            <a:spLocks noGrp="1"/>
          </p:cNvSpPr>
          <p:nvPr>
            <p:ph type="title"/>
          </p:nvPr>
        </p:nvSpPr>
        <p:spPr/>
        <p:txBody>
          <a:bodyPr/>
          <a:lstStyle/>
          <a:p>
            <a:r>
              <a:rPr lang="vi-VN" dirty="0"/>
              <a:t>Adaline vs. MLP</a:t>
            </a:r>
            <a:endParaRPr lang="en-US" dirty="0"/>
          </a:p>
        </p:txBody>
      </p:sp>
      <p:pic>
        <p:nvPicPr>
          <p:cNvPr id="10" name="Content Placeholder 9">
            <a:extLst>
              <a:ext uri="{FF2B5EF4-FFF2-40B4-BE49-F238E27FC236}">
                <a16:creationId xmlns:a16="http://schemas.microsoft.com/office/drawing/2014/main" id="{14CD54E4-CA57-0E0D-A21A-5F749798273D}"/>
              </a:ext>
            </a:extLst>
          </p:cNvPr>
          <p:cNvPicPr>
            <a:picLocks noGrp="1" noChangeAspect="1"/>
          </p:cNvPicPr>
          <p:nvPr>
            <p:ph sz="half" idx="2"/>
          </p:nvPr>
        </p:nvPicPr>
        <p:blipFill>
          <a:blip r:embed="rId2"/>
          <a:stretch>
            <a:fillRect/>
          </a:stretch>
        </p:blipFill>
        <p:spPr>
          <a:xfrm>
            <a:off x="6172200" y="2520837"/>
            <a:ext cx="5181600" cy="2960914"/>
          </a:xfrm>
        </p:spPr>
      </p:pic>
      <p:pic>
        <p:nvPicPr>
          <p:cNvPr id="11" name="Content Placeholder 4">
            <a:extLst>
              <a:ext uri="{FF2B5EF4-FFF2-40B4-BE49-F238E27FC236}">
                <a16:creationId xmlns:a16="http://schemas.microsoft.com/office/drawing/2014/main" id="{FBA7E75D-2DEA-A272-5925-DB12E49B07F5}"/>
              </a:ext>
            </a:extLst>
          </p:cNvPr>
          <p:cNvPicPr>
            <a:picLocks noGrp="1" noChangeAspect="1"/>
          </p:cNvPicPr>
          <p:nvPr>
            <p:ph sz="half" idx="1"/>
          </p:nvPr>
        </p:nvPicPr>
        <p:blipFill>
          <a:blip r:embed="rId3"/>
          <a:stretch>
            <a:fillRect/>
          </a:stretch>
        </p:blipFill>
        <p:spPr>
          <a:xfrm>
            <a:off x="838200" y="2877827"/>
            <a:ext cx="5181600" cy="2246934"/>
          </a:xfrm>
        </p:spPr>
      </p:pic>
      <p:sp>
        <p:nvSpPr>
          <p:cNvPr id="5" name="Slide Number Placeholder 4">
            <a:extLst>
              <a:ext uri="{FF2B5EF4-FFF2-40B4-BE49-F238E27FC236}">
                <a16:creationId xmlns:a16="http://schemas.microsoft.com/office/drawing/2014/main" id="{998EE70B-425C-8CC3-0509-DD53D37709E4}"/>
              </a:ext>
            </a:extLst>
          </p:cNvPr>
          <p:cNvSpPr>
            <a:spLocks noGrp="1"/>
          </p:cNvSpPr>
          <p:nvPr>
            <p:ph type="sldNum" sz="quarter" idx="12"/>
          </p:nvPr>
        </p:nvSpPr>
        <p:spPr/>
        <p:txBody>
          <a:bodyPr/>
          <a:lstStyle/>
          <a:p>
            <a:fld id="{C4247577-80B9-4F9F-AA11-C084865B430B}" type="slidenum">
              <a:rPr lang="en-US" smtClean="0"/>
              <a:t>19</a:t>
            </a:fld>
            <a:endParaRPr lang="en-US"/>
          </a:p>
        </p:txBody>
      </p:sp>
    </p:spTree>
    <p:extLst>
      <p:ext uri="{BB962C8B-B14F-4D97-AF65-F5344CB8AC3E}">
        <p14:creationId xmlns:p14="http://schemas.microsoft.com/office/powerpoint/2010/main" val="23693960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3284628-967C-544A-6D9A-C90A75FE4073}"/>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Member</a:t>
            </a:r>
          </a:p>
        </p:txBody>
      </p:sp>
      <p:graphicFrame>
        <p:nvGraphicFramePr>
          <p:cNvPr id="5" name="Content Placeholder 2">
            <a:extLst>
              <a:ext uri="{FF2B5EF4-FFF2-40B4-BE49-F238E27FC236}">
                <a16:creationId xmlns:a16="http://schemas.microsoft.com/office/drawing/2014/main" id="{594CC20F-0909-C386-7DEA-03B4F8A7600D}"/>
              </a:ext>
            </a:extLst>
          </p:cNvPr>
          <p:cNvGraphicFramePr>
            <a:graphicFrameLocks noGrp="1"/>
          </p:cNvGraphicFramePr>
          <p:nvPr>
            <p:ph idx="1"/>
            <p:extLst>
              <p:ext uri="{D42A27DB-BD31-4B8C-83A1-F6EECF244321}">
                <p14:modId xmlns:p14="http://schemas.microsoft.com/office/powerpoint/2010/main" val="2380884455"/>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Slide Number Placeholder 7">
            <a:extLst>
              <a:ext uri="{FF2B5EF4-FFF2-40B4-BE49-F238E27FC236}">
                <a16:creationId xmlns:a16="http://schemas.microsoft.com/office/drawing/2014/main" id="{A1A6CEF5-4D64-26F0-87FB-58FDC584846D}"/>
              </a:ext>
            </a:extLst>
          </p:cNvPr>
          <p:cNvSpPr>
            <a:spLocks noGrp="1"/>
          </p:cNvSpPr>
          <p:nvPr>
            <p:ph type="sldNum" sz="quarter" idx="12"/>
          </p:nvPr>
        </p:nvSpPr>
        <p:spPr/>
        <p:txBody>
          <a:bodyPr/>
          <a:lstStyle/>
          <a:p>
            <a:fld id="{C4247577-80B9-4F9F-AA11-C084865B430B}" type="slidenum">
              <a:rPr lang="en-US" smtClean="0"/>
              <a:pPr/>
              <a:t>2</a:t>
            </a:fld>
            <a:endParaRPr lang="en-US" dirty="0"/>
          </a:p>
        </p:txBody>
      </p:sp>
    </p:spTree>
    <p:extLst>
      <p:ext uri="{BB962C8B-B14F-4D97-AF65-F5344CB8AC3E}">
        <p14:creationId xmlns:p14="http://schemas.microsoft.com/office/powerpoint/2010/main" val="24962562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6A16B-0FB3-77A8-1E5B-E2FB78C06663}"/>
              </a:ext>
            </a:extLst>
          </p:cNvPr>
          <p:cNvSpPr>
            <a:spLocks noGrp="1"/>
          </p:cNvSpPr>
          <p:nvPr>
            <p:ph type="title"/>
          </p:nvPr>
        </p:nvSpPr>
        <p:spPr/>
        <p:txBody>
          <a:bodyPr/>
          <a:lstStyle/>
          <a:p>
            <a:r>
              <a:rPr lang="vi-VN" dirty="0"/>
              <a:t>Adaline vs. MLP</a:t>
            </a:r>
            <a:endParaRPr lang="en-US" dirty="0"/>
          </a:p>
        </p:txBody>
      </p:sp>
      <p:sp>
        <p:nvSpPr>
          <p:cNvPr id="7" name="Text Placeholder 6">
            <a:extLst>
              <a:ext uri="{FF2B5EF4-FFF2-40B4-BE49-F238E27FC236}">
                <a16:creationId xmlns:a16="http://schemas.microsoft.com/office/drawing/2014/main" id="{09D5BC0F-B910-9E5C-07AE-91565FE65A64}"/>
              </a:ext>
            </a:extLst>
          </p:cNvPr>
          <p:cNvSpPr>
            <a:spLocks noGrp="1"/>
          </p:cNvSpPr>
          <p:nvPr>
            <p:ph type="body" idx="1"/>
          </p:nvPr>
        </p:nvSpPr>
        <p:spPr/>
        <p:txBody>
          <a:bodyPr/>
          <a:lstStyle/>
          <a:p>
            <a:r>
              <a:rPr lang="vi-VN" dirty="0"/>
              <a:t>Adaline</a:t>
            </a:r>
            <a:endParaRPr lang="en-US" dirty="0"/>
          </a:p>
        </p:txBody>
      </p:sp>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16C97FBF-4905-2BE7-82D5-82434EA4042F}"/>
                  </a:ext>
                </a:extLst>
              </p:cNvPr>
              <p:cNvSpPr>
                <a:spLocks noGrp="1"/>
              </p:cNvSpPr>
              <p:nvPr>
                <p:ph sz="half" idx="2"/>
              </p:nvPr>
            </p:nvSpPr>
            <p:spPr/>
            <p:txBody>
              <a:bodyPr>
                <a:normAutofit fontScale="70000" lnSpcReduction="20000"/>
              </a:bodyPr>
              <a:lstStyle/>
              <a:p>
                <a:r>
                  <a:rPr lang="vi-VN" dirty="0"/>
                  <a:t>Mô hình mạng nơ-ron đơn lớp</a:t>
                </a:r>
              </a:p>
              <a:p>
                <a:r>
                  <a:rPr lang="vi-VN" b="1" dirty="0"/>
                  <a:t>Activation func.</a:t>
                </a:r>
                <a:r>
                  <a:rPr lang="vi-VN" dirty="0"/>
                  <a:t>: hàm kích hoạt tuyến tính</a:t>
                </a:r>
                <a:r>
                  <a:rPr lang="vi-VN" b="1" dirty="0"/>
                  <a:t> </a:t>
                </a:r>
                <a14:m>
                  <m:oMath xmlns:m="http://schemas.openxmlformats.org/officeDocument/2006/math">
                    <m:r>
                      <a:rPr lang="vi-VN" i="1" smtClean="0">
                        <a:latin typeface="Cambria Math" panose="02040503050406030204" pitchFamily="18" charset="0"/>
                        <a:ea typeface="Cambria Math" panose="02040503050406030204" pitchFamily="18" charset="0"/>
                      </a:rPr>
                      <m:t>𝜙</m:t>
                    </m:r>
                    <m:d>
                      <m:dPr>
                        <m:ctrlPr>
                          <a:rPr lang="vi-VN" b="0" i="1" smtClean="0">
                            <a:latin typeface="Cambria Math" panose="02040503050406030204" pitchFamily="18" charset="0"/>
                            <a:ea typeface="Cambria Math" panose="02040503050406030204" pitchFamily="18" charset="0"/>
                          </a:rPr>
                        </m:ctrlPr>
                      </m:dPr>
                      <m:e>
                        <m:r>
                          <m:rPr>
                            <m:sty m:val="p"/>
                          </m:rPr>
                          <a:rPr lang="vi-VN" i="1">
                            <a:latin typeface="Cambria Math" panose="02040503050406030204" pitchFamily="18" charset="0"/>
                            <a:ea typeface="Cambria Math" panose="02040503050406030204" pitchFamily="18" charset="0"/>
                          </a:rPr>
                          <m:t>z</m:t>
                        </m:r>
                      </m:e>
                    </m:d>
                    <m:r>
                      <a:rPr lang="vi-VN" b="0" i="1" smtClean="0">
                        <a:latin typeface="Cambria Math" panose="02040503050406030204" pitchFamily="18" charset="0"/>
                        <a:ea typeface="Cambria Math" panose="02040503050406030204" pitchFamily="18" charset="0"/>
                      </a:rPr>
                      <m:t>=</m:t>
                    </m:r>
                    <m:r>
                      <m:rPr>
                        <m:sty m:val="p"/>
                      </m:rPr>
                      <a:rPr lang="vi-VN" i="1">
                        <a:latin typeface="Cambria Math" panose="02040503050406030204" pitchFamily="18" charset="0"/>
                        <a:ea typeface="Cambria Math" panose="02040503050406030204" pitchFamily="18" charset="0"/>
                      </a:rPr>
                      <m:t>z</m:t>
                    </m:r>
                  </m:oMath>
                </a14:m>
                <a:endParaRPr lang="vi-VN" dirty="0">
                  <a:ea typeface="Cambria Math" panose="02040503050406030204" pitchFamily="18" charset="0"/>
                </a:endParaRPr>
              </a:p>
              <a:p>
                <a:r>
                  <a:rPr lang="vi-VN" dirty="0"/>
                  <a:t>Thời gian training nhanh, độ chính xác cao nếu lựa chon eta và số lần lặp phù hợp, dữ liệu dễ dàng chuẩn hóa. Phù hợp cho phân loại đơn giản như phân loại nhị phân.</a:t>
                </a:r>
                <a:endParaRPr lang="en-US" dirty="0"/>
              </a:p>
            </p:txBody>
          </p:sp>
        </mc:Choice>
        <mc:Fallback xmlns="">
          <p:sp>
            <p:nvSpPr>
              <p:cNvPr id="8" name="Content Placeholder 7">
                <a:extLst>
                  <a:ext uri="{FF2B5EF4-FFF2-40B4-BE49-F238E27FC236}">
                    <a16:creationId xmlns:a16="http://schemas.microsoft.com/office/drawing/2014/main" id="{16C97FBF-4905-2BE7-82D5-82434EA4042F}"/>
                  </a:ext>
                </a:extLst>
              </p:cNvPr>
              <p:cNvSpPr>
                <a:spLocks noGrp="1" noRot="1" noChangeAspect="1" noMove="1" noResize="1" noEditPoints="1" noAdjustHandles="1" noChangeArrowheads="1" noChangeShapeType="1" noTextEdit="1"/>
              </p:cNvSpPr>
              <p:nvPr>
                <p:ph sz="half" idx="2"/>
              </p:nvPr>
            </p:nvSpPr>
            <p:spPr>
              <a:blipFill>
                <a:blip r:embed="rId3"/>
                <a:stretch>
                  <a:fillRect l="-1064" t="-3311" r="-2128"/>
                </a:stretch>
              </a:blipFill>
            </p:spPr>
            <p:txBody>
              <a:bodyPr/>
              <a:lstStyle/>
              <a:p>
                <a:r>
                  <a:rPr lang="en-US">
                    <a:noFill/>
                  </a:rPr>
                  <a:t> </a:t>
                </a:r>
              </a:p>
            </p:txBody>
          </p:sp>
        </mc:Fallback>
      </mc:AlternateContent>
      <p:sp>
        <p:nvSpPr>
          <p:cNvPr id="9" name="Text Placeholder 8">
            <a:extLst>
              <a:ext uri="{FF2B5EF4-FFF2-40B4-BE49-F238E27FC236}">
                <a16:creationId xmlns:a16="http://schemas.microsoft.com/office/drawing/2014/main" id="{2B55E27B-7BE5-DBC3-462D-7D2EFDB186C9}"/>
              </a:ext>
            </a:extLst>
          </p:cNvPr>
          <p:cNvSpPr>
            <a:spLocks noGrp="1"/>
          </p:cNvSpPr>
          <p:nvPr>
            <p:ph type="body" sz="quarter" idx="3"/>
          </p:nvPr>
        </p:nvSpPr>
        <p:spPr/>
        <p:txBody>
          <a:bodyPr/>
          <a:lstStyle/>
          <a:p>
            <a:r>
              <a:rPr lang="vi-VN" dirty="0"/>
              <a:t>MLP</a:t>
            </a:r>
            <a:endParaRPr lang="en-US" dirty="0"/>
          </a:p>
        </p:txBody>
      </p:sp>
      <mc:AlternateContent xmlns:mc="http://schemas.openxmlformats.org/markup-compatibility/2006" xmlns:a14="http://schemas.microsoft.com/office/drawing/2010/main">
        <mc:Choice Requires="a14">
          <p:sp>
            <p:nvSpPr>
              <p:cNvPr id="12" name="Content Placeholder 11">
                <a:extLst>
                  <a:ext uri="{FF2B5EF4-FFF2-40B4-BE49-F238E27FC236}">
                    <a16:creationId xmlns:a16="http://schemas.microsoft.com/office/drawing/2014/main" id="{BAE47769-6B87-5CCC-F83F-E38C180BFD05}"/>
                  </a:ext>
                </a:extLst>
              </p:cNvPr>
              <p:cNvSpPr>
                <a:spLocks noGrp="1"/>
              </p:cNvSpPr>
              <p:nvPr>
                <p:ph sz="quarter" idx="4"/>
              </p:nvPr>
            </p:nvSpPr>
            <p:spPr/>
            <p:txBody>
              <a:bodyPr>
                <a:normAutofit fontScale="70000" lnSpcReduction="20000"/>
              </a:bodyPr>
              <a:lstStyle/>
              <a:p>
                <a:r>
                  <a:rPr lang="vi-VN" dirty="0"/>
                  <a:t>Mô hình mạng nơ-rơn </a:t>
                </a:r>
                <a:r>
                  <a:rPr lang="vi-VN" i="1" dirty="0"/>
                  <a:t>chuyển tiếp </a:t>
                </a:r>
                <a:r>
                  <a:rPr lang="vi-VN" dirty="0"/>
                  <a:t>nhiều lớp </a:t>
                </a:r>
              </a:p>
              <a:p>
                <a:r>
                  <a:rPr lang="vi-VN" b="1" dirty="0"/>
                  <a:t>Activation func.: </a:t>
                </a:r>
                <a:r>
                  <a:rPr lang="vi-VN" dirty="0"/>
                  <a:t>phải là một hàm kích hoạt </a:t>
                </a:r>
                <a:r>
                  <a:rPr lang="vi-VN" i="1" dirty="0"/>
                  <a:t>phi tuyến tính</a:t>
                </a:r>
                <a:r>
                  <a:rPr lang="vi-VN" dirty="0"/>
                  <a:t>, chẳn hạn như sigmoid: </a:t>
                </a:r>
              </a:p>
              <a:p>
                <a:pPr marL="0" indent="0">
                  <a:buNone/>
                </a:pPr>
                <a14:m>
                  <m:oMathPara xmlns:m="http://schemas.openxmlformats.org/officeDocument/2006/math">
                    <m:oMathParaPr>
                      <m:jc m:val="centerGroup"/>
                    </m:oMathParaPr>
                    <m:oMath xmlns:m="http://schemas.openxmlformats.org/officeDocument/2006/math">
                      <m:r>
                        <a:rPr lang="vi-VN" i="1" smtClean="0">
                          <a:latin typeface="Cambria Math" panose="02040503050406030204" pitchFamily="18" charset="0"/>
                          <a:ea typeface="Cambria Math" panose="02040503050406030204" pitchFamily="18" charset="0"/>
                        </a:rPr>
                        <m:t>𝜙</m:t>
                      </m:r>
                      <m:d>
                        <m:dPr>
                          <m:ctrlPr>
                            <a:rPr lang="vi-VN" b="0" i="1" smtClean="0">
                              <a:latin typeface="Cambria Math" panose="02040503050406030204" pitchFamily="18" charset="0"/>
                              <a:ea typeface="Cambria Math" panose="02040503050406030204" pitchFamily="18" charset="0"/>
                            </a:rPr>
                          </m:ctrlPr>
                        </m:dPr>
                        <m:e>
                          <m:r>
                            <m:rPr>
                              <m:sty m:val="p"/>
                            </m:rPr>
                            <a:rPr lang="vi-VN" i="1">
                              <a:latin typeface="Cambria Math" panose="02040503050406030204" pitchFamily="18" charset="0"/>
                              <a:ea typeface="Cambria Math" panose="02040503050406030204" pitchFamily="18" charset="0"/>
                            </a:rPr>
                            <m:t>z</m:t>
                          </m:r>
                        </m:e>
                      </m:d>
                      <m:r>
                        <a:rPr lang="vi-VN" b="0" i="1" smtClean="0">
                          <a:latin typeface="Cambria Math" panose="02040503050406030204" pitchFamily="18" charset="0"/>
                          <a:ea typeface="Cambria Math" panose="02040503050406030204" pitchFamily="18" charset="0"/>
                        </a:rPr>
                        <m:t>=</m:t>
                      </m:r>
                      <m:f>
                        <m:fPr>
                          <m:ctrlPr>
                            <a:rPr lang="vi-VN" b="0" i="1" smtClean="0">
                              <a:latin typeface="Cambria Math" panose="02040503050406030204" pitchFamily="18" charset="0"/>
                              <a:ea typeface="Cambria Math" panose="02040503050406030204" pitchFamily="18" charset="0"/>
                            </a:rPr>
                          </m:ctrlPr>
                        </m:fPr>
                        <m:num>
                          <m:r>
                            <a:rPr lang="vi-VN" i="1">
                              <a:latin typeface="Cambria Math" panose="02040503050406030204" pitchFamily="18" charset="0"/>
                              <a:ea typeface="Cambria Math" panose="02040503050406030204" pitchFamily="18" charset="0"/>
                            </a:rPr>
                            <m:t>1</m:t>
                          </m:r>
                        </m:num>
                        <m:den>
                          <m:r>
                            <a:rPr lang="vi-VN" i="1">
                              <a:latin typeface="Cambria Math" panose="02040503050406030204" pitchFamily="18" charset="0"/>
                              <a:ea typeface="Cambria Math" panose="02040503050406030204" pitchFamily="18" charset="0"/>
                            </a:rPr>
                            <m:t>1</m:t>
                          </m:r>
                          <m:r>
                            <a:rPr lang="vi-VN" b="0" i="1" smtClean="0">
                              <a:latin typeface="Cambria Math" panose="02040503050406030204" pitchFamily="18" charset="0"/>
                              <a:ea typeface="Cambria Math" panose="02040503050406030204" pitchFamily="18" charset="0"/>
                            </a:rPr>
                            <m:t>+</m:t>
                          </m:r>
                          <m:sSup>
                            <m:sSupPr>
                              <m:ctrlPr>
                                <a:rPr lang="vi-VN" b="0" i="1" smtClean="0">
                                  <a:latin typeface="Cambria Math" panose="02040503050406030204" pitchFamily="18" charset="0"/>
                                  <a:ea typeface="Cambria Math" panose="02040503050406030204" pitchFamily="18" charset="0"/>
                                </a:rPr>
                              </m:ctrlPr>
                            </m:sSupPr>
                            <m:e>
                              <m:r>
                                <m:rPr>
                                  <m:sty m:val="p"/>
                                </m:rPr>
                                <a:rPr lang="vi-VN" i="1">
                                  <a:latin typeface="Cambria Math" panose="02040503050406030204" pitchFamily="18" charset="0"/>
                                  <a:ea typeface="Cambria Math" panose="02040503050406030204" pitchFamily="18" charset="0"/>
                                </a:rPr>
                                <m:t>e</m:t>
                              </m:r>
                            </m:e>
                            <m:sup>
                              <m:r>
                                <a:rPr lang="vi-VN" b="0" i="1" smtClean="0">
                                  <a:latin typeface="Cambria Math" panose="02040503050406030204" pitchFamily="18" charset="0"/>
                                  <a:ea typeface="Cambria Math" panose="02040503050406030204" pitchFamily="18" charset="0"/>
                                </a:rPr>
                                <m:t>−</m:t>
                              </m:r>
                              <m:r>
                                <m:rPr>
                                  <m:sty m:val="p"/>
                                </m:rPr>
                                <a:rPr lang="vi-VN" i="1">
                                  <a:latin typeface="Cambria Math" panose="02040503050406030204" pitchFamily="18" charset="0"/>
                                  <a:ea typeface="Cambria Math" panose="02040503050406030204" pitchFamily="18" charset="0"/>
                                </a:rPr>
                                <m:t>z</m:t>
                              </m:r>
                            </m:sup>
                          </m:sSup>
                        </m:den>
                      </m:f>
                    </m:oMath>
                  </m:oMathPara>
                </a14:m>
                <a:endParaRPr lang="vi-VN" dirty="0"/>
              </a:p>
              <a:p>
                <a:r>
                  <a:rPr lang="vi-VN" dirty="0"/>
                  <a:t>Mạng nơ-ron đa lớp khó đào tạo hơn nhiều so với các thuật toán đơn giản hơn như Adaline, hồi quy logistic hoặc SVM. Trong các mạng nơ-ron đa lớp, chúng ta thường có hàng trăm, hàng nghìn hoặc thậm chí hàng tỷ trọng số mà chúng ta cần tối ưu hóa.</a:t>
                </a:r>
              </a:p>
            </p:txBody>
          </p:sp>
        </mc:Choice>
        <mc:Fallback xmlns="">
          <p:sp>
            <p:nvSpPr>
              <p:cNvPr id="12" name="Content Placeholder 11">
                <a:extLst>
                  <a:ext uri="{FF2B5EF4-FFF2-40B4-BE49-F238E27FC236}">
                    <a16:creationId xmlns:a16="http://schemas.microsoft.com/office/drawing/2014/main" id="{BAE47769-6B87-5CCC-F83F-E38C180BFD05}"/>
                  </a:ext>
                </a:extLst>
              </p:cNvPr>
              <p:cNvSpPr>
                <a:spLocks noGrp="1" noRot="1" noChangeAspect="1" noMove="1" noResize="1" noEditPoints="1" noAdjustHandles="1" noChangeArrowheads="1" noChangeShapeType="1" noTextEdit="1"/>
              </p:cNvSpPr>
              <p:nvPr>
                <p:ph sz="quarter" idx="4"/>
              </p:nvPr>
            </p:nvSpPr>
            <p:spPr>
              <a:blipFill>
                <a:blip r:embed="rId4"/>
                <a:stretch>
                  <a:fillRect l="-1059" t="-3311"/>
                </a:stretch>
              </a:blipFill>
            </p:spPr>
            <p:txBody>
              <a:bodyPr/>
              <a:lstStyle/>
              <a:p>
                <a:r>
                  <a:rPr lang="en-US">
                    <a:noFill/>
                  </a:rPr>
                  <a:t> </a:t>
                </a:r>
              </a:p>
            </p:txBody>
          </p:sp>
        </mc:Fallback>
      </mc:AlternateContent>
      <p:sp>
        <p:nvSpPr>
          <p:cNvPr id="5" name="Slide Number Placeholder 4">
            <a:extLst>
              <a:ext uri="{FF2B5EF4-FFF2-40B4-BE49-F238E27FC236}">
                <a16:creationId xmlns:a16="http://schemas.microsoft.com/office/drawing/2014/main" id="{BF894469-8D20-6453-7D88-43B7AC5FE0B8}"/>
              </a:ext>
            </a:extLst>
          </p:cNvPr>
          <p:cNvSpPr>
            <a:spLocks noGrp="1"/>
          </p:cNvSpPr>
          <p:nvPr>
            <p:ph type="sldNum" sz="quarter" idx="12"/>
          </p:nvPr>
        </p:nvSpPr>
        <p:spPr/>
        <p:txBody>
          <a:bodyPr/>
          <a:lstStyle/>
          <a:p>
            <a:fld id="{C4247577-80B9-4F9F-AA11-C084865B430B}" type="slidenum">
              <a:rPr lang="en-US" smtClean="0"/>
              <a:t>20</a:t>
            </a:fld>
            <a:endParaRPr lang="en-US"/>
          </a:p>
        </p:txBody>
      </p:sp>
    </p:spTree>
    <p:extLst>
      <p:ext uri="{BB962C8B-B14F-4D97-AF65-F5344CB8AC3E}">
        <p14:creationId xmlns:p14="http://schemas.microsoft.com/office/powerpoint/2010/main" val="23169923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F1BC658-406C-96B9-B904-2DDAB6B912D5}"/>
              </a:ext>
            </a:extLst>
          </p:cNvPr>
          <p:cNvSpPr>
            <a:spLocks noGrp="1"/>
          </p:cNvSpPr>
          <p:nvPr>
            <p:ph type="title"/>
          </p:nvPr>
        </p:nvSpPr>
        <p:spPr/>
        <p:txBody>
          <a:bodyPr/>
          <a:lstStyle/>
          <a:p>
            <a:r>
              <a:rPr lang="vi-VN" dirty="0"/>
              <a:t>Lỗi bình phương trung bình</a:t>
            </a:r>
            <a:endParaRPr lang="en-US" dirty="0"/>
          </a:p>
        </p:txBody>
      </p:sp>
      <p:pic>
        <p:nvPicPr>
          <p:cNvPr id="13" name="Picture 12">
            <a:extLst>
              <a:ext uri="{FF2B5EF4-FFF2-40B4-BE49-F238E27FC236}">
                <a16:creationId xmlns:a16="http://schemas.microsoft.com/office/drawing/2014/main" id="{D85BB18E-9968-3BF5-118D-28772EB14BC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24304" y="3811303"/>
            <a:ext cx="8839484" cy="2931385"/>
          </a:xfrm>
          <a:prstGeom prst="rect">
            <a:avLst/>
          </a:prstGeom>
          <a:noFill/>
          <a:ln>
            <a:noFill/>
          </a:ln>
        </p:spPr>
      </p:pic>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E17C880A-13CB-7129-F484-C691D36A46AF}"/>
                  </a:ext>
                </a:extLst>
              </p:cNvPr>
              <p:cNvSpPr txBox="1"/>
              <p:nvPr/>
            </p:nvSpPr>
            <p:spPr>
              <a:xfrm>
                <a:off x="945931" y="1502979"/>
                <a:ext cx="9711559" cy="230832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2400" kern="100" dirty="0">
                    <a:effectLst/>
                    <a:latin typeface="Calibri" panose="020F0502020204030204" pitchFamily="34" charset="0"/>
                    <a:ea typeface="Calibri" panose="020F0502020204030204" pitchFamily="34" charset="0"/>
                    <a:cs typeface="Times New Roman" panose="02020603050405020304" pitchFamily="18" charset="0"/>
                  </a:rPr>
                  <a:t>Trong một lần lặp, lỗi trong ADALINE được tính toán như sau </a:t>
                </a:r>
                <a14:m>
                  <m:oMath xmlns:m="http://schemas.openxmlformats.org/officeDocument/2006/math">
                    <m:sSup>
                      <m:sSupPr>
                        <m:ctrlPr>
                          <a:rPr lang="en-US" sz="2400" i="1" kern="100">
                            <a:effectLst/>
                            <a:latin typeface="Cambria Math" panose="02040503050406030204" pitchFamily="18" charset="0"/>
                            <a:ea typeface="Calibri" panose="020F0502020204030204" pitchFamily="34" charset="0"/>
                            <a:cs typeface="Times New Roman" panose="02020603050405020304" pitchFamily="18" charset="0"/>
                          </a:rPr>
                        </m:ctrlPr>
                      </m:sSupPr>
                      <m:e>
                        <m:d>
                          <m:dPr>
                            <m:ctrlPr>
                              <a:rPr lang="en-US" sz="2400" i="1" kern="100">
                                <a:effectLst/>
                                <a:latin typeface="Cambria Math" panose="02040503050406030204" pitchFamily="18" charset="0"/>
                                <a:ea typeface="Calibri" panose="020F0502020204030204" pitchFamily="34" charset="0"/>
                                <a:cs typeface="Times New Roman" panose="02020603050405020304" pitchFamily="18" charset="0"/>
                              </a:rPr>
                            </m:ctrlPr>
                          </m:dPr>
                          <m:e>
                            <m:r>
                              <a:rPr lang="vi-VN" sz="2400" i="1" kern="100">
                                <a:effectLst/>
                                <a:latin typeface="Cambria Math" panose="02040503050406030204" pitchFamily="18" charset="0"/>
                                <a:ea typeface="Calibri" panose="020F0502020204030204" pitchFamily="34" charset="0"/>
                                <a:cs typeface="Times New Roman" panose="02020603050405020304" pitchFamily="18" charset="0"/>
                              </a:rPr>
                              <m:t>𝑦</m:t>
                            </m:r>
                            <m:r>
                              <a:rPr lang="vi-VN" sz="2400" i="1" kern="100">
                                <a:effectLst/>
                                <a:latin typeface="Cambria Math" panose="02040503050406030204" pitchFamily="18" charset="0"/>
                                <a:ea typeface="Calibri" panose="020F0502020204030204" pitchFamily="34" charset="0"/>
                                <a:cs typeface="Times New Roman" panose="02020603050405020304" pitchFamily="18" charset="0"/>
                              </a:rPr>
                              <m:t>−</m:t>
                            </m:r>
                            <m:acc>
                              <m:accPr>
                                <m:chr m:val="̂"/>
                                <m:ctrlPr>
                                  <a:rPr lang="en-US" sz="2400" i="1" kern="100">
                                    <a:effectLst/>
                                    <a:latin typeface="Cambria Math" panose="02040503050406030204" pitchFamily="18" charset="0"/>
                                    <a:ea typeface="Calibri" panose="020F0502020204030204" pitchFamily="34" charset="0"/>
                                    <a:cs typeface="Times New Roman" panose="02020603050405020304" pitchFamily="18" charset="0"/>
                                  </a:rPr>
                                </m:ctrlPr>
                              </m:accPr>
                              <m:e>
                                <m:r>
                                  <a:rPr lang="vi-VN" sz="2400" i="1" kern="100">
                                    <a:effectLst/>
                                    <a:latin typeface="Cambria Math" panose="02040503050406030204" pitchFamily="18" charset="0"/>
                                    <a:ea typeface="Calibri" panose="020F0502020204030204" pitchFamily="34" charset="0"/>
                                    <a:cs typeface="Times New Roman" panose="02020603050405020304" pitchFamily="18" charset="0"/>
                                  </a:rPr>
                                  <m:t>𝑦</m:t>
                                </m:r>
                              </m:e>
                            </m:acc>
                          </m:e>
                        </m:d>
                      </m:e>
                      <m:sup>
                        <m:r>
                          <a:rPr lang="vi-VN" sz="2400" i="1" kern="100">
                            <a:effectLst/>
                            <a:latin typeface="Cambria Math" panose="02040503050406030204" pitchFamily="18" charset="0"/>
                            <a:ea typeface="Calibri" panose="020F0502020204030204" pitchFamily="34" charset="0"/>
                            <a:cs typeface="Times New Roman" panose="02020603050405020304" pitchFamily="18" charset="0"/>
                          </a:rPr>
                          <m:t>2</m:t>
                        </m:r>
                      </m:sup>
                    </m:sSup>
                  </m:oMath>
                </a14:m>
                <a:r>
                  <a:rPr lang="vi-VN" sz="2400" kern="100" dirty="0">
                    <a:effectLst/>
                    <a:latin typeface="Calibri" panose="020F0502020204030204" pitchFamily="34" charset="0"/>
                    <a:ea typeface="Times New Roman" panose="02020603050405020304" pitchFamily="18" charset="0"/>
                    <a:cs typeface="Times New Roman" panose="02020603050405020304" pitchFamily="18" charset="0"/>
                  </a:rPr>
                  <a:t>, nói cách khác, nó là bình phương hiệu số của expected value và predicted value. Quá trình so sánh các giá trị của expected và predicted được lặp lại trong tất cả các trường hợp, </a:t>
                </a:r>
                <a14:m>
                  <m:oMath xmlns:m="http://schemas.openxmlformats.org/officeDocument/2006/math">
                    <m:r>
                      <a:rPr lang="vi-VN" sz="2400" i="1" kern="100">
                        <a:effectLst/>
                        <a:latin typeface="Cambria Math" panose="02040503050406030204" pitchFamily="18" charset="0"/>
                        <a:ea typeface="Times New Roman" panose="02020603050405020304" pitchFamily="18" charset="0"/>
                        <a:cs typeface="Times New Roman" panose="02020603050405020304" pitchFamily="18" charset="0"/>
                      </a:rPr>
                      <m:t>𝑗</m:t>
                    </m:r>
                    <m:r>
                      <a:rPr lang="vi-VN" sz="2400" i="1" kern="100">
                        <a:effectLst/>
                        <a:latin typeface="Cambria Math" panose="02040503050406030204" pitchFamily="18" charset="0"/>
                        <a:ea typeface="Times New Roman" panose="02020603050405020304" pitchFamily="18" charset="0"/>
                        <a:cs typeface="Times New Roman" panose="02020603050405020304" pitchFamily="18" charset="0"/>
                      </a:rPr>
                      <m:t>=1</m:t>
                    </m:r>
                  </m:oMath>
                </a14:m>
                <a:r>
                  <a:rPr lang="vi-VN" sz="2400" kern="100" dirty="0">
                    <a:effectLst/>
                    <a:latin typeface="Calibri" panose="020F0502020204030204" pitchFamily="34" charset="0"/>
                    <a:ea typeface="Times New Roman" panose="02020603050405020304" pitchFamily="18" charset="0"/>
                    <a:cs typeface="Times New Roman" panose="02020603050405020304" pitchFamily="18" charset="0"/>
                  </a:rPr>
                  <a:t> đến </a:t>
                </a:r>
                <a14:m>
                  <m:oMath xmlns:m="http://schemas.openxmlformats.org/officeDocument/2006/math">
                    <m:r>
                      <a:rPr lang="vi-VN" sz="2400" i="1" kern="100">
                        <a:effectLst/>
                        <a:latin typeface="Cambria Math" panose="02040503050406030204" pitchFamily="18" charset="0"/>
                        <a:ea typeface="Times New Roman" panose="02020603050405020304" pitchFamily="18" charset="0"/>
                        <a:cs typeface="Times New Roman" panose="02020603050405020304" pitchFamily="18" charset="0"/>
                      </a:rPr>
                      <m:t>𝑗</m:t>
                    </m:r>
                    <m:r>
                      <a:rPr lang="vi-VN" sz="2400" i="1" kern="100">
                        <a:effectLst/>
                        <a:latin typeface="Cambria Math" panose="02040503050406030204" pitchFamily="18" charset="0"/>
                        <a:ea typeface="Times New Roman" panose="02020603050405020304" pitchFamily="18" charset="0"/>
                        <a:cs typeface="Times New Roman" panose="02020603050405020304" pitchFamily="18" charset="0"/>
                      </a:rPr>
                      <m:t>=</m:t>
                    </m:r>
                    <m:r>
                      <a:rPr lang="vi-VN" sz="2400" i="1" kern="100">
                        <a:effectLst/>
                        <a:latin typeface="Cambria Math" panose="02040503050406030204" pitchFamily="18" charset="0"/>
                        <a:ea typeface="Times New Roman" panose="02020603050405020304" pitchFamily="18" charset="0"/>
                        <a:cs typeface="Times New Roman" panose="02020603050405020304" pitchFamily="18" charset="0"/>
                      </a:rPr>
                      <m:t>𝑛</m:t>
                    </m:r>
                  </m:oMath>
                </a14:m>
                <a:r>
                  <a:rPr lang="vi-VN" sz="2400" kern="100" dirty="0">
                    <a:effectLst/>
                    <a:latin typeface="Calibri" panose="020F0502020204030204" pitchFamily="34" charset="0"/>
                    <a:ea typeface="Times New Roman" panose="02020603050405020304" pitchFamily="18" charset="0"/>
                    <a:cs typeface="Times New Roman" panose="02020603050405020304" pitchFamily="18" charset="0"/>
                  </a:rPr>
                  <a:t>, trong một tập dữ liệu nhất định. Khi chúng ta thêm hiệu bình phương cho toàn bộ tập dữ liệu và chia cho tổng số, chúng ta gọi là mean of squared errors (MSE):</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14" name="TextBox 13">
                <a:extLst>
                  <a:ext uri="{FF2B5EF4-FFF2-40B4-BE49-F238E27FC236}">
                    <a16:creationId xmlns:a16="http://schemas.microsoft.com/office/drawing/2014/main" id="{E17C880A-13CB-7129-F484-C691D36A46AF}"/>
                  </a:ext>
                </a:extLst>
              </p:cNvPr>
              <p:cNvSpPr txBox="1">
                <a:spLocks noRot="1" noChangeAspect="1" noMove="1" noResize="1" noEditPoints="1" noAdjustHandles="1" noChangeArrowheads="1" noChangeShapeType="1" noTextEdit="1"/>
              </p:cNvSpPr>
              <p:nvPr/>
            </p:nvSpPr>
            <p:spPr>
              <a:xfrm>
                <a:off x="945931" y="1502979"/>
                <a:ext cx="9711559" cy="2308324"/>
              </a:xfrm>
              <a:prstGeom prst="rect">
                <a:avLst/>
              </a:prstGeom>
              <a:blipFill>
                <a:blip r:embed="rId4"/>
                <a:stretch>
                  <a:fillRect l="-942" t="-2116" r="-1507" b="-529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E2627F1F-FF9A-5803-F374-245985F78134}"/>
              </a:ext>
            </a:extLst>
          </p:cNvPr>
          <p:cNvSpPr>
            <a:spLocks noGrp="1"/>
          </p:cNvSpPr>
          <p:nvPr>
            <p:ph type="sldNum" sz="quarter" idx="12"/>
          </p:nvPr>
        </p:nvSpPr>
        <p:spPr/>
        <p:txBody>
          <a:bodyPr/>
          <a:lstStyle/>
          <a:p>
            <a:fld id="{C4247577-80B9-4F9F-AA11-C084865B430B}" type="slidenum">
              <a:rPr lang="en-US" smtClean="0"/>
              <a:pPr/>
              <a:t>21</a:t>
            </a:fld>
            <a:endParaRPr lang="en-US" dirty="0"/>
          </a:p>
        </p:txBody>
      </p:sp>
    </p:spTree>
    <p:extLst>
      <p:ext uri="{BB962C8B-B14F-4D97-AF65-F5344CB8AC3E}">
        <p14:creationId xmlns:p14="http://schemas.microsoft.com/office/powerpoint/2010/main" val="34937199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E870E-E729-4E1A-5775-4ECEA0AE8417}"/>
              </a:ext>
            </a:extLst>
          </p:cNvPr>
          <p:cNvSpPr>
            <a:spLocks noGrp="1"/>
          </p:cNvSpPr>
          <p:nvPr>
            <p:ph type="title"/>
          </p:nvPr>
        </p:nvSpPr>
        <p:spPr/>
        <p:txBody>
          <a:bodyPr/>
          <a:lstStyle/>
          <a:p>
            <a:r>
              <a:rPr lang="vi-VN" dirty="0"/>
              <a:t>Thuật toán bình phương tối thiểu</a:t>
            </a:r>
            <a:endParaRPr lang="en-US" dirty="0"/>
          </a:p>
        </p:txBody>
      </p:sp>
      <p:pic>
        <p:nvPicPr>
          <p:cNvPr id="2050" name="Picture 2">
            <a:extLst>
              <a:ext uri="{FF2B5EF4-FFF2-40B4-BE49-F238E27FC236}">
                <a16:creationId xmlns:a16="http://schemas.microsoft.com/office/drawing/2014/main" id="{95DD2A88-60ED-F1F8-9FF7-6FC1C9B89AD7}"/>
              </a:ext>
            </a:extLst>
          </p:cNvPr>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tretch>
            <a:fillRect/>
          </a:stretch>
        </p:blipFill>
        <p:spPr bwMode="auto">
          <a:xfrm>
            <a:off x="838200" y="2252572"/>
            <a:ext cx="5181600" cy="3497444"/>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D2159401-5803-AB89-F58D-6FFAB74B1E90}"/>
                  </a:ext>
                </a:extLst>
              </p:cNvPr>
              <p:cNvSpPr>
                <a:spLocks noGrp="1"/>
              </p:cNvSpPr>
              <p:nvPr>
                <p:ph sz="half" idx="2"/>
              </p:nvPr>
            </p:nvSpPr>
            <p:spPr/>
            <p:txBody>
              <a:bodyPr>
                <a:normAutofit fontScale="92500" lnSpcReduction="10000"/>
              </a:bodyPr>
              <a:lstStyle/>
              <a:p>
                <a:r>
                  <a:rPr lang="vi-VN" sz="2800" kern="100" dirty="0">
                    <a:effectLst/>
                    <a:latin typeface="Calibri" panose="020F0502020204030204" pitchFamily="34" charset="0"/>
                    <a:ea typeface="Calibri" panose="020F0502020204030204" pitchFamily="34" charset="0"/>
                    <a:cs typeface="Times New Roman" panose="02020603050405020304" pitchFamily="18" charset="0"/>
                  </a:rPr>
                  <a:t>Trục hoành thể hiện </a:t>
                </a:r>
                <a14:m>
                  <m:oMath xmlns:m="http://schemas.openxmlformats.org/officeDocument/2006/math">
                    <m:sSub>
                      <m:sSubPr>
                        <m:ctrlPr>
                          <a:rPr lang="en-US" sz="2800"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vi-VN" sz="2800" i="1" kern="100">
                            <a:effectLst/>
                            <a:latin typeface="Cambria Math" panose="02040503050406030204" pitchFamily="18" charset="0"/>
                            <a:ea typeface="Calibri" panose="020F0502020204030204" pitchFamily="34" charset="0"/>
                            <a:cs typeface="Times New Roman" panose="02020603050405020304" pitchFamily="18" charset="0"/>
                          </a:rPr>
                          <m:t>𝑥</m:t>
                        </m:r>
                      </m:e>
                      <m:sub>
                        <m:r>
                          <a:rPr lang="vi-VN" sz="2800" i="1" kern="100">
                            <a:effectLst/>
                            <a:latin typeface="Cambria Math" panose="02040503050406030204" pitchFamily="18" charset="0"/>
                            <a:ea typeface="Calibri" panose="020F0502020204030204" pitchFamily="34" charset="0"/>
                            <a:cs typeface="Times New Roman" panose="02020603050405020304" pitchFamily="18" charset="0"/>
                          </a:rPr>
                          <m:t>1</m:t>
                        </m:r>
                      </m:sub>
                    </m:sSub>
                  </m:oMath>
                </a14:m>
                <a:r>
                  <a:rPr lang="vi-VN" sz="2800" kern="100" dirty="0">
                    <a:effectLst/>
                    <a:latin typeface="Calibri" panose="020F0502020204030204" pitchFamily="34" charset="0"/>
                    <a:ea typeface="Times New Roman" panose="02020603050405020304" pitchFamily="18" charset="0"/>
                    <a:cs typeface="Times New Roman" panose="02020603050405020304" pitchFamily="18" charset="0"/>
                  </a:rPr>
                  <a:t> predictor (hay feature), trung tung biểu thị giá trị dự đoán (predicted value) </a:t>
                </a:r>
                <a14:m>
                  <m:oMath xmlns:m="http://schemas.openxmlformats.org/officeDocument/2006/math">
                    <m:acc>
                      <m:accPr>
                        <m:chr m:val="̂"/>
                        <m:ctrlPr>
                          <a:rPr lang="en-US" sz="2800" i="1" kern="100">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vi-VN" sz="2800" i="1" kern="100">
                            <a:effectLst/>
                            <a:latin typeface="Cambria Math" panose="02040503050406030204" pitchFamily="18" charset="0"/>
                            <a:ea typeface="Times New Roman" panose="02020603050405020304" pitchFamily="18" charset="0"/>
                            <a:cs typeface="Times New Roman" panose="02020603050405020304" pitchFamily="18" charset="0"/>
                          </a:rPr>
                          <m:t>𝑦</m:t>
                        </m:r>
                      </m:e>
                    </m:acc>
                  </m:oMath>
                </a14:m>
                <a:r>
                  <a:rPr lang="vi-VN" sz="2800" kern="100" dirty="0">
                    <a:effectLst/>
                    <a:latin typeface="Calibri" panose="020F0502020204030204" pitchFamily="34" charset="0"/>
                    <a:ea typeface="Times New Roman" panose="02020603050405020304" pitchFamily="18" charset="0"/>
                    <a:cs typeface="Times New Roman" panose="02020603050405020304" pitchFamily="18" charset="0"/>
                  </a:rPr>
                  <a:t>, và các chấm màu hồng đại diện cho các giá trị dự kiến (real data points). </a:t>
                </a:r>
              </a:p>
              <a:p>
                <a:r>
                  <a:rPr lang="vi-VN" sz="2800" kern="100" dirty="0">
                    <a:effectLst/>
                    <a:latin typeface="Calibri" panose="020F0502020204030204" pitchFamily="34" charset="0"/>
                    <a:ea typeface="Times New Roman" panose="02020603050405020304" pitchFamily="18" charset="0"/>
                    <a:cs typeface="Times New Roman" panose="02020603050405020304" pitchFamily="18" charset="0"/>
                  </a:rPr>
                  <a:t>Mặt phẳng Đề-cát (Cartes plane) là </a:t>
                </a:r>
                <a14:m>
                  <m:oMath xmlns:m="http://schemas.openxmlformats.org/officeDocument/2006/math">
                    <m:acc>
                      <m:accPr>
                        <m:chr m:val="̂"/>
                        <m:ctrlPr>
                          <a:rPr lang="en-US" sz="2800" i="1" kern="100">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vi-VN" sz="2800" i="1" kern="100">
                            <a:effectLst/>
                            <a:latin typeface="Cambria Math" panose="02040503050406030204" pitchFamily="18" charset="0"/>
                            <a:ea typeface="Times New Roman" panose="02020603050405020304" pitchFamily="18" charset="0"/>
                            <a:cs typeface="Times New Roman" panose="02020603050405020304" pitchFamily="18" charset="0"/>
                          </a:rPr>
                          <m:t>𝑦</m:t>
                        </m:r>
                      </m:e>
                    </m:acc>
                    <m:r>
                      <a:rPr lang="vi-VN" sz="2800" i="1" kern="10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vi-VN" sz="2800" i="1" kern="100">
                            <a:effectLst/>
                            <a:latin typeface="Cambria Math" panose="02040503050406030204" pitchFamily="18" charset="0"/>
                            <a:ea typeface="Times New Roman" panose="02020603050405020304" pitchFamily="18" charset="0"/>
                            <a:cs typeface="Times New Roman" panose="02020603050405020304" pitchFamily="18" charset="0"/>
                          </a:rPr>
                          <m:t>𝑤</m:t>
                        </m:r>
                      </m:e>
                      <m:sub>
                        <m:r>
                          <a:rPr lang="vi-VN" sz="2800" i="1" kern="100">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vi-VN" sz="2800" i="1" kern="100">
                        <a:effectLst/>
                        <a:latin typeface="Cambria Math" panose="02040503050406030204" pitchFamily="18" charset="0"/>
                        <a:ea typeface="Times New Roman" panose="02020603050405020304" pitchFamily="18" charset="0"/>
                        <a:cs typeface="Times New Roman" panose="02020603050405020304" pitchFamily="18" charset="0"/>
                      </a:rPr>
                      <m:t>𝑏</m:t>
                    </m:r>
                    <m:r>
                      <a:rPr lang="vi-VN" sz="2800" i="1" kern="10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vi-VN" sz="2800" i="1" kern="100">
                            <a:effectLst/>
                            <a:latin typeface="Cambria Math" panose="02040503050406030204" pitchFamily="18" charset="0"/>
                            <a:ea typeface="Times New Roman" panose="02020603050405020304" pitchFamily="18" charset="0"/>
                            <a:cs typeface="Times New Roman" panose="02020603050405020304" pitchFamily="18" charset="0"/>
                          </a:rPr>
                          <m:t>𝑤</m:t>
                        </m:r>
                      </m:e>
                      <m:sub>
                        <m:r>
                          <a:rPr lang="vi-VN" sz="2800" i="1" kern="100">
                            <a:effectLst/>
                            <a:latin typeface="Cambria Math" panose="02040503050406030204" pitchFamily="18" charset="0"/>
                            <a:ea typeface="Times New Roman" panose="02020603050405020304" pitchFamily="18" charset="0"/>
                            <a:cs typeface="Times New Roman" panose="02020603050405020304" pitchFamily="18" charset="0"/>
                          </a:rPr>
                          <m:t>2</m:t>
                        </m:r>
                      </m:sub>
                    </m:sSub>
                    <m:sSub>
                      <m:sSubPr>
                        <m:ctrlPr>
                          <a:rPr lang="en-US" sz="2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vi-VN" sz="2800" i="1" kern="100">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vi-VN" sz="2800" i="1" kern="100">
                            <a:effectLst/>
                            <a:latin typeface="Cambria Math" panose="02040503050406030204" pitchFamily="18" charset="0"/>
                            <a:ea typeface="Times New Roman" panose="02020603050405020304" pitchFamily="18" charset="0"/>
                            <a:cs typeface="Times New Roman" panose="02020603050405020304" pitchFamily="18" charset="0"/>
                          </a:rPr>
                          <m:t>1</m:t>
                        </m:r>
                      </m:sub>
                    </m:sSub>
                  </m:oMath>
                </a14:m>
                <a:r>
                  <a:rPr lang="vi-VN" sz="2800" kern="100" dirty="0">
                    <a:effectLst/>
                    <a:latin typeface="Calibri" panose="020F0502020204030204" pitchFamily="34" charset="0"/>
                    <a:ea typeface="Times New Roman" panose="02020603050405020304" pitchFamily="18" charset="0"/>
                    <a:cs typeface="Times New Roman" panose="02020603050405020304" pitchFamily="18" charset="0"/>
                  </a:rPr>
                  <a:t>. Điều quan trọng là giao điểm </a:t>
                </a:r>
                <a:r>
                  <a:rPr lang="vi-VN" sz="2800" i="1" kern="100" dirty="0">
                    <a:effectLst/>
                    <a:latin typeface="Calibri" panose="020F0502020204030204" pitchFamily="34" charset="0"/>
                    <a:ea typeface="Times New Roman" panose="02020603050405020304" pitchFamily="18" charset="0"/>
                    <a:cs typeface="Times New Roman" panose="02020603050405020304" pitchFamily="18" charset="0"/>
                  </a:rPr>
                  <a:t>(intercept</a:t>
                </a:r>
                <a:r>
                  <a:rPr lang="vi-VN" sz="2800" kern="100" dirty="0">
                    <a:effectLst/>
                    <a:latin typeface="Calibri" panose="020F0502020204030204" pitchFamily="34" charset="0"/>
                    <a:ea typeface="Times New Roman" panose="02020603050405020304" pitchFamily="18" charset="0"/>
                    <a:cs typeface="Times New Roman" panose="02020603050405020304" pitchFamily="18" charset="0"/>
                  </a:rPr>
                  <a:t>) (tức là nơi đường bắt đầu) và độ dốc (</a:t>
                </a:r>
                <a:r>
                  <a:rPr lang="vi-VN" sz="2800" i="1" kern="100" dirty="0">
                    <a:effectLst/>
                    <a:latin typeface="Calibri" panose="020F0502020204030204" pitchFamily="34" charset="0"/>
                    <a:ea typeface="Times New Roman" panose="02020603050405020304" pitchFamily="18" charset="0"/>
                    <a:cs typeface="Times New Roman" panose="02020603050405020304" pitchFamily="18" charset="0"/>
                  </a:rPr>
                  <a:t>slope</a:t>
                </a:r>
                <a:r>
                  <a:rPr lang="vi-VN" sz="2800" kern="100" dirty="0">
                    <a:effectLst/>
                    <a:latin typeface="Calibri" panose="020F0502020204030204" pitchFamily="34" charset="0"/>
                    <a:ea typeface="Times New Roman" panose="02020603050405020304" pitchFamily="18" charset="0"/>
                    <a:cs typeface="Times New Roman" panose="02020603050405020304" pitchFamily="18" charset="0"/>
                  </a:rPr>
                  <a:t>) (hay là độ nghiêng) của đường được xác định bởi các trọng số </a:t>
                </a:r>
                <a14:m>
                  <m:oMath xmlns:m="http://schemas.openxmlformats.org/officeDocument/2006/math">
                    <m:sSub>
                      <m:sSubPr>
                        <m:ctrlPr>
                          <a:rPr lang="en-US" sz="2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vi-VN" sz="2800" i="1" kern="100">
                            <a:effectLst/>
                            <a:latin typeface="Cambria Math" panose="02040503050406030204" pitchFamily="18" charset="0"/>
                            <a:ea typeface="Times New Roman" panose="02020603050405020304" pitchFamily="18" charset="0"/>
                            <a:cs typeface="Times New Roman" panose="02020603050405020304" pitchFamily="18" charset="0"/>
                          </a:rPr>
                          <m:t>𝑤</m:t>
                        </m:r>
                      </m:e>
                      <m:sub>
                        <m:r>
                          <a:rPr lang="vi-VN" sz="2800" i="1" kern="100">
                            <a:effectLst/>
                            <a:latin typeface="Cambria Math" panose="02040503050406030204" pitchFamily="18" charset="0"/>
                            <a:ea typeface="Times New Roman" panose="02020603050405020304" pitchFamily="18" charset="0"/>
                            <a:cs typeface="Times New Roman" panose="02020603050405020304" pitchFamily="18" charset="0"/>
                          </a:rPr>
                          <m:t>1</m:t>
                        </m:r>
                      </m:sub>
                    </m:sSub>
                  </m:oMath>
                </a14:m>
                <a:r>
                  <a:rPr lang="vi-VN" sz="2800" kern="100" dirty="0">
                    <a:effectLst/>
                    <a:latin typeface="Calibri" panose="020F0502020204030204" pitchFamily="34" charset="0"/>
                    <a:ea typeface="Times New Roman" panose="02020603050405020304" pitchFamily="18" charset="0"/>
                    <a:cs typeface="Times New Roman" panose="02020603050405020304" pitchFamily="18" charset="0"/>
                  </a:rPr>
                  <a:t> và </a:t>
                </a:r>
                <a14:m>
                  <m:oMath xmlns:m="http://schemas.openxmlformats.org/officeDocument/2006/math">
                    <m:sSub>
                      <m:sSubPr>
                        <m:ctrlPr>
                          <a:rPr lang="en-US" sz="2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vi-VN" sz="2800" i="1" kern="100">
                            <a:effectLst/>
                            <a:latin typeface="Cambria Math" panose="02040503050406030204" pitchFamily="18" charset="0"/>
                            <a:ea typeface="Times New Roman" panose="02020603050405020304" pitchFamily="18" charset="0"/>
                            <a:cs typeface="Times New Roman" panose="02020603050405020304" pitchFamily="18" charset="0"/>
                          </a:rPr>
                          <m:t>𝑤</m:t>
                        </m:r>
                      </m:e>
                      <m:sub>
                        <m:r>
                          <a:rPr lang="vi-VN" sz="2800" i="1" kern="100">
                            <a:effectLst/>
                            <a:latin typeface="Cambria Math" panose="02040503050406030204" pitchFamily="18" charset="0"/>
                            <a:ea typeface="Times New Roman" panose="02020603050405020304" pitchFamily="18" charset="0"/>
                            <a:cs typeface="Times New Roman" panose="02020603050405020304" pitchFamily="18" charset="0"/>
                          </a:rPr>
                          <m:t>2</m:t>
                        </m:r>
                      </m:sub>
                    </m:sSub>
                  </m:oMath>
                </a14:m>
                <a:r>
                  <a:rPr lang="vi-VN" sz="2800" kern="100" dirty="0">
                    <a:effectLst/>
                    <a:latin typeface="Calibri" panose="020F0502020204030204" pitchFamily="34" charset="0"/>
                    <a:ea typeface="Times New Roman" panose="02020603050405020304" pitchFamily="18" charset="0"/>
                    <a:cs typeface="Times New Roman" panose="02020603050405020304" pitchFamily="18" charset="0"/>
                  </a:rPr>
                  <a:t>.</a:t>
                </a:r>
                <a:endParaRPr lang="en-US" dirty="0"/>
              </a:p>
            </p:txBody>
          </p:sp>
        </mc:Choice>
        <mc:Fallback xmlns="">
          <p:sp>
            <p:nvSpPr>
              <p:cNvPr id="4" name="Content Placeholder 3">
                <a:extLst>
                  <a:ext uri="{FF2B5EF4-FFF2-40B4-BE49-F238E27FC236}">
                    <a16:creationId xmlns:a16="http://schemas.microsoft.com/office/drawing/2014/main" id="{D2159401-5803-AB89-F58D-6FFAB74B1E90}"/>
                  </a:ext>
                </a:extLst>
              </p:cNvPr>
              <p:cNvSpPr>
                <a:spLocks noGrp="1" noRot="1" noChangeAspect="1" noMove="1" noResize="1" noEditPoints="1" noAdjustHandles="1" noChangeArrowheads="1" noChangeShapeType="1" noTextEdit="1"/>
              </p:cNvSpPr>
              <p:nvPr>
                <p:ph sz="half" idx="2"/>
              </p:nvPr>
            </p:nvSpPr>
            <p:spPr>
              <a:blipFill>
                <a:blip r:embed="rId4"/>
                <a:stretch>
                  <a:fillRect l="-1882" t="-2801" r="-3294" b="-3641"/>
                </a:stretch>
              </a:blipFill>
            </p:spPr>
            <p:txBody>
              <a:bodyPr/>
              <a:lstStyle/>
              <a:p>
                <a:r>
                  <a:rPr lang="en-US">
                    <a:noFill/>
                  </a:rPr>
                  <a:t> </a:t>
                </a:r>
              </a:p>
            </p:txBody>
          </p:sp>
        </mc:Fallback>
      </mc:AlternateContent>
      <p:sp>
        <p:nvSpPr>
          <p:cNvPr id="6" name="Slide Number Placeholder 5">
            <a:extLst>
              <a:ext uri="{FF2B5EF4-FFF2-40B4-BE49-F238E27FC236}">
                <a16:creationId xmlns:a16="http://schemas.microsoft.com/office/drawing/2014/main" id="{F28954EB-C4E6-A4AB-D87D-EF85BC8339D1}"/>
              </a:ext>
            </a:extLst>
          </p:cNvPr>
          <p:cNvSpPr>
            <a:spLocks noGrp="1"/>
          </p:cNvSpPr>
          <p:nvPr>
            <p:ph type="sldNum" sz="quarter" idx="12"/>
          </p:nvPr>
        </p:nvSpPr>
        <p:spPr/>
        <p:txBody>
          <a:bodyPr/>
          <a:lstStyle/>
          <a:p>
            <a:fld id="{C4247577-80B9-4F9F-AA11-C084865B430B}" type="slidenum">
              <a:rPr lang="en-US" smtClean="0"/>
              <a:t>22</a:t>
            </a:fld>
            <a:endParaRPr lang="en-US"/>
          </a:p>
        </p:txBody>
      </p:sp>
    </p:spTree>
    <p:extLst>
      <p:ext uri="{BB962C8B-B14F-4D97-AF65-F5344CB8AC3E}">
        <p14:creationId xmlns:p14="http://schemas.microsoft.com/office/powerpoint/2010/main" val="5979537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E870E-E729-4E1A-5775-4ECEA0AE8417}"/>
              </a:ext>
            </a:extLst>
          </p:cNvPr>
          <p:cNvSpPr>
            <a:spLocks noGrp="1"/>
          </p:cNvSpPr>
          <p:nvPr>
            <p:ph type="title"/>
          </p:nvPr>
        </p:nvSpPr>
        <p:spPr/>
        <p:txBody>
          <a:bodyPr/>
          <a:lstStyle/>
          <a:p>
            <a:r>
              <a:rPr lang="vi-VN" dirty="0"/>
              <a:t>Thuật toán bình phương tối thiểu</a:t>
            </a:r>
            <a:endParaRPr lang="en-US" dirty="0"/>
          </a:p>
        </p:txBody>
      </p:sp>
      <p:pic>
        <p:nvPicPr>
          <p:cNvPr id="2050" name="Picture 2">
            <a:extLst>
              <a:ext uri="{FF2B5EF4-FFF2-40B4-BE49-F238E27FC236}">
                <a16:creationId xmlns:a16="http://schemas.microsoft.com/office/drawing/2014/main" id="{95DD2A88-60ED-F1F8-9FF7-6FC1C9B89AD7}"/>
              </a:ext>
            </a:extLst>
          </p:cNvPr>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tretch>
            <a:fillRect/>
          </a:stretch>
        </p:blipFill>
        <p:spPr bwMode="auto">
          <a:xfrm>
            <a:off x="838200" y="2252572"/>
            <a:ext cx="5181600" cy="3497444"/>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D2159401-5803-AB89-F58D-6FFAB74B1E90}"/>
                  </a:ext>
                </a:extLst>
              </p:cNvPr>
              <p:cNvSpPr>
                <a:spLocks noGrp="1"/>
              </p:cNvSpPr>
              <p:nvPr>
                <p:ph sz="half" idx="2"/>
              </p:nvPr>
            </p:nvSpPr>
            <p:spPr/>
            <p:txBody>
              <a:bodyPr>
                <a:noAutofit/>
              </a:bodyPr>
              <a:lstStyle/>
              <a:p>
                <a:pPr>
                  <a:lnSpc>
                    <a:spcPct val="100000"/>
                  </a:lnSpc>
                  <a:spcBef>
                    <a:spcPts val="0"/>
                  </a:spcBef>
                  <a:defRPr/>
                </a:pPr>
                <a:r>
                  <a:rPr lang="vi-VN" sz="1800" kern="100" dirty="0">
                    <a:latin typeface="Calibri" panose="020F0502020204030204" pitchFamily="34" charset="0"/>
                    <a:ea typeface="Times New Roman" panose="02020603050405020304" pitchFamily="18" charset="0"/>
                    <a:cs typeface="Times New Roman" panose="02020603050405020304" pitchFamily="18" charset="0"/>
                  </a:rPr>
                  <a:t>Các giá trị </a:t>
                </a:r>
                <a14:m>
                  <m:oMath xmlns:m="http://schemas.openxmlformats.org/officeDocument/2006/math">
                    <m:r>
                      <a:rPr lang="vi-VN" sz="1800" i="1" kern="100">
                        <a:latin typeface="Cambria Math" panose="02040503050406030204" pitchFamily="18" charset="0"/>
                        <a:ea typeface="Times New Roman" panose="02020603050405020304" pitchFamily="18" charset="0"/>
                        <a:cs typeface="Times New Roman" panose="02020603050405020304" pitchFamily="18" charset="0"/>
                      </a:rPr>
                      <m:t>𝑏</m:t>
                    </m:r>
                  </m:oMath>
                </a14:m>
                <a:r>
                  <a:rPr lang="vi-VN" sz="1800" kern="100" dirty="0">
                    <a:latin typeface="Calibri" panose="020F0502020204030204" pitchFamily="34" charset="0"/>
                    <a:ea typeface="Times New Roman" panose="02020603050405020304" pitchFamily="18" charset="0"/>
                    <a:cs typeface="Times New Roman" panose="02020603050405020304" pitchFamily="18" charset="0"/>
                  </a:rPr>
                  <a:t> và </a:t>
                </a:r>
                <a14:m>
                  <m:oMath xmlns:m="http://schemas.openxmlformats.org/officeDocument/2006/math">
                    <m:sSub>
                      <m:sSubPr>
                        <m:ctrlPr>
                          <a:rPr lang="en-US" sz="1800" i="1" kern="100">
                            <a:latin typeface="Cambria Math" panose="02040503050406030204" pitchFamily="18" charset="0"/>
                            <a:ea typeface="Times New Roman" panose="02020603050405020304" pitchFamily="18" charset="0"/>
                            <a:cs typeface="Times New Roman" panose="02020603050405020304" pitchFamily="18" charset="0"/>
                          </a:rPr>
                        </m:ctrlPr>
                      </m:sSubPr>
                      <m:e>
                        <m:r>
                          <a:rPr lang="vi-VN" sz="1800" i="1" kern="100">
                            <a:latin typeface="Cambria Math" panose="02040503050406030204" pitchFamily="18" charset="0"/>
                            <a:ea typeface="Times New Roman" panose="02020603050405020304" pitchFamily="18" charset="0"/>
                            <a:cs typeface="Times New Roman" panose="02020603050405020304" pitchFamily="18" charset="0"/>
                          </a:rPr>
                          <m:t>𝑥</m:t>
                        </m:r>
                      </m:e>
                      <m:sub>
                        <m:r>
                          <a:rPr lang="vi-VN" sz="1800" i="1" kern="100">
                            <a:latin typeface="Cambria Math" panose="02040503050406030204" pitchFamily="18" charset="0"/>
                            <a:ea typeface="Times New Roman" panose="02020603050405020304" pitchFamily="18" charset="0"/>
                            <a:cs typeface="Times New Roman" panose="02020603050405020304" pitchFamily="18" charset="0"/>
                          </a:rPr>
                          <m:t>1</m:t>
                        </m:r>
                      </m:sub>
                    </m:sSub>
                  </m:oMath>
                </a14:m>
                <a:r>
                  <a:rPr lang="vi-VN" sz="1800" kern="100" dirty="0">
                    <a:latin typeface="Calibri" panose="020F0502020204030204" pitchFamily="34" charset="0"/>
                    <a:ea typeface="Times New Roman" panose="02020603050405020304" pitchFamily="18" charset="0"/>
                    <a:cs typeface="Times New Roman" panose="02020603050405020304" pitchFamily="18" charset="0"/>
                  </a:rPr>
                  <a:t> được cho trước, </a:t>
                </a:r>
                <a:r>
                  <a:rPr lang="vi-VN" sz="1800" i="1" kern="100" dirty="0">
                    <a:latin typeface="Calibri" panose="020F0502020204030204" pitchFamily="34" charset="0"/>
                    <a:ea typeface="Times New Roman" panose="02020603050405020304" pitchFamily="18" charset="0"/>
                    <a:cs typeface="Times New Roman" panose="02020603050405020304" pitchFamily="18" charset="0"/>
                  </a:rPr>
                  <a:t>không thay đổi,</a:t>
                </a:r>
                <a:r>
                  <a:rPr lang="vi-VN" sz="1800" kern="100" dirty="0">
                    <a:latin typeface="Calibri" panose="020F0502020204030204" pitchFamily="34" charset="0"/>
                    <a:ea typeface="Times New Roman" panose="02020603050405020304" pitchFamily="18" charset="0"/>
                    <a:cs typeface="Times New Roman" panose="02020603050405020304" pitchFamily="18" charset="0"/>
                  </a:rPr>
                  <a:t> vì vậy không ảnh hưởng đến hình dạng của đường.</a:t>
                </a:r>
                <a:endParaRPr lang="en-US" sz="1800" kern="100" dirty="0">
                  <a:latin typeface="Calibri" panose="020F0502020204030204" pitchFamily="34" charset="0"/>
                  <a:ea typeface="Calibri" panose="020F0502020204030204" pitchFamily="34" charset="0"/>
                  <a:cs typeface="Times New Roman" panose="02020603050405020304" pitchFamily="18" charset="0"/>
                </a:endParaRPr>
              </a:p>
              <a:p>
                <a:r>
                  <a:rPr lang="vi-VN" sz="1800" dirty="0">
                    <a:latin typeface="Calibri" panose="020F0502020204030204" pitchFamily="34" charset="0"/>
                    <a:ea typeface="Calibri" panose="020F0502020204030204" pitchFamily="34" charset="0"/>
                    <a:cs typeface="Times New Roman" panose="02020603050405020304" pitchFamily="18" charset="0"/>
                  </a:rPr>
                  <a:t>Mục tiêu của thuật toán bình phương nhỏ nhất (least square algo.) là tạo ra càng ít lỗi càng tốt. Điểu này tương đương với việc tìm đường thẳng phù hợp nhất với các điểm trọng mặt phẳng Đề-cát, vì các trọng số là </a:t>
                </a:r>
                <a:r>
                  <a:rPr lang="vi-VN" sz="1800" i="1" dirty="0">
                    <a:latin typeface="Calibri" panose="020F0502020204030204" pitchFamily="34" charset="0"/>
                    <a:ea typeface="Calibri" panose="020F0502020204030204" pitchFamily="34" charset="0"/>
                    <a:cs typeface="Times New Roman" panose="02020603050405020304" pitchFamily="18" charset="0"/>
                  </a:rPr>
                  <a:t>giá trị duy nhất</a:t>
                </a:r>
                <a:r>
                  <a:rPr lang="vi-VN" sz="1800" dirty="0">
                    <a:latin typeface="Calibri" panose="020F0502020204030204" pitchFamily="34" charset="0"/>
                    <a:ea typeface="Calibri" panose="020F0502020204030204" pitchFamily="34" charset="0"/>
                    <a:cs typeface="Times New Roman" panose="02020603050405020304" pitchFamily="18" charset="0"/>
                  </a:rPr>
                  <a:t> chúng ta có thể điều chỉnh để thay đổi hình dạng của đường, nên </a:t>
                </a:r>
                <a:r>
                  <a:rPr lang="vi-VN" sz="1800" b="1" dirty="0">
                    <a:latin typeface="Calibri" panose="020F0502020204030204" pitchFamily="34" charset="0"/>
                    <a:ea typeface="Calibri" panose="020F0502020204030204" pitchFamily="34" charset="0"/>
                    <a:cs typeface="Times New Roman" panose="02020603050405020304" pitchFamily="18" charset="0"/>
                  </a:rPr>
                  <a:t>các trọng số khác nhau sẽ tạo ra các sai số bình phương khác nhau</a:t>
                </a:r>
                <a:r>
                  <a:rPr lang="vi-VN" sz="1800" dirty="0">
                    <a:latin typeface="Calibri" panose="020F0502020204030204" pitchFamily="34" charset="0"/>
                    <a:ea typeface="Calibri" panose="020F0502020204030204" pitchFamily="34" charset="0"/>
                    <a:cs typeface="Times New Roman" panose="02020603050405020304" pitchFamily="18" charset="0"/>
                  </a:rPr>
                  <a:t>. </a:t>
                </a:r>
              </a:p>
              <a:p>
                <a:r>
                  <a:rPr lang="vi-VN" sz="1800" dirty="0">
                    <a:latin typeface="Calibri" panose="020F0502020204030204" pitchFamily="34" charset="0"/>
                    <a:ea typeface="Calibri" panose="020F0502020204030204" pitchFamily="34" charset="0"/>
                    <a:cs typeface="Times New Roman" panose="02020603050405020304" pitchFamily="18" charset="0"/>
                  </a:rPr>
                  <a:t>Chúng ta cần tìm cực tiểu trong một bề mặt lỗi. Tưởng tượng rằng chúng ta đang cố gắn tìm tập hợp các trọng số, </a:t>
                </a:r>
                <a14:m>
                  <m:oMath xmlns:m="http://schemas.openxmlformats.org/officeDocument/2006/math">
                    <m:sSub>
                      <m:sSubPr>
                        <m:ctrlPr>
                          <a:rPr lang="en-US" sz="1800" i="1">
                            <a:latin typeface="Cambria Math" panose="02040503050406030204" pitchFamily="18" charset="0"/>
                          </a:rPr>
                        </m:ctrlPr>
                      </m:sSubPr>
                      <m:e>
                        <m:r>
                          <a:rPr lang="vi-VN" sz="1800" i="1">
                            <a:latin typeface="Cambria Math" panose="02040503050406030204" pitchFamily="18" charset="0"/>
                            <a:ea typeface="Calibri" panose="020F0502020204030204" pitchFamily="34" charset="0"/>
                            <a:cs typeface="Times New Roman" panose="02020603050405020304" pitchFamily="18" charset="0"/>
                          </a:rPr>
                          <m:t>𝑤</m:t>
                        </m:r>
                      </m:e>
                      <m:sub>
                        <m:r>
                          <a:rPr lang="vi-VN" sz="1800" i="1">
                            <a:latin typeface="Cambria Math" panose="02040503050406030204" pitchFamily="18" charset="0"/>
                            <a:ea typeface="Calibri" panose="020F0502020204030204" pitchFamily="34" charset="0"/>
                            <a:cs typeface="Times New Roman" panose="02020603050405020304" pitchFamily="18" charset="0"/>
                          </a:rPr>
                          <m:t>1</m:t>
                        </m:r>
                      </m:sub>
                    </m:sSub>
                  </m:oMath>
                </a14:m>
                <a:r>
                  <a:rPr lang="vi-VN" sz="1800" dirty="0">
                    <a:latin typeface="Calibri" panose="020F0502020204030204" pitchFamily="34" charset="0"/>
                    <a:ea typeface="Times New Roman" panose="02020603050405020304" pitchFamily="18" charset="0"/>
                    <a:cs typeface="Times New Roman" panose="02020603050405020304" pitchFamily="18" charset="0"/>
                  </a:rPr>
                  <a:t> và </a:t>
                </a:r>
                <a14:m>
                  <m:oMath xmlns:m="http://schemas.openxmlformats.org/officeDocument/2006/math">
                    <m:sSub>
                      <m:sSubPr>
                        <m:ctrlPr>
                          <a:rPr lang="en-US" sz="1800" i="1">
                            <a:latin typeface="Cambria Math" panose="02040503050406030204" pitchFamily="18" charset="0"/>
                            <a:ea typeface="Times New Roman" panose="02020603050405020304" pitchFamily="18" charset="0"/>
                          </a:rPr>
                        </m:ctrlPr>
                      </m:sSubPr>
                      <m:e>
                        <m:r>
                          <a:rPr lang="vi-VN" sz="1800" i="1">
                            <a:latin typeface="Cambria Math" panose="02040503050406030204" pitchFamily="18" charset="0"/>
                            <a:ea typeface="Times New Roman" panose="02020603050405020304" pitchFamily="18" charset="0"/>
                            <a:cs typeface="Times New Roman" panose="02020603050405020304" pitchFamily="18" charset="0"/>
                          </a:rPr>
                          <m:t>𝑤</m:t>
                        </m:r>
                      </m:e>
                      <m:sub>
                        <m:r>
                          <a:rPr lang="vi-VN" sz="1800" i="1">
                            <a:latin typeface="Cambria Math" panose="02040503050406030204" pitchFamily="18" charset="0"/>
                            <a:ea typeface="Times New Roman" panose="02020603050405020304" pitchFamily="18" charset="0"/>
                            <a:cs typeface="Times New Roman" panose="02020603050405020304" pitchFamily="18" charset="0"/>
                          </a:rPr>
                          <m:t>2</m:t>
                        </m:r>
                      </m:sub>
                    </m:sSub>
                  </m:oMath>
                </a14:m>
                <a:r>
                  <a:rPr lang="vi-VN" sz="1800" dirty="0">
                    <a:latin typeface="Calibri" panose="020F0502020204030204" pitchFamily="34" charset="0"/>
                    <a:ea typeface="Times New Roman" panose="02020603050405020304" pitchFamily="18" charset="0"/>
                    <a:cs typeface="Times New Roman" panose="02020603050405020304" pitchFamily="18" charset="0"/>
                  </a:rPr>
                  <a:t> sẽ tạo ra sai số bình phương nhỏ nhất. </a:t>
                </a:r>
              </a:p>
              <a:p>
                <a:r>
                  <a:rPr lang="vi-VN" sz="1800" dirty="0">
                    <a:latin typeface="Calibri" panose="020F0502020204030204" pitchFamily="34" charset="0"/>
                    <a:ea typeface="Times New Roman" panose="02020603050405020304" pitchFamily="18" charset="0"/>
                    <a:cs typeface="Times New Roman" panose="02020603050405020304" pitchFamily="18" charset="0"/>
                  </a:rPr>
                  <a:t>Trọng số của chúng ta có thể nhận các giá trị nằm trong khoảng từ 0 đến 1 (hay 0% đến 100% theo tỉ lệ).</a:t>
                </a:r>
                <a:r>
                  <a:rPr lang="vi-VN" sz="1800" dirty="0">
                    <a:latin typeface="Calibri" panose="020F0502020204030204" pitchFamily="34" charset="0"/>
                    <a:ea typeface="Calibri" panose="020F0502020204030204" pitchFamily="34" charset="0"/>
                    <a:cs typeface="Times New Roman" panose="02020603050405020304" pitchFamily="18" charset="0"/>
                  </a:rPr>
                  <a:t> </a:t>
                </a:r>
                <a:endParaRPr lang="en-US" sz="1800" dirty="0"/>
              </a:p>
            </p:txBody>
          </p:sp>
        </mc:Choice>
        <mc:Fallback xmlns="">
          <p:sp>
            <p:nvSpPr>
              <p:cNvPr id="4" name="Content Placeholder 3">
                <a:extLst>
                  <a:ext uri="{FF2B5EF4-FFF2-40B4-BE49-F238E27FC236}">
                    <a16:creationId xmlns:a16="http://schemas.microsoft.com/office/drawing/2014/main" id="{D2159401-5803-AB89-F58D-6FFAB74B1E90}"/>
                  </a:ext>
                </a:extLst>
              </p:cNvPr>
              <p:cNvSpPr>
                <a:spLocks noGrp="1" noRot="1" noChangeAspect="1" noMove="1" noResize="1" noEditPoints="1" noAdjustHandles="1" noChangeArrowheads="1" noChangeShapeType="1" noTextEdit="1"/>
              </p:cNvSpPr>
              <p:nvPr>
                <p:ph sz="half" idx="2"/>
              </p:nvPr>
            </p:nvSpPr>
            <p:spPr>
              <a:blipFill>
                <a:blip r:embed="rId4"/>
                <a:stretch>
                  <a:fillRect l="-824" t="-700" r="-353" b="-10784"/>
                </a:stretch>
              </a:blipFill>
            </p:spPr>
            <p:txBody>
              <a:bodyPr/>
              <a:lstStyle/>
              <a:p>
                <a:r>
                  <a:rPr lang="en-US">
                    <a:noFill/>
                  </a:rPr>
                  <a:t> </a:t>
                </a:r>
              </a:p>
            </p:txBody>
          </p:sp>
        </mc:Fallback>
      </mc:AlternateContent>
      <p:sp>
        <p:nvSpPr>
          <p:cNvPr id="6" name="Slide Number Placeholder 5">
            <a:extLst>
              <a:ext uri="{FF2B5EF4-FFF2-40B4-BE49-F238E27FC236}">
                <a16:creationId xmlns:a16="http://schemas.microsoft.com/office/drawing/2014/main" id="{16C3835E-A52C-7DA1-7CA2-B2B9065AA6DA}"/>
              </a:ext>
            </a:extLst>
          </p:cNvPr>
          <p:cNvSpPr>
            <a:spLocks noGrp="1"/>
          </p:cNvSpPr>
          <p:nvPr>
            <p:ph type="sldNum" sz="quarter" idx="12"/>
          </p:nvPr>
        </p:nvSpPr>
        <p:spPr/>
        <p:txBody>
          <a:bodyPr/>
          <a:lstStyle/>
          <a:p>
            <a:fld id="{C4247577-80B9-4F9F-AA11-C084865B430B}" type="slidenum">
              <a:rPr lang="en-US" smtClean="0"/>
              <a:t>23</a:t>
            </a:fld>
            <a:endParaRPr lang="en-US"/>
          </a:p>
        </p:txBody>
      </p:sp>
    </p:spTree>
    <p:extLst>
      <p:ext uri="{BB962C8B-B14F-4D97-AF65-F5344CB8AC3E}">
        <p14:creationId xmlns:p14="http://schemas.microsoft.com/office/powerpoint/2010/main" val="19873895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1A3CF-A824-0BFC-EB36-979E7FDE6906}"/>
              </a:ext>
            </a:extLst>
          </p:cNvPr>
          <p:cNvSpPr>
            <a:spLocks noGrp="1"/>
          </p:cNvSpPr>
          <p:nvPr>
            <p:ph type="title"/>
          </p:nvPr>
        </p:nvSpPr>
        <p:spPr/>
        <p:txBody>
          <a:bodyPr/>
          <a:lstStyle/>
          <a:p>
            <a:r>
              <a:rPr lang="vi-VN" dirty="0"/>
              <a:t>Phân tích sự hội tụ</a:t>
            </a:r>
            <a:endParaRPr lang="en-US" dirty="0"/>
          </a:p>
        </p:txBody>
      </p:sp>
      <p:pic>
        <p:nvPicPr>
          <p:cNvPr id="7" name="Content Placeholder 6">
            <a:extLst>
              <a:ext uri="{FF2B5EF4-FFF2-40B4-BE49-F238E27FC236}">
                <a16:creationId xmlns:a16="http://schemas.microsoft.com/office/drawing/2014/main" id="{304D84B7-AB0D-96BD-A9A3-41ECD4822ED7}"/>
              </a:ext>
            </a:extLst>
          </p:cNvPr>
          <p:cNvPicPr>
            <a:picLocks noGrp="1" noChangeAspect="1"/>
          </p:cNvPicPr>
          <p:nvPr>
            <p:ph idx="1"/>
          </p:nvPr>
        </p:nvPicPr>
        <p:blipFill>
          <a:blip r:embed="rId3"/>
          <a:stretch>
            <a:fillRect/>
          </a:stretch>
        </p:blipFill>
        <p:spPr>
          <a:xfrm>
            <a:off x="1098423" y="1825625"/>
            <a:ext cx="9995153" cy="4351338"/>
          </a:xfrm>
        </p:spPr>
      </p:pic>
      <p:sp>
        <p:nvSpPr>
          <p:cNvPr id="5" name="Slide Number Placeholder 4">
            <a:extLst>
              <a:ext uri="{FF2B5EF4-FFF2-40B4-BE49-F238E27FC236}">
                <a16:creationId xmlns:a16="http://schemas.microsoft.com/office/drawing/2014/main" id="{0C81B962-AECD-8E42-6F24-445BF121B0C7}"/>
              </a:ext>
            </a:extLst>
          </p:cNvPr>
          <p:cNvSpPr>
            <a:spLocks noGrp="1"/>
          </p:cNvSpPr>
          <p:nvPr>
            <p:ph type="sldNum" sz="quarter" idx="12"/>
          </p:nvPr>
        </p:nvSpPr>
        <p:spPr/>
        <p:txBody>
          <a:bodyPr/>
          <a:lstStyle/>
          <a:p>
            <a:fld id="{C4247577-80B9-4F9F-AA11-C084865B430B}" type="slidenum">
              <a:rPr lang="en-US" smtClean="0"/>
              <a:pPr/>
              <a:t>24</a:t>
            </a:fld>
            <a:endParaRPr lang="en-US" dirty="0"/>
          </a:p>
        </p:txBody>
      </p:sp>
    </p:spTree>
    <p:extLst>
      <p:ext uri="{BB962C8B-B14F-4D97-AF65-F5344CB8AC3E}">
        <p14:creationId xmlns:p14="http://schemas.microsoft.com/office/powerpoint/2010/main" val="4984302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1A3CF-A824-0BFC-EB36-979E7FDE6906}"/>
              </a:ext>
            </a:extLst>
          </p:cNvPr>
          <p:cNvSpPr>
            <a:spLocks noGrp="1"/>
          </p:cNvSpPr>
          <p:nvPr>
            <p:ph type="title"/>
          </p:nvPr>
        </p:nvSpPr>
        <p:spPr/>
        <p:txBody>
          <a:bodyPr/>
          <a:lstStyle/>
          <a:p>
            <a:r>
              <a:rPr lang="vi-VN" dirty="0"/>
              <a:t>Phân tích sự hội tụ</a:t>
            </a:r>
            <a:endParaRPr lang="en-US" dirty="0"/>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4FB618CD-C3A1-4E58-5BF0-44BCEA0010E2}"/>
                  </a:ext>
                </a:extLst>
              </p:cNvPr>
              <p:cNvSpPr>
                <a:spLocks noGrp="1"/>
              </p:cNvSpPr>
              <p:nvPr>
                <p:ph idx="1"/>
              </p:nvPr>
            </p:nvSpPr>
            <p:spPr/>
            <p:txBody>
              <a:bodyPr/>
              <a:lstStyle/>
              <a:p>
                <a:r>
                  <a:rPr lang="vi-VN" dirty="0"/>
                  <a:t>Biểu đồ bên trái cho thấy điều xảy ra nếu ta chọn tốc độ học quá lớn. Thay vì giảm hàm chi phí, lỗi trở nên lớn hơn trong mỗi epoch, bởi vượt quá mức tối thiểu toàn cầu (overshoot). Mặt khác, chúng ta có thể thấy rằng chi phí giảm trên biểu đồ bên phải, nhưng tốc độ học được chọn, </a:t>
                </a:r>
                <a14:m>
                  <m:oMath xmlns:m="http://schemas.openxmlformats.org/officeDocument/2006/math">
                    <m:r>
                      <a:rPr lang="vi-VN" i="1" dirty="0" smtClean="0">
                        <a:latin typeface="Cambria Math" panose="02040503050406030204" pitchFamily="18" charset="0"/>
                      </a:rPr>
                      <m:t>𝜂</m:t>
                    </m:r>
                    <m:r>
                      <a:rPr lang="vi-VN" i="1" dirty="0" smtClean="0">
                        <a:latin typeface="Cambria Math" panose="02040503050406030204" pitchFamily="18" charset="0"/>
                      </a:rPr>
                      <m:t> = 0,0001</m:t>
                    </m:r>
                  </m:oMath>
                </a14:m>
                <a:r>
                  <a:rPr lang="vi-VN" dirty="0"/>
                  <a:t>, quá nhỏ nên thuật toán sẽ yêu cầu một số lượng rất lớn epochs để hội tụ về mức chi phí toàn cầu tối thiểu.</a:t>
                </a:r>
                <a:endParaRPr lang="en-US" dirty="0"/>
              </a:p>
            </p:txBody>
          </p:sp>
        </mc:Choice>
        <mc:Fallback xmlns="">
          <p:sp>
            <p:nvSpPr>
              <p:cNvPr id="4" name="Content Placeholder 3">
                <a:extLst>
                  <a:ext uri="{FF2B5EF4-FFF2-40B4-BE49-F238E27FC236}">
                    <a16:creationId xmlns:a16="http://schemas.microsoft.com/office/drawing/2014/main" id="{4FB618CD-C3A1-4E58-5BF0-44BCEA0010E2}"/>
                  </a:ext>
                </a:extLst>
              </p:cNvPr>
              <p:cNvSpPr>
                <a:spLocks noGrp="1" noRot="1" noChangeAspect="1" noMove="1" noResize="1" noEditPoints="1" noAdjustHandles="1" noChangeArrowheads="1" noChangeShapeType="1" noTextEdit="1"/>
              </p:cNvSpPr>
              <p:nvPr>
                <p:ph idx="1"/>
              </p:nvPr>
            </p:nvSpPr>
            <p:spPr>
              <a:blipFill>
                <a:blip r:embed="rId2"/>
                <a:stretch>
                  <a:fillRect l="-1043" t="-2381" r="-2029"/>
                </a:stretch>
              </a:blipFill>
            </p:spPr>
            <p:txBody>
              <a:bodyPr/>
              <a:lstStyle/>
              <a:p>
                <a:r>
                  <a:rPr lang="en-US">
                    <a:noFill/>
                  </a:rPr>
                  <a:t> </a:t>
                </a:r>
              </a:p>
            </p:txBody>
          </p:sp>
        </mc:Fallback>
      </mc:AlternateContent>
      <p:sp>
        <p:nvSpPr>
          <p:cNvPr id="6" name="Slide Number Placeholder 5">
            <a:extLst>
              <a:ext uri="{FF2B5EF4-FFF2-40B4-BE49-F238E27FC236}">
                <a16:creationId xmlns:a16="http://schemas.microsoft.com/office/drawing/2014/main" id="{15348B28-3AC8-06E2-976E-3956ED0E6F49}"/>
              </a:ext>
            </a:extLst>
          </p:cNvPr>
          <p:cNvSpPr>
            <a:spLocks noGrp="1"/>
          </p:cNvSpPr>
          <p:nvPr>
            <p:ph type="sldNum" sz="quarter" idx="12"/>
          </p:nvPr>
        </p:nvSpPr>
        <p:spPr/>
        <p:txBody>
          <a:bodyPr/>
          <a:lstStyle/>
          <a:p>
            <a:fld id="{C4247577-80B9-4F9F-AA11-C084865B430B}" type="slidenum">
              <a:rPr lang="en-US" smtClean="0"/>
              <a:pPr/>
              <a:t>25</a:t>
            </a:fld>
            <a:endParaRPr lang="en-US" dirty="0"/>
          </a:p>
        </p:txBody>
      </p:sp>
    </p:spTree>
    <p:extLst>
      <p:ext uri="{BB962C8B-B14F-4D97-AF65-F5344CB8AC3E}">
        <p14:creationId xmlns:p14="http://schemas.microsoft.com/office/powerpoint/2010/main" val="41994341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8953E74-D241-4DDF-8508-F0365EA13A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5C3C901A-B2F4-4A3C-BCDD-7C8D587ECA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12192000" cy="2371134"/>
          </a:xfrm>
          <a:custGeom>
            <a:avLst/>
            <a:gdLst>
              <a:gd name="connsiteX0" fmla="*/ 0 w 12192000"/>
              <a:gd name="connsiteY0" fmla="*/ 0 h 2515690"/>
              <a:gd name="connsiteX1" fmla="*/ 170442 w 12192000"/>
              <a:gd name="connsiteY1" fmla="*/ 96074 h 2515690"/>
              <a:gd name="connsiteX2" fmla="*/ 424739 w 12192000"/>
              <a:gd name="connsiteY2" fmla="*/ 224865 h 2515690"/>
              <a:gd name="connsiteX3" fmla="*/ 748273 w 12192000"/>
              <a:gd name="connsiteY3" fmla="*/ 373939 h 2515690"/>
              <a:gd name="connsiteX4" fmla="*/ 1037058 w 12192000"/>
              <a:gd name="connsiteY4" fmla="*/ 499994 h 2515690"/>
              <a:gd name="connsiteX5" fmla="*/ 1101312 w 12192000"/>
              <a:gd name="connsiteY5" fmla="*/ 428540 h 2515690"/>
              <a:gd name="connsiteX6" fmla="*/ 1367071 w 12192000"/>
              <a:gd name="connsiteY6" fmla="*/ 516118 h 2515690"/>
              <a:gd name="connsiteX7" fmla="*/ 2189943 w 12192000"/>
              <a:gd name="connsiteY7" fmla="*/ 794533 h 2515690"/>
              <a:gd name="connsiteX8" fmla="*/ 2390329 w 12192000"/>
              <a:gd name="connsiteY8" fmla="*/ 920897 h 2515690"/>
              <a:gd name="connsiteX9" fmla="*/ 2459570 w 12192000"/>
              <a:gd name="connsiteY9" fmla="*/ 983740 h 2515690"/>
              <a:gd name="connsiteX10" fmla="*/ 2503252 w 12192000"/>
              <a:gd name="connsiteY10" fmla="*/ 1000151 h 2515690"/>
              <a:gd name="connsiteX11" fmla="*/ 2503252 w 12192000"/>
              <a:gd name="connsiteY11" fmla="*/ 1008273 h 2515690"/>
              <a:gd name="connsiteX12" fmla="*/ 2511191 w 12192000"/>
              <a:gd name="connsiteY12" fmla="*/ 1009499 h 2515690"/>
              <a:gd name="connsiteX13" fmla="*/ 2565029 w 12192000"/>
              <a:gd name="connsiteY13" fmla="*/ 1015977 h 2515690"/>
              <a:gd name="connsiteX14" fmla="*/ 2593745 w 12192000"/>
              <a:gd name="connsiteY14" fmla="*/ 1019963 h 2515690"/>
              <a:gd name="connsiteX15" fmla="*/ 2591015 w 12192000"/>
              <a:gd name="connsiteY15" fmla="*/ 1019651 h 2515690"/>
              <a:gd name="connsiteX16" fmla="*/ 2590137 w 12192000"/>
              <a:gd name="connsiteY16" fmla="*/ 1019549 h 2515690"/>
              <a:gd name="connsiteX17" fmla="*/ 2589021 w 12192000"/>
              <a:gd name="connsiteY17" fmla="*/ 1019424 h 2515690"/>
              <a:gd name="connsiteX18" fmla="*/ 2591015 w 12192000"/>
              <a:gd name="connsiteY18" fmla="*/ 1019651 h 2515690"/>
              <a:gd name="connsiteX19" fmla="*/ 2602385 w 12192000"/>
              <a:gd name="connsiteY19" fmla="*/ 1020975 h 2515690"/>
              <a:gd name="connsiteX20" fmla="*/ 2614445 w 12192000"/>
              <a:gd name="connsiteY20" fmla="*/ 1022389 h 2515690"/>
              <a:gd name="connsiteX21" fmla="*/ 2614445 w 12192000"/>
              <a:gd name="connsiteY21" fmla="*/ 1020966 h 2515690"/>
              <a:gd name="connsiteX22" fmla="*/ 2676661 w 12192000"/>
              <a:gd name="connsiteY22" fmla="*/ 1029355 h 2515690"/>
              <a:gd name="connsiteX23" fmla="*/ 2788597 w 12192000"/>
              <a:gd name="connsiteY23" fmla="*/ 1048926 h 2515690"/>
              <a:gd name="connsiteX24" fmla="*/ 2812742 w 12192000"/>
              <a:gd name="connsiteY24" fmla="*/ 1057667 h 2515690"/>
              <a:gd name="connsiteX25" fmla="*/ 2970201 w 12192000"/>
              <a:gd name="connsiteY25" fmla="*/ 949091 h 2515690"/>
              <a:gd name="connsiteX26" fmla="*/ 3030610 w 12192000"/>
              <a:gd name="connsiteY26" fmla="*/ 1049340 h 2515690"/>
              <a:gd name="connsiteX27" fmla="*/ 3058913 w 12192000"/>
              <a:gd name="connsiteY27" fmla="*/ 1048085 h 2515690"/>
              <a:gd name="connsiteX28" fmla="*/ 3072697 w 12192000"/>
              <a:gd name="connsiteY28" fmla="*/ 1045316 h 2515690"/>
              <a:gd name="connsiteX29" fmla="*/ 3083305 w 12192000"/>
              <a:gd name="connsiteY29" fmla="*/ 1040550 h 2515690"/>
              <a:gd name="connsiteX30" fmla="*/ 3125603 w 12192000"/>
              <a:gd name="connsiteY30" fmla="*/ 1004583 h 2515690"/>
              <a:gd name="connsiteX31" fmla="*/ 3385106 w 12192000"/>
              <a:gd name="connsiteY31" fmla="*/ 1042233 h 2515690"/>
              <a:gd name="connsiteX32" fmla="*/ 3424945 w 12192000"/>
              <a:gd name="connsiteY32" fmla="*/ 1065268 h 2515690"/>
              <a:gd name="connsiteX33" fmla="*/ 3436948 w 12192000"/>
              <a:gd name="connsiteY33" fmla="*/ 1068018 h 2515690"/>
              <a:gd name="connsiteX34" fmla="*/ 3466714 w 12192000"/>
              <a:gd name="connsiteY34" fmla="*/ 1063419 h 2515690"/>
              <a:gd name="connsiteX35" fmla="*/ 3550909 w 12192000"/>
              <a:gd name="connsiteY35" fmla="*/ 1044511 h 2515690"/>
              <a:gd name="connsiteX36" fmla="*/ 3555900 w 12192000"/>
              <a:gd name="connsiteY36" fmla="*/ 1041996 h 2515690"/>
              <a:gd name="connsiteX37" fmla="*/ 3625978 w 12192000"/>
              <a:gd name="connsiteY37" fmla="*/ 1023459 h 2515690"/>
              <a:gd name="connsiteX38" fmla="*/ 3632465 w 12192000"/>
              <a:gd name="connsiteY38" fmla="*/ 1023522 h 2515690"/>
              <a:gd name="connsiteX39" fmla="*/ 3649063 w 12192000"/>
              <a:gd name="connsiteY39" fmla="*/ 1018726 h 2515690"/>
              <a:gd name="connsiteX40" fmla="*/ 3805954 w 12192000"/>
              <a:gd name="connsiteY40" fmla="*/ 917517 h 2515690"/>
              <a:gd name="connsiteX41" fmla="*/ 4020506 w 12192000"/>
              <a:gd name="connsiteY41" fmla="*/ 816231 h 2515690"/>
              <a:gd name="connsiteX42" fmla="*/ 4233682 w 12192000"/>
              <a:gd name="connsiteY42" fmla="*/ 799511 h 2515690"/>
              <a:gd name="connsiteX43" fmla="*/ 4306552 w 12192000"/>
              <a:gd name="connsiteY43" fmla="*/ 610207 h 2515690"/>
              <a:gd name="connsiteX44" fmla="*/ 4816604 w 12192000"/>
              <a:gd name="connsiteY44" fmla="*/ 773163 h 2515690"/>
              <a:gd name="connsiteX45" fmla="*/ 4916502 w 12192000"/>
              <a:gd name="connsiteY45" fmla="*/ 788104 h 2515690"/>
              <a:gd name="connsiteX46" fmla="*/ 5224415 w 12192000"/>
              <a:gd name="connsiteY46" fmla="*/ 674418 h 2515690"/>
              <a:gd name="connsiteX47" fmla="*/ 5274077 w 12192000"/>
              <a:gd name="connsiteY47" fmla="*/ 655978 h 2515690"/>
              <a:gd name="connsiteX48" fmla="*/ 5371217 w 12192000"/>
              <a:gd name="connsiteY48" fmla="*/ 614372 h 2515690"/>
              <a:gd name="connsiteX49" fmla="*/ 5364523 w 12192000"/>
              <a:gd name="connsiteY49" fmla="*/ 502501 h 2515690"/>
              <a:gd name="connsiteX50" fmla="*/ 5457871 w 12192000"/>
              <a:gd name="connsiteY50" fmla="*/ 558285 h 2515690"/>
              <a:gd name="connsiteX51" fmla="*/ 5750580 w 12192000"/>
              <a:gd name="connsiteY51" fmla="*/ 663503 h 2515690"/>
              <a:gd name="connsiteX52" fmla="*/ 5976618 w 12192000"/>
              <a:gd name="connsiteY52" fmla="*/ 582652 h 2515690"/>
              <a:gd name="connsiteX53" fmla="*/ 6009346 w 12192000"/>
              <a:gd name="connsiteY53" fmla="*/ 559470 h 2515690"/>
              <a:gd name="connsiteX54" fmla="*/ 6069735 w 12192000"/>
              <a:gd name="connsiteY54" fmla="*/ 587803 h 2515690"/>
              <a:gd name="connsiteX55" fmla="*/ 6270319 w 12192000"/>
              <a:gd name="connsiteY55" fmla="*/ 643982 h 2515690"/>
              <a:gd name="connsiteX56" fmla="*/ 6406781 w 12192000"/>
              <a:gd name="connsiteY56" fmla="*/ 672327 h 2515690"/>
              <a:gd name="connsiteX57" fmla="*/ 6469508 w 12192000"/>
              <a:gd name="connsiteY57" fmla="*/ 708574 h 2515690"/>
              <a:gd name="connsiteX58" fmla="*/ 6515869 w 12192000"/>
              <a:gd name="connsiteY58" fmla="*/ 715738 h 2515690"/>
              <a:gd name="connsiteX59" fmla="*/ 6725938 w 12192000"/>
              <a:gd name="connsiteY59" fmla="*/ 691128 h 2515690"/>
              <a:gd name="connsiteX60" fmla="*/ 6778240 w 12192000"/>
              <a:gd name="connsiteY60" fmla="*/ 678998 h 2515690"/>
              <a:gd name="connsiteX61" fmla="*/ 6806944 w 12192000"/>
              <a:gd name="connsiteY61" fmla="*/ 646178 h 2515690"/>
              <a:gd name="connsiteX62" fmla="*/ 6830632 w 12192000"/>
              <a:gd name="connsiteY62" fmla="*/ 633915 h 2515690"/>
              <a:gd name="connsiteX63" fmla="*/ 6858072 w 12192000"/>
              <a:gd name="connsiteY63" fmla="*/ 646178 h 2515690"/>
              <a:gd name="connsiteX64" fmla="*/ 6891322 w 12192000"/>
              <a:gd name="connsiteY64" fmla="*/ 678998 h 2515690"/>
              <a:gd name="connsiteX65" fmla="*/ 6951905 w 12192000"/>
              <a:gd name="connsiteY65" fmla="*/ 691128 h 2515690"/>
              <a:gd name="connsiteX66" fmla="*/ 7195246 w 12192000"/>
              <a:gd name="connsiteY66" fmla="*/ 715738 h 2515690"/>
              <a:gd name="connsiteX67" fmla="*/ 7248949 w 12192000"/>
              <a:gd name="connsiteY67" fmla="*/ 708574 h 2515690"/>
              <a:gd name="connsiteX68" fmla="*/ 7321609 w 12192000"/>
              <a:gd name="connsiteY68" fmla="*/ 672327 h 2515690"/>
              <a:gd name="connsiteX69" fmla="*/ 7479684 w 12192000"/>
              <a:gd name="connsiteY69" fmla="*/ 643982 h 2515690"/>
              <a:gd name="connsiteX70" fmla="*/ 7712035 w 12192000"/>
              <a:gd name="connsiteY70" fmla="*/ 587803 h 2515690"/>
              <a:gd name="connsiteX71" fmla="*/ 7781987 w 12192000"/>
              <a:gd name="connsiteY71" fmla="*/ 559470 h 2515690"/>
              <a:gd name="connsiteX72" fmla="*/ 7819900 w 12192000"/>
              <a:gd name="connsiteY72" fmla="*/ 582652 h 2515690"/>
              <a:gd name="connsiteX73" fmla="*/ 8081736 w 12192000"/>
              <a:gd name="connsiteY73" fmla="*/ 663503 h 2515690"/>
              <a:gd name="connsiteX74" fmla="*/ 8420801 w 12192000"/>
              <a:gd name="connsiteY74" fmla="*/ 558285 h 2515690"/>
              <a:gd name="connsiteX75" fmla="*/ 8528933 w 12192000"/>
              <a:gd name="connsiteY75" fmla="*/ 502501 h 2515690"/>
              <a:gd name="connsiteX76" fmla="*/ 8521178 w 12192000"/>
              <a:gd name="connsiteY76" fmla="*/ 614372 h 2515690"/>
              <a:gd name="connsiteX77" fmla="*/ 8633702 w 12192000"/>
              <a:gd name="connsiteY77" fmla="*/ 655978 h 2515690"/>
              <a:gd name="connsiteX78" fmla="*/ 8691231 w 12192000"/>
              <a:gd name="connsiteY78" fmla="*/ 674418 h 2515690"/>
              <a:gd name="connsiteX79" fmla="*/ 9047908 w 12192000"/>
              <a:gd name="connsiteY79" fmla="*/ 788104 h 2515690"/>
              <a:gd name="connsiteX80" fmla="*/ 9163628 w 12192000"/>
              <a:gd name="connsiteY80" fmla="*/ 773163 h 2515690"/>
              <a:gd name="connsiteX81" fmla="*/ 9754459 w 12192000"/>
              <a:gd name="connsiteY81" fmla="*/ 610207 h 2515690"/>
              <a:gd name="connsiteX82" fmla="*/ 9838868 w 12192000"/>
              <a:gd name="connsiteY82" fmla="*/ 799511 h 2515690"/>
              <a:gd name="connsiteX83" fmla="*/ 10085808 w 12192000"/>
              <a:gd name="connsiteY83" fmla="*/ 816231 h 2515690"/>
              <a:gd name="connsiteX84" fmla="*/ 10334338 w 12192000"/>
              <a:gd name="connsiteY84" fmla="*/ 917517 h 2515690"/>
              <a:gd name="connsiteX85" fmla="*/ 10516076 w 12192000"/>
              <a:gd name="connsiteY85" fmla="*/ 1018726 h 2515690"/>
              <a:gd name="connsiteX86" fmla="*/ 10535302 w 12192000"/>
              <a:gd name="connsiteY86" fmla="*/ 1023522 h 2515690"/>
              <a:gd name="connsiteX87" fmla="*/ 10542819 w 12192000"/>
              <a:gd name="connsiteY87" fmla="*/ 1023458 h 2515690"/>
              <a:gd name="connsiteX88" fmla="*/ 10623994 w 12192000"/>
              <a:gd name="connsiteY88" fmla="*/ 1041996 h 2515690"/>
              <a:gd name="connsiteX89" fmla="*/ 10629774 w 12192000"/>
              <a:gd name="connsiteY89" fmla="*/ 1044511 h 2515690"/>
              <a:gd name="connsiteX90" fmla="*/ 10727305 w 12192000"/>
              <a:gd name="connsiteY90" fmla="*/ 1063419 h 2515690"/>
              <a:gd name="connsiteX91" fmla="*/ 10761785 w 12192000"/>
              <a:gd name="connsiteY91" fmla="*/ 1068017 h 2515690"/>
              <a:gd name="connsiteX92" fmla="*/ 10775688 w 12192000"/>
              <a:gd name="connsiteY92" fmla="*/ 1065268 h 2515690"/>
              <a:gd name="connsiteX93" fmla="*/ 10821837 w 12192000"/>
              <a:gd name="connsiteY93" fmla="*/ 1042232 h 2515690"/>
              <a:gd name="connsiteX94" fmla="*/ 11122438 w 12192000"/>
              <a:gd name="connsiteY94" fmla="*/ 1004583 h 2515690"/>
              <a:gd name="connsiteX95" fmla="*/ 11171433 w 12192000"/>
              <a:gd name="connsiteY95" fmla="*/ 1040550 h 2515690"/>
              <a:gd name="connsiteX96" fmla="*/ 11183724 w 12192000"/>
              <a:gd name="connsiteY96" fmla="*/ 1045316 h 2515690"/>
              <a:gd name="connsiteX97" fmla="*/ 11199690 w 12192000"/>
              <a:gd name="connsiteY97" fmla="*/ 1048085 h 2515690"/>
              <a:gd name="connsiteX98" fmla="*/ 11232475 w 12192000"/>
              <a:gd name="connsiteY98" fmla="*/ 1049340 h 2515690"/>
              <a:gd name="connsiteX99" fmla="*/ 11302451 w 12192000"/>
              <a:gd name="connsiteY99" fmla="*/ 949091 h 2515690"/>
              <a:gd name="connsiteX100" fmla="*/ 11484849 w 12192000"/>
              <a:gd name="connsiteY100" fmla="*/ 1057667 h 2515690"/>
              <a:gd name="connsiteX101" fmla="*/ 11512818 w 12192000"/>
              <a:gd name="connsiteY101" fmla="*/ 1048926 h 2515690"/>
              <a:gd name="connsiteX102" fmla="*/ 11642481 w 12192000"/>
              <a:gd name="connsiteY102" fmla="*/ 1029355 h 2515690"/>
              <a:gd name="connsiteX103" fmla="*/ 11714551 w 12192000"/>
              <a:gd name="connsiteY103" fmla="*/ 1020966 h 2515690"/>
              <a:gd name="connsiteX104" fmla="*/ 11714551 w 12192000"/>
              <a:gd name="connsiteY104" fmla="*/ 1022389 h 2515690"/>
              <a:gd name="connsiteX105" fmla="*/ 11728519 w 12192000"/>
              <a:gd name="connsiteY105" fmla="*/ 1020975 h 2515690"/>
              <a:gd name="connsiteX106" fmla="*/ 11741691 w 12192000"/>
              <a:gd name="connsiteY106" fmla="*/ 1019651 h 2515690"/>
              <a:gd name="connsiteX107" fmla="*/ 11743999 w 12192000"/>
              <a:gd name="connsiteY107" fmla="*/ 1019424 h 2515690"/>
              <a:gd name="connsiteX108" fmla="*/ 11742709 w 12192000"/>
              <a:gd name="connsiteY108" fmla="*/ 1019549 h 2515690"/>
              <a:gd name="connsiteX109" fmla="*/ 11741691 w 12192000"/>
              <a:gd name="connsiteY109" fmla="*/ 1019651 h 2515690"/>
              <a:gd name="connsiteX110" fmla="*/ 11738529 w 12192000"/>
              <a:gd name="connsiteY110" fmla="*/ 1019963 h 2515690"/>
              <a:gd name="connsiteX111" fmla="*/ 11771791 w 12192000"/>
              <a:gd name="connsiteY111" fmla="*/ 1015977 h 2515690"/>
              <a:gd name="connsiteX112" fmla="*/ 11834157 w 12192000"/>
              <a:gd name="connsiteY112" fmla="*/ 1009499 h 2515690"/>
              <a:gd name="connsiteX113" fmla="*/ 11843354 w 12192000"/>
              <a:gd name="connsiteY113" fmla="*/ 1008273 h 2515690"/>
              <a:gd name="connsiteX114" fmla="*/ 11843354 w 12192000"/>
              <a:gd name="connsiteY114" fmla="*/ 1000151 h 2515690"/>
              <a:gd name="connsiteX115" fmla="*/ 11893955 w 12192000"/>
              <a:gd name="connsiteY115" fmla="*/ 983740 h 2515690"/>
              <a:gd name="connsiteX116" fmla="*/ 11974160 w 12192000"/>
              <a:gd name="connsiteY116" fmla="*/ 920897 h 2515690"/>
              <a:gd name="connsiteX117" fmla="*/ 12143531 w 12192000"/>
              <a:gd name="connsiteY117" fmla="*/ 823664 h 2515690"/>
              <a:gd name="connsiteX118" fmla="*/ 12192000 w 12192000"/>
              <a:gd name="connsiteY118" fmla="*/ 801163 h 2515690"/>
              <a:gd name="connsiteX119" fmla="*/ 12192000 w 12192000"/>
              <a:gd name="connsiteY119" fmla="*/ 2515690 h 2515690"/>
              <a:gd name="connsiteX120" fmla="*/ 0 w 12192000"/>
              <a:gd name="connsiteY120" fmla="*/ 2515690 h 2515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2192000" h="2515690">
                <a:moveTo>
                  <a:pt x="0" y="0"/>
                </a:moveTo>
                <a:lnTo>
                  <a:pt x="170442" y="96074"/>
                </a:lnTo>
                <a:cubicBezTo>
                  <a:pt x="323315" y="179510"/>
                  <a:pt x="418777" y="223899"/>
                  <a:pt x="424739" y="224865"/>
                </a:cubicBezTo>
                <a:cubicBezTo>
                  <a:pt x="573781" y="248496"/>
                  <a:pt x="654649" y="314572"/>
                  <a:pt x="748273" y="373939"/>
                </a:cubicBezTo>
                <a:cubicBezTo>
                  <a:pt x="830321" y="425631"/>
                  <a:pt x="917271" y="480784"/>
                  <a:pt x="1037058" y="499994"/>
                </a:cubicBezTo>
                <a:cubicBezTo>
                  <a:pt x="1195925" y="525362"/>
                  <a:pt x="1048105" y="445478"/>
                  <a:pt x="1101312" y="428540"/>
                </a:cubicBezTo>
                <a:cubicBezTo>
                  <a:pt x="1188473" y="458169"/>
                  <a:pt x="1274625" y="505369"/>
                  <a:pt x="1367071" y="516118"/>
                </a:cubicBezTo>
                <a:cubicBezTo>
                  <a:pt x="1701323" y="554463"/>
                  <a:pt x="1964451" y="648887"/>
                  <a:pt x="2189943" y="794533"/>
                </a:cubicBezTo>
                <a:cubicBezTo>
                  <a:pt x="2255082" y="836300"/>
                  <a:pt x="2357481" y="862342"/>
                  <a:pt x="2390329" y="920897"/>
                </a:cubicBezTo>
                <a:cubicBezTo>
                  <a:pt x="2406050" y="949359"/>
                  <a:pt x="2430126" y="969285"/>
                  <a:pt x="2459570" y="983740"/>
                </a:cubicBezTo>
                <a:lnTo>
                  <a:pt x="2503252" y="1000151"/>
                </a:lnTo>
                <a:lnTo>
                  <a:pt x="2503252" y="1008273"/>
                </a:lnTo>
                <a:lnTo>
                  <a:pt x="2511191" y="1009499"/>
                </a:lnTo>
                <a:cubicBezTo>
                  <a:pt x="2529847" y="1011974"/>
                  <a:pt x="2562849" y="1015701"/>
                  <a:pt x="2565029" y="1015977"/>
                </a:cubicBezTo>
                <a:cubicBezTo>
                  <a:pt x="2610845" y="1021778"/>
                  <a:pt x="2601577" y="1020837"/>
                  <a:pt x="2593745" y="1019963"/>
                </a:cubicBezTo>
                <a:lnTo>
                  <a:pt x="2591015" y="1019651"/>
                </a:lnTo>
                <a:lnTo>
                  <a:pt x="2590137" y="1019549"/>
                </a:lnTo>
                <a:cubicBezTo>
                  <a:pt x="2588203" y="1019326"/>
                  <a:pt x="2588125" y="1019321"/>
                  <a:pt x="2589021" y="1019424"/>
                </a:cubicBezTo>
                <a:lnTo>
                  <a:pt x="2591015" y="1019651"/>
                </a:lnTo>
                <a:lnTo>
                  <a:pt x="2602385" y="1020975"/>
                </a:lnTo>
                <a:lnTo>
                  <a:pt x="2614445" y="1022389"/>
                </a:lnTo>
                <a:lnTo>
                  <a:pt x="2614445" y="1020966"/>
                </a:lnTo>
                <a:lnTo>
                  <a:pt x="2676661" y="1029355"/>
                </a:lnTo>
                <a:cubicBezTo>
                  <a:pt x="2715592" y="1034194"/>
                  <a:pt x="2753901" y="1039695"/>
                  <a:pt x="2788597" y="1048926"/>
                </a:cubicBezTo>
                <a:lnTo>
                  <a:pt x="2812742" y="1057667"/>
                </a:lnTo>
                <a:lnTo>
                  <a:pt x="2970201" y="949091"/>
                </a:lnTo>
                <a:cubicBezTo>
                  <a:pt x="3052785" y="982961"/>
                  <a:pt x="2996105" y="1020057"/>
                  <a:pt x="3030610" y="1049340"/>
                </a:cubicBezTo>
                <a:cubicBezTo>
                  <a:pt x="3039005" y="1048442"/>
                  <a:pt x="3049621" y="1048500"/>
                  <a:pt x="3058913" y="1048085"/>
                </a:cubicBezTo>
                <a:lnTo>
                  <a:pt x="3072697" y="1045316"/>
                </a:lnTo>
                <a:lnTo>
                  <a:pt x="3083305" y="1040550"/>
                </a:lnTo>
                <a:lnTo>
                  <a:pt x="3125603" y="1004583"/>
                </a:lnTo>
                <a:cubicBezTo>
                  <a:pt x="3221669" y="925596"/>
                  <a:pt x="3242489" y="937564"/>
                  <a:pt x="3385106" y="1042233"/>
                </a:cubicBezTo>
                <a:cubicBezTo>
                  <a:pt x="3399403" y="1052670"/>
                  <a:pt x="3412529" y="1060209"/>
                  <a:pt x="3424945" y="1065268"/>
                </a:cubicBezTo>
                <a:lnTo>
                  <a:pt x="3436948" y="1068018"/>
                </a:lnTo>
                <a:lnTo>
                  <a:pt x="3466714" y="1063419"/>
                </a:lnTo>
                <a:lnTo>
                  <a:pt x="3550909" y="1044511"/>
                </a:lnTo>
                <a:lnTo>
                  <a:pt x="3555900" y="1041996"/>
                </a:lnTo>
                <a:cubicBezTo>
                  <a:pt x="3573827" y="1033454"/>
                  <a:pt x="3594382" y="1025941"/>
                  <a:pt x="3625978" y="1023459"/>
                </a:cubicBezTo>
                <a:lnTo>
                  <a:pt x="3632465" y="1023522"/>
                </a:lnTo>
                <a:lnTo>
                  <a:pt x="3649063" y="1018726"/>
                </a:lnTo>
                <a:cubicBezTo>
                  <a:pt x="3741849" y="989371"/>
                  <a:pt x="3810578" y="953657"/>
                  <a:pt x="3805954" y="917517"/>
                </a:cubicBezTo>
                <a:cubicBezTo>
                  <a:pt x="4031729" y="953901"/>
                  <a:pt x="4031729" y="953901"/>
                  <a:pt x="4020506" y="816231"/>
                </a:cubicBezTo>
                <a:cubicBezTo>
                  <a:pt x="4171643" y="865324"/>
                  <a:pt x="4206308" y="864422"/>
                  <a:pt x="4233682" y="799511"/>
                </a:cubicBezTo>
                <a:cubicBezTo>
                  <a:pt x="4260226" y="737017"/>
                  <a:pt x="4254728" y="668575"/>
                  <a:pt x="4306552" y="610207"/>
                </a:cubicBezTo>
                <a:cubicBezTo>
                  <a:pt x="4495313" y="657923"/>
                  <a:pt x="4699922" y="667347"/>
                  <a:pt x="4816604" y="773163"/>
                </a:cubicBezTo>
                <a:cubicBezTo>
                  <a:pt x="4834734" y="789836"/>
                  <a:pt x="4890507" y="799946"/>
                  <a:pt x="4916502" y="788104"/>
                </a:cubicBezTo>
                <a:cubicBezTo>
                  <a:pt x="5013526" y="746101"/>
                  <a:pt x="5238129" y="796871"/>
                  <a:pt x="5224415" y="674418"/>
                </a:cubicBezTo>
                <a:cubicBezTo>
                  <a:pt x="5223051" y="659300"/>
                  <a:pt x="5240524" y="644890"/>
                  <a:pt x="5274077" y="655978"/>
                </a:cubicBezTo>
                <a:cubicBezTo>
                  <a:pt x="5388582" y="694066"/>
                  <a:pt x="5367022" y="644784"/>
                  <a:pt x="5371217" y="614372"/>
                </a:cubicBezTo>
                <a:cubicBezTo>
                  <a:pt x="5375856" y="577567"/>
                  <a:pt x="5319010" y="537578"/>
                  <a:pt x="5364523" y="502501"/>
                </a:cubicBezTo>
                <a:cubicBezTo>
                  <a:pt x="5425408" y="508891"/>
                  <a:pt x="5433299" y="538191"/>
                  <a:pt x="5457871" y="558285"/>
                </a:cubicBezTo>
                <a:cubicBezTo>
                  <a:pt x="5530352" y="617005"/>
                  <a:pt x="5609566" y="664386"/>
                  <a:pt x="5750580" y="663503"/>
                </a:cubicBezTo>
                <a:cubicBezTo>
                  <a:pt x="5864519" y="662926"/>
                  <a:pt x="5966527" y="666650"/>
                  <a:pt x="5976618" y="582652"/>
                </a:cubicBezTo>
                <a:cubicBezTo>
                  <a:pt x="5978145" y="569455"/>
                  <a:pt x="5990792" y="562346"/>
                  <a:pt x="6009346" y="559470"/>
                </a:cubicBezTo>
                <a:cubicBezTo>
                  <a:pt x="6030639" y="568485"/>
                  <a:pt x="6052592" y="577083"/>
                  <a:pt x="6069735" y="587803"/>
                </a:cubicBezTo>
                <a:cubicBezTo>
                  <a:pt x="6126182" y="623812"/>
                  <a:pt x="6196945" y="634730"/>
                  <a:pt x="6270319" y="643982"/>
                </a:cubicBezTo>
                <a:cubicBezTo>
                  <a:pt x="6317101" y="649940"/>
                  <a:pt x="6363466" y="657107"/>
                  <a:pt x="6406781" y="672327"/>
                </a:cubicBezTo>
                <a:cubicBezTo>
                  <a:pt x="6433586" y="681598"/>
                  <a:pt x="6454928" y="693402"/>
                  <a:pt x="6469508" y="708574"/>
                </a:cubicBezTo>
                <a:cubicBezTo>
                  <a:pt x="6482729" y="721786"/>
                  <a:pt x="6496225" y="725422"/>
                  <a:pt x="6515869" y="715738"/>
                </a:cubicBezTo>
                <a:cubicBezTo>
                  <a:pt x="6572200" y="688353"/>
                  <a:pt x="6639257" y="676241"/>
                  <a:pt x="6725938" y="691128"/>
                </a:cubicBezTo>
                <a:cubicBezTo>
                  <a:pt x="6752109" y="695629"/>
                  <a:pt x="6772625" y="691505"/>
                  <a:pt x="6778240" y="678998"/>
                </a:cubicBezTo>
                <a:cubicBezTo>
                  <a:pt x="6784286" y="665981"/>
                  <a:pt x="6794269" y="655280"/>
                  <a:pt x="6806944" y="646178"/>
                </a:cubicBezTo>
                <a:lnTo>
                  <a:pt x="6830632" y="633915"/>
                </a:lnTo>
                <a:lnTo>
                  <a:pt x="6858072" y="646178"/>
                </a:lnTo>
                <a:cubicBezTo>
                  <a:pt x="6872754" y="655280"/>
                  <a:pt x="6884317" y="665981"/>
                  <a:pt x="6891322" y="678998"/>
                </a:cubicBezTo>
                <a:cubicBezTo>
                  <a:pt x="6897826" y="691505"/>
                  <a:pt x="6921592" y="695629"/>
                  <a:pt x="6951905" y="691128"/>
                </a:cubicBezTo>
                <a:cubicBezTo>
                  <a:pt x="7052317" y="676241"/>
                  <a:pt x="7129994" y="688353"/>
                  <a:pt x="7195246" y="715738"/>
                </a:cubicBezTo>
                <a:cubicBezTo>
                  <a:pt x="7217999" y="725422"/>
                  <a:pt x="7233634" y="721786"/>
                  <a:pt x="7248949" y="708574"/>
                </a:cubicBezTo>
                <a:cubicBezTo>
                  <a:pt x="7265838" y="693402"/>
                  <a:pt x="7290560" y="681598"/>
                  <a:pt x="7321609" y="672327"/>
                </a:cubicBezTo>
                <a:cubicBezTo>
                  <a:pt x="7371785" y="657107"/>
                  <a:pt x="7425493" y="649940"/>
                  <a:pt x="7479684" y="643982"/>
                </a:cubicBezTo>
                <a:cubicBezTo>
                  <a:pt x="7564679" y="634730"/>
                  <a:pt x="7646649" y="623812"/>
                  <a:pt x="7712035" y="587803"/>
                </a:cubicBezTo>
                <a:cubicBezTo>
                  <a:pt x="7731892" y="577083"/>
                  <a:pt x="7757322" y="568485"/>
                  <a:pt x="7781987" y="559470"/>
                </a:cubicBezTo>
                <a:cubicBezTo>
                  <a:pt x="7803481" y="562346"/>
                  <a:pt x="7818130" y="569455"/>
                  <a:pt x="7819900" y="582652"/>
                </a:cubicBezTo>
                <a:cubicBezTo>
                  <a:pt x="7831588" y="666650"/>
                  <a:pt x="7949751" y="662926"/>
                  <a:pt x="8081736" y="663503"/>
                </a:cubicBezTo>
                <a:cubicBezTo>
                  <a:pt x="8245081" y="664386"/>
                  <a:pt x="8336842" y="617005"/>
                  <a:pt x="8420801" y="558285"/>
                </a:cubicBezTo>
                <a:cubicBezTo>
                  <a:pt x="8449265" y="538191"/>
                  <a:pt x="8458404" y="508890"/>
                  <a:pt x="8528933" y="502501"/>
                </a:cubicBezTo>
                <a:cubicBezTo>
                  <a:pt x="8581654" y="537578"/>
                  <a:pt x="8515805" y="577567"/>
                  <a:pt x="8521178" y="614372"/>
                </a:cubicBezTo>
                <a:cubicBezTo>
                  <a:pt x="8526038" y="644784"/>
                  <a:pt x="8501063" y="694066"/>
                  <a:pt x="8633702" y="655978"/>
                </a:cubicBezTo>
                <a:cubicBezTo>
                  <a:pt x="8672570" y="644890"/>
                  <a:pt x="8692811" y="659300"/>
                  <a:pt x="8691231" y="674418"/>
                </a:cubicBezTo>
                <a:cubicBezTo>
                  <a:pt x="8675345" y="796871"/>
                  <a:pt x="8935518" y="746101"/>
                  <a:pt x="9047908" y="788104"/>
                </a:cubicBezTo>
                <a:cubicBezTo>
                  <a:pt x="9078021" y="799946"/>
                  <a:pt x="9142627" y="789836"/>
                  <a:pt x="9163628" y="773163"/>
                </a:cubicBezTo>
                <a:cubicBezTo>
                  <a:pt x="9298789" y="667347"/>
                  <a:pt x="9535801" y="657923"/>
                  <a:pt x="9754459" y="610207"/>
                </a:cubicBezTo>
                <a:cubicBezTo>
                  <a:pt x="9814490" y="668575"/>
                  <a:pt x="9808123" y="737017"/>
                  <a:pt x="9838868" y="799511"/>
                </a:cubicBezTo>
                <a:cubicBezTo>
                  <a:pt x="9870579" y="864422"/>
                  <a:pt x="9910733" y="865324"/>
                  <a:pt x="10085808" y="816231"/>
                </a:cubicBezTo>
                <a:cubicBezTo>
                  <a:pt x="10072804" y="953901"/>
                  <a:pt x="10072804" y="953901"/>
                  <a:pt x="10334338" y="917517"/>
                </a:cubicBezTo>
                <a:cubicBezTo>
                  <a:pt x="10328982" y="953657"/>
                  <a:pt x="10408594" y="989371"/>
                  <a:pt x="10516076" y="1018726"/>
                </a:cubicBezTo>
                <a:lnTo>
                  <a:pt x="10535302" y="1023522"/>
                </a:lnTo>
                <a:lnTo>
                  <a:pt x="10542819" y="1023458"/>
                </a:lnTo>
                <a:cubicBezTo>
                  <a:pt x="10579419" y="1025941"/>
                  <a:pt x="10603227" y="1033454"/>
                  <a:pt x="10623994" y="1041996"/>
                </a:cubicBezTo>
                <a:lnTo>
                  <a:pt x="10629774" y="1044511"/>
                </a:lnTo>
                <a:lnTo>
                  <a:pt x="10727305" y="1063419"/>
                </a:lnTo>
                <a:lnTo>
                  <a:pt x="10761785" y="1068017"/>
                </a:lnTo>
                <a:lnTo>
                  <a:pt x="10775688" y="1065268"/>
                </a:lnTo>
                <a:cubicBezTo>
                  <a:pt x="10790070" y="1060209"/>
                  <a:pt x="10805275" y="1052670"/>
                  <a:pt x="10821837" y="1042232"/>
                </a:cubicBezTo>
                <a:cubicBezTo>
                  <a:pt x="10987041" y="937564"/>
                  <a:pt x="11011156" y="925596"/>
                  <a:pt x="11122438" y="1004583"/>
                </a:cubicBezTo>
                <a:lnTo>
                  <a:pt x="11171433" y="1040550"/>
                </a:lnTo>
                <a:lnTo>
                  <a:pt x="11183724" y="1045316"/>
                </a:lnTo>
                <a:lnTo>
                  <a:pt x="11199690" y="1048085"/>
                </a:lnTo>
                <a:cubicBezTo>
                  <a:pt x="11210452" y="1048499"/>
                  <a:pt x="11222752" y="1048442"/>
                  <a:pt x="11232475" y="1049340"/>
                </a:cubicBezTo>
                <a:cubicBezTo>
                  <a:pt x="11272445" y="1020057"/>
                  <a:pt x="11206789" y="982961"/>
                  <a:pt x="11302451" y="949091"/>
                </a:cubicBezTo>
                <a:lnTo>
                  <a:pt x="11484849" y="1057667"/>
                </a:lnTo>
                <a:lnTo>
                  <a:pt x="11512818" y="1048926"/>
                </a:lnTo>
                <a:cubicBezTo>
                  <a:pt x="11553007" y="1039695"/>
                  <a:pt x="11597385" y="1034194"/>
                  <a:pt x="11642481" y="1029355"/>
                </a:cubicBezTo>
                <a:lnTo>
                  <a:pt x="11714551" y="1020966"/>
                </a:lnTo>
                <a:lnTo>
                  <a:pt x="11714551" y="1022389"/>
                </a:lnTo>
                <a:lnTo>
                  <a:pt x="11728519" y="1020975"/>
                </a:lnTo>
                <a:lnTo>
                  <a:pt x="11741691" y="1019651"/>
                </a:lnTo>
                <a:lnTo>
                  <a:pt x="11743999" y="1019424"/>
                </a:lnTo>
                <a:cubicBezTo>
                  <a:pt x="11745037" y="1019320"/>
                  <a:pt x="11744948" y="1019326"/>
                  <a:pt x="11742709" y="1019549"/>
                </a:cubicBezTo>
                <a:lnTo>
                  <a:pt x="11741691" y="1019651"/>
                </a:lnTo>
                <a:lnTo>
                  <a:pt x="11738529" y="1019963"/>
                </a:lnTo>
                <a:cubicBezTo>
                  <a:pt x="11729455" y="1020837"/>
                  <a:pt x="11718720" y="1021778"/>
                  <a:pt x="11771791" y="1015977"/>
                </a:cubicBezTo>
                <a:cubicBezTo>
                  <a:pt x="11774317" y="1015701"/>
                  <a:pt x="11812546" y="1011974"/>
                  <a:pt x="11834157" y="1009499"/>
                </a:cubicBezTo>
                <a:lnTo>
                  <a:pt x="11843354" y="1008273"/>
                </a:lnTo>
                <a:lnTo>
                  <a:pt x="11843354" y="1000151"/>
                </a:lnTo>
                <a:lnTo>
                  <a:pt x="11893955" y="983740"/>
                </a:lnTo>
                <a:cubicBezTo>
                  <a:pt x="11928061" y="969285"/>
                  <a:pt x="11955951" y="949359"/>
                  <a:pt x="11974160" y="920897"/>
                </a:cubicBezTo>
                <a:cubicBezTo>
                  <a:pt x="12002698" y="876981"/>
                  <a:pt x="12076554" y="851353"/>
                  <a:pt x="12143531" y="823664"/>
                </a:cubicBezTo>
                <a:lnTo>
                  <a:pt x="12192000" y="801163"/>
                </a:lnTo>
                <a:lnTo>
                  <a:pt x="12192000" y="2515690"/>
                </a:lnTo>
                <a:lnTo>
                  <a:pt x="0" y="251569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9751A3CF-A824-0BFC-EB36-979E7FDE6906}"/>
              </a:ext>
            </a:extLst>
          </p:cNvPr>
          <p:cNvSpPr>
            <a:spLocks noGrp="1"/>
          </p:cNvSpPr>
          <p:nvPr>
            <p:ph type="title"/>
          </p:nvPr>
        </p:nvSpPr>
        <p:spPr>
          <a:xfrm>
            <a:off x="838200" y="365125"/>
            <a:ext cx="10515600" cy="930275"/>
          </a:xfrm>
        </p:spPr>
        <p:txBody>
          <a:bodyPr vert="horz" lIns="91440" tIns="45720" rIns="91440" bIns="45720" rtlCol="0" anchor="ctr">
            <a:normAutofit/>
          </a:bodyPr>
          <a:lstStyle/>
          <a:p>
            <a:r>
              <a:rPr lang="en-US" kern="1200">
                <a:solidFill>
                  <a:schemeClr val="tx1"/>
                </a:solidFill>
                <a:latin typeface="+mj-lt"/>
                <a:ea typeface="+mj-ea"/>
                <a:cs typeface="+mj-cs"/>
              </a:rPr>
              <a:t>Phân tích sự hội tụ</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4FB618CD-C3A1-4E58-5BF0-44BCEA0010E2}"/>
                  </a:ext>
                </a:extLst>
              </p:cNvPr>
              <p:cNvSpPr>
                <a:spLocks noGrp="1"/>
              </p:cNvSpPr>
              <p:nvPr>
                <p:ph sz="half" idx="1"/>
              </p:nvPr>
            </p:nvSpPr>
            <p:spPr>
              <a:xfrm>
                <a:off x="895019" y="2011363"/>
                <a:ext cx="4954750" cy="4160837"/>
              </a:xfrm>
            </p:spPr>
            <p:txBody>
              <a:bodyPr/>
              <a:lstStyle/>
              <a:p>
                <a:pPr marL="217170" indent="-217170" defTabSz="868680">
                  <a:spcBef>
                    <a:spcPts val="950"/>
                  </a:spcBef>
                </a:pPr>
                <a:r>
                  <a:rPr lang="vi-VN" sz="2660" kern="1200">
                    <a:solidFill>
                      <a:schemeClr val="tx1"/>
                    </a:solidFill>
                    <a:latin typeface="+mn-lt"/>
                    <a:ea typeface="+mn-ea"/>
                    <a:cs typeface="+mn-cs"/>
                  </a:rPr>
                  <a:t>Điều gì xảy ra nếu ta thay đổi giá trị của một tham số trọng số cụ thể để cực tiểu hóa hàm chi phí </a:t>
                </a:r>
                <a14:m>
                  <m:oMath xmlns:m="http://schemas.openxmlformats.org/officeDocument/2006/math">
                    <m:r>
                      <a:rPr lang="vi-VN" sz="2660" i="1" kern="1200" dirty="0">
                        <a:solidFill>
                          <a:schemeClr val="tx1"/>
                        </a:solidFill>
                        <a:latin typeface="Cambria Math" panose="02040503050406030204" pitchFamily="18" charset="0"/>
                        <a:ea typeface="+mn-ea"/>
                        <a:cs typeface="+mn-cs"/>
                      </a:rPr>
                      <m:t>𝐽</m:t>
                    </m:r>
                  </m:oMath>
                </a14:m>
                <a:r>
                  <a:rPr lang="vi-VN" sz="2660" kern="1200">
                    <a:solidFill>
                      <a:schemeClr val="tx1"/>
                    </a:solidFill>
                    <a:latin typeface="+mn-lt"/>
                    <a:ea typeface="+mn-ea"/>
                    <a:cs typeface="+mn-cs"/>
                  </a:rPr>
                  <a:t>. Hình bên phải sau minh họa trường hợp tốc độ học được lựa chọn tốt, trong đó chi phí giảm dần, di chuyển theo hướng của mức mức cực tiểu toàn cục.</a:t>
                </a:r>
                <a:endParaRPr lang="en-US"/>
              </a:p>
            </p:txBody>
          </p:sp>
        </mc:Choice>
        <mc:Fallback xmlns="">
          <p:sp>
            <p:nvSpPr>
              <p:cNvPr id="4" name="Content Placeholder 3">
                <a:extLst>
                  <a:ext uri="{FF2B5EF4-FFF2-40B4-BE49-F238E27FC236}">
                    <a16:creationId xmlns:a16="http://schemas.microsoft.com/office/drawing/2014/main" id="{4FB618CD-C3A1-4E58-5BF0-44BCEA0010E2}"/>
                  </a:ext>
                </a:extLst>
              </p:cNvPr>
              <p:cNvSpPr>
                <a:spLocks noGrp="1" noRot="1" noChangeAspect="1" noMove="1" noResize="1" noEditPoints="1" noAdjustHandles="1" noChangeArrowheads="1" noChangeShapeType="1" noTextEdit="1"/>
              </p:cNvSpPr>
              <p:nvPr>
                <p:ph sz="half" idx="1"/>
              </p:nvPr>
            </p:nvSpPr>
            <p:spPr>
              <a:xfrm>
                <a:off x="895019" y="2011363"/>
                <a:ext cx="4954750" cy="4160837"/>
              </a:xfrm>
              <a:blipFill>
                <a:blip r:embed="rId2"/>
                <a:stretch>
                  <a:fillRect l="-2091" t="-2343" r="-3690"/>
                </a:stretch>
              </a:blipFill>
            </p:spPr>
            <p:txBody>
              <a:bodyPr/>
              <a:lstStyle/>
              <a:p>
                <a:r>
                  <a:rPr lang="en-US">
                    <a:noFill/>
                  </a:rPr>
                  <a:t> </a:t>
                </a:r>
              </a:p>
            </p:txBody>
          </p:sp>
        </mc:Fallback>
      </mc:AlternateContent>
      <p:pic>
        <p:nvPicPr>
          <p:cNvPr id="6" name="Content Placeholder 5">
            <a:extLst>
              <a:ext uri="{FF2B5EF4-FFF2-40B4-BE49-F238E27FC236}">
                <a16:creationId xmlns:a16="http://schemas.microsoft.com/office/drawing/2014/main" id="{55D1682F-C805-53A6-BC6C-22ADF4A9C71A}"/>
              </a:ext>
            </a:extLst>
          </p:cNvPr>
          <p:cNvPicPr>
            <a:picLocks noGrp="1" noChangeAspect="1"/>
          </p:cNvPicPr>
          <p:nvPr>
            <p:ph sz="half" idx="2"/>
          </p:nvPr>
        </p:nvPicPr>
        <p:blipFill>
          <a:blip r:embed="rId3"/>
          <a:stretch>
            <a:fillRect/>
          </a:stretch>
        </p:blipFill>
        <p:spPr>
          <a:xfrm>
            <a:off x="5995497" y="2882240"/>
            <a:ext cx="4954750" cy="2419083"/>
          </a:xfrm>
        </p:spPr>
      </p:pic>
      <p:sp>
        <p:nvSpPr>
          <p:cNvPr id="7" name="Rectangle 6">
            <a:extLst>
              <a:ext uri="{FF2B5EF4-FFF2-40B4-BE49-F238E27FC236}">
                <a16:creationId xmlns:a16="http://schemas.microsoft.com/office/drawing/2014/main" id="{C6E56C7E-6399-538C-D108-D2FDDF36D3CD}"/>
              </a:ext>
            </a:extLst>
          </p:cNvPr>
          <p:cNvSpPr/>
          <p:nvPr/>
        </p:nvSpPr>
        <p:spPr>
          <a:xfrm>
            <a:off x="10603516" y="3371177"/>
            <a:ext cx="693464" cy="610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lide Number Placeholder 7">
            <a:extLst>
              <a:ext uri="{FF2B5EF4-FFF2-40B4-BE49-F238E27FC236}">
                <a16:creationId xmlns:a16="http://schemas.microsoft.com/office/drawing/2014/main" id="{F3E5F370-2C13-333D-7B64-C32F2CCE611A}"/>
              </a:ext>
            </a:extLst>
          </p:cNvPr>
          <p:cNvSpPr>
            <a:spLocks noGrp="1"/>
          </p:cNvSpPr>
          <p:nvPr>
            <p:ph type="sldNum" sz="quarter" idx="12"/>
          </p:nvPr>
        </p:nvSpPr>
        <p:spPr/>
        <p:txBody>
          <a:bodyPr/>
          <a:lstStyle/>
          <a:p>
            <a:fld id="{C4247577-80B9-4F9F-AA11-C084865B430B}" type="slidenum">
              <a:rPr lang="en-US" smtClean="0"/>
              <a:t>26</a:t>
            </a:fld>
            <a:endParaRPr lang="en-US"/>
          </a:p>
        </p:txBody>
      </p:sp>
    </p:spTree>
    <p:extLst>
      <p:ext uri="{BB962C8B-B14F-4D97-AF65-F5344CB8AC3E}">
        <p14:creationId xmlns:p14="http://schemas.microsoft.com/office/powerpoint/2010/main" val="16902550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7" name="Rectangle 16">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Rectangle 20">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51A3CF-A824-0BFC-EB36-979E7FDE6906}"/>
              </a:ext>
            </a:extLst>
          </p:cNvPr>
          <p:cNvSpPr>
            <a:spLocks noGrp="1"/>
          </p:cNvSpPr>
          <p:nvPr>
            <p:ph type="title"/>
          </p:nvPr>
        </p:nvSpPr>
        <p:spPr>
          <a:xfrm>
            <a:off x="1043631" y="809898"/>
            <a:ext cx="10173010" cy="1554480"/>
          </a:xfrm>
        </p:spPr>
        <p:txBody>
          <a:bodyPr vert="horz" lIns="91440" tIns="45720" rIns="91440" bIns="45720" rtlCol="0" anchor="ctr">
            <a:normAutofit/>
          </a:bodyPr>
          <a:lstStyle/>
          <a:p>
            <a:r>
              <a:rPr lang="en-US" sz="4800" kern="1200">
                <a:solidFill>
                  <a:schemeClr val="tx1"/>
                </a:solidFill>
                <a:latin typeface="+mj-lt"/>
                <a:ea typeface="+mj-ea"/>
                <a:cs typeface="+mj-cs"/>
              </a:rPr>
              <a:t>Phân tích sự hội tụ</a:t>
            </a:r>
          </a:p>
        </p:txBody>
      </p:sp>
      <p:cxnSp>
        <p:nvCxnSpPr>
          <p:cNvPr id="23" name="Straight Connector 22">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4FB618CD-C3A1-4E58-5BF0-44BCEA0010E2}"/>
              </a:ext>
            </a:extLst>
          </p:cNvPr>
          <p:cNvSpPr>
            <a:spLocks noGrp="1"/>
          </p:cNvSpPr>
          <p:nvPr>
            <p:ph sz="half" idx="1"/>
          </p:nvPr>
        </p:nvSpPr>
        <p:spPr>
          <a:xfrm>
            <a:off x="2512014" y="3017519"/>
            <a:ext cx="3822371" cy="3209902"/>
          </a:xfrm>
        </p:spPr>
        <p:txBody>
          <a:bodyPr/>
          <a:lstStyle/>
          <a:p>
            <a:pPr marL="166878" indent="-166878" defTabSz="667512">
              <a:spcBef>
                <a:spcPts val="730"/>
              </a:spcBef>
            </a:pPr>
            <a:r>
              <a:rPr lang="vi-VN" sz="2044" kern="1200">
                <a:solidFill>
                  <a:schemeClr val="tx1"/>
                </a:solidFill>
                <a:latin typeface="+mn-lt"/>
                <a:ea typeface="+mn-ea"/>
                <a:cs typeface="+mn-cs"/>
              </a:rPr>
              <a:t>Tuy nhiên, hình bên phải minh họa điều gì sẽ xảy ra nếu chúng ta chọn tốc độ học quá lớn—vượt quá mức cực tiểu toàn cục:</a:t>
            </a:r>
            <a:endParaRPr lang="en-US"/>
          </a:p>
        </p:txBody>
      </p:sp>
      <p:pic>
        <p:nvPicPr>
          <p:cNvPr id="9" name="Content Placeholder 8">
            <a:extLst>
              <a:ext uri="{FF2B5EF4-FFF2-40B4-BE49-F238E27FC236}">
                <a16:creationId xmlns:a16="http://schemas.microsoft.com/office/drawing/2014/main" id="{E2D86407-44DF-E0C0-5227-3A9897AB22FE}"/>
              </a:ext>
            </a:extLst>
          </p:cNvPr>
          <p:cNvPicPr>
            <a:picLocks noGrp="1" noChangeAspect="1"/>
          </p:cNvPicPr>
          <p:nvPr>
            <p:ph sz="half" idx="2"/>
          </p:nvPr>
        </p:nvPicPr>
        <p:blipFill>
          <a:blip r:embed="rId3"/>
          <a:stretch>
            <a:fillRect/>
          </a:stretch>
        </p:blipFill>
        <p:spPr>
          <a:xfrm>
            <a:off x="7040356" y="3687826"/>
            <a:ext cx="2635274" cy="1869288"/>
          </a:xfrm>
        </p:spPr>
      </p:pic>
      <p:sp>
        <p:nvSpPr>
          <p:cNvPr id="7" name="Rectangle 6">
            <a:extLst>
              <a:ext uri="{FF2B5EF4-FFF2-40B4-BE49-F238E27FC236}">
                <a16:creationId xmlns:a16="http://schemas.microsoft.com/office/drawing/2014/main" id="{C6E56C7E-6399-538C-D108-D2FDDF36D3CD}"/>
              </a:ext>
            </a:extLst>
          </p:cNvPr>
          <p:cNvSpPr/>
          <p:nvPr/>
        </p:nvSpPr>
        <p:spPr>
          <a:xfrm>
            <a:off x="6772867" y="4622470"/>
            <a:ext cx="534977" cy="4706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ED3F9AC8-1293-FC1B-7B36-7CFECFDFDAAD}"/>
              </a:ext>
            </a:extLst>
          </p:cNvPr>
          <p:cNvSpPr>
            <a:spLocks noGrp="1"/>
          </p:cNvSpPr>
          <p:nvPr>
            <p:ph type="sldNum" sz="quarter" idx="12"/>
          </p:nvPr>
        </p:nvSpPr>
        <p:spPr/>
        <p:txBody>
          <a:bodyPr/>
          <a:lstStyle/>
          <a:p>
            <a:fld id="{C4247577-80B9-4F9F-AA11-C084865B430B}" type="slidenum">
              <a:rPr lang="en-US" smtClean="0"/>
              <a:t>27</a:t>
            </a:fld>
            <a:endParaRPr lang="en-US"/>
          </a:p>
        </p:txBody>
      </p:sp>
    </p:spTree>
    <p:extLst>
      <p:ext uri="{BB962C8B-B14F-4D97-AF65-F5344CB8AC3E}">
        <p14:creationId xmlns:p14="http://schemas.microsoft.com/office/powerpoint/2010/main" val="30931983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1CED28-F4E2-9579-3146-3B4A9E707B29}"/>
              </a:ext>
            </a:extLst>
          </p:cNvPr>
          <p:cNvSpPr>
            <a:spLocks noGrp="1"/>
          </p:cNvSpPr>
          <p:nvPr>
            <p:ph type="title"/>
          </p:nvPr>
        </p:nvSpPr>
        <p:spPr>
          <a:xfrm>
            <a:off x="640080" y="325369"/>
            <a:ext cx="4368602" cy="1956841"/>
          </a:xfrm>
        </p:spPr>
        <p:txBody>
          <a:bodyPr anchor="b">
            <a:normAutofit/>
          </a:bodyPr>
          <a:lstStyle/>
          <a:p>
            <a:r>
              <a:rPr lang="vi-VN" sz="4600"/>
              <a:t>Xây dựng ứng dụng với Adaline</a:t>
            </a:r>
            <a:endParaRPr lang="en-US" sz="4600"/>
          </a:p>
        </p:txBody>
      </p:sp>
      <p:sp>
        <p:nvSpPr>
          <p:cNvPr id="1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32356F1-C59B-A63F-D0AB-F43854520F08}"/>
              </a:ext>
            </a:extLst>
          </p:cNvPr>
          <p:cNvSpPr>
            <a:spLocks noGrp="1"/>
          </p:cNvSpPr>
          <p:nvPr>
            <p:ph idx="1"/>
          </p:nvPr>
        </p:nvSpPr>
        <p:spPr>
          <a:xfrm>
            <a:off x="640080" y="2872899"/>
            <a:ext cx="4243589" cy="3320668"/>
          </a:xfrm>
        </p:spPr>
        <p:txBody>
          <a:bodyPr>
            <a:normAutofit/>
          </a:bodyPr>
          <a:lstStyle/>
          <a:p>
            <a:r>
              <a:rPr lang="vi-VN" sz="2200" dirty="0"/>
              <a:t>Tập dữ liệu: Breast cancer wisconsin (diagnostic) dataset</a:t>
            </a:r>
          </a:p>
          <a:p>
            <a:r>
              <a:rPr lang="vi-VN" sz="2200" dirty="0"/>
              <a:t>Các model: AdalineGD và AdalineSGD</a:t>
            </a:r>
            <a:endParaRPr lang="en-US" sz="2200" dirty="0"/>
          </a:p>
        </p:txBody>
      </p:sp>
      <p:pic>
        <p:nvPicPr>
          <p:cNvPr id="5" name="Picture 4" descr="Scan of a human brain in a neurology clinic">
            <a:extLst>
              <a:ext uri="{FF2B5EF4-FFF2-40B4-BE49-F238E27FC236}">
                <a16:creationId xmlns:a16="http://schemas.microsoft.com/office/drawing/2014/main" id="{9BDA8138-73AB-C76A-3B27-5800023E3488}"/>
              </a:ext>
            </a:extLst>
          </p:cNvPr>
          <p:cNvPicPr>
            <a:picLocks noChangeAspect="1"/>
          </p:cNvPicPr>
          <p:nvPr/>
        </p:nvPicPr>
        <p:blipFill rotWithShape="1">
          <a:blip r:embed="rId2"/>
          <a:srcRect l="24773"/>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7" name="Slide Number Placeholder 6">
            <a:extLst>
              <a:ext uri="{FF2B5EF4-FFF2-40B4-BE49-F238E27FC236}">
                <a16:creationId xmlns:a16="http://schemas.microsoft.com/office/drawing/2014/main" id="{09A45F3F-0C4A-91DB-661E-EA90AC311770}"/>
              </a:ext>
            </a:extLst>
          </p:cNvPr>
          <p:cNvSpPr>
            <a:spLocks noGrp="1"/>
          </p:cNvSpPr>
          <p:nvPr>
            <p:ph type="sldNum" sz="quarter" idx="12"/>
          </p:nvPr>
        </p:nvSpPr>
        <p:spPr/>
        <p:txBody>
          <a:bodyPr/>
          <a:lstStyle/>
          <a:p>
            <a:fld id="{C4247577-80B9-4F9F-AA11-C084865B430B}" type="slidenum">
              <a:rPr lang="en-US" smtClean="0"/>
              <a:pPr/>
              <a:t>28</a:t>
            </a:fld>
            <a:endParaRPr lang="en-US" dirty="0"/>
          </a:p>
        </p:txBody>
      </p:sp>
    </p:spTree>
    <p:extLst>
      <p:ext uri="{BB962C8B-B14F-4D97-AF65-F5344CB8AC3E}">
        <p14:creationId xmlns:p14="http://schemas.microsoft.com/office/powerpoint/2010/main" val="24122846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B210C-5E86-D732-2195-F9EEB56E2C55}"/>
              </a:ext>
            </a:extLst>
          </p:cNvPr>
          <p:cNvSpPr>
            <a:spLocks noGrp="1"/>
          </p:cNvSpPr>
          <p:nvPr>
            <p:ph type="title"/>
          </p:nvPr>
        </p:nvSpPr>
        <p:spPr/>
        <p:txBody>
          <a:bodyPr/>
          <a:lstStyle/>
          <a:p>
            <a:r>
              <a:rPr lang="vi-VN" dirty="0"/>
              <a:t>Tiền xử lý dữ liệu</a:t>
            </a:r>
            <a:endParaRPr lang="en-US" dirty="0"/>
          </a:p>
        </p:txBody>
      </p:sp>
      <p:sp>
        <p:nvSpPr>
          <p:cNvPr id="3" name="Content Placeholder 2">
            <a:extLst>
              <a:ext uri="{FF2B5EF4-FFF2-40B4-BE49-F238E27FC236}">
                <a16:creationId xmlns:a16="http://schemas.microsoft.com/office/drawing/2014/main" id="{A7E8A479-0659-B1B7-198F-22EEE7039A82}"/>
              </a:ext>
            </a:extLst>
          </p:cNvPr>
          <p:cNvSpPr>
            <a:spLocks noGrp="1"/>
          </p:cNvSpPr>
          <p:nvPr>
            <p:ph idx="1"/>
          </p:nvPr>
        </p:nvSpPr>
        <p:spPr/>
        <p:txBody>
          <a:bodyPr>
            <a:normAutofit fontScale="92500" lnSpcReduction="10000"/>
          </a:bodyPr>
          <a:lstStyle/>
          <a:p>
            <a:r>
              <a:rPr lang="vi-VN" dirty="0"/>
              <a:t>Lựa chọn các thuộc tính tương quan bằng bản đồ nhiệt tương quan (heatmap)</a:t>
            </a:r>
          </a:p>
          <a:p>
            <a:pPr marL="0" indent="0">
              <a:buNone/>
            </a:pPr>
            <a:r>
              <a:rPr lang="en-US" b="0" dirty="0">
                <a:solidFill>
                  <a:srgbClr val="9CDCFE"/>
                </a:solidFill>
                <a:effectLst/>
                <a:latin typeface="Consolas" panose="020B0609020204030204" pitchFamily="49" charset="0"/>
              </a:rPr>
              <a:t>y</a:t>
            </a:r>
            <a:r>
              <a:rPr lang="en-US" b="0" dirty="0">
                <a:solidFill>
                  <a:srgbClr val="D4D4D4"/>
                </a:solidFill>
                <a:effectLst/>
                <a:latin typeface="Consolas" panose="020B0609020204030204" pitchFamily="49" charset="0"/>
              </a:rPr>
              <a:t> = </a:t>
            </a:r>
            <a:r>
              <a:rPr lang="en-US" b="0" dirty="0" err="1">
                <a:solidFill>
                  <a:srgbClr val="4EC9B0"/>
                </a:solidFill>
                <a:effectLst/>
                <a:latin typeface="Consolas" panose="020B0609020204030204" pitchFamily="49" charset="0"/>
              </a:rPr>
              <a:t>np</a:t>
            </a:r>
            <a:r>
              <a:rPr lang="en-US" b="0" dirty="0" err="1">
                <a:solidFill>
                  <a:srgbClr val="D4D4D4"/>
                </a:solidFill>
                <a:effectLst/>
                <a:latin typeface="Consolas" panose="020B0609020204030204" pitchFamily="49" charset="0"/>
              </a:rPr>
              <a:t>.</a:t>
            </a:r>
            <a:r>
              <a:rPr lang="en-US" b="0" dirty="0" err="1">
                <a:solidFill>
                  <a:srgbClr val="DCDCAA"/>
                </a:solidFill>
                <a:effectLst/>
                <a:latin typeface="Consolas" panose="020B0609020204030204" pitchFamily="49" charset="0"/>
              </a:rPr>
              <a:t>where</a:t>
            </a:r>
            <a:r>
              <a:rPr lang="en-US" b="0" dirty="0">
                <a:solidFill>
                  <a:srgbClr val="D4D4D4"/>
                </a:solidFill>
                <a:effectLst/>
                <a:latin typeface="Consolas" panose="020B0609020204030204" pitchFamily="49" charset="0"/>
              </a:rPr>
              <a:t>(</a:t>
            </a:r>
            <a:r>
              <a:rPr lang="en-US" b="0" dirty="0" err="1">
                <a:solidFill>
                  <a:srgbClr val="9CDCFE"/>
                </a:solidFill>
                <a:effectLst/>
                <a:latin typeface="Consolas" panose="020B0609020204030204" pitchFamily="49" charset="0"/>
              </a:rPr>
              <a:t>dataset</a:t>
            </a:r>
            <a:r>
              <a:rPr lang="en-US" b="0" dirty="0" err="1">
                <a:solidFill>
                  <a:srgbClr val="D4D4D4"/>
                </a:solidFill>
                <a:effectLst/>
                <a:latin typeface="Consolas" panose="020B0609020204030204" pitchFamily="49" charset="0"/>
              </a:rPr>
              <a:t>.target</a:t>
            </a:r>
            <a:r>
              <a:rPr lang="en-US" b="0" dirty="0">
                <a:solidFill>
                  <a:srgbClr val="D4D4D4"/>
                </a:solidFill>
                <a:effectLst/>
                <a:latin typeface="Consolas" panose="020B0609020204030204" pitchFamily="49" charset="0"/>
              </a:rPr>
              <a:t> == </a:t>
            </a:r>
            <a:r>
              <a:rPr lang="en-US" b="0" dirty="0">
                <a:solidFill>
                  <a:srgbClr val="B5CEA8"/>
                </a:solidFill>
                <a:effectLst/>
                <a:latin typeface="Consolas" panose="020B0609020204030204" pitchFamily="49" charset="0"/>
              </a:rPr>
              <a:t>0</a:t>
            </a:r>
            <a:r>
              <a:rPr lang="en-US" b="0" dirty="0">
                <a:solidFill>
                  <a:srgbClr val="D4D4D4"/>
                </a:solidFill>
                <a:effectLst/>
                <a:latin typeface="Consolas" panose="020B0609020204030204" pitchFamily="49" charset="0"/>
              </a:rPr>
              <a:t>, -</a:t>
            </a:r>
            <a:r>
              <a:rPr lang="en-US" b="0" dirty="0">
                <a:solidFill>
                  <a:srgbClr val="B5CEA8"/>
                </a:solidFill>
                <a:effectLst/>
                <a:latin typeface="Consolas" panose="020B0609020204030204" pitchFamily="49" charset="0"/>
              </a:rPr>
              <a:t>1</a:t>
            </a:r>
            <a:r>
              <a:rPr lang="en-US" b="0" dirty="0">
                <a:solidFill>
                  <a:srgbClr val="D4D4D4"/>
                </a:solidFill>
                <a:effectLst/>
                <a:latin typeface="Consolas" panose="020B0609020204030204" pitchFamily="49" charset="0"/>
              </a:rPr>
              <a:t>, </a:t>
            </a:r>
            <a:r>
              <a:rPr lang="en-US" b="0" dirty="0">
                <a:solidFill>
                  <a:srgbClr val="B5CEA8"/>
                </a:solidFill>
                <a:effectLst/>
                <a:latin typeface="Consolas" panose="020B0609020204030204" pitchFamily="49" charset="0"/>
              </a:rPr>
              <a:t>1</a:t>
            </a:r>
            <a:r>
              <a:rPr lang="en-US" b="0" dirty="0">
                <a:solidFill>
                  <a:srgbClr val="D4D4D4"/>
                </a:solidFill>
                <a:effectLst/>
                <a:latin typeface="Consolas" panose="020B0609020204030204" pitchFamily="49" charset="0"/>
              </a:rPr>
              <a:t>)</a:t>
            </a:r>
            <a:endParaRPr lang="vi-VN" b="0" dirty="0">
              <a:solidFill>
                <a:srgbClr val="D4D4D4"/>
              </a:solidFill>
              <a:effectLst/>
              <a:latin typeface="Consolas" panose="020B0609020204030204" pitchFamily="49" charset="0"/>
            </a:endParaRPr>
          </a:p>
          <a:p>
            <a:pPr marL="0" indent="0">
              <a:buNone/>
            </a:pPr>
            <a:r>
              <a:rPr lang="en-US" b="0" dirty="0">
                <a:solidFill>
                  <a:srgbClr val="6A9955"/>
                </a:solidFill>
                <a:effectLst/>
                <a:latin typeface="Consolas" panose="020B0609020204030204" pitchFamily="49" charset="0"/>
              </a:rPr>
              <a:t># Choose X by correlation with the target variable</a:t>
            </a:r>
            <a:endParaRPr lang="en-US" b="0" dirty="0">
              <a:solidFill>
                <a:srgbClr val="D4D4D4"/>
              </a:solidFill>
              <a:effectLst/>
              <a:latin typeface="Consolas" panose="020B0609020204030204" pitchFamily="49" charset="0"/>
            </a:endParaRPr>
          </a:p>
          <a:p>
            <a:pPr marL="0" indent="0">
              <a:buNone/>
            </a:pPr>
            <a:r>
              <a:rPr lang="en-US" b="0" dirty="0" err="1">
                <a:solidFill>
                  <a:srgbClr val="9CDCFE"/>
                </a:solidFill>
                <a:effectLst/>
                <a:latin typeface="Consolas" panose="020B0609020204030204" pitchFamily="49" charset="0"/>
              </a:rPr>
              <a:t>corr_matrix</a:t>
            </a:r>
            <a:r>
              <a:rPr lang="en-US" b="0" dirty="0">
                <a:solidFill>
                  <a:srgbClr val="D4D4D4"/>
                </a:solidFill>
                <a:effectLst/>
                <a:latin typeface="Consolas" panose="020B0609020204030204" pitchFamily="49" charset="0"/>
              </a:rPr>
              <a:t> = </a:t>
            </a:r>
            <a:r>
              <a:rPr lang="en-US" b="0" dirty="0" err="1">
                <a:solidFill>
                  <a:srgbClr val="9CDCFE"/>
                </a:solidFill>
                <a:effectLst/>
                <a:latin typeface="Consolas" panose="020B0609020204030204" pitchFamily="49" charset="0"/>
              </a:rPr>
              <a:t>df</a:t>
            </a:r>
            <a:r>
              <a:rPr lang="en-US" b="0" dirty="0" err="1">
                <a:solidFill>
                  <a:srgbClr val="D4D4D4"/>
                </a:solidFill>
                <a:effectLst/>
                <a:latin typeface="Consolas" panose="020B0609020204030204" pitchFamily="49" charset="0"/>
              </a:rPr>
              <a:t>.</a:t>
            </a:r>
            <a:r>
              <a:rPr lang="en-US" b="0" dirty="0" err="1">
                <a:solidFill>
                  <a:srgbClr val="DCDCAA"/>
                </a:solidFill>
                <a:effectLst/>
                <a:latin typeface="Consolas" panose="020B0609020204030204" pitchFamily="49" charset="0"/>
              </a:rPr>
              <a:t>corr</a:t>
            </a:r>
            <a:r>
              <a:rPr lang="en-US" b="0" dirty="0">
                <a:solidFill>
                  <a:srgbClr val="D4D4D4"/>
                </a:solidFill>
                <a:effectLst/>
                <a:latin typeface="Consolas" panose="020B0609020204030204" pitchFamily="49" charset="0"/>
              </a:rPr>
              <a:t>()</a:t>
            </a:r>
          </a:p>
          <a:p>
            <a:pPr marL="0" indent="0">
              <a:buNone/>
            </a:pPr>
            <a:r>
              <a:rPr lang="en-US" b="0" dirty="0" err="1">
                <a:solidFill>
                  <a:srgbClr val="9CDCFE"/>
                </a:solidFill>
                <a:effectLst/>
                <a:latin typeface="Consolas" panose="020B0609020204030204" pitchFamily="49" charset="0"/>
              </a:rPr>
              <a:t>corr_target</a:t>
            </a:r>
            <a:r>
              <a:rPr lang="en-US" b="0" dirty="0">
                <a:solidFill>
                  <a:srgbClr val="D4D4D4"/>
                </a:solidFill>
                <a:effectLst/>
                <a:latin typeface="Consolas" panose="020B0609020204030204" pitchFamily="49" charset="0"/>
              </a:rPr>
              <a:t> = </a:t>
            </a:r>
            <a:r>
              <a:rPr lang="en-US" b="0" dirty="0">
                <a:solidFill>
                  <a:srgbClr val="DCDCAA"/>
                </a:solidFill>
                <a:effectLst/>
                <a:latin typeface="Consolas" panose="020B0609020204030204" pitchFamily="49" charset="0"/>
              </a:rPr>
              <a:t>abs</a:t>
            </a:r>
            <a:r>
              <a:rPr lang="en-US" b="0" dirty="0">
                <a:solidFill>
                  <a:srgbClr val="D4D4D4"/>
                </a:solidFill>
                <a:effectLst/>
                <a:latin typeface="Consolas" panose="020B0609020204030204" pitchFamily="49" charset="0"/>
              </a:rPr>
              <a:t>(</a:t>
            </a:r>
            <a:r>
              <a:rPr lang="en-US" b="0" dirty="0" err="1">
                <a:solidFill>
                  <a:srgbClr val="9CDCFE"/>
                </a:solidFill>
                <a:effectLst/>
                <a:latin typeface="Consolas" panose="020B0609020204030204" pitchFamily="49" charset="0"/>
              </a:rPr>
              <a:t>corr_matrix</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'target'</a:t>
            </a:r>
            <a:r>
              <a:rPr lang="en-US" b="0" dirty="0">
                <a:solidFill>
                  <a:srgbClr val="D4D4D4"/>
                </a:solidFill>
                <a:effectLst/>
                <a:latin typeface="Consolas" panose="020B0609020204030204" pitchFamily="49" charset="0"/>
              </a:rPr>
              <a:t>])</a:t>
            </a:r>
          </a:p>
          <a:p>
            <a:pPr marL="0" indent="0">
              <a:buNone/>
            </a:pPr>
            <a:r>
              <a:rPr lang="en-US" b="0" dirty="0" err="1">
                <a:solidFill>
                  <a:srgbClr val="9CDCFE"/>
                </a:solidFill>
                <a:effectLst/>
                <a:latin typeface="Consolas" panose="020B0609020204030204" pitchFamily="49" charset="0"/>
              </a:rPr>
              <a:t>relevant_features</a:t>
            </a:r>
            <a:r>
              <a:rPr lang="en-US" b="0" dirty="0">
                <a:solidFill>
                  <a:srgbClr val="D4D4D4"/>
                </a:solidFill>
                <a:effectLst/>
                <a:latin typeface="Consolas" panose="020B0609020204030204" pitchFamily="49" charset="0"/>
              </a:rPr>
              <a:t> = </a:t>
            </a:r>
            <a:r>
              <a:rPr lang="en-US" b="0" dirty="0" err="1">
                <a:solidFill>
                  <a:srgbClr val="9CDCFE"/>
                </a:solidFill>
                <a:effectLst/>
                <a:latin typeface="Consolas" panose="020B0609020204030204" pitchFamily="49" charset="0"/>
              </a:rPr>
              <a:t>corr_target</a:t>
            </a:r>
            <a:r>
              <a:rPr lang="en-US" b="0" dirty="0">
                <a:solidFill>
                  <a:srgbClr val="D4D4D4"/>
                </a:solidFill>
                <a:effectLst/>
                <a:latin typeface="Consolas" panose="020B0609020204030204" pitchFamily="49" charset="0"/>
              </a:rPr>
              <a:t>[</a:t>
            </a:r>
            <a:r>
              <a:rPr lang="en-US" b="0" dirty="0" err="1">
                <a:solidFill>
                  <a:srgbClr val="9CDCFE"/>
                </a:solidFill>
                <a:effectLst/>
                <a:latin typeface="Consolas" panose="020B0609020204030204" pitchFamily="49" charset="0"/>
              </a:rPr>
              <a:t>corr_target</a:t>
            </a:r>
            <a:r>
              <a:rPr lang="en-US" b="0" dirty="0">
                <a:solidFill>
                  <a:srgbClr val="D4D4D4"/>
                </a:solidFill>
                <a:effectLst/>
                <a:latin typeface="Consolas" panose="020B0609020204030204" pitchFamily="49" charset="0"/>
              </a:rPr>
              <a:t> &gt; </a:t>
            </a:r>
            <a:r>
              <a:rPr lang="en-US" b="0" dirty="0">
                <a:solidFill>
                  <a:srgbClr val="B5CEA8"/>
                </a:solidFill>
                <a:effectLst/>
                <a:latin typeface="Consolas" panose="020B0609020204030204" pitchFamily="49" charset="0"/>
              </a:rPr>
              <a:t>0.5</a:t>
            </a:r>
            <a:r>
              <a:rPr lang="en-US" b="0" dirty="0">
                <a:solidFill>
                  <a:srgbClr val="D4D4D4"/>
                </a:solidFill>
                <a:effectLst/>
                <a:latin typeface="Consolas" panose="020B0609020204030204" pitchFamily="49" charset="0"/>
              </a:rPr>
              <a:t>].</a:t>
            </a:r>
            <a:r>
              <a:rPr lang="en-US" b="0" dirty="0" err="1">
                <a:solidFill>
                  <a:srgbClr val="9CDCFE"/>
                </a:solidFill>
                <a:effectLst/>
                <a:latin typeface="Consolas" panose="020B0609020204030204" pitchFamily="49" charset="0"/>
              </a:rPr>
              <a:t>index</a:t>
            </a:r>
            <a:r>
              <a:rPr lang="en-US" b="0" dirty="0" err="1">
                <a:solidFill>
                  <a:srgbClr val="D4D4D4"/>
                </a:solidFill>
                <a:effectLst/>
                <a:latin typeface="Consolas" panose="020B0609020204030204" pitchFamily="49" charset="0"/>
              </a:rPr>
              <a:t>.</a:t>
            </a:r>
            <a:r>
              <a:rPr lang="en-US" b="0" dirty="0" err="1">
                <a:solidFill>
                  <a:srgbClr val="DCDCAA"/>
                </a:solidFill>
                <a:effectLst/>
                <a:latin typeface="Consolas" panose="020B0609020204030204" pitchFamily="49" charset="0"/>
              </a:rPr>
              <a:t>tolist</a:t>
            </a:r>
            <a:r>
              <a:rPr lang="en-US" b="0" dirty="0">
                <a:solidFill>
                  <a:srgbClr val="D4D4D4"/>
                </a:solidFill>
                <a:effectLst/>
                <a:latin typeface="Consolas" panose="020B0609020204030204" pitchFamily="49" charset="0"/>
              </a:rPr>
              <a:t>()</a:t>
            </a:r>
          </a:p>
          <a:p>
            <a:pPr marL="0" indent="0">
              <a:buNone/>
            </a:pPr>
            <a:r>
              <a:rPr lang="en-US" b="0" dirty="0" err="1">
                <a:solidFill>
                  <a:srgbClr val="9CDCFE"/>
                </a:solidFill>
                <a:effectLst/>
                <a:latin typeface="Consolas" panose="020B0609020204030204" pitchFamily="49" charset="0"/>
              </a:rPr>
              <a:t>relevant_features</a:t>
            </a:r>
            <a:r>
              <a:rPr lang="en-US" b="0" dirty="0" err="1">
                <a:solidFill>
                  <a:srgbClr val="D4D4D4"/>
                </a:solidFill>
                <a:effectLst/>
                <a:latin typeface="Consolas" panose="020B0609020204030204" pitchFamily="49" charset="0"/>
              </a:rPr>
              <a:t>.</a:t>
            </a:r>
            <a:r>
              <a:rPr lang="en-US" b="0" dirty="0" err="1">
                <a:solidFill>
                  <a:srgbClr val="DCDCAA"/>
                </a:solidFill>
                <a:effectLst/>
                <a:latin typeface="Consolas" panose="020B0609020204030204" pitchFamily="49" charset="0"/>
              </a:rPr>
              <a:t>remove</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'target'</a:t>
            </a:r>
            <a:r>
              <a:rPr lang="en-US" b="0" dirty="0">
                <a:solidFill>
                  <a:srgbClr val="D4D4D4"/>
                </a:solidFill>
                <a:effectLst/>
                <a:latin typeface="Consolas" panose="020B0609020204030204" pitchFamily="49" charset="0"/>
              </a:rPr>
              <a:t>)</a:t>
            </a:r>
          </a:p>
          <a:p>
            <a:pPr marL="0" indent="0">
              <a:buNone/>
            </a:pPr>
            <a:r>
              <a:rPr lang="en-US" b="0" dirty="0">
                <a:solidFill>
                  <a:srgbClr val="4FC1FF"/>
                </a:solidFill>
                <a:effectLst/>
                <a:latin typeface="Consolas" panose="020B0609020204030204" pitchFamily="49" charset="0"/>
              </a:rPr>
              <a:t>X</a:t>
            </a:r>
            <a:r>
              <a:rPr lang="en-US" b="0" dirty="0">
                <a:solidFill>
                  <a:srgbClr val="D4D4D4"/>
                </a:solidFill>
                <a:effectLst/>
                <a:latin typeface="Consolas" panose="020B0609020204030204" pitchFamily="49" charset="0"/>
              </a:rPr>
              <a:t> = </a:t>
            </a:r>
            <a:r>
              <a:rPr lang="en-US" b="0" dirty="0" err="1">
                <a:solidFill>
                  <a:srgbClr val="9CDCFE"/>
                </a:solidFill>
                <a:effectLst/>
                <a:latin typeface="Consolas" panose="020B0609020204030204" pitchFamily="49" charset="0"/>
              </a:rPr>
              <a:t>df</a:t>
            </a:r>
            <a:r>
              <a:rPr lang="en-US" b="0" dirty="0">
                <a:solidFill>
                  <a:srgbClr val="D4D4D4"/>
                </a:solidFill>
                <a:effectLst/>
                <a:latin typeface="Consolas" panose="020B0609020204030204" pitchFamily="49" charset="0"/>
              </a:rPr>
              <a:t>[</a:t>
            </a:r>
            <a:r>
              <a:rPr lang="en-US" b="0" dirty="0" err="1">
                <a:solidFill>
                  <a:srgbClr val="9CDCFE"/>
                </a:solidFill>
                <a:effectLst/>
                <a:latin typeface="Consolas" panose="020B0609020204030204" pitchFamily="49" charset="0"/>
              </a:rPr>
              <a:t>relevant_features</a:t>
            </a:r>
            <a:r>
              <a:rPr lang="en-US" b="0" dirty="0">
                <a:solidFill>
                  <a:srgbClr val="D4D4D4"/>
                </a:solidFill>
                <a:effectLst/>
                <a:latin typeface="Consolas" panose="020B0609020204030204" pitchFamily="49" charset="0"/>
              </a:rPr>
              <a:t>].</a:t>
            </a:r>
            <a:r>
              <a:rPr lang="en-US" b="0" dirty="0">
                <a:solidFill>
                  <a:srgbClr val="9CDCFE"/>
                </a:solidFill>
                <a:effectLst/>
                <a:latin typeface="Consolas" panose="020B0609020204030204" pitchFamily="49" charset="0"/>
              </a:rPr>
              <a:t>values</a:t>
            </a:r>
            <a:endParaRPr lang="en-US" b="0" dirty="0">
              <a:solidFill>
                <a:srgbClr val="D4D4D4"/>
              </a:solidFill>
              <a:effectLst/>
              <a:latin typeface="Consolas" panose="020B0609020204030204" pitchFamily="49" charset="0"/>
            </a:endParaRPr>
          </a:p>
          <a:p>
            <a:pPr marL="0" indent="0">
              <a:buNone/>
            </a:pPr>
            <a:endParaRPr lang="en-US" b="0" dirty="0">
              <a:solidFill>
                <a:srgbClr val="D4D4D4"/>
              </a:solidFill>
              <a:effectLst/>
              <a:latin typeface="Consolas" panose="020B0609020204030204" pitchFamily="49" charset="0"/>
            </a:endParaRPr>
          </a:p>
          <a:p>
            <a:pPr marL="0" indent="0">
              <a:buNone/>
            </a:pPr>
            <a:endParaRPr lang="en-US" dirty="0"/>
          </a:p>
        </p:txBody>
      </p:sp>
      <p:sp>
        <p:nvSpPr>
          <p:cNvPr id="6" name="Slide Number Placeholder 5">
            <a:extLst>
              <a:ext uri="{FF2B5EF4-FFF2-40B4-BE49-F238E27FC236}">
                <a16:creationId xmlns:a16="http://schemas.microsoft.com/office/drawing/2014/main" id="{DA922B50-231F-B625-E3FD-FE567A93CCA8}"/>
              </a:ext>
            </a:extLst>
          </p:cNvPr>
          <p:cNvSpPr>
            <a:spLocks noGrp="1"/>
          </p:cNvSpPr>
          <p:nvPr>
            <p:ph type="sldNum" sz="quarter" idx="12"/>
          </p:nvPr>
        </p:nvSpPr>
        <p:spPr/>
        <p:txBody>
          <a:bodyPr/>
          <a:lstStyle/>
          <a:p>
            <a:fld id="{C4247577-80B9-4F9F-AA11-C084865B430B}" type="slidenum">
              <a:rPr lang="en-US" smtClean="0"/>
              <a:pPr/>
              <a:t>29</a:t>
            </a:fld>
            <a:endParaRPr lang="en-US" dirty="0"/>
          </a:p>
        </p:txBody>
      </p:sp>
    </p:spTree>
    <p:extLst>
      <p:ext uri="{BB962C8B-B14F-4D97-AF65-F5344CB8AC3E}">
        <p14:creationId xmlns:p14="http://schemas.microsoft.com/office/powerpoint/2010/main" val="5672593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AB54F-5DF3-22EA-902B-1543B41842F7}"/>
              </a:ext>
            </a:extLst>
          </p:cNvPr>
          <p:cNvSpPr>
            <a:spLocks noGrp="1"/>
          </p:cNvSpPr>
          <p:nvPr>
            <p:ph type="title"/>
          </p:nvPr>
        </p:nvSpPr>
        <p:spPr/>
        <p:txBody>
          <a:bodyPr/>
          <a:lstStyle/>
          <a:p>
            <a:r>
              <a:rPr lang="en-US" dirty="0"/>
              <a:t>Contents</a:t>
            </a:r>
          </a:p>
        </p:txBody>
      </p:sp>
      <p:graphicFrame>
        <p:nvGraphicFramePr>
          <p:cNvPr id="5" name="Content Placeholder 2">
            <a:extLst>
              <a:ext uri="{FF2B5EF4-FFF2-40B4-BE49-F238E27FC236}">
                <a16:creationId xmlns:a16="http://schemas.microsoft.com/office/drawing/2014/main" id="{57264FCE-F917-1703-A871-ECE7B51BD68D}"/>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Slide Number Placeholder 5">
            <a:extLst>
              <a:ext uri="{FF2B5EF4-FFF2-40B4-BE49-F238E27FC236}">
                <a16:creationId xmlns:a16="http://schemas.microsoft.com/office/drawing/2014/main" id="{6C34C266-6AD9-7014-2885-2E1CDD82A7FC}"/>
              </a:ext>
            </a:extLst>
          </p:cNvPr>
          <p:cNvSpPr>
            <a:spLocks noGrp="1"/>
          </p:cNvSpPr>
          <p:nvPr>
            <p:ph type="sldNum" sz="quarter" idx="12"/>
          </p:nvPr>
        </p:nvSpPr>
        <p:spPr/>
        <p:txBody>
          <a:bodyPr/>
          <a:lstStyle/>
          <a:p>
            <a:fld id="{C4247577-80B9-4F9F-AA11-C084865B430B}" type="slidenum">
              <a:rPr lang="en-US" smtClean="0"/>
              <a:pPr/>
              <a:t>3</a:t>
            </a:fld>
            <a:endParaRPr lang="en-US" dirty="0"/>
          </a:p>
        </p:txBody>
      </p:sp>
    </p:spTree>
    <p:extLst>
      <p:ext uri="{BB962C8B-B14F-4D97-AF65-F5344CB8AC3E}">
        <p14:creationId xmlns:p14="http://schemas.microsoft.com/office/powerpoint/2010/main" val="28779138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431AF-1C6F-A440-A931-3852A1781565}"/>
              </a:ext>
            </a:extLst>
          </p:cNvPr>
          <p:cNvSpPr>
            <a:spLocks noGrp="1"/>
          </p:cNvSpPr>
          <p:nvPr>
            <p:ph type="title"/>
          </p:nvPr>
        </p:nvSpPr>
        <p:spPr/>
        <p:txBody>
          <a:bodyPr/>
          <a:lstStyle/>
          <a:p>
            <a:r>
              <a:rPr lang="vi-VN" dirty="0"/>
              <a:t>Tiền xử lý dữ liệu</a:t>
            </a:r>
            <a:endParaRPr lang="en-US" dirty="0"/>
          </a:p>
        </p:txBody>
      </p:sp>
      <p:sp>
        <p:nvSpPr>
          <p:cNvPr id="3" name="Content Placeholder 2">
            <a:extLst>
              <a:ext uri="{FF2B5EF4-FFF2-40B4-BE49-F238E27FC236}">
                <a16:creationId xmlns:a16="http://schemas.microsoft.com/office/drawing/2014/main" id="{24EB6681-5289-47F5-3EAD-B63CD8B1F0F0}"/>
              </a:ext>
            </a:extLst>
          </p:cNvPr>
          <p:cNvSpPr>
            <a:spLocks noGrp="1"/>
          </p:cNvSpPr>
          <p:nvPr>
            <p:ph idx="1"/>
          </p:nvPr>
        </p:nvSpPr>
        <p:spPr/>
        <p:txBody>
          <a:bodyPr>
            <a:normAutofit/>
          </a:bodyPr>
          <a:lstStyle/>
          <a:p>
            <a:r>
              <a:rPr lang="vi-VN"/>
              <a:t>Chuẩn hóa dữ liệu với zero-mean và unit variance</a:t>
            </a:r>
          </a:p>
          <a:p>
            <a:pPr marL="0" indent="0">
              <a:buNone/>
            </a:pPr>
            <a:r>
              <a:rPr lang="en-US" b="0">
                <a:solidFill>
                  <a:srgbClr val="6A9955"/>
                </a:solidFill>
                <a:effectLst/>
                <a:latin typeface="Consolas" panose="020B0609020204030204" pitchFamily="49" charset="0"/>
              </a:rPr>
              <a:t># Standardize all columns of X</a:t>
            </a:r>
            <a:endParaRPr lang="en-US" b="0">
              <a:solidFill>
                <a:srgbClr val="D4D4D4"/>
              </a:solidFill>
              <a:effectLst/>
              <a:latin typeface="Consolas" panose="020B0609020204030204" pitchFamily="49" charset="0"/>
            </a:endParaRPr>
          </a:p>
          <a:p>
            <a:pPr marL="0" indent="0">
              <a:buNone/>
            </a:pPr>
            <a:r>
              <a:rPr lang="en-US" b="0">
                <a:solidFill>
                  <a:srgbClr val="9CDCFE"/>
                </a:solidFill>
                <a:effectLst/>
                <a:latin typeface="Consolas" panose="020B0609020204030204" pitchFamily="49" charset="0"/>
              </a:rPr>
              <a:t>scaler</a:t>
            </a:r>
            <a:r>
              <a:rPr lang="en-US" b="0">
                <a:solidFill>
                  <a:srgbClr val="D4D4D4"/>
                </a:solidFill>
                <a:effectLst/>
                <a:latin typeface="Consolas" panose="020B0609020204030204" pitchFamily="49" charset="0"/>
              </a:rPr>
              <a:t> = </a:t>
            </a:r>
            <a:r>
              <a:rPr lang="en-US" b="0">
                <a:solidFill>
                  <a:srgbClr val="4EC9B0"/>
                </a:solidFill>
                <a:effectLst/>
                <a:latin typeface="Consolas" panose="020B0609020204030204" pitchFamily="49" charset="0"/>
              </a:rPr>
              <a:t>StandardScaler</a:t>
            </a:r>
            <a:r>
              <a:rPr lang="en-US" b="0">
                <a:solidFill>
                  <a:srgbClr val="D4D4D4"/>
                </a:solidFill>
                <a:effectLst/>
                <a:latin typeface="Consolas" panose="020B0609020204030204" pitchFamily="49" charset="0"/>
              </a:rPr>
              <a:t>()</a:t>
            </a:r>
          </a:p>
          <a:p>
            <a:pPr marL="0" indent="0">
              <a:buNone/>
            </a:pPr>
            <a:r>
              <a:rPr lang="en-US" b="0">
                <a:solidFill>
                  <a:srgbClr val="9CDCFE"/>
                </a:solidFill>
                <a:effectLst/>
                <a:latin typeface="Consolas" panose="020B0609020204030204" pitchFamily="49" charset="0"/>
              </a:rPr>
              <a:t>X_std</a:t>
            </a:r>
            <a:r>
              <a:rPr lang="en-US" b="0">
                <a:solidFill>
                  <a:srgbClr val="D4D4D4"/>
                </a:solidFill>
                <a:effectLst/>
                <a:latin typeface="Consolas" panose="020B0609020204030204" pitchFamily="49" charset="0"/>
              </a:rPr>
              <a:t> = </a:t>
            </a:r>
            <a:r>
              <a:rPr lang="en-US" b="0">
                <a:solidFill>
                  <a:srgbClr val="9CDCFE"/>
                </a:solidFill>
                <a:effectLst/>
                <a:latin typeface="Consolas" panose="020B0609020204030204" pitchFamily="49" charset="0"/>
              </a:rPr>
              <a:t>scaler</a:t>
            </a:r>
            <a:r>
              <a:rPr lang="en-US" b="0">
                <a:solidFill>
                  <a:srgbClr val="D4D4D4"/>
                </a:solidFill>
                <a:effectLst/>
                <a:latin typeface="Consolas" panose="020B0609020204030204" pitchFamily="49" charset="0"/>
              </a:rPr>
              <a:t>.</a:t>
            </a:r>
            <a:r>
              <a:rPr lang="en-US" b="0">
                <a:solidFill>
                  <a:srgbClr val="DCDCAA"/>
                </a:solidFill>
                <a:effectLst/>
                <a:latin typeface="Consolas" panose="020B0609020204030204" pitchFamily="49" charset="0"/>
              </a:rPr>
              <a:t>fit_transform</a:t>
            </a:r>
            <a:r>
              <a:rPr lang="en-US" b="0">
                <a:solidFill>
                  <a:srgbClr val="D4D4D4"/>
                </a:solidFill>
                <a:effectLst/>
                <a:latin typeface="Consolas" panose="020B0609020204030204" pitchFamily="49" charset="0"/>
              </a:rPr>
              <a:t>(</a:t>
            </a:r>
            <a:r>
              <a:rPr lang="en-US" b="0">
                <a:solidFill>
                  <a:srgbClr val="4FC1FF"/>
                </a:solidFill>
                <a:effectLst/>
                <a:latin typeface="Consolas" panose="020B0609020204030204" pitchFamily="49" charset="0"/>
              </a:rPr>
              <a:t>X</a:t>
            </a:r>
            <a:r>
              <a:rPr lang="en-US" b="0">
                <a:solidFill>
                  <a:srgbClr val="D4D4D4"/>
                </a:solidFill>
                <a:effectLst/>
                <a:latin typeface="Consolas" panose="020B0609020204030204" pitchFamily="49" charset="0"/>
              </a:rPr>
              <a:t>)</a:t>
            </a:r>
          </a:p>
          <a:p>
            <a:r>
              <a:rPr lang="vi-VN"/>
              <a:t> Tách dữ liệu thành các tập train và test</a:t>
            </a:r>
          </a:p>
          <a:p>
            <a:pPr marL="0" indent="0">
              <a:buNone/>
            </a:pPr>
            <a:r>
              <a:rPr lang="en-US" b="0">
                <a:solidFill>
                  <a:srgbClr val="6A9955"/>
                </a:solidFill>
                <a:effectLst/>
                <a:latin typeface="Consolas" panose="020B0609020204030204" pitchFamily="49" charset="0"/>
              </a:rPr>
              <a:t># Split the data into training and test sets</a:t>
            </a:r>
            <a:endParaRPr lang="en-US" b="0">
              <a:solidFill>
                <a:srgbClr val="D4D4D4"/>
              </a:solidFill>
              <a:effectLst/>
              <a:latin typeface="Consolas" panose="020B0609020204030204" pitchFamily="49" charset="0"/>
            </a:endParaRPr>
          </a:p>
          <a:p>
            <a:pPr marL="0" indent="0">
              <a:buNone/>
            </a:pPr>
            <a:r>
              <a:rPr lang="en-US" b="0">
                <a:solidFill>
                  <a:srgbClr val="9CDCFE"/>
                </a:solidFill>
                <a:effectLst/>
                <a:latin typeface="Consolas" panose="020B0609020204030204" pitchFamily="49" charset="0"/>
              </a:rPr>
              <a:t>X_train</a:t>
            </a:r>
            <a:r>
              <a:rPr lang="en-US" b="0">
                <a:solidFill>
                  <a:srgbClr val="D4D4D4"/>
                </a:solidFill>
                <a:effectLst/>
                <a:latin typeface="Consolas" panose="020B0609020204030204" pitchFamily="49" charset="0"/>
              </a:rPr>
              <a:t>, </a:t>
            </a:r>
            <a:r>
              <a:rPr lang="en-US" b="0">
                <a:solidFill>
                  <a:srgbClr val="9CDCFE"/>
                </a:solidFill>
                <a:effectLst/>
                <a:latin typeface="Consolas" panose="020B0609020204030204" pitchFamily="49" charset="0"/>
              </a:rPr>
              <a:t>X_test</a:t>
            </a:r>
            <a:r>
              <a:rPr lang="en-US" b="0">
                <a:solidFill>
                  <a:srgbClr val="D4D4D4"/>
                </a:solidFill>
                <a:effectLst/>
                <a:latin typeface="Consolas" panose="020B0609020204030204" pitchFamily="49" charset="0"/>
              </a:rPr>
              <a:t>, </a:t>
            </a:r>
            <a:r>
              <a:rPr lang="en-US" b="0">
                <a:solidFill>
                  <a:srgbClr val="9CDCFE"/>
                </a:solidFill>
                <a:effectLst/>
                <a:latin typeface="Consolas" panose="020B0609020204030204" pitchFamily="49" charset="0"/>
              </a:rPr>
              <a:t>y_train</a:t>
            </a:r>
            <a:r>
              <a:rPr lang="en-US" b="0">
                <a:solidFill>
                  <a:srgbClr val="D4D4D4"/>
                </a:solidFill>
                <a:effectLst/>
                <a:latin typeface="Consolas" panose="020B0609020204030204" pitchFamily="49" charset="0"/>
              </a:rPr>
              <a:t>, </a:t>
            </a:r>
            <a:r>
              <a:rPr lang="en-US" b="0">
                <a:solidFill>
                  <a:srgbClr val="9CDCFE"/>
                </a:solidFill>
                <a:effectLst/>
                <a:latin typeface="Consolas" panose="020B0609020204030204" pitchFamily="49" charset="0"/>
              </a:rPr>
              <a:t>y_test</a:t>
            </a:r>
            <a:r>
              <a:rPr lang="en-US" b="0">
                <a:solidFill>
                  <a:srgbClr val="D4D4D4"/>
                </a:solidFill>
                <a:effectLst/>
                <a:latin typeface="Consolas" panose="020B0609020204030204" pitchFamily="49" charset="0"/>
              </a:rPr>
              <a:t> = </a:t>
            </a:r>
            <a:r>
              <a:rPr lang="en-US" b="0">
                <a:solidFill>
                  <a:srgbClr val="DCDCAA"/>
                </a:solidFill>
                <a:effectLst/>
                <a:latin typeface="Consolas" panose="020B0609020204030204" pitchFamily="49" charset="0"/>
              </a:rPr>
              <a:t>train_test_split</a:t>
            </a:r>
            <a:r>
              <a:rPr lang="en-US" b="0">
                <a:solidFill>
                  <a:srgbClr val="D4D4D4"/>
                </a:solidFill>
                <a:effectLst/>
                <a:latin typeface="Consolas" panose="020B0609020204030204" pitchFamily="49" charset="0"/>
              </a:rPr>
              <a:t>(</a:t>
            </a:r>
            <a:r>
              <a:rPr lang="en-US" b="0">
                <a:solidFill>
                  <a:srgbClr val="9CDCFE"/>
                </a:solidFill>
                <a:effectLst/>
                <a:latin typeface="Consolas" panose="020B0609020204030204" pitchFamily="49" charset="0"/>
              </a:rPr>
              <a:t>X_std</a:t>
            </a:r>
            <a:r>
              <a:rPr lang="en-US" b="0">
                <a:solidFill>
                  <a:srgbClr val="D4D4D4"/>
                </a:solidFill>
                <a:effectLst/>
                <a:latin typeface="Consolas" panose="020B0609020204030204" pitchFamily="49" charset="0"/>
              </a:rPr>
              <a:t>, </a:t>
            </a:r>
            <a:r>
              <a:rPr lang="en-US" b="0">
                <a:solidFill>
                  <a:srgbClr val="9CDCFE"/>
                </a:solidFill>
                <a:effectLst/>
                <a:latin typeface="Consolas" panose="020B0609020204030204" pitchFamily="49" charset="0"/>
              </a:rPr>
              <a:t>y</a:t>
            </a:r>
            <a:r>
              <a:rPr lang="en-US" b="0">
                <a:solidFill>
                  <a:srgbClr val="D4D4D4"/>
                </a:solidFill>
                <a:effectLst/>
                <a:latin typeface="Consolas" panose="020B0609020204030204" pitchFamily="49" charset="0"/>
              </a:rPr>
              <a:t>, </a:t>
            </a:r>
            <a:r>
              <a:rPr lang="en-US" b="0">
                <a:solidFill>
                  <a:srgbClr val="9CDCFE"/>
                </a:solidFill>
                <a:effectLst/>
                <a:latin typeface="Consolas" panose="020B0609020204030204" pitchFamily="49" charset="0"/>
              </a:rPr>
              <a:t>test_size</a:t>
            </a:r>
            <a:r>
              <a:rPr lang="en-US" b="0">
                <a:solidFill>
                  <a:srgbClr val="D4D4D4"/>
                </a:solidFill>
                <a:effectLst/>
                <a:latin typeface="Consolas" panose="020B0609020204030204" pitchFamily="49" charset="0"/>
              </a:rPr>
              <a:t>=</a:t>
            </a:r>
            <a:r>
              <a:rPr lang="en-US" b="0">
                <a:solidFill>
                  <a:srgbClr val="B5CEA8"/>
                </a:solidFill>
                <a:effectLst/>
                <a:latin typeface="Consolas" panose="020B0609020204030204" pitchFamily="49" charset="0"/>
              </a:rPr>
              <a:t>0.05</a:t>
            </a:r>
            <a:r>
              <a:rPr lang="en-US" b="0">
                <a:solidFill>
                  <a:srgbClr val="D4D4D4"/>
                </a:solidFill>
                <a:effectLst/>
                <a:latin typeface="Consolas" panose="020B0609020204030204" pitchFamily="49" charset="0"/>
              </a:rPr>
              <a:t>, </a:t>
            </a:r>
            <a:r>
              <a:rPr lang="en-US" b="0">
                <a:solidFill>
                  <a:srgbClr val="9CDCFE"/>
                </a:solidFill>
                <a:effectLst/>
                <a:latin typeface="Consolas" panose="020B0609020204030204" pitchFamily="49" charset="0"/>
              </a:rPr>
              <a:t>random_state</a:t>
            </a:r>
            <a:r>
              <a:rPr lang="en-US" b="0">
                <a:solidFill>
                  <a:srgbClr val="D4D4D4"/>
                </a:solidFill>
                <a:effectLst/>
                <a:latin typeface="Consolas" panose="020B0609020204030204" pitchFamily="49" charset="0"/>
              </a:rPr>
              <a:t>=</a:t>
            </a:r>
            <a:r>
              <a:rPr lang="en-US" b="0">
                <a:solidFill>
                  <a:srgbClr val="B5CEA8"/>
                </a:solidFill>
                <a:effectLst/>
                <a:latin typeface="Consolas" panose="020B0609020204030204" pitchFamily="49" charset="0"/>
              </a:rPr>
              <a:t>0</a:t>
            </a:r>
            <a:r>
              <a:rPr lang="en-US" b="0">
                <a:solidFill>
                  <a:srgbClr val="D4D4D4"/>
                </a:solidFill>
                <a:effectLst/>
                <a:latin typeface="Consolas" panose="020B0609020204030204" pitchFamily="49" charset="0"/>
              </a:rPr>
              <a:t>)</a:t>
            </a:r>
          </a:p>
          <a:p>
            <a:pPr marL="0" indent="0">
              <a:buNone/>
            </a:pPr>
            <a:endParaRPr lang="en-US" dirty="0"/>
          </a:p>
        </p:txBody>
      </p:sp>
      <p:sp>
        <p:nvSpPr>
          <p:cNvPr id="6" name="Slide Number Placeholder 5">
            <a:extLst>
              <a:ext uri="{FF2B5EF4-FFF2-40B4-BE49-F238E27FC236}">
                <a16:creationId xmlns:a16="http://schemas.microsoft.com/office/drawing/2014/main" id="{E5FD80E1-9464-F89E-4194-6EC7D0DEDF44}"/>
              </a:ext>
            </a:extLst>
          </p:cNvPr>
          <p:cNvSpPr>
            <a:spLocks noGrp="1"/>
          </p:cNvSpPr>
          <p:nvPr>
            <p:ph type="sldNum" sz="quarter" idx="12"/>
          </p:nvPr>
        </p:nvSpPr>
        <p:spPr/>
        <p:txBody>
          <a:bodyPr/>
          <a:lstStyle/>
          <a:p>
            <a:fld id="{C4247577-80B9-4F9F-AA11-C084865B430B}" type="slidenum">
              <a:rPr lang="en-US" smtClean="0"/>
              <a:pPr/>
              <a:t>30</a:t>
            </a:fld>
            <a:endParaRPr lang="en-US" dirty="0"/>
          </a:p>
        </p:txBody>
      </p:sp>
    </p:spTree>
    <p:extLst>
      <p:ext uri="{BB962C8B-B14F-4D97-AF65-F5344CB8AC3E}">
        <p14:creationId xmlns:p14="http://schemas.microsoft.com/office/powerpoint/2010/main" val="21851608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816F60-3201-66DD-6823-EE12E419DA7B}"/>
              </a:ext>
            </a:extLst>
          </p:cNvPr>
          <p:cNvSpPr>
            <a:spLocks noGrp="1"/>
          </p:cNvSpPr>
          <p:nvPr>
            <p:ph type="title"/>
          </p:nvPr>
        </p:nvSpPr>
        <p:spPr>
          <a:xfrm>
            <a:off x="630936" y="639520"/>
            <a:ext cx="3429000" cy="1719072"/>
          </a:xfrm>
        </p:spPr>
        <p:txBody>
          <a:bodyPr anchor="b">
            <a:normAutofit/>
          </a:bodyPr>
          <a:lstStyle/>
          <a:p>
            <a:r>
              <a:rPr lang="en-US" sz="2600"/>
              <a:t>So </a:t>
            </a:r>
            <a:r>
              <a:rPr lang="vi-VN" sz="2600"/>
              <a:t>sánh mô hình với dữ liệu chuẩn hóa dữ liệu và mô hình không chuẩn hóa (AdalineGD)</a:t>
            </a:r>
            <a:endParaRPr lang="en-US" sz="2600"/>
          </a:p>
        </p:txBody>
      </p:sp>
      <p:sp>
        <p:nvSpPr>
          <p:cNvPr id="14"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C52A8D3-2761-EE7E-94CE-D8CD176CE27E}"/>
              </a:ext>
            </a:extLst>
          </p:cNvPr>
          <p:cNvSpPr>
            <a:spLocks noGrp="1"/>
          </p:cNvSpPr>
          <p:nvPr>
            <p:ph idx="1"/>
          </p:nvPr>
        </p:nvSpPr>
        <p:spPr>
          <a:xfrm>
            <a:off x="630936" y="2807208"/>
            <a:ext cx="3429000" cy="3410712"/>
          </a:xfrm>
        </p:spPr>
        <p:txBody>
          <a:bodyPr anchor="t">
            <a:normAutofit/>
          </a:bodyPr>
          <a:lstStyle/>
          <a:p>
            <a:r>
              <a:rPr lang="vi-VN" sz="2200"/>
              <a:t>Chưa chuẩn hóa</a:t>
            </a:r>
          </a:p>
          <a:p>
            <a:pPr marL="0" indent="0">
              <a:buNone/>
            </a:pPr>
            <a:endParaRPr lang="en-US" sz="2200"/>
          </a:p>
        </p:txBody>
      </p:sp>
      <p:pic>
        <p:nvPicPr>
          <p:cNvPr id="7" name="Picture 6">
            <a:extLst>
              <a:ext uri="{FF2B5EF4-FFF2-40B4-BE49-F238E27FC236}">
                <a16:creationId xmlns:a16="http://schemas.microsoft.com/office/drawing/2014/main" id="{065EB756-A096-8FD7-3E1E-B38161F55063}"/>
              </a:ext>
            </a:extLst>
          </p:cNvPr>
          <p:cNvPicPr>
            <a:picLocks noChangeAspect="1"/>
          </p:cNvPicPr>
          <p:nvPr/>
        </p:nvPicPr>
        <p:blipFill>
          <a:blip r:embed="rId2"/>
          <a:stretch>
            <a:fillRect/>
          </a:stretch>
        </p:blipFill>
        <p:spPr>
          <a:xfrm>
            <a:off x="4059935" y="728149"/>
            <a:ext cx="7974409" cy="5322917"/>
          </a:xfrm>
          <a:prstGeom prst="rect">
            <a:avLst/>
          </a:prstGeom>
        </p:spPr>
      </p:pic>
      <p:sp>
        <p:nvSpPr>
          <p:cNvPr id="6" name="Slide Number Placeholder 5">
            <a:extLst>
              <a:ext uri="{FF2B5EF4-FFF2-40B4-BE49-F238E27FC236}">
                <a16:creationId xmlns:a16="http://schemas.microsoft.com/office/drawing/2014/main" id="{A2EA6AB8-A959-3BDB-DB1D-3D9557091B38}"/>
              </a:ext>
            </a:extLst>
          </p:cNvPr>
          <p:cNvSpPr>
            <a:spLocks noGrp="1"/>
          </p:cNvSpPr>
          <p:nvPr>
            <p:ph type="sldNum" sz="quarter" idx="12"/>
          </p:nvPr>
        </p:nvSpPr>
        <p:spPr/>
        <p:txBody>
          <a:bodyPr/>
          <a:lstStyle/>
          <a:p>
            <a:fld id="{C4247577-80B9-4F9F-AA11-C084865B430B}" type="slidenum">
              <a:rPr lang="en-US" smtClean="0"/>
              <a:pPr/>
              <a:t>31</a:t>
            </a:fld>
            <a:endParaRPr lang="en-US" dirty="0"/>
          </a:p>
        </p:txBody>
      </p:sp>
    </p:spTree>
    <p:extLst>
      <p:ext uri="{BB962C8B-B14F-4D97-AF65-F5344CB8AC3E}">
        <p14:creationId xmlns:p14="http://schemas.microsoft.com/office/powerpoint/2010/main" val="8795622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816F60-3201-66DD-6823-EE12E419DA7B}"/>
              </a:ext>
            </a:extLst>
          </p:cNvPr>
          <p:cNvSpPr>
            <a:spLocks noGrp="1"/>
          </p:cNvSpPr>
          <p:nvPr>
            <p:ph type="title"/>
          </p:nvPr>
        </p:nvSpPr>
        <p:spPr>
          <a:xfrm>
            <a:off x="630936" y="639520"/>
            <a:ext cx="3429000" cy="1719072"/>
          </a:xfrm>
        </p:spPr>
        <p:txBody>
          <a:bodyPr anchor="b">
            <a:normAutofit/>
          </a:bodyPr>
          <a:lstStyle/>
          <a:p>
            <a:r>
              <a:rPr lang="en-US" sz="2600"/>
              <a:t>So </a:t>
            </a:r>
            <a:r>
              <a:rPr lang="vi-VN" sz="2600"/>
              <a:t>sánh mô hình với chuẩn hóa và mô hình không chuẩn hóa dữ liệu (AdalineGD)</a:t>
            </a:r>
            <a:endParaRPr lang="en-US" sz="2600"/>
          </a:p>
        </p:txBody>
      </p:sp>
      <p:sp>
        <p:nvSpPr>
          <p:cNvPr id="15"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C52A8D3-2761-EE7E-94CE-D8CD176CE27E}"/>
              </a:ext>
            </a:extLst>
          </p:cNvPr>
          <p:cNvSpPr>
            <a:spLocks noGrp="1"/>
          </p:cNvSpPr>
          <p:nvPr>
            <p:ph idx="1"/>
          </p:nvPr>
        </p:nvSpPr>
        <p:spPr>
          <a:xfrm>
            <a:off x="630936" y="2807208"/>
            <a:ext cx="3429000" cy="3410712"/>
          </a:xfrm>
        </p:spPr>
        <p:txBody>
          <a:bodyPr anchor="t">
            <a:normAutofit/>
          </a:bodyPr>
          <a:lstStyle/>
          <a:p>
            <a:r>
              <a:rPr lang="vi-VN" sz="2200"/>
              <a:t>Đã chuẩn hóa</a:t>
            </a:r>
          </a:p>
          <a:p>
            <a:pPr marL="0" indent="0">
              <a:buNone/>
            </a:pPr>
            <a:endParaRPr lang="en-US" sz="2200"/>
          </a:p>
        </p:txBody>
      </p:sp>
      <p:pic>
        <p:nvPicPr>
          <p:cNvPr id="5" name="Picture 4">
            <a:extLst>
              <a:ext uri="{FF2B5EF4-FFF2-40B4-BE49-F238E27FC236}">
                <a16:creationId xmlns:a16="http://schemas.microsoft.com/office/drawing/2014/main" id="{0C24ECDF-248F-C956-3EBF-610B85BCA04C}"/>
              </a:ext>
            </a:extLst>
          </p:cNvPr>
          <p:cNvPicPr>
            <a:picLocks noChangeAspect="1"/>
          </p:cNvPicPr>
          <p:nvPr/>
        </p:nvPicPr>
        <p:blipFill>
          <a:blip r:embed="rId2"/>
          <a:stretch>
            <a:fillRect/>
          </a:stretch>
        </p:blipFill>
        <p:spPr>
          <a:xfrm>
            <a:off x="4620833" y="950056"/>
            <a:ext cx="7016365" cy="5665713"/>
          </a:xfrm>
          <a:prstGeom prst="rect">
            <a:avLst/>
          </a:prstGeom>
        </p:spPr>
      </p:pic>
      <p:sp>
        <p:nvSpPr>
          <p:cNvPr id="7" name="Slide Number Placeholder 6">
            <a:extLst>
              <a:ext uri="{FF2B5EF4-FFF2-40B4-BE49-F238E27FC236}">
                <a16:creationId xmlns:a16="http://schemas.microsoft.com/office/drawing/2014/main" id="{52FEBC89-0915-F407-BBAC-42E013F8D768}"/>
              </a:ext>
            </a:extLst>
          </p:cNvPr>
          <p:cNvSpPr>
            <a:spLocks noGrp="1"/>
          </p:cNvSpPr>
          <p:nvPr>
            <p:ph type="sldNum" sz="quarter" idx="12"/>
          </p:nvPr>
        </p:nvSpPr>
        <p:spPr/>
        <p:txBody>
          <a:bodyPr/>
          <a:lstStyle/>
          <a:p>
            <a:fld id="{C4247577-80B9-4F9F-AA11-C084865B430B}" type="slidenum">
              <a:rPr lang="en-US" smtClean="0"/>
              <a:pPr/>
              <a:t>32</a:t>
            </a:fld>
            <a:endParaRPr lang="en-US" dirty="0"/>
          </a:p>
        </p:txBody>
      </p:sp>
    </p:spTree>
    <p:extLst>
      <p:ext uri="{BB962C8B-B14F-4D97-AF65-F5344CB8AC3E}">
        <p14:creationId xmlns:p14="http://schemas.microsoft.com/office/powerpoint/2010/main" val="25367108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A01EA-CE81-25EC-1853-E136658DD684}"/>
              </a:ext>
            </a:extLst>
          </p:cNvPr>
          <p:cNvSpPr>
            <a:spLocks noGrp="1"/>
          </p:cNvSpPr>
          <p:nvPr>
            <p:ph type="title"/>
          </p:nvPr>
        </p:nvSpPr>
        <p:spPr/>
        <p:txBody>
          <a:bodyPr/>
          <a:lstStyle/>
          <a:p>
            <a:r>
              <a:rPr lang="en-US" dirty="0" err="1"/>
              <a:t>AdalineGD</a:t>
            </a:r>
            <a:r>
              <a:rPr lang="en-US" dirty="0"/>
              <a:t> vs. </a:t>
            </a:r>
            <a:r>
              <a:rPr lang="en-US" dirty="0" err="1"/>
              <a:t>AalineSGD</a:t>
            </a:r>
            <a:endParaRPr lang="en-US" dirty="0"/>
          </a:p>
        </p:txBody>
      </p:sp>
      <p:sp>
        <p:nvSpPr>
          <p:cNvPr id="4" name="Text Placeholder 3">
            <a:extLst>
              <a:ext uri="{FF2B5EF4-FFF2-40B4-BE49-F238E27FC236}">
                <a16:creationId xmlns:a16="http://schemas.microsoft.com/office/drawing/2014/main" id="{4CC9555C-D41D-3C2E-6877-16CD071EB039}"/>
              </a:ext>
            </a:extLst>
          </p:cNvPr>
          <p:cNvSpPr>
            <a:spLocks noGrp="1"/>
          </p:cNvSpPr>
          <p:nvPr>
            <p:ph type="body" idx="1"/>
          </p:nvPr>
        </p:nvSpPr>
        <p:spPr/>
        <p:txBody>
          <a:bodyPr/>
          <a:lstStyle/>
          <a:p>
            <a:r>
              <a:rPr lang="en-US" dirty="0" err="1"/>
              <a:t>AdalineGD</a:t>
            </a:r>
            <a:endParaRPr lang="en-US" dirty="0"/>
          </a:p>
        </p:txBody>
      </p:sp>
      <p:pic>
        <p:nvPicPr>
          <p:cNvPr id="9" name="Content Placeholder 8">
            <a:extLst>
              <a:ext uri="{FF2B5EF4-FFF2-40B4-BE49-F238E27FC236}">
                <a16:creationId xmlns:a16="http://schemas.microsoft.com/office/drawing/2014/main" id="{F0095A05-E299-4B71-20FA-D547FE989EB2}"/>
              </a:ext>
            </a:extLst>
          </p:cNvPr>
          <p:cNvPicPr>
            <a:picLocks noGrp="1" noChangeAspect="1"/>
          </p:cNvPicPr>
          <p:nvPr>
            <p:ph sz="half" idx="2"/>
          </p:nvPr>
        </p:nvPicPr>
        <p:blipFill>
          <a:blip r:embed="rId2"/>
          <a:stretch>
            <a:fillRect/>
          </a:stretch>
        </p:blipFill>
        <p:spPr>
          <a:xfrm>
            <a:off x="1027573" y="2765998"/>
            <a:ext cx="4782217" cy="3162741"/>
          </a:xfrm>
        </p:spPr>
      </p:pic>
      <p:sp>
        <p:nvSpPr>
          <p:cNvPr id="6" name="Text Placeholder 5">
            <a:extLst>
              <a:ext uri="{FF2B5EF4-FFF2-40B4-BE49-F238E27FC236}">
                <a16:creationId xmlns:a16="http://schemas.microsoft.com/office/drawing/2014/main" id="{84DAD16D-8BA7-1F10-B074-56E612F9BE2B}"/>
              </a:ext>
            </a:extLst>
          </p:cNvPr>
          <p:cNvSpPr>
            <a:spLocks noGrp="1"/>
          </p:cNvSpPr>
          <p:nvPr>
            <p:ph type="body" sz="quarter" idx="3"/>
          </p:nvPr>
        </p:nvSpPr>
        <p:spPr/>
        <p:txBody>
          <a:bodyPr/>
          <a:lstStyle/>
          <a:p>
            <a:r>
              <a:rPr lang="en-US" dirty="0" err="1"/>
              <a:t>AalineSGD</a:t>
            </a:r>
            <a:endParaRPr lang="en-US" dirty="0"/>
          </a:p>
        </p:txBody>
      </p:sp>
      <p:pic>
        <p:nvPicPr>
          <p:cNvPr id="11" name="Content Placeholder 10">
            <a:extLst>
              <a:ext uri="{FF2B5EF4-FFF2-40B4-BE49-F238E27FC236}">
                <a16:creationId xmlns:a16="http://schemas.microsoft.com/office/drawing/2014/main" id="{FC898385-A62C-B6C9-D774-10FF5FD95D9E}"/>
              </a:ext>
            </a:extLst>
          </p:cNvPr>
          <p:cNvPicPr>
            <a:picLocks noGrp="1" noChangeAspect="1"/>
          </p:cNvPicPr>
          <p:nvPr>
            <p:ph sz="quarter" idx="4"/>
          </p:nvPr>
        </p:nvPicPr>
        <p:blipFill>
          <a:blip r:embed="rId3"/>
          <a:stretch>
            <a:fillRect/>
          </a:stretch>
        </p:blipFill>
        <p:spPr>
          <a:xfrm>
            <a:off x="6372685" y="2765998"/>
            <a:ext cx="4782217" cy="3162741"/>
          </a:xfrm>
        </p:spPr>
      </p:pic>
      <p:sp>
        <p:nvSpPr>
          <p:cNvPr id="7" name="Slide Number Placeholder 6">
            <a:extLst>
              <a:ext uri="{FF2B5EF4-FFF2-40B4-BE49-F238E27FC236}">
                <a16:creationId xmlns:a16="http://schemas.microsoft.com/office/drawing/2014/main" id="{28B8A30C-0080-6F23-8AA7-C6A209029A24}"/>
              </a:ext>
            </a:extLst>
          </p:cNvPr>
          <p:cNvSpPr>
            <a:spLocks noGrp="1"/>
          </p:cNvSpPr>
          <p:nvPr>
            <p:ph type="sldNum" sz="quarter" idx="12"/>
          </p:nvPr>
        </p:nvSpPr>
        <p:spPr/>
        <p:txBody>
          <a:bodyPr/>
          <a:lstStyle/>
          <a:p>
            <a:fld id="{C4247577-80B9-4F9F-AA11-C084865B430B}" type="slidenum">
              <a:rPr lang="en-US" smtClean="0"/>
              <a:t>33</a:t>
            </a:fld>
            <a:endParaRPr lang="en-US"/>
          </a:p>
        </p:txBody>
      </p:sp>
    </p:spTree>
    <p:extLst>
      <p:ext uri="{BB962C8B-B14F-4D97-AF65-F5344CB8AC3E}">
        <p14:creationId xmlns:p14="http://schemas.microsoft.com/office/powerpoint/2010/main" val="7067407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A01EA-CE81-25EC-1853-E136658DD684}"/>
              </a:ext>
            </a:extLst>
          </p:cNvPr>
          <p:cNvSpPr>
            <a:spLocks noGrp="1"/>
          </p:cNvSpPr>
          <p:nvPr>
            <p:ph type="title"/>
          </p:nvPr>
        </p:nvSpPr>
        <p:spPr/>
        <p:txBody>
          <a:bodyPr/>
          <a:lstStyle/>
          <a:p>
            <a:r>
              <a:rPr lang="en-US" dirty="0" err="1"/>
              <a:t>AdalineGD</a:t>
            </a:r>
            <a:r>
              <a:rPr lang="en-US" dirty="0"/>
              <a:t> vs. </a:t>
            </a:r>
            <a:r>
              <a:rPr lang="en-US" dirty="0" err="1"/>
              <a:t>AalineSGD</a:t>
            </a:r>
            <a:endParaRPr lang="en-US" dirty="0"/>
          </a:p>
        </p:txBody>
      </p:sp>
      <p:sp>
        <p:nvSpPr>
          <p:cNvPr id="4" name="Text Placeholder 3">
            <a:extLst>
              <a:ext uri="{FF2B5EF4-FFF2-40B4-BE49-F238E27FC236}">
                <a16:creationId xmlns:a16="http://schemas.microsoft.com/office/drawing/2014/main" id="{4CC9555C-D41D-3C2E-6877-16CD071EB039}"/>
              </a:ext>
            </a:extLst>
          </p:cNvPr>
          <p:cNvSpPr>
            <a:spLocks noGrp="1"/>
          </p:cNvSpPr>
          <p:nvPr>
            <p:ph type="body" idx="1"/>
          </p:nvPr>
        </p:nvSpPr>
        <p:spPr/>
        <p:txBody>
          <a:bodyPr/>
          <a:lstStyle/>
          <a:p>
            <a:r>
              <a:rPr lang="en-US" dirty="0" err="1"/>
              <a:t>AdalineGD</a:t>
            </a:r>
            <a:endParaRPr lang="en-US" dirty="0"/>
          </a:p>
        </p:txBody>
      </p:sp>
      <p:sp>
        <p:nvSpPr>
          <p:cNvPr id="6" name="Text Placeholder 5">
            <a:extLst>
              <a:ext uri="{FF2B5EF4-FFF2-40B4-BE49-F238E27FC236}">
                <a16:creationId xmlns:a16="http://schemas.microsoft.com/office/drawing/2014/main" id="{84DAD16D-8BA7-1F10-B074-56E612F9BE2B}"/>
              </a:ext>
            </a:extLst>
          </p:cNvPr>
          <p:cNvSpPr>
            <a:spLocks noGrp="1"/>
          </p:cNvSpPr>
          <p:nvPr>
            <p:ph type="body" sz="quarter" idx="3"/>
          </p:nvPr>
        </p:nvSpPr>
        <p:spPr/>
        <p:txBody>
          <a:bodyPr/>
          <a:lstStyle/>
          <a:p>
            <a:r>
              <a:rPr lang="en-US" dirty="0" err="1"/>
              <a:t>AalineSGD</a:t>
            </a:r>
            <a:endParaRPr lang="en-US" dirty="0"/>
          </a:p>
        </p:txBody>
      </p:sp>
      <p:pic>
        <p:nvPicPr>
          <p:cNvPr id="16" name="Content Placeholder 15" descr="A picture containing text, screenshot, rectangle, line&#10;&#10;Description automatically generated">
            <a:extLst>
              <a:ext uri="{FF2B5EF4-FFF2-40B4-BE49-F238E27FC236}">
                <a16:creationId xmlns:a16="http://schemas.microsoft.com/office/drawing/2014/main" id="{E8F6A38B-B374-C1C2-5EF7-82A14BB090DC}"/>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39788" y="3315812"/>
            <a:ext cx="5157787" cy="2063114"/>
          </a:xfrm>
        </p:spPr>
      </p:pic>
      <p:pic>
        <p:nvPicPr>
          <p:cNvPr id="20" name="Content Placeholder 19" descr="A picture containing text, screenshot, line, plot&#10;&#10;Description automatically generated">
            <a:extLst>
              <a:ext uri="{FF2B5EF4-FFF2-40B4-BE49-F238E27FC236}">
                <a16:creationId xmlns:a16="http://schemas.microsoft.com/office/drawing/2014/main" id="{31BCA1EE-E4DB-C675-0431-5768025A8650}"/>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172200" y="3310731"/>
            <a:ext cx="5183188" cy="2073275"/>
          </a:xfrm>
        </p:spPr>
      </p:pic>
      <p:sp>
        <p:nvSpPr>
          <p:cNvPr id="7" name="Slide Number Placeholder 6">
            <a:extLst>
              <a:ext uri="{FF2B5EF4-FFF2-40B4-BE49-F238E27FC236}">
                <a16:creationId xmlns:a16="http://schemas.microsoft.com/office/drawing/2014/main" id="{509684C0-492F-0AD3-F857-46AF81B9E530}"/>
              </a:ext>
            </a:extLst>
          </p:cNvPr>
          <p:cNvSpPr>
            <a:spLocks noGrp="1"/>
          </p:cNvSpPr>
          <p:nvPr>
            <p:ph type="sldNum" sz="quarter" idx="12"/>
          </p:nvPr>
        </p:nvSpPr>
        <p:spPr/>
        <p:txBody>
          <a:bodyPr/>
          <a:lstStyle/>
          <a:p>
            <a:fld id="{C4247577-80B9-4F9F-AA11-C084865B430B}" type="slidenum">
              <a:rPr lang="en-US" smtClean="0"/>
              <a:t>34</a:t>
            </a:fld>
            <a:endParaRPr lang="en-US"/>
          </a:p>
        </p:txBody>
      </p:sp>
    </p:spTree>
    <p:extLst>
      <p:ext uri="{BB962C8B-B14F-4D97-AF65-F5344CB8AC3E}">
        <p14:creationId xmlns:p14="http://schemas.microsoft.com/office/powerpoint/2010/main" val="39977023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3FB27-0334-EBA0-2370-51D7E6DCD90D}"/>
              </a:ext>
            </a:extLst>
          </p:cNvPr>
          <p:cNvSpPr>
            <a:spLocks noGrp="1"/>
          </p:cNvSpPr>
          <p:nvPr>
            <p:ph type="title"/>
          </p:nvPr>
        </p:nvSpPr>
        <p:spPr/>
        <p:txBody>
          <a:bodyPr/>
          <a:lstStyle/>
          <a:p>
            <a:r>
              <a:rPr lang="en-US" dirty="0"/>
              <a:t>Giao </a:t>
            </a:r>
            <a:r>
              <a:rPr lang="vi-VN" dirty="0"/>
              <a:t>diện ứng dụng chính (GUI)</a:t>
            </a:r>
            <a:endParaRPr lang="en-US" dirty="0"/>
          </a:p>
        </p:txBody>
      </p:sp>
      <p:pic>
        <p:nvPicPr>
          <p:cNvPr id="17" name="Content Placeholder 16">
            <a:extLst>
              <a:ext uri="{FF2B5EF4-FFF2-40B4-BE49-F238E27FC236}">
                <a16:creationId xmlns:a16="http://schemas.microsoft.com/office/drawing/2014/main" id="{94A2808C-E7A3-C820-DA2D-27B6467693CD}"/>
              </a:ext>
            </a:extLst>
          </p:cNvPr>
          <p:cNvPicPr>
            <a:picLocks noGrp="1" noChangeAspect="1"/>
          </p:cNvPicPr>
          <p:nvPr>
            <p:ph idx="1"/>
          </p:nvPr>
        </p:nvPicPr>
        <p:blipFill>
          <a:blip r:embed="rId2"/>
          <a:stretch>
            <a:fillRect/>
          </a:stretch>
        </p:blipFill>
        <p:spPr>
          <a:xfrm>
            <a:off x="2816138" y="1825625"/>
            <a:ext cx="6559723" cy="4351338"/>
          </a:xfrm>
        </p:spPr>
      </p:pic>
      <p:sp>
        <p:nvSpPr>
          <p:cNvPr id="5" name="Slide Number Placeholder 4">
            <a:extLst>
              <a:ext uri="{FF2B5EF4-FFF2-40B4-BE49-F238E27FC236}">
                <a16:creationId xmlns:a16="http://schemas.microsoft.com/office/drawing/2014/main" id="{2A47D530-CEF4-9BAF-46E7-9D3828D84BB3}"/>
              </a:ext>
            </a:extLst>
          </p:cNvPr>
          <p:cNvSpPr>
            <a:spLocks noGrp="1"/>
          </p:cNvSpPr>
          <p:nvPr>
            <p:ph type="sldNum" sz="quarter" idx="12"/>
          </p:nvPr>
        </p:nvSpPr>
        <p:spPr/>
        <p:txBody>
          <a:bodyPr/>
          <a:lstStyle/>
          <a:p>
            <a:fld id="{C4247577-80B9-4F9F-AA11-C084865B430B}" type="slidenum">
              <a:rPr lang="en-US" smtClean="0"/>
              <a:pPr/>
              <a:t>35</a:t>
            </a:fld>
            <a:endParaRPr lang="en-US" dirty="0"/>
          </a:p>
        </p:txBody>
      </p:sp>
    </p:spTree>
    <p:extLst>
      <p:ext uri="{BB962C8B-B14F-4D97-AF65-F5344CB8AC3E}">
        <p14:creationId xmlns:p14="http://schemas.microsoft.com/office/powerpoint/2010/main" val="1739196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D13CC36-B950-4F02-9BAF-9A7EB26739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1BDED99-B35B-4FEE-A274-8E8DB6FEEE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024730"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Metal tic-tac-toe game pieces">
            <a:extLst>
              <a:ext uri="{FF2B5EF4-FFF2-40B4-BE49-F238E27FC236}">
                <a16:creationId xmlns:a16="http://schemas.microsoft.com/office/drawing/2014/main" id="{38F5219E-6CD4-4EBD-A6FE-CAC68EAB9F32}"/>
              </a:ext>
            </a:extLst>
          </p:cNvPr>
          <p:cNvPicPr>
            <a:picLocks noChangeAspect="1"/>
          </p:cNvPicPr>
          <p:nvPr/>
        </p:nvPicPr>
        <p:blipFill rotWithShape="1">
          <a:blip r:embed="rId2"/>
          <a:srcRect l="20136" r="33672"/>
          <a:stretch/>
        </p:blipFill>
        <p:spPr>
          <a:xfrm>
            <a:off x="7968222" y="10"/>
            <a:ext cx="4223778" cy="6857990"/>
          </a:xfrm>
          <a:custGeom>
            <a:avLst/>
            <a:gdLst/>
            <a:ahLst/>
            <a:cxnLst/>
            <a:rect l="l" t="t" r="r" b="b"/>
            <a:pathLst>
              <a:path w="4223778" h="6865951">
                <a:moveTo>
                  <a:pt x="478794" y="0"/>
                </a:moveTo>
                <a:lnTo>
                  <a:pt x="4223778" y="0"/>
                </a:lnTo>
                <a:lnTo>
                  <a:pt x="4223778" y="6865951"/>
                </a:lnTo>
                <a:lnTo>
                  <a:pt x="52221" y="6865951"/>
                </a:lnTo>
                <a:lnTo>
                  <a:pt x="49989" y="6844695"/>
                </a:lnTo>
                <a:cubicBezTo>
                  <a:pt x="46440" y="6810509"/>
                  <a:pt x="42891" y="6776323"/>
                  <a:pt x="41304" y="6765443"/>
                </a:cubicBezTo>
                <a:cubicBezTo>
                  <a:pt x="35681" y="6732842"/>
                  <a:pt x="13533" y="6716945"/>
                  <a:pt x="11182" y="6694817"/>
                </a:cubicBezTo>
                <a:cubicBezTo>
                  <a:pt x="16764" y="6697663"/>
                  <a:pt x="14835" y="6635151"/>
                  <a:pt x="10913" y="6627127"/>
                </a:cubicBezTo>
                <a:cubicBezTo>
                  <a:pt x="19564" y="6579282"/>
                  <a:pt x="-12861" y="6585665"/>
                  <a:pt x="5999" y="6527525"/>
                </a:cubicBezTo>
                <a:cubicBezTo>
                  <a:pt x="12287" y="6468687"/>
                  <a:pt x="19003" y="6409739"/>
                  <a:pt x="7685" y="6346547"/>
                </a:cubicBezTo>
                <a:cubicBezTo>
                  <a:pt x="31149" y="6240430"/>
                  <a:pt x="5895" y="6134229"/>
                  <a:pt x="12535" y="6084924"/>
                </a:cubicBezTo>
                <a:cubicBezTo>
                  <a:pt x="14696" y="6024961"/>
                  <a:pt x="53867" y="6020785"/>
                  <a:pt x="45320" y="5989742"/>
                </a:cubicBezTo>
                <a:cubicBezTo>
                  <a:pt x="41264" y="5940899"/>
                  <a:pt x="43258" y="5932095"/>
                  <a:pt x="40418" y="5889597"/>
                </a:cubicBezTo>
                <a:cubicBezTo>
                  <a:pt x="20860" y="5848611"/>
                  <a:pt x="51187" y="5792775"/>
                  <a:pt x="49796" y="5755774"/>
                </a:cubicBezTo>
                <a:cubicBezTo>
                  <a:pt x="43522" y="5734342"/>
                  <a:pt x="37368" y="5692606"/>
                  <a:pt x="49956" y="5684909"/>
                </a:cubicBezTo>
                <a:cubicBezTo>
                  <a:pt x="52825" y="5660429"/>
                  <a:pt x="62553" y="5623499"/>
                  <a:pt x="67011" y="5608897"/>
                </a:cubicBezTo>
                <a:lnTo>
                  <a:pt x="76701" y="5597290"/>
                </a:lnTo>
                <a:cubicBezTo>
                  <a:pt x="87717" y="5587442"/>
                  <a:pt x="82431" y="5550877"/>
                  <a:pt x="89120" y="5529641"/>
                </a:cubicBezTo>
                <a:cubicBezTo>
                  <a:pt x="69291" y="5496375"/>
                  <a:pt x="118554" y="5526326"/>
                  <a:pt x="94330" y="5470852"/>
                </a:cubicBezTo>
                <a:cubicBezTo>
                  <a:pt x="95483" y="5449506"/>
                  <a:pt x="114690" y="5429653"/>
                  <a:pt x="116139" y="5390946"/>
                </a:cubicBezTo>
                <a:cubicBezTo>
                  <a:pt x="127589" y="5337323"/>
                  <a:pt x="132794" y="5338384"/>
                  <a:pt x="135560" y="5284344"/>
                </a:cubicBezTo>
                <a:cubicBezTo>
                  <a:pt x="143629" y="5226223"/>
                  <a:pt x="148113" y="5192743"/>
                  <a:pt x="158141" y="5143920"/>
                </a:cubicBezTo>
                <a:cubicBezTo>
                  <a:pt x="170128" y="5118849"/>
                  <a:pt x="159838" y="5102006"/>
                  <a:pt x="174950" y="5088188"/>
                </a:cubicBezTo>
                <a:cubicBezTo>
                  <a:pt x="197620" y="5107654"/>
                  <a:pt x="181875" y="4983257"/>
                  <a:pt x="203603" y="5010764"/>
                </a:cubicBezTo>
                <a:lnTo>
                  <a:pt x="258582" y="4919969"/>
                </a:lnTo>
                <a:cubicBezTo>
                  <a:pt x="238838" y="4883087"/>
                  <a:pt x="271098" y="4853332"/>
                  <a:pt x="287910" y="4849612"/>
                </a:cubicBezTo>
                <a:cubicBezTo>
                  <a:pt x="294156" y="4811643"/>
                  <a:pt x="286101" y="4834074"/>
                  <a:pt x="305439" y="4799017"/>
                </a:cubicBezTo>
                <a:cubicBezTo>
                  <a:pt x="322572" y="4758926"/>
                  <a:pt x="352642" y="4705848"/>
                  <a:pt x="373456" y="4667754"/>
                </a:cubicBezTo>
                <a:cubicBezTo>
                  <a:pt x="384080" y="4649919"/>
                  <a:pt x="401158" y="4670663"/>
                  <a:pt x="407944" y="4574050"/>
                </a:cubicBezTo>
                <a:cubicBezTo>
                  <a:pt x="408098" y="4548109"/>
                  <a:pt x="427782" y="4503327"/>
                  <a:pt x="425133" y="4462469"/>
                </a:cubicBezTo>
                <a:lnTo>
                  <a:pt x="433890" y="4364681"/>
                </a:lnTo>
                <a:cubicBezTo>
                  <a:pt x="430018" y="4339230"/>
                  <a:pt x="435361" y="4287915"/>
                  <a:pt x="440691" y="4222147"/>
                </a:cubicBezTo>
                <a:cubicBezTo>
                  <a:pt x="451463" y="4164562"/>
                  <a:pt x="497377" y="4067298"/>
                  <a:pt x="503057" y="3977136"/>
                </a:cubicBezTo>
                <a:cubicBezTo>
                  <a:pt x="519229" y="3939837"/>
                  <a:pt x="472839" y="3875689"/>
                  <a:pt x="507582" y="3776020"/>
                </a:cubicBezTo>
                <a:cubicBezTo>
                  <a:pt x="497716" y="3757477"/>
                  <a:pt x="518006" y="3707185"/>
                  <a:pt x="521577" y="3692206"/>
                </a:cubicBezTo>
                <a:cubicBezTo>
                  <a:pt x="525148" y="3677227"/>
                  <a:pt x="526352" y="3687655"/>
                  <a:pt x="529009" y="3686147"/>
                </a:cubicBezTo>
                <a:cubicBezTo>
                  <a:pt x="531848" y="3650325"/>
                  <a:pt x="545504" y="3563351"/>
                  <a:pt x="551870" y="3514534"/>
                </a:cubicBezTo>
                <a:cubicBezTo>
                  <a:pt x="561331" y="3487751"/>
                  <a:pt x="581973" y="3426419"/>
                  <a:pt x="567205" y="3393248"/>
                </a:cubicBezTo>
                <a:cubicBezTo>
                  <a:pt x="585208" y="3400657"/>
                  <a:pt x="563566" y="3353906"/>
                  <a:pt x="579630" y="3344723"/>
                </a:cubicBezTo>
                <a:cubicBezTo>
                  <a:pt x="592861" y="3339338"/>
                  <a:pt x="589379" y="3323900"/>
                  <a:pt x="592672" y="3310978"/>
                </a:cubicBezTo>
                <a:cubicBezTo>
                  <a:pt x="605351" y="3299735"/>
                  <a:pt x="594296" y="3237176"/>
                  <a:pt x="589270" y="3216655"/>
                </a:cubicBezTo>
                <a:cubicBezTo>
                  <a:pt x="566909" y="3160431"/>
                  <a:pt x="626099" y="3142203"/>
                  <a:pt x="609663" y="3096973"/>
                </a:cubicBezTo>
                <a:cubicBezTo>
                  <a:pt x="609191" y="3084373"/>
                  <a:pt x="615889" y="3033331"/>
                  <a:pt x="618886" y="3023628"/>
                </a:cubicBezTo>
                <a:lnTo>
                  <a:pt x="630425" y="2998646"/>
                </a:lnTo>
                <a:lnTo>
                  <a:pt x="640017" y="2995914"/>
                </a:lnTo>
                <a:lnTo>
                  <a:pt x="643600" y="2978244"/>
                </a:lnTo>
                <a:lnTo>
                  <a:pt x="659520" y="2950805"/>
                </a:lnTo>
                <a:cubicBezTo>
                  <a:pt x="620152" y="2937671"/>
                  <a:pt x="687598" y="2860550"/>
                  <a:pt x="650890" y="2864933"/>
                </a:cubicBezTo>
                <a:cubicBezTo>
                  <a:pt x="663707" y="2817056"/>
                  <a:pt x="662078" y="2779813"/>
                  <a:pt x="640210" y="2741864"/>
                </a:cubicBezTo>
                <a:cubicBezTo>
                  <a:pt x="634452" y="2649732"/>
                  <a:pt x="665268" y="2597914"/>
                  <a:pt x="639387" y="2510931"/>
                </a:cubicBezTo>
                <a:cubicBezTo>
                  <a:pt x="645574" y="2407642"/>
                  <a:pt x="671719" y="2317589"/>
                  <a:pt x="680438" y="2227415"/>
                </a:cubicBezTo>
                <a:cubicBezTo>
                  <a:pt x="664175" y="2189847"/>
                  <a:pt x="704423" y="2141655"/>
                  <a:pt x="688135" y="2054289"/>
                </a:cubicBezTo>
                <a:cubicBezTo>
                  <a:pt x="683239" y="2048201"/>
                  <a:pt x="684029" y="1979567"/>
                  <a:pt x="681480" y="1972202"/>
                </a:cubicBezTo>
                <a:lnTo>
                  <a:pt x="686247" y="1917474"/>
                </a:lnTo>
                <a:lnTo>
                  <a:pt x="679783" y="1862721"/>
                </a:lnTo>
                <a:cubicBezTo>
                  <a:pt x="683677" y="1851209"/>
                  <a:pt x="688980" y="1824057"/>
                  <a:pt x="686639" y="1818227"/>
                </a:cubicBezTo>
                <a:lnTo>
                  <a:pt x="658235" y="1742488"/>
                </a:lnTo>
                <a:cubicBezTo>
                  <a:pt x="645662" y="1715201"/>
                  <a:pt x="661423" y="1719638"/>
                  <a:pt x="636990" y="1638389"/>
                </a:cubicBezTo>
                <a:cubicBezTo>
                  <a:pt x="626351" y="1601441"/>
                  <a:pt x="629414" y="1617134"/>
                  <a:pt x="602059" y="1570807"/>
                </a:cubicBezTo>
                <a:lnTo>
                  <a:pt x="570903" y="1513173"/>
                </a:lnTo>
                <a:cubicBezTo>
                  <a:pt x="570781" y="1503175"/>
                  <a:pt x="550561" y="1468055"/>
                  <a:pt x="550438" y="1458058"/>
                </a:cubicBezTo>
                <a:cubicBezTo>
                  <a:pt x="556848" y="1428101"/>
                  <a:pt x="546263" y="1422712"/>
                  <a:pt x="531416" y="1385478"/>
                </a:cubicBezTo>
                <a:cubicBezTo>
                  <a:pt x="527790" y="1370753"/>
                  <a:pt x="490725" y="1304050"/>
                  <a:pt x="501981" y="1265452"/>
                </a:cubicBezTo>
                <a:cubicBezTo>
                  <a:pt x="501825" y="1234781"/>
                  <a:pt x="490462" y="1187660"/>
                  <a:pt x="487370" y="1141743"/>
                </a:cubicBezTo>
                <a:cubicBezTo>
                  <a:pt x="484278" y="1095826"/>
                  <a:pt x="483852" y="1028118"/>
                  <a:pt x="483427" y="989948"/>
                </a:cubicBezTo>
                <a:cubicBezTo>
                  <a:pt x="483001" y="951779"/>
                  <a:pt x="494678" y="945984"/>
                  <a:pt x="484820" y="912725"/>
                </a:cubicBezTo>
                <a:cubicBezTo>
                  <a:pt x="467566" y="854951"/>
                  <a:pt x="510777" y="860797"/>
                  <a:pt x="475093" y="812798"/>
                </a:cubicBezTo>
                <a:cubicBezTo>
                  <a:pt x="461960" y="787034"/>
                  <a:pt x="498505" y="551948"/>
                  <a:pt x="461972" y="450605"/>
                </a:cubicBezTo>
                <a:cubicBezTo>
                  <a:pt x="470167" y="357604"/>
                  <a:pt x="458694" y="431306"/>
                  <a:pt x="465015" y="372906"/>
                </a:cubicBezTo>
                <a:cubicBezTo>
                  <a:pt x="503427" y="364177"/>
                  <a:pt x="489736" y="290341"/>
                  <a:pt x="490377" y="246134"/>
                </a:cubicBezTo>
                <a:cubicBezTo>
                  <a:pt x="491019" y="201927"/>
                  <a:pt x="449725" y="138160"/>
                  <a:pt x="468864" y="107666"/>
                </a:cubicBezTo>
                <a:cubicBezTo>
                  <a:pt x="468282" y="89794"/>
                  <a:pt x="477749" y="76947"/>
                  <a:pt x="477167" y="59075"/>
                </a:cubicBezTo>
                <a:lnTo>
                  <a:pt x="472992" y="14560"/>
                </a:lnTo>
                <a:close/>
              </a:path>
            </a:pathLst>
          </a:custGeom>
        </p:spPr>
      </p:pic>
      <p:sp>
        <p:nvSpPr>
          <p:cNvPr id="2" name="Title 1">
            <a:extLst>
              <a:ext uri="{FF2B5EF4-FFF2-40B4-BE49-F238E27FC236}">
                <a16:creationId xmlns:a16="http://schemas.microsoft.com/office/drawing/2014/main" id="{FE8D166C-C0C0-976A-6EA2-9498965ACA85}"/>
              </a:ext>
            </a:extLst>
          </p:cNvPr>
          <p:cNvSpPr>
            <a:spLocks noGrp="1"/>
          </p:cNvSpPr>
          <p:nvPr>
            <p:ph type="title"/>
          </p:nvPr>
        </p:nvSpPr>
        <p:spPr>
          <a:xfrm>
            <a:off x="1137034" y="609600"/>
            <a:ext cx="6831188" cy="1322887"/>
          </a:xfrm>
        </p:spPr>
        <p:txBody>
          <a:bodyPr>
            <a:normAutofit/>
          </a:bodyPr>
          <a:lstStyle/>
          <a:p>
            <a:r>
              <a:rPr lang="vi-VN" dirty="0"/>
              <a:t>Kết luận</a:t>
            </a:r>
            <a:endParaRPr lang="en-US" dirty="0"/>
          </a:p>
        </p:txBody>
      </p:sp>
      <p:sp>
        <p:nvSpPr>
          <p:cNvPr id="3" name="Content Placeholder 2">
            <a:extLst>
              <a:ext uri="{FF2B5EF4-FFF2-40B4-BE49-F238E27FC236}">
                <a16:creationId xmlns:a16="http://schemas.microsoft.com/office/drawing/2014/main" id="{36DA0385-3821-DE24-C332-34F563C0D378}"/>
              </a:ext>
            </a:extLst>
          </p:cNvPr>
          <p:cNvSpPr>
            <a:spLocks noGrp="1"/>
          </p:cNvSpPr>
          <p:nvPr>
            <p:ph idx="1"/>
          </p:nvPr>
        </p:nvSpPr>
        <p:spPr>
          <a:xfrm>
            <a:off x="1137035" y="2194102"/>
            <a:ext cx="6516216" cy="3908585"/>
          </a:xfrm>
        </p:spPr>
        <p:txBody>
          <a:bodyPr>
            <a:normAutofit/>
          </a:bodyPr>
          <a:lstStyle/>
          <a:p>
            <a:r>
              <a:rPr lang="vi-VN" sz="2000"/>
              <a:t>Chúng ta đã hiểu được về các khái niệm cơ bản của bộ phân loại tuyến tính cho học có giám sát bằng quy tắc học Widrow-Hoff hay còn gọi là quy tắc học Adaline.</a:t>
            </a:r>
          </a:p>
          <a:p>
            <a:r>
              <a:rPr lang="vi-VN" sz="2000"/>
              <a:t>Ta thấy rằng có thể huấn luyện các nơ-ron tuyến tính thích ứng một cách hiệu quả thông qua việc triển khai giảm dần độ dốc và online learing qua SGD được véc tơ hóa.</a:t>
            </a:r>
          </a:p>
          <a:p>
            <a:endParaRPr lang="vi-VN" sz="2000"/>
          </a:p>
          <a:p>
            <a:endParaRPr lang="en-US" sz="2000"/>
          </a:p>
        </p:txBody>
      </p:sp>
      <p:sp>
        <p:nvSpPr>
          <p:cNvPr id="7" name="Slide Number Placeholder 6">
            <a:extLst>
              <a:ext uri="{FF2B5EF4-FFF2-40B4-BE49-F238E27FC236}">
                <a16:creationId xmlns:a16="http://schemas.microsoft.com/office/drawing/2014/main" id="{DE696337-292B-8B87-A828-C385FBF12219}"/>
              </a:ext>
            </a:extLst>
          </p:cNvPr>
          <p:cNvSpPr>
            <a:spLocks noGrp="1"/>
          </p:cNvSpPr>
          <p:nvPr>
            <p:ph type="sldNum" sz="quarter" idx="12"/>
          </p:nvPr>
        </p:nvSpPr>
        <p:spPr/>
        <p:txBody>
          <a:bodyPr/>
          <a:lstStyle/>
          <a:p>
            <a:fld id="{C4247577-80B9-4F9F-AA11-C084865B430B}" type="slidenum">
              <a:rPr lang="en-US" smtClean="0"/>
              <a:pPr/>
              <a:t>36</a:t>
            </a:fld>
            <a:endParaRPr lang="en-US" dirty="0"/>
          </a:p>
        </p:txBody>
      </p:sp>
    </p:spTree>
    <p:extLst>
      <p:ext uri="{BB962C8B-B14F-4D97-AF65-F5344CB8AC3E}">
        <p14:creationId xmlns:p14="http://schemas.microsoft.com/office/powerpoint/2010/main" val="7426030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17E911-875F-4DE5-8699-99D9F1805A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EF40C8-7C1A-079C-2778-0F1F8D7257BD}"/>
              </a:ext>
            </a:extLst>
          </p:cNvPr>
          <p:cNvSpPr>
            <a:spLocks noGrp="1"/>
          </p:cNvSpPr>
          <p:nvPr>
            <p:ph type="title"/>
          </p:nvPr>
        </p:nvSpPr>
        <p:spPr>
          <a:xfrm>
            <a:off x="466722" y="586855"/>
            <a:ext cx="3201366" cy="3387497"/>
          </a:xfrm>
        </p:spPr>
        <p:txBody>
          <a:bodyPr anchor="b">
            <a:normAutofit/>
          </a:bodyPr>
          <a:lstStyle/>
          <a:p>
            <a:pPr algn="r"/>
            <a:r>
              <a:rPr lang="vi-VN" sz="4000">
                <a:solidFill>
                  <a:srgbClr val="FFFFFF"/>
                </a:solidFill>
              </a:rPr>
              <a:t>Tham khảo</a:t>
            </a:r>
            <a:endParaRPr lang="en-US" sz="4000">
              <a:solidFill>
                <a:srgbClr val="FFFFFF"/>
              </a:solidFill>
            </a:endParaRPr>
          </a:p>
        </p:txBody>
      </p:sp>
      <p:sp>
        <p:nvSpPr>
          <p:cNvPr id="3" name="Content Placeholder 2">
            <a:extLst>
              <a:ext uri="{FF2B5EF4-FFF2-40B4-BE49-F238E27FC236}">
                <a16:creationId xmlns:a16="http://schemas.microsoft.com/office/drawing/2014/main" id="{CAC1F566-E5BE-8231-6143-79DD2018045D}"/>
              </a:ext>
            </a:extLst>
          </p:cNvPr>
          <p:cNvSpPr>
            <a:spLocks noGrp="1"/>
          </p:cNvSpPr>
          <p:nvPr>
            <p:ph idx="1"/>
          </p:nvPr>
        </p:nvSpPr>
        <p:spPr>
          <a:xfrm>
            <a:off x="4581727" y="649480"/>
            <a:ext cx="3025303" cy="5546047"/>
          </a:xfrm>
        </p:spPr>
        <p:txBody>
          <a:bodyPr anchor="ctr">
            <a:normAutofit/>
          </a:bodyPr>
          <a:lstStyle/>
          <a:p>
            <a:r>
              <a:rPr lang="en-US" sz="2000" dirty="0" err="1"/>
              <a:t>Raschka</a:t>
            </a:r>
            <a:r>
              <a:rPr lang="en-US" sz="2000" dirty="0"/>
              <a:t>, S. (2015). </a:t>
            </a:r>
            <a:r>
              <a:rPr lang="en-US" sz="2000" i="1" dirty="0"/>
              <a:t>Python machine learning</a:t>
            </a:r>
            <a:r>
              <a:rPr lang="en-US" sz="2000" dirty="0"/>
              <a:t>. </a:t>
            </a:r>
            <a:r>
              <a:rPr lang="en-US" sz="2000" dirty="0" err="1"/>
              <a:t>Packt</a:t>
            </a:r>
            <a:r>
              <a:rPr lang="en-US" sz="2000" dirty="0"/>
              <a:t> Publishing Ltd.</a:t>
            </a:r>
            <a:endParaRPr lang="vi-VN" sz="2000" dirty="0"/>
          </a:p>
          <a:p>
            <a:r>
              <a:rPr lang="en-US" sz="2000" dirty="0" err="1"/>
              <a:t>Widrow</a:t>
            </a:r>
            <a:r>
              <a:rPr lang="en-US" sz="2000" dirty="0"/>
              <a:t>, B., &amp; Lehr, M. A. (1995). </a:t>
            </a:r>
            <a:r>
              <a:rPr lang="en-US" sz="2000" i="1" dirty="0" err="1"/>
              <a:t>Perceptrons</a:t>
            </a:r>
            <a:r>
              <a:rPr lang="en-US" sz="2000" i="1" dirty="0"/>
              <a:t>, </a:t>
            </a:r>
            <a:r>
              <a:rPr lang="en-US" sz="2000" i="1" dirty="0" err="1"/>
              <a:t>Adalines</a:t>
            </a:r>
            <a:r>
              <a:rPr lang="en-US" sz="2000" i="1" dirty="0"/>
              <a:t>, and backpropagation. The handbook of brain theory and neural networks</a:t>
            </a:r>
            <a:r>
              <a:rPr lang="en-US" sz="2000" dirty="0"/>
              <a:t>.</a:t>
            </a:r>
          </a:p>
        </p:txBody>
      </p:sp>
      <p:pic>
        <p:nvPicPr>
          <p:cNvPr id="5" name="Picture 4" descr="Abstract background of data">
            <a:extLst>
              <a:ext uri="{FF2B5EF4-FFF2-40B4-BE49-F238E27FC236}">
                <a16:creationId xmlns:a16="http://schemas.microsoft.com/office/drawing/2014/main" id="{3D6F74BB-5ADC-B478-8CE1-0F6946EE0898}"/>
              </a:ext>
            </a:extLst>
          </p:cNvPr>
          <p:cNvPicPr>
            <a:picLocks noChangeAspect="1"/>
          </p:cNvPicPr>
          <p:nvPr/>
        </p:nvPicPr>
        <p:blipFill rotWithShape="1">
          <a:blip r:embed="rId2"/>
          <a:srcRect l="29048" r="37467"/>
          <a:stretch/>
        </p:blipFill>
        <p:spPr>
          <a:xfrm>
            <a:off x="8109502" y="10"/>
            <a:ext cx="4082498" cy="6857990"/>
          </a:xfrm>
          <a:prstGeom prst="rect">
            <a:avLst/>
          </a:prstGeom>
        </p:spPr>
      </p:pic>
      <p:sp>
        <p:nvSpPr>
          <p:cNvPr id="7" name="Slide Number Placeholder 6">
            <a:extLst>
              <a:ext uri="{FF2B5EF4-FFF2-40B4-BE49-F238E27FC236}">
                <a16:creationId xmlns:a16="http://schemas.microsoft.com/office/drawing/2014/main" id="{E1843B75-2AAD-C270-2A5D-87096B824E40}"/>
              </a:ext>
            </a:extLst>
          </p:cNvPr>
          <p:cNvSpPr>
            <a:spLocks noGrp="1"/>
          </p:cNvSpPr>
          <p:nvPr>
            <p:ph type="sldNum" sz="quarter" idx="12"/>
          </p:nvPr>
        </p:nvSpPr>
        <p:spPr/>
        <p:txBody>
          <a:bodyPr/>
          <a:lstStyle/>
          <a:p>
            <a:fld id="{C4247577-80B9-4F9F-AA11-C084865B430B}" type="slidenum">
              <a:rPr lang="en-US" smtClean="0"/>
              <a:pPr/>
              <a:t>37</a:t>
            </a:fld>
            <a:endParaRPr lang="en-US" dirty="0"/>
          </a:p>
        </p:txBody>
      </p:sp>
    </p:spTree>
    <p:extLst>
      <p:ext uri="{BB962C8B-B14F-4D97-AF65-F5344CB8AC3E}">
        <p14:creationId xmlns:p14="http://schemas.microsoft.com/office/powerpoint/2010/main" val="42250696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93D702E-F4E0-47FC-A74C-ECD9647A8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A7C6D223-8F62-D858-9D51-235278793188}"/>
              </a:ext>
            </a:extLst>
          </p:cNvPr>
          <p:cNvSpPr>
            <a:spLocks noGrp="1"/>
          </p:cNvSpPr>
          <p:nvPr>
            <p:ph type="title"/>
          </p:nvPr>
        </p:nvSpPr>
        <p:spPr>
          <a:xfrm>
            <a:off x="1524000" y="3851974"/>
            <a:ext cx="9144000" cy="1152663"/>
          </a:xfrm>
        </p:spPr>
        <p:txBody>
          <a:bodyPr vert="horz" lIns="91440" tIns="45720" rIns="91440" bIns="45720" rtlCol="0" anchor="b">
            <a:normAutofit/>
          </a:bodyPr>
          <a:lstStyle/>
          <a:p>
            <a:pPr algn="ctr"/>
            <a:r>
              <a:rPr lang="en-US" dirty="0"/>
              <a:t>Thanks for your attention!</a:t>
            </a:r>
          </a:p>
        </p:txBody>
      </p:sp>
      <p:pic>
        <p:nvPicPr>
          <p:cNvPr id="6" name="Picture 5" descr="Cat on the earth">
            <a:extLst>
              <a:ext uri="{FF2B5EF4-FFF2-40B4-BE49-F238E27FC236}">
                <a16:creationId xmlns:a16="http://schemas.microsoft.com/office/drawing/2014/main" id="{4A134EB2-B15A-6A50-8466-347F52FBEB48}"/>
              </a:ext>
            </a:extLst>
          </p:cNvPr>
          <p:cNvPicPr>
            <a:picLocks noChangeAspect="1"/>
          </p:cNvPicPr>
          <p:nvPr/>
        </p:nvPicPr>
        <p:blipFill rotWithShape="1">
          <a:blip r:embed="rId2"/>
          <a:srcRect t="15627" b="29501"/>
          <a:stretch/>
        </p:blipFill>
        <p:spPr>
          <a:xfrm>
            <a:off x="838201" y="10"/>
            <a:ext cx="10484412" cy="3811394"/>
          </a:xfrm>
          <a:custGeom>
            <a:avLst/>
            <a:gdLst/>
            <a:ahLst/>
            <a:cxnLst/>
            <a:rect l="l" t="t" r="r" b="b"/>
            <a:pathLst>
              <a:path w="10484412" h="3811404">
                <a:moveTo>
                  <a:pt x="0" y="3811403"/>
                </a:moveTo>
                <a:lnTo>
                  <a:pt x="10484412" y="3811403"/>
                </a:lnTo>
                <a:lnTo>
                  <a:pt x="10484412" y="3811404"/>
                </a:lnTo>
                <a:lnTo>
                  <a:pt x="0" y="3811404"/>
                </a:lnTo>
                <a:close/>
                <a:moveTo>
                  <a:pt x="181717" y="0"/>
                </a:moveTo>
                <a:lnTo>
                  <a:pt x="10224015" y="0"/>
                </a:lnTo>
                <a:cubicBezTo>
                  <a:pt x="10261561" y="45054"/>
                  <a:pt x="10301611" y="85103"/>
                  <a:pt x="10369193" y="110134"/>
                </a:cubicBezTo>
                <a:cubicBezTo>
                  <a:pt x="10321635" y="167704"/>
                  <a:pt x="10236530" y="182722"/>
                  <a:pt x="10173954" y="222771"/>
                </a:cubicBezTo>
                <a:cubicBezTo>
                  <a:pt x="10168948" y="255310"/>
                  <a:pt x="10269071" y="245298"/>
                  <a:pt x="10241537" y="317887"/>
                </a:cubicBezTo>
                <a:cubicBezTo>
                  <a:pt x="10206494" y="418008"/>
                  <a:pt x="10241537" y="528142"/>
                  <a:pt x="10071328" y="573196"/>
                </a:cubicBezTo>
                <a:cubicBezTo>
                  <a:pt x="10023770" y="668312"/>
                  <a:pt x="10008751" y="820997"/>
                  <a:pt x="10113880" y="913610"/>
                </a:cubicBezTo>
                <a:cubicBezTo>
                  <a:pt x="10271573" y="1048774"/>
                  <a:pt x="10244040" y="1138885"/>
                  <a:pt x="10036285" y="1216478"/>
                </a:cubicBezTo>
                <a:cubicBezTo>
                  <a:pt x="10011255" y="1226491"/>
                  <a:pt x="9978715" y="1231497"/>
                  <a:pt x="9966200" y="1256528"/>
                </a:cubicBezTo>
                <a:cubicBezTo>
                  <a:pt x="9986224" y="1289067"/>
                  <a:pt x="10031280" y="1281557"/>
                  <a:pt x="10063819" y="1289067"/>
                </a:cubicBezTo>
                <a:cubicBezTo>
                  <a:pt x="10211500" y="1324110"/>
                  <a:pt x="10214003" y="1324110"/>
                  <a:pt x="10176457" y="1441752"/>
                </a:cubicBezTo>
                <a:cubicBezTo>
                  <a:pt x="10163942" y="1476795"/>
                  <a:pt x="10188972" y="1491813"/>
                  <a:pt x="10211500" y="1511838"/>
                </a:cubicBezTo>
                <a:cubicBezTo>
                  <a:pt x="10296604" y="1591936"/>
                  <a:pt x="10296604" y="1594439"/>
                  <a:pt x="10206494" y="1664523"/>
                </a:cubicBezTo>
                <a:cubicBezTo>
                  <a:pt x="10181463" y="1684547"/>
                  <a:pt x="10163942" y="1704572"/>
                  <a:pt x="10151426" y="1732106"/>
                </a:cubicBezTo>
                <a:cubicBezTo>
                  <a:pt x="10128899" y="1782166"/>
                  <a:pt x="10128899" y="1822216"/>
                  <a:pt x="10208996" y="1847246"/>
                </a:cubicBezTo>
                <a:cubicBezTo>
                  <a:pt x="10266568" y="1864767"/>
                  <a:pt x="10296604" y="1884791"/>
                  <a:pt x="10299107" y="1939858"/>
                </a:cubicBezTo>
                <a:cubicBezTo>
                  <a:pt x="10299107" y="1987416"/>
                  <a:pt x="10306617" y="2017452"/>
                  <a:pt x="10244040" y="2037477"/>
                </a:cubicBezTo>
                <a:cubicBezTo>
                  <a:pt x="10193979" y="2054998"/>
                  <a:pt x="10178960" y="2090041"/>
                  <a:pt x="10183966" y="2130089"/>
                </a:cubicBezTo>
                <a:cubicBezTo>
                  <a:pt x="10193979" y="2230211"/>
                  <a:pt x="10126396" y="2287781"/>
                  <a:pt x="10013758" y="2335339"/>
                </a:cubicBezTo>
                <a:cubicBezTo>
                  <a:pt x="9908629" y="2377890"/>
                  <a:pt x="9813513" y="2437963"/>
                  <a:pt x="9715893" y="2493030"/>
                </a:cubicBezTo>
                <a:cubicBezTo>
                  <a:pt x="9605758" y="2553103"/>
                  <a:pt x="9480605" y="2590649"/>
                  <a:pt x="9347942" y="2623189"/>
                </a:cubicBezTo>
                <a:cubicBezTo>
                  <a:pt x="9370469" y="2665740"/>
                  <a:pt x="9453071" y="2640710"/>
                  <a:pt x="9460580" y="2700783"/>
                </a:cubicBezTo>
                <a:cubicBezTo>
                  <a:pt x="9255329" y="2753346"/>
                  <a:pt x="9060089" y="2833444"/>
                  <a:pt x="8827305" y="2855971"/>
                </a:cubicBezTo>
                <a:cubicBezTo>
                  <a:pt x="9015035" y="2843456"/>
                  <a:pt x="9182740" y="2908535"/>
                  <a:pt x="9360458" y="2926056"/>
                </a:cubicBezTo>
                <a:cubicBezTo>
                  <a:pt x="9377980" y="2961099"/>
                  <a:pt x="9337930" y="2951087"/>
                  <a:pt x="9322912" y="2958595"/>
                </a:cubicBezTo>
                <a:cubicBezTo>
                  <a:pt x="9307893" y="2963602"/>
                  <a:pt x="9287869" y="2966105"/>
                  <a:pt x="9285366" y="2991135"/>
                </a:cubicBezTo>
                <a:cubicBezTo>
                  <a:pt x="9370469" y="3023675"/>
                  <a:pt x="9478102" y="2998644"/>
                  <a:pt x="9565709" y="3033687"/>
                </a:cubicBezTo>
                <a:cubicBezTo>
                  <a:pt x="9543182" y="3083748"/>
                  <a:pt x="9468090" y="3056214"/>
                  <a:pt x="9435550" y="3096263"/>
                </a:cubicBezTo>
                <a:cubicBezTo>
                  <a:pt x="9518151" y="3101269"/>
                  <a:pt x="9593243" y="3103772"/>
                  <a:pt x="9668335" y="3113784"/>
                </a:cubicBezTo>
                <a:cubicBezTo>
                  <a:pt x="9725905" y="3121294"/>
                  <a:pt x="9740924" y="3163845"/>
                  <a:pt x="9700875" y="3193882"/>
                </a:cubicBezTo>
                <a:cubicBezTo>
                  <a:pt x="9665832" y="3221415"/>
                  <a:pt x="9613268" y="3223918"/>
                  <a:pt x="9565709" y="3236434"/>
                </a:cubicBezTo>
                <a:cubicBezTo>
                  <a:pt x="9232801" y="3319034"/>
                  <a:pt x="8882372" y="3351573"/>
                  <a:pt x="8529440" y="3364088"/>
                </a:cubicBezTo>
                <a:cubicBezTo>
                  <a:pt x="7961245" y="3386616"/>
                  <a:pt x="7393049" y="3394125"/>
                  <a:pt x="6827357" y="3419155"/>
                </a:cubicBezTo>
                <a:cubicBezTo>
                  <a:pt x="6481933" y="3434173"/>
                  <a:pt x="6136510" y="3456701"/>
                  <a:pt x="5788584" y="3456701"/>
                </a:cubicBezTo>
                <a:cubicBezTo>
                  <a:pt x="5415628" y="3456701"/>
                  <a:pt x="5042671" y="3464210"/>
                  <a:pt x="4669714" y="3411646"/>
                </a:cubicBezTo>
                <a:cubicBezTo>
                  <a:pt x="4479481" y="3384113"/>
                  <a:pt x="4279236" y="3396628"/>
                  <a:pt x="4086500" y="3376603"/>
                </a:cubicBezTo>
                <a:cubicBezTo>
                  <a:pt x="3793641" y="3346568"/>
                  <a:pt x="3500782" y="3306518"/>
                  <a:pt x="3210426" y="3256458"/>
                </a:cubicBezTo>
                <a:cubicBezTo>
                  <a:pt x="3117813" y="3241439"/>
                  <a:pt x="3007678" y="3231428"/>
                  <a:pt x="2937592" y="3166348"/>
                </a:cubicBezTo>
                <a:cubicBezTo>
                  <a:pt x="2824954" y="3211403"/>
                  <a:pt x="2757372" y="3131305"/>
                  <a:pt x="2669765" y="3106275"/>
                </a:cubicBezTo>
                <a:cubicBezTo>
                  <a:pt x="2634722" y="3096263"/>
                  <a:pt x="2592169" y="3081245"/>
                  <a:pt x="2597176" y="3048705"/>
                </a:cubicBezTo>
                <a:cubicBezTo>
                  <a:pt x="2604685" y="3006154"/>
                  <a:pt x="2654746" y="2978620"/>
                  <a:pt x="2702304" y="2986130"/>
                </a:cubicBezTo>
                <a:cubicBezTo>
                  <a:pt x="2849986" y="3011160"/>
                  <a:pt x="2985150" y="2948584"/>
                  <a:pt x="3137838" y="2956093"/>
                </a:cubicBezTo>
                <a:cubicBezTo>
                  <a:pt x="3005175" y="2933565"/>
                  <a:pt x="2872513" y="2908535"/>
                  <a:pt x="2739850" y="2886007"/>
                </a:cubicBezTo>
                <a:cubicBezTo>
                  <a:pt x="2940095" y="2863480"/>
                  <a:pt x="3132831" y="2896020"/>
                  <a:pt x="3328071" y="2913541"/>
                </a:cubicBezTo>
                <a:cubicBezTo>
                  <a:pt x="3390647" y="2921050"/>
                  <a:pt x="3485763" y="2968608"/>
                  <a:pt x="3503285" y="2898523"/>
                </a:cubicBezTo>
                <a:cubicBezTo>
                  <a:pt x="3513297" y="2850965"/>
                  <a:pt x="3410671" y="2850965"/>
                  <a:pt x="3350598" y="2838450"/>
                </a:cubicBezTo>
                <a:cubicBezTo>
                  <a:pt x="3090279" y="2785886"/>
                  <a:pt x="2824954" y="2758353"/>
                  <a:pt x="2562133" y="2725813"/>
                </a:cubicBezTo>
                <a:cubicBezTo>
                  <a:pt x="2537102" y="2723310"/>
                  <a:pt x="2504562" y="2725813"/>
                  <a:pt x="2487041" y="2715801"/>
                </a:cubicBezTo>
                <a:cubicBezTo>
                  <a:pt x="2354378" y="2633200"/>
                  <a:pt x="2184170" y="2608170"/>
                  <a:pt x="1998943" y="2548097"/>
                </a:cubicBezTo>
                <a:cubicBezTo>
                  <a:pt x="2116587" y="2515558"/>
                  <a:pt x="2196685" y="2575630"/>
                  <a:pt x="2294304" y="2560612"/>
                </a:cubicBezTo>
                <a:cubicBezTo>
                  <a:pt x="2196685" y="2498036"/>
                  <a:pt x="2079041" y="2488024"/>
                  <a:pt x="1978918" y="2455485"/>
                </a:cubicBezTo>
                <a:cubicBezTo>
                  <a:pt x="1906330" y="2430454"/>
                  <a:pt x="1635999" y="2357866"/>
                  <a:pt x="1595950" y="2335339"/>
                </a:cubicBezTo>
                <a:cubicBezTo>
                  <a:pt x="1473299" y="2267756"/>
                  <a:pt x="1315606" y="2237720"/>
                  <a:pt x="1215483" y="2145108"/>
                </a:cubicBezTo>
                <a:cubicBezTo>
                  <a:pt x="1145398" y="2080028"/>
                  <a:pt x="1025251" y="2095047"/>
                  <a:pt x="942649" y="2049992"/>
                </a:cubicBezTo>
                <a:cubicBezTo>
                  <a:pt x="912613" y="2004937"/>
                  <a:pt x="972686" y="1994925"/>
                  <a:pt x="992711" y="1969894"/>
                </a:cubicBezTo>
                <a:cubicBezTo>
                  <a:pt x="1020244" y="1939858"/>
                  <a:pt x="972686" y="1922337"/>
                  <a:pt x="960170" y="1884791"/>
                </a:cubicBezTo>
                <a:cubicBezTo>
                  <a:pt x="1117863" y="1922337"/>
                  <a:pt x="1268048" y="1944864"/>
                  <a:pt x="1448268" y="1957380"/>
                </a:cubicBezTo>
                <a:cubicBezTo>
                  <a:pt x="1390698" y="1897306"/>
                  <a:pt x="1318109" y="1927343"/>
                  <a:pt x="1270551" y="1904815"/>
                </a:cubicBezTo>
                <a:cubicBezTo>
                  <a:pt x="1238011" y="1889797"/>
                  <a:pt x="1190453" y="1884791"/>
                  <a:pt x="1200466" y="1849749"/>
                </a:cubicBezTo>
                <a:cubicBezTo>
                  <a:pt x="1207974" y="1822216"/>
                  <a:pt x="1248023" y="1824718"/>
                  <a:pt x="1278060" y="1827221"/>
                </a:cubicBezTo>
                <a:cubicBezTo>
                  <a:pt x="1393201" y="1834730"/>
                  <a:pt x="1503336" y="1834730"/>
                  <a:pt x="1615974" y="1764645"/>
                </a:cubicBezTo>
                <a:cubicBezTo>
                  <a:pt x="1338134" y="1669530"/>
                  <a:pt x="1015238" y="1717087"/>
                  <a:pt x="767434" y="1576917"/>
                </a:cubicBezTo>
                <a:cubicBezTo>
                  <a:pt x="802477" y="1531862"/>
                  <a:pt x="852539" y="1554390"/>
                  <a:pt x="890085" y="1559396"/>
                </a:cubicBezTo>
                <a:cubicBezTo>
                  <a:pt x="1132882" y="1591936"/>
                  <a:pt x="2003949" y="1514341"/>
                  <a:pt x="2129102" y="1556893"/>
                </a:cubicBezTo>
                <a:cubicBezTo>
                  <a:pt x="2204195" y="1584426"/>
                  <a:pt x="2286796" y="1594439"/>
                  <a:pt x="2369396" y="1576917"/>
                </a:cubicBezTo>
                <a:cubicBezTo>
                  <a:pt x="2469519" y="1554390"/>
                  <a:pt x="1881298" y="1519347"/>
                  <a:pt x="1746133" y="1421728"/>
                </a:cubicBezTo>
                <a:cubicBezTo>
                  <a:pt x="1678551" y="1374170"/>
                  <a:pt x="1082821" y="1146394"/>
                  <a:pt x="819999" y="1083817"/>
                </a:cubicBezTo>
                <a:cubicBezTo>
                  <a:pt x="857545" y="1041266"/>
                  <a:pt x="952662" y="1066296"/>
                  <a:pt x="940146" y="993707"/>
                </a:cubicBezTo>
                <a:cubicBezTo>
                  <a:pt x="794969" y="956162"/>
                  <a:pt x="627263" y="961168"/>
                  <a:pt x="459558" y="903598"/>
                </a:cubicBezTo>
                <a:cubicBezTo>
                  <a:pt x="537153" y="858543"/>
                  <a:pt x="622257" y="883573"/>
                  <a:pt x="699852" y="868556"/>
                </a:cubicBezTo>
                <a:cubicBezTo>
                  <a:pt x="657300" y="813489"/>
                  <a:pt x="582208" y="823500"/>
                  <a:pt x="522134" y="813489"/>
                </a:cubicBezTo>
                <a:cubicBezTo>
                  <a:pt x="464564" y="803476"/>
                  <a:pt x="349423" y="708360"/>
                  <a:pt x="374453" y="713367"/>
                </a:cubicBezTo>
                <a:cubicBezTo>
                  <a:pt x="607238" y="750912"/>
                  <a:pt x="842526" y="735895"/>
                  <a:pt x="1075312" y="773440"/>
                </a:cubicBezTo>
                <a:cubicBezTo>
                  <a:pt x="1152907" y="785955"/>
                  <a:pt x="1238011" y="810986"/>
                  <a:pt x="1275557" y="728385"/>
                </a:cubicBezTo>
                <a:cubicBezTo>
                  <a:pt x="1285569" y="703355"/>
                  <a:pt x="1278060" y="695846"/>
                  <a:pt x="1385692" y="725882"/>
                </a:cubicBezTo>
                <a:cubicBezTo>
                  <a:pt x="1425741" y="738397"/>
                  <a:pt x="1483311" y="750912"/>
                  <a:pt x="1525863" y="718373"/>
                </a:cubicBezTo>
                <a:cubicBezTo>
                  <a:pt x="1498330" y="678325"/>
                  <a:pt x="1445765" y="690839"/>
                  <a:pt x="1408219" y="680828"/>
                </a:cubicBezTo>
                <a:cubicBezTo>
                  <a:pt x="1305594" y="653294"/>
                  <a:pt x="922624" y="548166"/>
                  <a:pt x="825005" y="518129"/>
                </a:cubicBezTo>
                <a:cubicBezTo>
                  <a:pt x="619754" y="453051"/>
                  <a:pt x="492098" y="475578"/>
                  <a:pt x="286846" y="405492"/>
                </a:cubicBezTo>
                <a:cubicBezTo>
                  <a:pt x="356932" y="407995"/>
                  <a:pt x="336907" y="380462"/>
                  <a:pt x="406993" y="380462"/>
                </a:cubicBezTo>
                <a:cubicBezTo>
                  <a:pt x="437030" y="380462"/>
                  <a:pt x="472073" y="372954"/>
                  <a:pt x="472073" y="342917"/>
                </a:cubicBezTo>
                <a:cubicBezTo>
                  <a:pt x="472073" y="315384"/>
                  <a:pt x="104123" y="170207"/>
                  <a:pt x="156686" y="155188"/>
                </a:cubicBezTo>
                <a:cubicBezTo>
                  <a:pt x="301865" y="115140"/>
                  <a:pt x="667312" y="227777"/>
                  <a:pt x="579705" y="175213"/>
                </a:cubicBezTo>
                <a:cubicBezTo>
                  <a:pt x="447042" y="92613"/>
                  <a:pt x="427018" y="77594"/>
                  <a:pt x="326895" y="67583"/>
                </a:cubicBezTo>
                <a:cubicBezTo>
                  <a:pt x="296858" y="62576"/>
                  <a:pt x="244294" y="35043"/>
                  <a:pt x="181717" y="0"/>
                </a:cubicBezTo>
                <a:close/>
              </a:path>
            </a:pathLst>
          </a:custGeom>
        </p:spPr>
      </p:pic>
      <p:sp>
        <p:nvSpPr>
          <p:cNvPr id="5" name="Slide Number Placeholder 4">
            <a:extLst>
              <a:ext uri="{FF2B5EF4-FFF2-40B4-BE49-F238E27FC236}">
                <a16:creationId xmlns:a16="http://schemas.microsoft.com/office/drawing/2014/main" id="{7E91A4F6-D62B-A222-09B4-A01A5B464F0C}"/>
              </a:ext>
            </a:extLst>
          </p:cNvPr>
          <p:cNvSpPr>
            <a:spLocks noGrp="1"/>
          </p:cNvSpPr>
          <p:nvPr>
            <p:ph type="sldNum" sz="quarter" idx="12"/>
          </p:nvPr>
        </p:nvSpPr>
        <p:spPr/>
        <p:txBody>
          <a:bodyPr/>
          <a:lstStyle/>
          <a:p>
            <a:fld id="{C4247577-80B9-4F9F-AA11-C084865B430B}" type="slidenum">
              <a:rPr lang="en-US" smtClean="0"/>
              <a:t>38</a:t>
            </a:fld>
            <a:endParaRPr lang="en-US"/>
          </a:p>
        </p:txBody>
      </p:sp>
    </p:spTree>
    <p:extLst>
      <p:ext uri="{BB962C8B-B14F-4D97-AF65-F5344CB8AC3E}">
        <p14:creationId xmlns:p14="http://schemas.microsoft.com/office/powerpoint/2010/main" val="10655040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B58C6B-5F8A-BB68-A31A-59DCB3DB58D2}"/>
              </a:ext>
            </a:extLst>
          </p:cNvPr>
          <p:cNvSpPr>
            <a:spLocks noGrp="1"/>
          </p:cNvSpPr>
          <p:nvPr>
            <p:ph type="title"/>
          </p:nvPr>
        </p:nvSpPr>
        <p:spPr>
          <a:xfrm>
            <a:off x="635000" y="640823"/>
            <a:ext cx="3418659" cy="5583148"/>
          </a:xfrm>
        </p:spPr>
        <p:txBody>
          <a:bodyPr anchor="ctr">
            <a:normAutofit/>
          </a:bodyPr>
          <a:lstStyle/>
          <a:p>
            <a:r>
              <a:rPr lang="vi-VN" sz="5400"/>
              <a:t>ADALINE là gì?</a:t>
            </a:r>
            <a:endParaRPr lang="en-US" sz="5400"/>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2DE3C156-1FF3-4352-8E48-8BE0009A1ECB}"/>
              </a:ext>
            </a:extLst>
          </p:cNvPr>
          <p:cNvGraphicFramePr>
            <a:graphicFrameLocks noGrp="1"/>
          </p:cNvGraphicFramePr>
          <p:nvPr>
            <p:ph idx="1"/>
            <p:extLst>
              <p:ext uri="{D42A27DB-BD31-4B8C-83A1-F6EECF244321}">
                <p14:modId xmlns:p14="http://schemas.microsoft.com/office/powerpoint/2010/main" val="77000615"/>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Slide Number Placeholder 5">
            <a:extLst>
              <a:ext uri="{FF2B5EF4-FFF2-40B4-BE49-F238E27FC236}">
                <a16:creationId xmlns:a16="http://schemas.microsoft.com/office/drawing/2014/main" id="{0C904ED7-C964-C847-6278-D813213E8CA5}"/>
              </a:ext>
            </a:extLst>
          </p:cNvPr>
          <p:cNvSpPr>
            <a:spLocks noGrp="1"/>
          </p:cNvSpPr>
          <p:nvPr>
            <p:ph type="sldNum" sz="quarter" idx="12"/>
          </p:nvPr>
        </p:nvSpPr>
        <p:spPr/>
        <p:txBody>
          <a:bodyPr/>
          <a:lstStyle/>
          <a:p>
            <a:fld id="{C4247577-80B9-4F9F-AA11-C084865B430B}" type="slidenum">
              <a:rPr lang="en-US" smtClean="0"/>
              <a:pPr/>
              <a:t>4</a:t>
            </a:fld>
            <a:endParaRPr lang="en-US" dirty="0"/>
          </a:p>
        </p:txBody>
      </p:sp>
    </p:spTree>
    <p:extLst>
      <p:ext uri="{BB962C8B-B14F-4D97-AF65-F5344CB8AC3E}">
        <p14:creationId xmlns:p14="http://schemas.microsoft.com/office/powerpoint/2010/main" val="41814192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6D1BE-7B80-F5CC-68EB-DDB2C4EF961B}"/>
              </a:ext>
            </a:extLst>
          </p:cNvPr>
          <p:cNvSpPr>
            <a:spLocks noGrp="1"/>
          </p:cNvSpPr>
          <p:nvPr>
            <p:ph type="title"/>
          </p:nvPr>
        </p:nvSpPr>
        <p:spPr/>
        <p:txBody>
          <a:bodyPr/>
          <a:lstStyle/>
          <a:p>
            <a:r>
              <a:rPr lang="vi-VN" dirty="0"/>
              <a:t>ADALINE là gì?</a:t>
            </a:r>
            <a:endParaRPr lang="en-US" dirty="0"/>
          </a:p>
        </p:txBody>
      </p:sp>
      <p:pic>
        <p:nvPicPr>
          <p:cNvPr id="5" name="Content Placeholder 4">
            <a:extLst>
              <a:ext uri="{FF2B5EF4-FFF2-40B4-BE49-F238E27FC236}">
                <a16:creationId xmlns:a16="http://schemas.microsoft.com/office/drawing/2014/main" id="{C7230D83-D624-F3E6-36CA-539316E28FE4}"/>
              </a:ext>
            </a:extLst>
          </p:cNvPr>
          <p:cNvPicPr>
            <a:picLocks noGrp="1" noChangeAspect="1"/>
          </p:cNvPicPr>
          <p:nvPr>
            <p:ph idx="1"/>
          </p:nvPr>
        </p:nvPicPr>
        <p:blipFill>
          <a:blip r:embed="rId2"/>
          <a:stretch>
            <a:fillRect/>
          </a:stretch>
        </p:blipFill>
        <p:spPr>
          <a:xfrm>
            <a:off x="1394756" y="1962659"/>
            <a:ext cx="9402487" cy="4077269"/>
          </a:xfrm>
        </p:spPr>
      </p:pic>
      <p:sp>
        <p:nvSpPr>
          <p:cNvPr id="6" name="Slide Number Placeholder 5">
            <a:extLst>
              <a:ext uri="{FF2B5EF4-FFF2-40B4-BE49-F238E27FC236}">
                <a16:creationId xmlns:a16="http://schemas.microsoft.com/office/drawing/2014/main" id="{CC1BB6B2-3282-FAE6-FE72-DD4E0180D5A6}"/>
              </a:ext>
            </a:extLst>
          </p:cNvPr>
          <p:cNvSpPr>
            <a:spLocks noGrp="1"/>
          </p:cNvSpPr>
          <p:nvPr>
            <p:ph type="sldNum" sz="quarter" idx="12"/>
          </p:nvPr>
        </p:nvSpPr>
        <p:spPr/>
        <p:txBody>
          <a:bodyPr/>
          <a:lstStyle/>
          <a:p>
            <a:fld id="{C4247577-80B9-4F9F-AA11-C084865B430B}" type="slidenum">
              <a:rPr lang="en-US" smtClean="0"/>
              <a:pPr/>
              <a:t>5</a:t>
            </a:fld>
            <a:endParaRPr lang="en-US" dirty="0"/>
          </a:p>
        </p:txBody>
      </p:sp>
    </p:spTree>
    <p:extLst>
      <p:ext uri="{BB962C8B-B14F-4D97-AF65-F5344CB8AC3E}">
        <p14:creationId xmlns:p14="http://schemas.microsoft.com/office/powerpoint/2010/main" val="35716571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E50EC-0461-3139-631A-A713195FE672}"/>
              </a:ext>
            </a:extLst>
          </p:cNvPr>
          <p:cNvSpPr>
            <a:spLocks noGrp="1"/>
          </p:cNvSpPr>
          <p:nvPr>
            <p:ph type="title"/>
          </p:nvPr>
        </p:nvSpPr>
        <p:spPr/>
        <p:txBody>
          <a:bodyPr/>
          <a:lstStyle/>
          <a:p>
            <a:r>
              <a:rPr lang="vi-VN" dirty="0"/>
              <a:t>Quy tắc học Adaline (Quy tắc Widrow-Hoff)</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6FE611E-8157-4791-5256-DD59665B6738}"/>
                  </a:ext>
                </a:extLst>
              </p:cNvPr>
              <p:cNvSpPr>
                <a:spLocks noGrp="1"/>
              </p:cNvSpPr>
              <p:nvPr>
                <p:ph idx="1"/>
              </p:nvPr>
            </p:nvSpPr>
            <p:spPr/>
            <p:txBody>
              <a:bodyPr/>
              <a:lstStyle/>
              <a:p>
                <a:r>
                  <a:rPr lang="vi-VN" dirty="0"/>
                  <a:t>Với mỗi epoch (đi qua tập dữ liệu) để học, chúng ta cập nhật vectơ trọng số </a:t>
                </a:r>
                <a14:m>
                  <m:oMath xmlns:m="http://schemas.openxmlformats.org/officeDocument/2006/math">
                    <m:r>
                      <a:rPr lang="vi-VN" b="1" i="1" dirty="0" smtClean="0">
                        <a:latin typeface="Cambria Math" panose="02040503050406030204" pitchFamily="18" charset="0"/>
                      </a:rPr>
                      <m:t>𝒘</m:t>
                    </m:r>
                  </m:oMath>
                </a14:m>
                <a:r>
                  <a:rPr lang="vi-VN" dirty="0"/>
                  <a:t> bằng quy tắc cập nhật sau:</a:t>
                </a:r>
              </a:p>
              <a:p>
                <a:pPr marL="0" indent="0" algn="ctr">
                  <a:lnSpc>
                    <a:spcPct val="150000"/>
                  </a:lnSpc>
                  <a:buNone/>
                </a:pPr>
                <a14:m>
                  <m:oMath xmlns:m="http://schemas.openxmlformats.org/officeDocument/2006/math">
                    <m:r>
                      <a:rPr lang="vi-VN" b="1" i="1" dirty="0" smtClean="0">
                        <a:latin typeface="Cambria Math" panose="02040503050406030204" pitchFamily="18" charset="0"/>
                      </a:rPr>
                      <m:t>𝒘</m:t>
                    </m:r>
                    <m:r>
                      <a:rPr lang="vi-VN" i="1" dirty="0" smtClean="0">
                        <a:latin typeface="Cambria Math" panose="02040503050406030204" pitchFamily="18" charset="0"/>
                      </a:rPr>
                      <m:t>:=</m:t>
                    </m:r>
                    <m:r>
                      <a:rPr lang="vi-VN" b="1" i="1" dirty="0" smtClean="0">
                        <a:latin typeface="Cambria Math" panose="02040503050406030204" pitchFamily="18" charset="0"/>
                      </a:rPr>
                      <m:t>𝒘</m:t>
                    </m:r>
                    <m:r>
                      <a:rPr lang="vi-VN" i="1" dirty="0" smtClean="0">
                        <a:latin typeface="Cambria Math" panose="02040503050406030204" pitchFamily="18" charset="0"/>
                      </a:rPr>
                      <m:t>+</m:t>
                    </m:r>
                    <m:r>
                      <a:rPr lang="vi-VN" i="1" dirty="0" smtClean="0">
                        <a:latin typeface="Cambria Math" panose="02040503050406030204" pitchFamily="18" charset="0"/>
                        <a:ea typeface="Cambria Math" panose="02040503050406030204" pitchFamily="18" charset="0"/>
                      </a:rPr>
                      <m:t>∆</m:t>
                    </m:r>
                    <m:r>
                      <a:rPr lang="vi-VN" b="1" i="1" dirty="0">
                        <a:latin typeface="Cambria Math" panose="02040503050406030204" pitchFamily="18" charset="0"/>
                        <a:ea typeface="Cambria Math" panose="02040503050406030204" pitchFamily="18" charset="0"/>
                      </a:rPr>
                      <m:t>𝒘</m:t>
                    </m:r>
                  </m:oMath>
                </a14:m>
                <a:r>
                  <a:rPr lang="vi-VN" dirty="0"/>
                  <a:t>, với </a:t>
                </a:r>
                <a14:m>
                  <m:oMath xmlns:m="http://schemas.openxmlformats.org/officeDocument/2006/math">
                    <m:r>
                      <a:rPr lang="vi-VN" i="1" smtClean="0">
                        <a:latin typeface="Cambria Math" panose="02040503050406030204" pitchFamily="18" charset="0"/>
                        <a:ea typeface="Cambria Math" panose="02040503050406030204" pitchFamily="18" charset="0"/>
                      </a:rPr>
                      <m:t>∆</m:t>
                    </m:r>
                    <m:r>
                      <a:rPr lang="vi-VN" b="1" i="1">
                        <a:latin typeface="Cambria Math" panose="02040503050406030204" pitchFamily="18" charset="0"/>
                        <a:ea typeface="Cambria Math" panose="02040503050406030204" pitchFamily="18" charset="0"/>
                      </a:rPr>
                      <m:t>𝒘</m:t>
                    </m:r>
                    <m:r>
                      <a:rPr lang="vi-VN" b="0" i="1" smtClean="0">
                        <a:latin typeface="Cambria Math" panose="02040503050406030204" pitchFamily="18" charset="0"/>
                        <a:ea typeface="Cambria Math" panose="02040503050406030204" pitchFamily="18" charset="0"/>
                      </a:rPr>
                      <m:t>=−</m:t>
                    </m:r>
                    <m:r>
                      <a:rPr lang="vi-VN" b="0" i="1" smtClean="0">
                        <a:latin typeface="Cambria Math" panose="02040503050406030204" pitchFamily="18" charset="0"/>
                        <a:ea typeface="Cambria Math" panose="02040503050406030204" pitchFamily="18" charset="0"/>
                      </a:rPr>
                      <m:t>𝜂</m:t>
                    </m:r>
                    <m:r>
                      <m:rPr>
                        <m:sty m:val="p"/>
                      </m:rPr>
                      <a:rPr lang="vi-VN" b="0" i="1" smtClean="0">
                        <a:latin typeface="Cambria Math" panose="02040503050406030204" pitchFamily="18" charset="0"/>
                        <a:ea typeface="Cambria Math" panose="02040503050406030204" pitchFamily="18" charset="0"/>
                      </a:rPr>
                      <m:t>∇J</m:t>
                    </m:r>
                    <m:d>
                      <m:dPr>
                        <m:ctrlPr>
                          <a:rPr lang="vi-VN" b="0" i="1" smtClean="0">
                            <a:latin typeface="Cambria Math" panose="02040503050406030204" pitchFamily="18" charset="0"/>
                            <a:ea typeface="Cambria Math" panose="02040503050406030204" pitchFamily="18" charset="0"/>
                          </a:rPr>
                        </m:ctrlPr>
                      </m:dPr>
                      <m:e>
                        <m:r>
                          <a:rPr lang="vi-VN" b="1" i="1">
                            <a:latin typeface="Cambria Math" panose="02040503050406030204" pitchFamily="18" charset="0"/>
                            <a:ea typeface="Cambria Math" panose="02040503050406030204" pitchFamily="18" charset="0"/>
                          </a:rPr>
                          <m:t>𝒘</m:t>
                        </m:r>
                      </m:e>
                    </m:d>
                  </m:oMath>
                </a14:m>
                <a:endParaRPr lang="vi-VN" b="0" dirty="0">
                  <a:ea typeface="Cambria Math" panose="02040503050406030204" pitchFamily="18" charset="0"/>
                </a:endParaRPr>
              </a:p>
              <a:p>
                <a:pPr marL="0" indent="0">
                  <a:buNone/>
                </a:pPr>
                <a:r>
                  <a:rPr lang="vi-VN" dirty="0"/>
                  <a:t>Nói cách khác, ta tính độ dốc (gradient descent - GD) dựa trên toàn tập dữ liệu huấn luyện theo hướng ngược lại của độ dốc </a:t>
                </a:r>
                <a14:m>
                  <m:oMath xmlns:m="http://schemas.openxmlformats.org/officeDocument/2006/math">
                    <m:r>
                      <m:rPr>
                        <m:sty m:val="p"/>
                      </m:rPr>
                      <a:rPr lang="vi-VN" b="0" i="1" smtClean="0">
                        <a:latin typeface="Cambria Math" panose="02040503050406030204" pitchFamily="18" charset="0"/>
                        <a:ea typeface="Cambria Math" panose="02040503050406030204" pitchFamily="18" charset="0"/>
                      </a:rPr>
                      <m:t>∇</m:t>
                    </m:r>
                    <m:r>
                      <m:rPr>
                        <m:sty m:val="p"/>
                      </m:rPr>
                      <a:rPr lang="vi-VN" i="1">
                        <a:latin typeface="Cambria Math" panose="02040503050406030204" pitchFamily="18" charset="0"/>
                        <a:ea typeface="Cambria Math" panose="02040503050406030204" pitchFamily="18" charset="0"/>
                      </a:rPr>
                      <m:t>J</m:t>
                    </m:r>
                    <m:d>
                      <m:dPr>
                        <m:ctrlPr>
                          <a:rPr lang="vi-VN" b="0" i="1" smtClean="0">
                            <a:latin typeface="Cambria Math" panose="02040503050406030204" pitchFamily="18" charset="0"/>
                            <a:ea typeface="Cambria Math" panose="02040503050406030204" pitchFamily="18" charset="0"/>
                          </a:rPr>
                        </m:ctrlPr>
                      </m:dPr>
                      <m:e>
                        <m:r>
                          <a:rPr lang="vi-VN" b="1" i="1">
                            <a:latin typeface="Cambria Math" panose="02040503050406030204" pitchFamily="18" charset="0"/>
                            <a:ea typeface="Cambria Math" panose="02040503050406030204" pitchFamily="18" charset="0"/>
                          </a:rPr>
                          <m:t>𝒘</m:t>
                        </m:r>
                      </m:e>
                    </m:d>
                  </m:oMath>
                </a14:m>
                <a:r>
                  <a:rPr lang="vi-VN" dirty="0"/>
                  <a:t>, với </a:t>
                </a:r>
                <a14:m>
                  <m:oMath xmlns:m="http://schemas.openxmlformats.org/officeDocument/2006/math">
                    <m:r>
                      <m:rPr>
                        <m:sty m:val="p"/>
                      </m:rPr>
                      <a:rPr lang="vi-VN" i="1">
                        <a:latin typeface="Cambria Math" panose="02040503050406030204" pitchFamily="18" charset="0"/>
                        <a:ea typeface="Cambria Math" panose="02040503050406030204" pitchFamily="18" charset="0"/>
                      </a:rPr>
                      <m:t>J</m:t>
                    </m:r>
                    <m:d>
                      <m:dPr>
                        <m:ctrlPr>
                          <a:rPr lang="vi-VN" i="1">
                            <a:latin typeface="Cambria Math" panose="02040503050406030204" pitchFamily="18" charset="0"/>
                            <a:ea typeface="Cambria Math" panose="02040503050406030204" pitchFamily="18" charset="0"/>
                          </a:rPr>
                        </m:ctrlPr>
                      </m:dPr>
                      <m:e>
                        <m:r>
                          <a:rPr lang="vi-VN" b="1" i="1">
                            <a:latin typeface="Cambria Math" panose="02040503050406030204" pitchFamily="18" charset="0"/>
                            <a:ea typeface="Cambria Math" panose="02040503050406030204" pitchFamily="18" charset="0"/>
                          </a:rPr>
                          <m:t>𝒘</m:t>
                        </m:r>
                      </m:e>
                    </m:d>
                  </m:oMath>
                </a14:m>
                <a:r>
                  <a:rPr lang="vi-VN" dirty="0"/>
                  <a:t> là hàm tìm tổng của lỗi bình phương trung bình (</a:t>
                </a:r>
                <a:r>
                  <a:rPr lang="vi-VN" b="1" dirty="0"/>
                  <a:t>SSE</a:t>
                </a:r>
                <a:r>
                  <a:rPr lang="vi-VN" dirty="0"/>
                  <a:t>). Sau đó, ta nhân GD với hệ số tốc độ học (</a:t>
                </a:r>
                <a:r>
                  <a:rPr lang="vi-VN" b="1" dirty="0"/>
                  <a:t>learning rate</a:t>
                </a:r>
                <a:r>
                  <a:rPr lang="vi-VN" dirty="0"/>
                  <a:t>), </a:t>
                </a:r>
                <a14:m>
                  <m:oMath xmlns:m="http://schemas.openxmlformats.org/officeDocument/2006/math">
                    <m:r>
                      <a:rPr lang="vi-VN" i="1">
                        <a:latin typeface="Cambria Math" panose="02040503050406030204" pitchFamily="18" charset="0"/>
                        <a:ea typeface="Cambria Math" panose="02040503050406030204" pitchFamily="18" charset="0"/>
                      </a:rPr>
                      <m:t>𝜂</m:t>
                    </m:r>
                  </m:oMath>
                </a14:m>
                <a:r>
                  <a:rPr lang="vi-VN" dirty="0"/>
                  <a:t>, được lựa chọn cẩn thận để cân bằng tốc độ học với rủi ro vượt quá mức tối thiểu chung của hàm chi phí.</a:t>
                </a:r>
              </a:p>
            </p:txBody>
          </p:sp>
        </mc:Choice>
        <mc:Fallback xmlns="">
          <p:sp>
            <p:nvSpPr>
              <p:cNvPr id="3" name="Content Placeholder 2">
                <a:extLst>
                  <a:ext uri="{FF2B5EF4-FFF2-40B4-BE49-F238E27FC236}">
                    <a16:creationId xmlns:a16="http://schemas.microsoft.com/office/drawing/2014/main" id="{D6FE611E-8157-4791-5256-DD59665B6738}"/>
                  </a:ext>
                </a:extLst>
              </p:cNvPr>
              <p:cNvSpPr>
                <a:spLocks noGrp="1" noRot="1" noChangeAspect="1" noMove="1" noResize="1" noEditPoints="1" noAdjustHandles="1" noChangeArrowheads="1" noChangeShapeType="1" noTextEdit="1"/>
              </p:cNvSpPr>
              <p:nvPr>
                <p:ph idx="1"/>
              </p:nvPr>
            </p:nvSpPr>
            <p:spPr>
              <a:blipFill>
                <a:blip r:embed="rId2"/>
                <a:stretch>
                  <a:fillRect l="-1217" t="-2381" r="-464"/>
                </a:stretch>
              </a:blipFill>
            </p:spPr>
            <p:txBody>
              <a:bodyPr/>
              <a:lstStyle/>
              <a:p>
                <a:r>
                  <a:rPr lang="en-US">
                    <a:noFill/>
                  </a:rPr>
                  <a:t> </a:t>
                </a:r>
              </a:p>
            </p:txBody>
          </p:sp>
        </mc:Fallback>
      </mc:AlternateContent>
      <p:sp>
        <p:nvSpPr>
          <p:cNvPr id="6" name="Slide Number Placeholder 5">
            <a:extLst>
              <a:ext uri="{FF2B5EF4-FFF2-40B4-BE49-F238E27FC236}">
                <a16:creationId xmlns:a16="http://schemas.microsoft.com/office/drawing/2014/main" id="{F229581E-B41D-4336-A4AC-32452C1F64F9}"/>
              </a:ext>
            </a:extLst>
          </p:cNvPr>
          <p:cNvSpPr>
            <a:spLocks noGrp="1"/>
          </p:cNvSpPr>
          <p:nvPr>
            <p:ph type="sldNum" sz="quarter" idx="12"/>
          </p:nvPr>
        </p:nvSpPr>
        <p:spPr/>
        <p:txBody>
          <a:bodyPr/>
          <a:lstStyle/>
          <a:p>
            <a:fld id="{C4247577-80B9-4F9F-AA11-C084865B430B}" type="slidenum">
              <a:rPr lang="en-US" smtClean="0"/>
              <a:pPr/>
              <a:t>6</a:t>
            </a:fld>
            <a:endParaRPr lang="en-US" dirty="0"/>
          </a:p>
        </p:txBody>
      </p:sp>
    </p:spTree>
    <p:extLst>
      <p:ext uri="{BB962C8B-B14F-4D97-AF65-F5344CB8AC3E}">
        <p14:creationId xmlns:p14="http://schemas.microsoft.com/office/powerpoint/2010/main" val="17405311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5DCC6-B7E2-B747-EC25-980F46E2F4F4}"/>
              </a:ext>
            </a:extLst>
          </p:cNvPr>
          <p:cNvSpPr>
            <a:spLocks noGrp="1"/>
          </p:cNvSpPr>
          <p:nvPr>
            <p:ph type="title"/>
          </p:nvPr>
        </p:nvSpPr>
        <p:spPr/>
        <p:txBody>
          <a:bodyPr/>
          <a:lstStyle/>
          <a:p>
            <a:r>
              <a:rPr lang="vi-VN" dirty="0"/>
              <a:t>Quy tắc học Adaline</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5F59443-CEE2-7211-731D-26113E0FFADE}"/>
                  </a:ext>
                </a:extLst>
              </p:cNvPr>
              <p:cNvSpPr>
                <a:spLocks noGrp="1"/>
              </p:cNvSpPr>
              <p:nvPr>
                <p:ph idx="1"/>
              </p:nvPr>
            </p:nvSpPr>
            <p:spPr/>
            <p:txBody>
              <a:bodyPr>
                <a:normAutofit/>
              </a:bodyPr>
              <a:lstStyle/>
              <a:p>
                <a:r>
                  <a:rPr lang="vi-VN" dirty="0"/>
                  <a:t>Để tối ưu hóa giảm dần dộ dốc, ta cập nhật đồng thời tất cả các trọng số sau mỗi epoch, và ta xác dịnh dạo hàm riêng cho từng trọng số </a:t>
                </a:r>
                <a14:m>
                  <m:oMath xmlns:m="http://schemas.openxmlformats.org/officeDocument/2006/math">
                    <m:sSub>
                      <m:sSubPr>
                        <m:ctrlPr>
                          <a:rPr lang="vi-VN" i="1" dirty="0" smtClean="0">
                            <a:latin typeface="Cambria Math" panose="02040503050406030204" pitchFamily="18" charset="0"/>
                          </a:rPr>
                        </m:ctrlPr>
                      </m:sSubPr>
                      <m:e>
                        <m:r>
                          <a:rPr lang="vi-VN" i="1" dirty="0" smtClean="0">
                            <a:latin typeface="Cambria Math" panose="02040503050406030204" pitchFamily="18" charset="0"/>
                          </a:rPr>
                          <m:t>𝑤</m:t>
                        </m:r>
                      </m:e>
                      <m:sub>
                        <m:r>
                          <a:rPr lang="vi-VN" i="1" dirty="0" smtClean="0">
                            <a:latin typeface="Cambria Math" panose="02040503050406030204" pitchFamily="18" charset="0"/>
                          </a:rPr>
                          <m:t>𝑗</m:t>
                        </m:r>
                      </m:sub>
                    </m:sSub>
                  </m:oMath>
                </a14:m>
                <a:r>
                  <a:rPr lang="vi-VN" dirty="0"/>
                  <a:t> trong vectơ trọng số </a:t>
                </a:r>
                <a14:m>
                  <m:oMath xmlns:m="http://schemas.openxmlformats.org/officeDocument/2006/math">
                    <m:r>
                      <a:rPr lang="vi-VN" b="1" i="1" dirty="0" smtClean="0">
                        <a:latin typeface="Cambria Math" panose="02040503050406030204" pitchFamily="18" charset="0"/>
                      </a:rPr>
                      <m:t>𝒘</m:t>
                    </m:r>
                  </m:oMath>
                </a14:m>
                <a:r>
                  <a:rPr lang="vi-VN" dirty="0"/>
                  <a:t> như sau:</a:t>
                </a:r>
              </a:p>
              <a:p>
                <a:pPr marL="0" indent="0">
                  <a:lnSpc>
                    <a:spcPct val="150000"/>
                  </a:lnSpc>
                  <a:buNone/>
                </a:pPr>
                <a14:m>
                  <m:oMathPara xmlns:m="http://schemas.openxmlformats.org/officeDocument/2006/math">
                    <m:oMathParaPr>
                      <m:jc m:val="centerGroup"/>
                    </m:oMathParaPr>
                    <m:oMath xmlns:m="http://schemas.openxmlformats.org/officeDocument/2006/math">
                      <m:f>
                        <m:fPr>
                          <m:ctrlPr>
                            <a:rPr lang="vi-VN" i="1" smtClean="0">
                              <a:latin typeface="Cambria Math" panose="02040503050406030204" pitchFamily="18" charset="0"/>
                            </a:rPr>
                          </m:ctrlPr>
                        </m:fPr>
                        <m:num>
                          <m:r>
                            <a:rPr lang="vi-VN" i="1" smtClean="0">
                              <a:latin typeface="Cambria Math" panose="02040503050406030204" pitchFamily="18" charset="0"/>
                              <a:ea typeface="Cambria Math" panose="02040503050406030204" pitchFamily="18" charset="0"/>
                            </a:rPr>
                            <m:t>𝜕</m:t>
                          </m:r>
                        </m:num>
                        <m:den>
                          <m:r>
                            <a:rPr lang="vi-VN" i="1" smtClean="0">
                              <a:latin typeface="Cambria Math" panose="02040503050406030204" pitchFamily="18" charset="0"/>
                              <a:ea typeface="Cambria Math" panose="02040503050406030204" pitchFamily="18" charset="0"/>
                            </a:rPr>
                            <m:t>𝜕</m:t>
                          </m:r>
                          <m:sSub>
                            <m:sSubPr>
                              <m:ctrlPr>
                                <a:rPr lang="vi-VN" b="0" i="1" smtClean="0">
                                  <a:latin typeface="Cambria Math" panose="02040503050406030204" pitchFamily="18" charset="0"/>
                                  <a:ea typeface="Cambria Math" panose="02040503050406030204" pitchFamily="18" charset="0"/>
                                </a:rPr>
                              </m:ctrlPr>
                            </m:sSubPr>
                            <m:e>
                              <m:r>
                                <m:rPr>
                                  <m:sty m:val="p"/>
                                </m:rPr>
                                <a:rPr lang="vi-VN" i="1">
                                  <a:latin typeface="Cambria Math" panose="02040503050406030204" pitchFamily="18" charset="0"/>
                                  <a:ea typeface="Cambria Math" panose="02040503050406030204" pitchFamily="18" charset="0"/>
                                </a:rPr>
                                <m:t>w</m:t>
                              </m:r>
                            </m:e>
                            <m:sub>
                              <m:r>
                                <m:rPr>
                                  <m:sty m:val="p"/>
                                </m:rPr>
                                <a:rPr lang="vi-VN" i="1">
                                  <a:latin typeface="Cambria Math" panose="02040503050406030204" pitchFamily="18" charset="0"/>
                                  <a:ea typeface="Cambria Math" panose="02040503050406030204" pitchFamily="18" charset="0"/>
                                </a:rPr>
                                <m:t>j</m:t>
                              </m:r>
                            </m:sub>
                          </m:sSub>
                        </m:den>
                      </m:f>
                      <m:r>
                        <m:rPr>
                          <m:sty m:val="p"/>
                        </m:rPr>
                        <a:rPr lang="vi-VN" i="1">
                          <a:latin typeface="Cambria Math" panose="02040503050406030204" pitchFamily="18" charset="0"/>
                        </a:rPr>
                        <m:t>J</m:t>
                      </m:r>
                      <m:d>
                        <m:dPr>
                          <m:ctrlPr>
                            <a:rPr lang="vi-VN" b="0" i="1" smtClean="0">
                              <a:latin typeface="Cambria Math" panose="02040503050406030204" pitchFamily="18" charset="0"/>
                            </a:rPr>
                          </m:ctrlPr>
                        </m:dPr>
                        <m:e>
                          <m:r>
                            <a:rPr lang="vi-VN" b="1" i="1">
                              <a:latin typeface="Cambria Math" panose="02040503050406030204" pitchFamily="18" charset="0"/>
                            </a:rPr>
                            <m:t>𝒘</m:t>
                          </m:r>
                        </m:e>
                      </m:d>
                      <m:r>
                        <a:rPr lang="vi-VN" b="0" i="1" smtClean="0">
                          <a:latin typeface="Cambria Math" panose="02040503050406030204" pitchFamily="18" charset="0"/>
                        </a:rPr>
                        <m:t>=−</m:t>
                      </m:r>
                      <m:nary>
                        <m:naryPr>
                          <m:chr m:val="∑"/>
                          <m:supHide m:val="on"/>
                          <m:ctrlPr>
                            <a:rPr lang="vi-VN" b="0" i="1" smtClean="0">
                              <a:latin typeface="Cambria Math" panose="02040503050406030204" pitchFamily="18" charset="0"/>
                            </a:rPr>
                          </m:ctrlPr>
                        </m:naryPr>
                        <m:sub>
                          <m:r>
                            <m:rPr>
                              <m:sty m:val="p"/>
                              <m:brk m:alnAt="7"/>
                            </m:rPr>
                            <a:rPr lang="vi-VN" i="1">
                              <a:latin typeface="Cambria Math" panose="02040503050406030204" pitchFamily="18" charset="0"/>
                            </a:rPr>
                            <m:t>i</m:t>
                          </m:r>
                        </m:sub>
                        <m:sup/>
                        <m:e>
                          <m:d>
                            <m:dPr>
                              <m:ctrlPr>
                                <a:rPr lang="vi-VN" b="0" i="1" smtClean="0">
                                  <a:latin typeface="Cambria Math" panose="02040503050406030204" pitchFamily="18" charset="0"/>
                                </a:rPr>
                              </m:ctrlPr>
                            </m:dPr>
                            <m:e>
                              <m:sSup>
                                <m:sSupPr>
                                  <m:ctrlPr>
                                    <a:rPr lang="vi-VN" b="0" i="1" smtClean="0">
                                      <a:latin typeface="Cambria Math" panose="02040503050406030204" pitchFamily="18" charset="0"/>
                                    </a:rPr>
                                  </m:ctrlPr>
                                </m:sSupPr>
                                <m:e>
                                  <m:r>
                                    <m:rPr>
                                      <m:sty m:val="p"/>
                                    </m:rPr>
                                    <a:rPr lang="vi-VN" i="1">
                                      <a:latin typeface="Cambria Math" panose="02040503050406030204" pitchFamily="18" charset="0"/>
                                    </a:rPr>
                                    <m:t>y</m:t>
                                  </m:r>
                                </m:e>
                                <m:sup>
                                  <m:d>
                                    <m:dPr>
                                      <m:ctrlPr>
                                        <a:rPr lang="vi-VN" b="0" i="1" smtClean="0">
                                          <a:latin typeface="Cambria Math" panose="02040503050406030204" pitchFamily="18" charset="0"/>
                                        </a:rPr>
                                      </m:ctrlPr>
                                    </m:dPr>
                                    <m:e>
                                      <m:r>
                                        <a:rPr lang="vi-VN" i="1">
                                          <a:latin typeface="Cambria Math" panose="02040503050406030204" pitchFamily="18" charset="0"/>
                                        </a:rPr>
                                        <m:t>𝑖</m:t>
                                      </m:r>
                                    </m:e>
                                  </m:d>
                                </m:sup>
                              </m:sSup>
                              <m:r>
                                <a:rPr lang="vi-VN" b="0" i="1" smtClean="0">
                                  <a:latin typeface="Cambria Math" panose="02040503050406030204" pitchFamily="18" charset="0"/>
                                </a:rPr>
                                <m:t>−</m:t>
                              </m:r>
                              <m:sSup>
                                <m:sSupPr>
                                  <m:ctrlPr>
                                    <a:rPr lang="vi-VN" b="0" i="1" smtClean="0">
                                      <a:latin typeface="Cambria Math" panose="02040503050406030204" pitchFamily="18" charset="0"/>
                                    </a:rPr>
                                  </m:ctrlPr>
                                </m:sSupPr>
                                <m:e>
                                  <m:r>
                                    <m:rPr>
                                      <m:sty m:val="p"/>
                                    </m:rPr>
                                    <a:rPr lang="vi-VN" i="1">
                                      <a:latin typeface="Cambria Math" panose="02040503050406030204" pitchFamily="18" charset="0"/>
                                    </a:rPr>
                                    <m:t>a</m:t>
                                  </m:r>
                                </m:e>
                                <m:sup>
                                  <m:d>
                                    <m:dPr>
                                      <m:ctrlPr>
                                        <a:rPr lang="vi-VN" b="0" i="1" smtClean="0">
                                          <a:latin typeface="Cambria Math" panose="02040503050406030204" pitchFamily="18" charset="0"/>
                                        </a:rPr>
                                      </m:ctrlPr>
                                    </m:dPr>
                                    <m:e>
                                      <m:r>
                                        <a:rPr lang="vi-VN" i="1">
                                          <a:latin typeface="Cambria Math" panose="02040503050406030204" pitchFamily="18" charset="0"/>
                                        </a:rPr>
                                        <m:t>𝑖</m:t>
                                      </m:r>
                                    </m:e>
                                  </m:d>
                                </m:sup>
                              </m:sSup>
                            </m:e>
                          </m:d>
                          <m:sSubSup>
                            <m:sSubSupPr>
                              <m:ctrlPr>
                                <a:rPr lang="vi-VN" b="0" i="1" smtClean="0">
                                  <a:latin typeface="Cambria Math" panose="02040503050406030204" pitchFamily="18" charset="0"/>
                                </a:rPr>
                              </m:ctrlPr>
                            </m:sSubSupPr>
                            <m:e>
                              <m:r>
                                <m:rPr>
                                  <m:sty m:val="p"/>
                                </m:rPr>
                                <a:rPr lang="vi-VN" i="1">
                                  <a:latin typeface="Cambria Math" panose="02040503050406030204" pitchFamily="18" charset="0"/>
                                </a:rPr>
                                <m:t>x</m:t>
                              </m:r>
                            </m:e>
                            <m:sub>
                              <m:r>
                                <m:rPr>
                                  <m:sty m:val="p"/>
                                </m:rPr>
                                <a:rPr lang="vi-VN" i="1">
                                  <a:latin typeface="Cambria Math" panose="02040503050406030204" pitchFamily="18" charset="0"/>
                                </a:rPr>
                                <m:t>j</m:t>
                              </m:r>
                            </m:sub>
                            <m:sup>
                              <m:d>
                                <m:dPr>
                                  <m:ctrlPr>
                                    <a:rPr lang="vi-VN" b="0" i="1" smtClean="0">
                                      <a:latin typeface="Cambria Math" panose="02040503050406030204" pitchFamily="18" charset="0"/>
                                    </a:rPr>
                                  </m:ctrlPr>
                                </m:dPr>
                                <m:e>
                                  <m:r>
                                    <a:rPr lang="vi-VN" i="1">
                                      <a:latin typeface="Cambria Math" panose="02040503050406030204" pitchFamily="18" charset="0"/>
                                    </a:rPr>
                                    <m:t>𝑖</m:t>
                                  </m:r>
                                </m:e>
                              </m:d>
                            </m:sup>
                          </m:sSubSup>
                        </m:e>
                      </m:nary>
                    </m:oMath>
                  </m:oMathPara>
                </a14:m>
                <a:endParaRPr lang="vi-VN" b="0" dirty="0"/>
              </a:p>
              <a:p>
                <a:pPr marL="0" indent="0">
                  <a:buNone/>
                </a:pPr>
                <a:r>
                  <a:rPr lang="vi-VN" dirty="0"/>
                  <a:t>Với </a:t>
                </a:r>
                <a14:m>
                  <m:oMath xmlns:m="http://schemas.openxmlformats.org/officeDocument/2006/math">
                    <m:sSup>
                      <m:sSupPr>
                        <m:ctrlPr>
                          <a:rPr lang="vi-VN" b="0" i="1" smtClean="0">
                            <a:latin typeface="Cambria Math" panose="02040503050406030204" pitchFamily="18" charset="0"/>
                          </a:rPr>
                        </m:ctrlPr>
                      </m:sSupPr>
                      <m:e>
                        <m:r>
                          <m:rPr>
                            <m:sty m:val="p"/>
                          </m:rPr>
                          <a:rPr lang="vi-VN" i="1">
                            <a:latin typeface="Cambria Math" panose="02040503050406030204" pitchFamily="18" charset="0"/>
                          </a:rPr>
                          <m:t>y</m:t>
                        </m:r>
                      </m:e>
                      <m:sup>
                        <m:d>
                          <m:dPr>
                            <m:ctrlPr>
                              <a:rPr lang="vi-VN" b="0" i="1" smtClean="0">
                                <a:latin typeface="Cambria Math" panose="02040503050406030204" pitchFamily="18" charset="0"/>
                              </a:rPr>
                            </m:ctrlPr>
                          </m:dPr>
                          <m:e>
                            <m:r>
                              <a:rPr lang="vi-VN" i="1">
                                <a:latin typeface="Cambria Math" panose="02040503050406030204" pitchFamily="18" charset="0"/>
                              </a:rPr>
                              <m:t>𝑖</m:t>
                            </m:r>
                          </m:e>
                        </m:d>
                      </m:sup>
                    </m:sSup>
                  </m:oMath>
                </a14:m>
                <a:r>
                  <a:rPr lang="vi-VN" dirty="0"/>
                  <a:t> là nhãn đầu ra của một lớp cụ thể </a:t>
                </a:r>
                <a14:m>
                  <m:oMath xmlns:m="http://schemas.openxmlformats.org/officeDocument/2006/math">
                    <m:sSup>
                      <m:sSupPr>
                        <m:ctrlPr>
                          <a:rPr lang="vi-VN" i="1" dirty="0" smtClean="0">
                            <a:latin typeface="Cambria Math" panose="02040503050406030204" pitchFamily="18" charset="0"/>
                          </a:rPr>
                        </m:ctrlPr>
                      </m:sSupPr>
                      <m:e>
                        <m:r>
                          <a:rPr lang="vi-VN" i="1" dirty="0" smtClean="0">
                            <a:latin typeface="Cambria Math" panose="02040503050406030204" pitchFamily="18" charset="0"/>
                          </a:rPr>
                          <m:t>𝑥</m:t>
                        </m:r>
                      </m:e>
                      <m:sup>
                        <m:d>
                          <m:dPr>
                            <m:ctrlPr>
                              <a:rPr lang="vi-VN" i="1" dirty="0" smtClean="0">
                                <a:latin typeface="Cambria Math" panose="02040503050406030204" pitchFamily="18" charset="0"/>
                              </a:rPr>
                            </m:ctrlPr>
                          </m:dPr>
                          <m:e>
                            <m:r>
                              <a:rPr lang="vi-VN" i="1" dirty="0" smtClean="0">
                                <a:latin typeface="Cambria Math" panose="02040503050406030204" pitchFamily="18" charset="0"/>
                              </a:rPr>
                              <m:t>𝑖</m:t>
                            </m:r>
                          </m:e>
                        </m:d>
                      </m:sup>
                    </m:sSup>
                  </m:oMath>
                </a14:m>
                <a:r>
                  <a:rPr lang="vi-VN" dirty="0"/>
                  <a:t> và </a:t>
                </a:r>
                <a14:m>
                  <m:oMath xmlns:m="http://schemas.openxmlformats.org/officeDocument/2006/math">
                    <m:sSup>
                      <m:sSupPr>
                        <m:ctrlPr>
                          <a:rPr lang="vi-VN" i="1">
                            <a:latin typeface="Cambria Math" panose="02040503050406030204" pitchFamily="18" charset="0"/>
                          </a:rPr>
                        </m:ctrlPr>
                      </m:sSupPr>
                      <m:e>
                        <m:r>
                          <m:rPr>
                            <m:sty m:val="p"/>
                          </m:rPr>
                          <a:rPr lang="vi-VN" i="1">
                            <a:latin typeface="Cambria Math" panose="02040503050406030204" pitchFamily="18" charset="0"/>
                          </a:rPr>
                          <m:t>a</m:t>
                        </m:r>
                      </m:e>
                      <m:sup>
                        <m:d>
                          <m:dPr>
                            <m:ctrlPr>
                              <a:rPr lang="vi-VN" i="1">
                                <a:latin typeface="Cambria Math" panose="02040503050406030204" pitchFamily="18" charset="0"/>
                              </a:rPr>
                            </m:ctrlPr>
                          </m:dPr>
                          <m:e>
                            <m:r>
                              <a:rPr lang="vi-VN" i="1">
                                <a:latin typeface="Cambria Math" panose="02040503050406030204" pitchFamily="18" charset="0"/>
                              </a:rPr>
                              <m:t>𝑖</m:t>
                            </m:r>
                          </m:e>
                        </m:d>
                      </m:sup>
                    </m:sSup>
                  </m:oMath>
                </a14:m>
                <a:r>
                  <a:rPr lang="vi-VN" dirty="0"/>
                  <a:t> là phần kích hoạt của nơ-ron, là một hàm tuyến tính trong trường hợp đặc biệt của Adaline.</a:t>
                </a:r>
              </a:p>
            </p:txBody>
          </p:sp>
        </mc:Choice>
        <mc:Fallback xmlns="">
          <p:sp>
            <p:nvSpPr>
              <p:cNvPr id="3" name="Content Placeholder 2">
                <a:extLst>
                  <a:ext uri="{FF2B5EF4-FFF2-40B4-BE49-F238E27FC236}">
                    <a16:creationId xmlns:a16="http://schemas.microsoft.com/office/drawing/2014/main" id="{25F59443-CEE2-7211-731D-26113E0FFADE}"/>
                  </a:ext>
                </a:extLst>
              </p:cNvPr>
              <p:cNvSpPr>
                <a:spLocks noGrp="1" noRot="1" noChangeAspect="1" noMove="1" noResize="1" noEditPoints="1" noAdjustHandles="1" noChangeArrowheads="1" noChangeShapeType="1" noTextEdit="1"/>
              </p:cNvSpPr>
              <p:nvPr>
                <p:ph idx="1"/>
              </p:nvPr>
            </p:nvSpPr>
            <p:spPr>
              <a:blipFill>
                <a:blip r:embed="rId2"/>
                <a:stretch>
                  <a:fillRect l="-1217" t="-2381" r="-2029"/>
                </a:stretch>
              </a:blipFill>
            </p:spPr>
            <p:txBody>
              <a:bodyPr/>
              <a:lstStyle/>
              <a:p>
                <a:r>
                  <a:rPr lang="en-US">
                    <a:noFill/>
                  </a:rPr>
                  <a:t> </a:t>
                </a:r>
              </a:p>
            </p:txBody>
          </p:sp>
        </mc:Fallback>
      </mc:AlternateContent>
      <p:sp>
        <p:nvSpPr>
          <p:cNvPr id="6" name="Slide Number Placeholder 5">
            <a:extLst>
              <a:ext uri="{FF2B5EF4-FFF2-40B4-BE49-F238E27FC236}">
                <a16:creationId xmlns:a16="http://schemas.microsoft.com/office/drawing/2014/main" id="{89AD27D7-F5F0-6077-6129-F75B369FCF84}"/>
              </a:ext>
            </a:extLst>
          </p:cNvPr>
          <p:cNvSpPr>
            <a:spLocks noGrp="1"/>
          </p:cNvSpPr>
          <p:nvPr>
            <p:ph type="sldNum" sz="quarter" idx="12"/>
          </p:nvPr>
        </p:nvSpPr>
        <p:spPr/>
        <p:txBody>
          <a:bodyPr/>
          <a:lstStyle/>
          <a:p>
            <a:fld id="{C4247577-80B9-4F9F-AA11-C084865B430B}" type="slidenum">
              <a:rPr lang="en-US" smtClean="0"/>
              <a:pPr/>
              <a:t>7</a:t>
            </a:fld>
            <a:endParaRPr lang="en-US" dirty="0"/>
          </a:p>
        </p:txBody>
      </p:sp>
    </p:spTree>
    <p:extLst>
      <p:ext uri="{BB962C8B-B14F-4D97-AF65-F5344CB8AC3E}">
        <p14:creationId xmlns:p14="http://schemas.microsoft.com/office/powerpoint/2010/main" val="5691088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0493B-AA76-0AD9-1131-478DC4DDEA76}"/>
              </a:ext>
            </a:extLst>
          </p:cNvPr>
          <p:cNvSpPr>
            <a:spLocks noGrp="1"/>
          </p:cNvSpPr>
          <p:nvPr>
            <p:ph type="title"/>
          </p:nvPr>
        </p:nvSpPr>
        <p:spPr/>
        <p:txBody>
          <a:bodyPr/>
          <a:lstStyle/>
          <a:p>
            <a:r>
              <a:rPr lang="vi-VN" dirty="0"/>
              <a:t>Quy tắc học Adaline</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A59A4CC-31DD-B085-8F52-B632D215AF12}"/>
                  </a:ext>
                </a:extLst>
              </p:cNvPr>
              <p:cNvSpPr>
                <a:spLocks noGrp="1"/>
              </p:cNvSpPr>
              <p:nvPr>
                <p:ph idx="1"/>
              </p:nvPr>
            </p:nvSpPr>
            <p:spPr/>
            <p:txBody>
              <a:bodyPr/>
              <a:lstStyle/>
              <a:p>
                <a:r>
                  <a:rPr lang="vi-VN" dirty="0"/>
                  <a:t>Sau đó, ta định nghĩa một hàm kích hoạt (activation function) </a:t>
                </a:r>
                <a14:m>
                  <m:oMath xmlns:m="http://schemas.openxmlformats.org/officeDocument/2006/math">
                    <m:r>
                      <a:rPr lang="vi-VN" i="1" smtClean="0">
                        <a:latin typeface="Cambria Math" panose="02040503050406030204" pitchFamily="18" charset="0"/>
                        <a:ea typeface="Cambria Math" panose="02040503050406030204" pitchFamily="18" charset="0"/>
                      </a:rPr>
                      <m:t>𝜙</m:t>
                    </m:r>
                    <m:r>
                      <a:rPr lang="vi-VN" b="0" i="1" smtClean="0">
                        <a:latin typeface="Cambria Math" panose="02040503050406030204" pitchFamily="18" charset="0"/>
                        <a:ea typeface="Cambria Math" panose="02040503050406030204" pitchFamily="18" charset="0"/>
                      </a:rPr>
                      <m:t>(⋅)</m:t>
                    </m:r>
                  </m:oMath>
                </a14:m>
                <a:r>
                  <a:rPr lang="vi-VN" dirty="0"/>
                  <a:t> như sau:</a:t>
                </a:r>
              </a:p>
              <a:p>
                <a:pPr marL="0" indent="0">
                  <a:lnSpc>
                    <a:spcPct val="150000"/>
                  </a:lnSpc>
                  <a:buNone/>
                </a:pPr>
                <a14:m>
                  <m:oMathPara xmlns:m="http://schemas.openxmlformats.org/officeDocument/2006/math">
                    <m:oMathParaPr>
                      <m:jc m:val="centerGroup"/>
                    </m:oMathParaPr>
                    <m:oMath xmlns:m="http://schemas.openxmlformats.org/officeDocument/2006/math">
                      <m:r>
                        <a:rPr lang="vi-VN" i="1" smtClean="0">
                          <a:latin typeface="Cambria Math" panose="02040503050406030204" pitchFamily="18" charset="0"/>
                          <a:ea typeface="Cambria Math" panose="02040503050406030204" pitchFamily="18" charset="0"/>
                        </a:rPr>
                        <m:t>𝜙</m:t>
                      </m:r>
                      <m:d>
                        <m:dPr>
                          <m:ctrlPr>
                            <a:rPr lang="vi-VN" b="0" i="1" smtClean="0">
                              <a:latin typeface="Cambria Math" panose="02040503050406030204" pitchFamily="18" charset="0"/>
                              <a:ea typeface="Cambria Math" panose="02040503050406030204" pitchFamily="18" charset="0"/>
                            </a:rPr>
                          </m:ctrlPr>
                        </m:dPr>
                        <m:e>
                          <m:r>
                            <m:rPr>
                              <m:sty m:val="p"/>
                            </m:rPr>
                            <a:rPr lang="vi-VN" i="1">
                              <a:latin typeface="Cambria Math" panose="02040503050406030204" pitchFamily="18" charset="0"/>
                              <a:ea typeface="Cambria Math" panose="02040503050406030204" pitchFamily="18" charset="0"/>
                            </a:rPr>
                            <m:t>z</m:t>
                          </m:r>
                        </m:e>
                      </m:d>
                      <m:r>
                        <a:rPr lang="vi-VN" b="0" i="1" smtClean="0">
                          <a:latin typeface="Cambria Math" panose="02040503050406030204" pitchFamily="18" charset="0"/>
                          <a:ea typeface="Cambria Math" panose="02040503050406030204" pitchFamily="18" charset="0"/>
                        </a:rPr>
                        <m:t>=</m:t>
                      </m:r>
                      <m:r>
                        <m:rPr>
                          <m:sty m:val="p"/>
                        </m:rPr>
                        <a:rPr lang="vi-VN" i="1">
                          <a:latin typeface="Cambria Math" panose="02040503050406030204" pitchFamily="18" charset="0"/>
                          <a:ea typeface="Cambria Math" panose="02040503050406030204" pitchFamily="18" charset="0"/>
                        </a:rPr>
                        <m:t>z</m:t>
                      </m:r>
                      <m:r>
                        <a:rPr lang="vi-VN" b="0" i="1" smtClean="0">
                          <a:latin typeface="Cambria Math" panose="02040503050406030204" pitchFamily="18" charset="0"/>
                          <a:ea typeface="Cambria Math" panose="02040503050406030204" pitchFamily="18" charset="0"/>
                        </a:rPr>
                        <m:t>=</m:t>
                      </m:r>
                      <m:r>
                        <m:rPr>
                          <m:sty m:val="p"/>
                        </m:rPr>
                        <a:rPr lang="vi-VN" i="1">
                          <a:latin typeface="Cambria Math" panose="02040503050406030204" pitchFamily="18" charset="0"/>
                          <a:ea typeface="Cambria Math" panose="02040503050406030204" pitchFamily="18" charset="0"/>
                        </a:rPr>
                        <m:t>a</m:t>
                      </m:r>
                    </m:oMath>
                  </m:oMathPara>
                </a14:m>
                <a:endParaRPr lang="vi-VN" dirty="0">
                  <a:ea typeface="Cambria Math" panose="02040503050406030204" pitchFamily="18" charset="0"/>
                </a:endParaRPr>
              </a:p>
              <a:p>
                <a:r>
                  <a:rPr lang="vi-VN" dirty="0"/>
                  <a:t>Ở đây, lưới đầu vào (net input), </a:t>
                </a:r>
                <a14:m>
                  <m:oMath xmlns:m="http://schemas.openxmlformats.org/officeDocument/2006/math">
                    <m:r>
                      <a:rPr lang="vi-VN" i="1" dirty="0" smtClean="0">
                        <a:latin typeface="Cambria Math" panose="02040503050406030204" pitchFamily="18" charset="0"/>
                      </a:rPr>
                      <m:t>𝑧</m:t>
                    </m:r>
                  </m:oMath>
                </a14:m>
                <a:r>
                  <a:rPr lang="vi-VN" dirty="0"/>
                  <a:t>, là sự kết hợp tuyến tính của các trọng số đang kết nối lớp đầu vào với lớp đầu ra:</a:t>
                </a:r>
              </a:p>
              <a:p>
                <a:pPr marL="0" indent="0">
                  <a:lnSpc>
                    <a:spcPct val="150000"/>
                  </a:lnSpc>
                  <a:buNone/>
                </a:pPr>
                <a14:m>
                  <m:oMathPara xmlns:m="http://schemas.openxmlformats.org/officeDocument/2006/math">
                    <m:oMathParaPr>
                      <m:jc m:val="centerGroup"/>
                    </m:oMathParaPr>
                    <m:oMath xmlns:m="http://schemas.openxmlformats.org/officeDocument/2006/math">
                      <m:r>
                        <a:rPr lang="vi-VN" i="1" dirty="0" smtClean="0">
                          <a:latin typeface="Cambria Math" panose="02040503050406030204" pitchFamily="18" charset="0"/>
                        </a:rPr>
                        <m:t>𝑧</m:t>
                      </m:r>
                      <m:r>
                        <a:rPr lang="vi-VN" i="1" dirty="0" smtClean="0">
                          <a:latin typeface="Cambria Math" panose="02040503050406030204" pitchFamily="18" charset="0"/>
                        </a:rPr>
                        <m:t>=</m:t>
                      </m:r>
                      <m:nary>
                        <m:naryPr>
                          <m:chr m:val="∑"/>
                          <m:limLoc m:val="subSup"/>
                          <m:supHide m:val="on"/>
                          <m:ctrlPr>
                            <a:rPr lang="vi-VN" i="1" dirty="0" smtClean="0">
                              <a:latin typeface="Cambria Math" panose="02040503050406030204" pitchFamily="18" charset="0"/>
                            </a:rPr>
                          </m:ctrlPr>
                        </m:naryPr>
                        <m:sub>
                          <m:r>
                            <m:rPr>
                              <m:sty m:val="p"/>
                              <m:brk m:alnAt="9"/>
                            </m:rPr>
                            <a:rPr lang="vi-VN" i="1" dirty="0">
                              <a:latin typeface="Cambria Math" panose="02040503050406030204" pitchFamily="18" charset="0"/>
                            </a:rPr>
                            <m:t>j</m:t>
                          </m:r>
                        </m:sub>
                        <m:sup/>
                        <m:e>
                          <m:sSub>
                            <m:sSubPr>
                              <m:ctrlPr>
                                <a:rPr lang="vi-VN" b="0" i="1" dirty="0" smtClean="0">
                                  <a:latin typeface="Cambria Math" panose="02040503050406030204" pitchFamily="18" charset="0"/>
                                </a:rPr>
                              </m:ctrlPr>
                            </m:sSubPr>
                            <m:e>
                              <m:r>
                                <m:rPr>
                                  <m:sty m:val="p"/>
                                </m:rPr>
                                <a:rPr lang="vi-VN" i="1" dirty="0">
                                  <a:latin typeface="Cambria Math" panose="02040503050406030204" pitchFamily="18" charset="0"/>
                                </a:rPr>
                                <m:t>w</m:t>
                              </m:r>
                            </m:e>
                            <m:sub>
                              <m:r>
                                <m:rPr>
                                  <m:sty m:val="p"/>
                                </m:rPr>
                                <a:rPr lang="vi-VN" i="1" dirty="0">
                                  <a:latin typeface="Cambria Math" panose="02040503050406030204" pitchFamily="18" charset="0"/>
                                </a:rPr>
                                <m:t>j</m:t>
                              </m:r>
                            </m:sub>
                          </m:sSub>
                          <m:sSub>
                            <m:sSubPr>
                              <m:ctrlPr>
                                <a:rPr lang="vi-VN" b="0" i="1" dirty="0" smtClean="0">
                                  <a:latin typeface="Cambria Math" panose="02040503050406030204" pitchFamily="18" charset="0"/>
                                </a:rPr>
                              </m:ctrlPr>
                            </m:sSubPr>
                            <m:e>
                              <m:r>
                                <m:rPr>
                                  <m:sty m:val="p"/>
                                </m:rPr>
                                <a:rPr lang="vi-VN" i="1" dirty="0">
                                  <a:latin typeface="Cambria Math" panose="02040503050406030204" pitchFamily="18" charset="0"/>
                                </a:rPr>
                                <m:t>x</m:t>
                              </m:r>
                            </m:e>
                            <m:sub>
                              <m:r>
                                <m:rPr>
                                  <m:sty m:val="p"/>
                                </m:rPr>
                                <a:rPr lang="vi-VN" i="1" dirty="0">
                                  <a:latin typeface="Cambria Math" panose="02040503050406030204" pitchFamily="18" charset="0"/>
                                </a:rPr>
                                <m:t>j</m:t>
                              </m:r>
                            </m:sub>
                          </m:sSub>
                        </m:e>
                      </m:nary>
                      <m:r>
                        <a:rPr lang="vi-VN" b="0" i="1" dirty="0" smtClean="0">
                          <a:latin typeface="Cambria Math" panose="02040503050406030204" pitchFamily="18" charset="0"/>
                        </a:rPr>
                        <m:t>=</m:t>
                      </m:r>
                      <m:sSup>
                        <m:sSupPr>
                          <m:ctrlPr>
                            <a:rPr lang="vi-VN" b="0" i="1" dirty="0" smtClean="0">
                              <a:latin typeface="Cambria Math" panose="02040503050406030204" pitchFamily="18" charset="0"/>
                            </a:rPr>
                          </m:ctrlPr>
                        </m:sSupPr>
                        <m:e>
                          <m:r>
                            <a:rPr lang="vi-VN" b="1" i="1" dirty="0">
                              <a:latin typeface="Cambria Math" panose="02040503050406030204" pitchFamily="18" charset="0"/>
                            </a:rPr>
                            <m:t>𝒘</m:t>
                          </m:r>
                        </m:e>
                        <m:sup>
                          <m:r>
                            <m:rPr>
                              <m:sty m:val="p"/>
                            </m:rPr>
                            <a:rPr lang="vi-VN" i="1" dirty="0">
                              <a:latin typeface="Cambria Math" panose="02040503050406030204" pitchFamily="18" charset="0"/>
                            </a:rPr>
                            <m:t>T</m:t>
                          </m:r>
                        </m:sup>
                      </m:sSup>
                      <m:r>
                        <a:rPr lang="vi-VN" b="1" i="1" dirty="0">
                          <a:latin typeface="Cambria Math" panose="02040503050406030204" pitchFamily="18" charset="0"/>
                        </a:rPr>
                        <m:t>𝒙</m:t>
                      </m:r>
                    </m:oMath>
                  </m:oMathPara>
                </a14:m>
                <a:endParaRPr lang="vi-VN" dirty="0"/>
              </a:p>
            </p:txBody>
          </p:sp>
        </mc:Choice>
        <mc:Fallback xmlns="">
          <p:sp>
            <p:nvSpPr>
              <p:cNvPr id="3" name="Content Placeholder 2">
                <a:extLst>
                  <a:ext uri="{FF2B5EF4-FFF2-40B4-BE49-F238E27FC236}">
                    <a16:creationId xmlns:a16="http://schemas.microsoft.com/office/drawing/2014/main" id="{EA59A4CC-31DD-B085-8F52-B632D215AF12}"/>
                  </a:ext>
                </a:extLst>
              </p:cNvPr>
              <p:cNvSpPr>
                <a:spLocks noGrp="1" noRot="1" noChangeAspect="1" noMove="1" noResize="1" noEditPoints="1" noAdjustHandles="1" noChangeArrowheads="1" noChangeShapeType="1" noTextEdit="1"/>
              </p:cNvSpPr>
              <p:nvPr>
                <p:ph idx="1"/>
              </p:nvPr>
            </p:nvSpPr>
            <p:spPr>
              <a:blipFill>
                <a:blip r:embed="rId2"/>
                <a:stretch>
                  <a:fillRect l="-1043" t="-2381"/>
                </a:stretch>
              </a:blipFill>
            </p:spPr>
            <p:txBody>
              <a:bodyPr/>
              <a:lstStyle/>
              <a:p>
                <a:r>
                  <a:rPr lang="en-US">
                    <a:noFill/>
                  </a:rPr>
                  <a:t> </a:t>
                </a:r>
              </a:p>
            </p:txBody>
          </p:sp>
        </mc:Fallback>
      </mc:AlternateContent>
      <p:sp>
        <p:nvSpPr>
          <p:cNvPr id="6" name="Slide Number Placeholder 5">
            <a:extLst>
              <a:ext uri="{FF2B5EF4-FFF2-40B4-BE49-F238E27FC236}">
                <a16:creationId xmlns:a16="http://schemas.microsoft.com/office/drawing/2014/main" id="{66A88A7B-EB93-56A4-CD5E-9AC3503A6EC6}"/>
              </a:ext>
            </a:extLst>
          </p:cNvPr>
          <p:cNvSpPr>
            <a:spLocks noGrp="1"/>
          </p:cNvSpPr>
          <p:nvPr>
            <p:ph type="sldNum" sz="quarter" idx="12"/>
          </p:nvPr>
        </p:nvSpPr>
        <p:spPr/>
        <p:txBody>
          <a:bodyPr/>
          <a:lstStyle/>
          <a:p>
            <a:fld id="{C4247577-80B9-4F9F-AA11-C084865B430B}" type="slidenum">
              <a:rPr lang="en-US" smtClean="0"/>
              <a:pPr/>
              <a:t>8</a:t>
            </a:fld>
            <a:endParaRPr lang="en-US" dirty="0"/>
          </a:p>
        </p:txBody>
      </p:sp>
    </p:spTree>
    <p:extLst>
      <p:ext uri="{BB962C8B-B14F-4D97-AF65-F5344CB8AC3E}">
        <p14:creationId xmlns:p14="http://schemas.microsoft.com/office/powerpoint/2010/main" val="40254153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00079-9F01-FDFB-CDEF-41EBE84DF0E3}"/>
              </a:ext>
            </a:extLst>
          </p:cNvPr>
          <p:cNvSpPr>
            <a:spLocks noGrp="1"/>
          </p:cNvSpPr>
          <p:nvPr>
            <p:ph type="title"/>
          </p:nvPr>
        </p:nvSpPr>
        <p:spPr/>
        <p:txBody>
          <a:bodyPr/>
          <a:lstStyle/>
          <a:p>
            <a:r>
              <a:rPr lang="vi-VN" dirty="0"/>
              <a:t>Quy tắc học Adaline</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3053E8F-007F-1886-BE85-0AF54B85A5E0}"/>
                  </a:ext>
                </a:extLst>
              </p:cNvPr>
              <p:cNvSpPr>
                <a:spLocks noGrp="1"/>
              </p:cNvSpPr>
              <p:nvPr>
                <p:ph idx="1"/>
              </p:nvPr>
            </p:nvSpPr>
            <p:spPr/>
            <p:txBody>
              <a:bodyPr/>
              <a:lstStyle/>
              <a:p>
                <a:r>
                  <a:rPr lang="vi-VN" dirty="0"/>
                  <a:t>Trong khi chúng ta sử dụng kích hoạt </a:t>
                </a:r>
                <a14:m>
                  <m:oMath xmlns:m="http://schemas.openxmlformats.org/officeDocument/2006/math">
                    <m:r>
                      <a:rPr lang="vi-VN" i="1" smtClean="0">
                        <a:latin typeface="Cambria Math" panose="02040503050406030204" pitchFamily="18" charset="0"/>
                        <a:ea typeface="Cambria Math" panose="02040503050406030204" pitchFamily="18" charset="0"/>
                      </a:rPr>
                      <m:t>𝜙</m:t>
                    </m:r>
                    <m:d>
                      <m:dPr>
                        <m:ctrlPr>
                          <a:rPr lang="vi-VN" b="0" i="1" smtClean="0">
                            <a:latin typeface="Cambria Math" panose="02040503050406030204" pitchFamily="18" charset="0"/>
                            <a:ea typeface="Cambria Math" panose="02040503050406030204" pitchFamily="18" charset="0"/>
                          </a:rPr>
                        </m:ctrlPr>
                      </m:dPr>
                      <m:e>
                        <m:r>
                          <m:rPr>
                            <m:sty m:val="p"/>
                          </m:rPr>
                          <a:rPr lang="vi-VN" i="1">
                            <a:latin typeface="Cambria Math" panose="02040503050406030204" pitchFamily="18" charset="0"/>
                            <a:ea typeface="Cambria Math" panose="02040503050406030204" pitchFamily="18" charset="0"/>
                          </a:rPr>
                          <m:t>z</m:t>
                        </m:r>
                      </m:e>
                    </m:d>
                  </m:oMath>
                </a14:m>
                <a:r>
                  <a:rPr lang="vi-VN" dirty="0"/>
                  <a:t> để tính toán cập nhật độ dốc, ta sẽ triển khai một hàm ngưỡng để nén đầu ra có giá trị liên tục thành các nhãn lớp nhị phân để dự đoán:</a:t>
                </a:r>
              </a:p>
              <a:p>
                <a:pPr marL="0" indent="0">
                  <a:lnSpc>
                    <a:spcPct val="150000"/>
                  </a:lnSpc>
                  <a:buNone/>
                </a:pPr>
                <a14:m>
                  <m:oMathPara xmlns:m="http://schemas.openxmlformats.org/officeDocument/2006/math">
                    <m:oMathParaPr>
                      <m:jc m:val="centerGroup"/>
                    </m:oMathParaPr>
                    <m:oMath xmlns:m="http://schemas.openxmlformats.org/officeDocument/2006/math">
                      <m:acc>
                        <m:accPr>
                          <m:chr m:val="̂"/>
                          <m:ctrlPr>
                            <a:rPr lang="vi-VN" i="1" smtClean="0">
                              <a:latin typeface="Cambria Math" panose="02040503050406030204" pitchFamily="18" charset="0"/>
                            </a:rPr>
                          </m:ctrlPr>
                        </m:accPr>
                        <m:e>
                          <m:r>
                            <m:rPr>
                              <m:sty m:val="p"/>
                            </m:rPr>
                            <a:rPr lang="vi-VN" i="1">
                              <a:latin typeface="Cambria Math" panose="02040503050406030204" pitchFamily="18" charset="0"/>
                            </a:rPr>
                            <m:t>y</m:t>
                          </m:r>
                        </m:e>
                      </m:acc>
                      <m:r>
                        <a:rPr lang="vi-VN" b="0" i="1" smtClean="0">
                          <a:latin typeface="Cambria Math" panose="02040503050406030204" pitchFamily="18" charset="0"/>
                        </a:rPr>
                        <m:t>=</m:t>
                      </m:r>
                      <m:d>
                        <m:dPr>
                          <m:begChr m:val="{"/>
                          <m:endChr m:val=""/>
                          <m:ctrlPr>
                            <a:rPr lang="vi-VN" b="0" i="1" smtClean="0">
                              <a:latin typeface="Cambria Math" panose="02040503050406030204" pitchFamily="18" charset="0"/>
                            </a:rPr>
                          </m:ctrlPr>
                        </m:dPr>
                        <m:e>
                          <m:eqArr>
                            <m:eqArrPr>
                              <m:ctrlPr>
                                <a:rPr lang="vi-VN" b="0" i="1" smtClean="0">
                                  <a:latin typeface="Cambria Math" panose="02040503050406030204" pitchFamily="18" charset="0"/>
                                </a:rPr>
                              </m:ctrlPr>
                            </m:eqArrPr>
                            <m:e>
                              <m:r>
                                <a:rPr lang="vi-VN" i="1">
                                  <a:latin typeface="Cambria Math" panose="02040503050406030204" pitchFamily="18" charset="0"/>
                                </a:rPr>
                                <m:t>1</m:t>
                              </m:r>
                              <m:r>
                                <a:rPr lang="vi-VN" b="0" i="1" smtClean="0">
                                  <a:latin typeface="Cambria Math" panose="02040503050406030204" pitchFamily="18" charset="0"/>
                                </a:rPr>
                                <m:t>,  </m:t>
                              </m:r>
                              <m:r>
                                <m:rPr>
                                  <m:sty m:val="p"/>
                                </m:rPr>
                                <a:rPr lang="vi-VN" i="1">
                                  <a:latin typeface="Cambria Math" panose="02040503050406030204" pitchFamily="18" charset="0"/>
                                </a:rPr>
                                <m:t>if</m:t>
                              </m:r>
                              <m:r>
                                <a:rPr lang="vi-VN" b="0" i="1" smtClean="0">
                                  <a:latin typeface="Cambria Math" panose="02040503050406030204" pitchFamily="18" charset="0"/>
                                </a:rPr>
                                <m:t> </m:t>
                              </m:r>
                              <m:r>
                                <a:rPr lang="vi-VN" i="1">
                                  <a:latin typeface="Cambria Math" panose="02040503050406030204" pitchFamily="18" charset="0"/>
                                </a:rPr>
                                <m:t>𝑔</m:t>
                              </m:r>
                              <m:d>
                                <m:dPr>
                                  <m:ctrlPr>
                                    <a:rPr lang="vi-VN" b="0" i="1" smtClean="0">
                                      <a:latin typeface="Cambria Math" panose="02040503050406030204" pitchFamily="18" charset="0"/>
                                    </a:rPr>
                                  </m:ctrlPr>
                                </m:dPr>
                                <m:e>
                                  <m:r>
                                    <a:rPr lang="vi-VN" i="1">
                                      <a:latin typeface="Cambria Math" panose="02040503050406030204" pitchFamily="18" charset="0"/>
                                    </a:rPr>
                                    <m:t>𝑧</m:t>
                                  </m:r>
                                </m:e>
                              </m:d>
                              <m:r>
                                <a:rPr lang="vi-VN" b="0" i="1" smtClean="0">
                                  <a:latin typeface="Cambria Math" panose="02040503050406030204" pitchFamily="18" charset="0"/>
                                </a:rPr>
                                <m:t>≥</m:t>
                              </m:r>
                              <m:r>
                                <a:rPr lang="vi-VN" i="1">
                                  <a:latin typeface="Cambria Math" panose="02040503050406030204" pitchFamily="18" charset="0"/>
                                </a:rPr>
                                <m:t>0</m:t>
                              </m:r>
                              <m:r>
                                <a:rPr lang="vi-VN" b="0" i="1" smtClean="0">
                                  <a:latin typeface="Cambria Math" panose="02040503050406030204" pitchFamily="18" charset="0"/>
                                </a:rPr>
                                <m:t>;</m:t>
                              </m:r>
                            </m:e>
                            <m:e>
                              <m:r>
                                <a:rPr lang="vi-VN" b="0" i="1" smtClean="0">
                                  <a:latin typeface="Cambria Math" panose="02040503050406030204" pitchFamily="18" charset="0"/>
                                </a:rPr>
                                <m:t>&amp;−</m:t>
                              </m:r>
                              <m:r>
                                <a:rPr lang="vi-VN" i="1">
                                  <a:latin typeface="Cambria Math" panose="02040503050406030204" pitchFamily="18" charset="0"/>
                                </a:rPr>
                                <m:t>1</m:t>
                              </m:r>
                              <m:r>
                                <a:rPr lang="vi-VN" b="0" i="1" smtClean="0">
                                  <a:latin typeface="Cambria Math" panose="02040503050406030204" pitchFamily="18" charset="0"/>
                                </a:rPr>
                                <m:t>,  </m:t>
                              </m:r>
                              <m:r>
                                <m:rPr>
                                  <m:sty m:val="p"/>
                                </m:rPr>
                                <a:rPr lang="vi-VN" i="1">
                                  <a:latin typeface="Cambria Math" panose="02040503050406030204" pitchFamily="18" charset="0"/>
                                </a:rPr>
                                <m:t>otherwise</m:t>
                              </m:r>
                            </m:e>
                          </m:eqArr>
                        </m:e>
                      </m:d>
                    </m:oMath>
                  </m:oMathPara>
                </a14:m>
                <a:endParaRPr lang="vi-VN" b="0" dirty="0"/>
              </a:p>
              <a:p>
                <a:pPr marL="0" indent="0">
                  <a:buNone/>
                </a:pPr>
                <a:endParaRPr lang="vi-VN" dirty="0"/>
              </a:p>
            </p:txBody>
          </p:sp>
        </mc:Choice>
        <mc:Fallback xmlns="">
          <p:sp>
            <p:nvSpPr>
              <p:cNvPr id="3" name="Content Placeholder 2">
                <a:extLst>
                  <a:ext uri="{FF2B5EF4-FFF2-40B4-BE49-F238E27FC236}">
                    <a16:creationId xmlns:a16="http://schemas.microsoft.com/office/drawing/2014/main" id="{F3053E8F-007F-1886-BE85-0AF54B85A5E0}"/>
                  </a:ext>
                </a:extLst>
              </p:cNvPr>
              <p:cNvSpPr>
                <a:spLocks noGrp="1" noRot="1" noChangeAspect="1" noMove="1" noResize="1" noEditPoints="1" noAdjustHandles="1" noChangeArrowheads="1" noChangeShapeType="1" noTextEdit="1"/>
              </p:cNvSpPr>
              <p:nvPr>
                <p:ph idx="1"/>
              </p:nvPr>
            </p:nvSpPr>
            <p:spPr>
              <a:blipFill>
                <a:blip r:embed="rId2"/>
                <a:stretch>
                  <a:fillRect l="-1043" t="-2381" r="-1101"/>
                </a:stretch>
              </a:blipFill>
            </p:spPr>
            <p:txBody>
              <a:bodyPr/>
              <a:lstStyle/>
              <a:p>
                <a:r>
                  <a:rPr lang="en-US">
                    <a:noFill/>
                  </a:rPr>
                  <a:t> </a:t>
                </a:r>
              </a:p>
            </p:txBody>
          </p:sp>
        </mc:Fallback>
      </mc:AlternateContent>
      <p:sp>
        <p:nvSpPr>
          <p:cNvPr id="6" name="Slide Number Placeholder 5">
            <a:extLst>
              <a:ext uri="{FF2B5EF4-FFF2-40B4-BE49-F238E27FC236}">
                <a16:creationId xmlns:a16="http://schemas.microsoft.com/office/drawing/2014/main" id="{D269B747-073D-6C53-39DA-AC0FFB10B432}"/>
              </a:ext>
            </a:extLst>
          </p:cNvPr>
          <p:cNvSpPr>
            <a:spLocks noGrp="1"/>
          </p:cNvSpPr>
          <p:nvPr>
            <p:ph type="sldNum" sz="quarter" idx="12"/>
          </p:nvPr>
        </p:nvSpPr>
        <p:spPr/>
        <p:txBody>
          <a:bodyPr/>
          <a:lstStyle/>
          <a:p>
            <a:fld id="{C4247577-80B9-4F9F-AA11-C084865B430B}" type="slidenum">
              <a:rPr lang="en-US" smtClean="0"/>
              <a:pPr/>
              <a:t>9</a:t>
            </a:fld>
            <a:endParaRPr lang="en-US" dirty="0"/>
          </a:p>
        </p:txBody>
      </p:sp>
    </p:spTree>
    <p:extLst>
      <p:ext uri="{BB962C8B-B14F-4D97-AF65-F5344CB8AC3E}">
        <p14:creationId xmlns:p14="http://schemas.microsoft.com/office/powerpoint/2010/main" val="34975825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1">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EC3B6281-B1B0-4BCB-8521-B2D23504CDEC}">
  <we:reference id="4b785c87-866c-4bad-85d8-5d1ae467ac9a" version="3.5.1.0" store="EXCatalog" storeType="EXCatalog"/>
  <we:alternateReferences>
    <we:reference id="WA104381909" version="3.5.1.0" store="vi-VN"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1999</TotalTime>
  <Words>3180</Words>
  <Application>Microsoft Office PowerPoint</Application>
  <PresentationFormat>Widescreen</PresentationFormat>
  <Paragraphs>207</Paragraphs>
  <Slides>38</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38</vt:i4>
      </vt:variant>
    </vt:vector>
  </HeadingPairs>
  <TitlesOfParts>
    <vt:vector size="46" baseType="lpstr">
      <vt:lpstr>Arial</vt:lpstr>
      <vt:lpstr>Calibri</vt:lpstr>
      <vt:lpstr>Calibri Light</vt:lpstr>
      <vt:lpstr>Cambria Math</vt:lpstr>
      <vt:lpstr>Consolas</vt:lpstr>
      <vt:lpstr>Roboto</vt:lpstr>
      <vt:lpstr>Times New Roman</vt:lpstr>
      <vt:lpstr>Office Theme</vt:lpstr>
      <vt:lpstr>Widrow-Hoff Learning Rule – ADALINE Network </vt:lpstr>
      <vt:lpstr>Member</vt:lpstr>
      <vt:lpstr>Contents</vt:lpstr>
      <vt:lpstr>ADALINE là gì?</vt:lpstr>
      <vt:lpstr>ADALINE là gì?</vt:lpstr>
      <vt:lpstr>Quy tắc học Adaline (Quy tắc Widrow-Hoff)</vt:lpstr>
      <vt:lpstr>Quy tắc học Adaline</vt:lpstr>
      <vt:lpstr>Quy tắc học Adaline</vt:lpstr>
      <vt:lpstr>Quy tắc học Adaline</vt:lpstr>
      <vt:lpstr>Cải thiện GD thông qua chia tỉ lệ đặc tính</vt:lpstr>
      <vt:lpstr>Cải thiện GD thông qua chia tỉ lệ đặc tính</vt:lpstr>
      <vt:lpstr>Cải thiện GD thông qua chia tỉ lệ đặc tính</vt:lpstr>
      <vt:lpstr>Giảm độ dốc ngẫu nhiên</vt:lpstr>
      <vt:lpstr>Giảm độ dốc ngẫu nhiên</vt:lpstr>
      <vt:lpstr>Adaline vs. Perceptron</vt:lpstr>
      <vt:lpstr>Adaline vs. Perceptron</vt:lpstr>
      <vt:lpstr>Adaline vs. Logistic Regression </vt:lpstr>
      <vt:lpstr>Adaline vs. Logistic Regression </vt:lpstr>
      <vt:lpstr>Adaline vs. MLP</vt:lpstr>
      <vt:lpstr>Adaline vs. MLP</vt:lpstr>
      <vt:lpstr>Lỗi bình phương trung bình</vt:lpstr>
      <vt:lpstr>Thuật toán bình phương tối thiểu</vt:lpstr>
      <vt:lpstr>Thuật toán bình phương tối thiểu</vt:lpstr>
      <vt:lpstr>Phân tích sự hội tụ</vt:lpstr>
      <vt:lpstr>Phân tích sự hội tụ</vt:lpstr>
      <vt:lpstr>Phân tích sự hội tụ</vt:lpstr>
      <vt:lpstr>Phân tích sự hội tụ</vt:lpstr>
      <vt:lpstr>Xây dựng ứng dụng với Adaline</vt:lpstr>
      <vt:lpstr>Tiền xử lý dữ liệu</vt:lpstr>
      <vt:lpstr>Tiền xử lý dữ liệu</vt:lpstr>
      <vt:lpstr>So sánh mô hình với dữ liệu chuẩn hóa dữ liệu và mô hình không chuẩn hóa (AdalineGD)</vt:lpstr>
      <vt:lpstr>So sánh mô hình với chuẩn hóa và mô hình không chuẩn hóa dữ liệu (AdalineGD)</vt:lpstr>
      <vt:lpstr>AdalineGD vs. AalineSGD</vt:lpstr>
      <vt:lpstr>AdalineGD vs. AalineSGD</vt:lpstr>
      <vt:lpstr>Giao diện ứng dụng chính (GUI)</vt:lpstr>
      <vt:lpstr>Kết luận</vt:lpstr>
      <vt:lpstr>Tham khảo</vt:lpstr>
      <vt:lpstr>Thanks for your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Widrow-Hoff Learning Rule – ADALINE Network </dc:title>
  <dc:creator>ĐỖ THẾ SANG</dc:creator>
  <cp:lastModifiedBy>ĐỖ THẾ SANG</cp:lastModifiedBy>
  <cp:revision>4</cp:revision>
  <dcterms:created xsi:type="dcterms:W3CDTF">2023-04-19T03:49:42Z</dcterms:created>
  <dcterms:modified xsi:type="dcterms:W3CDTF">2023-05-17T01:40:52Z</dcterms:modified>
</cp:coreProperties>
</file>