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75" r:id="rId2"/>
    <p:sldId id="256" r:id="rId3"/>
    <p:sldId id="260" r:id="rId4"/>
    <p:sldId id="261" r:id="rId5"/>
    <p:sldId id="263" r:id="rId6"/>
    <p:sldId id="274" r:id="rId7"/>
    <p:sldId id="265" r:id="rId8"/>
    <p:sldId id="266" r:id="rId9"/>
    <p:sldId id="270" r:id="rId10"/>
    <p:sldId id="269" r:id="rId11"/>
    <p:sldId id="257" r:id="rId12"/>
    <p:sldId id="272" r:id="rId13"/>
    <p:sldId id="273" r:id="rId14"/>
    <p:sldId id="258" r:id="rId15"/>
    <p:sldId id="271" r:id="rId16"/>
    <p:sldId id="277" r:id="rId17"/>
    <p:sldId id="259" r:id="rId18"/>
    <p:sldId id="276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Kliknij, aby edytować format notatek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l-P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5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l-P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5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l-P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5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6769A79-B88D-4064-93F4-0D745BB57741}" type="slidenum">
              <a:rPr lang="pl-P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pl-PL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21C887-AB07-4DFD-8A95-8EC57A0AD814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21C887-AB07-4DFD-8A95-8EC57A0AD814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4734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21C887-AB07-4DFD-8A95-8EC57A0AD814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0312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15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798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8866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21C887-AB07-4DFD-8A95-8EC57A0AD814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17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2172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3600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5647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8357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21C887-AB07-4DFD-8A95-8EC57A0AD814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3198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503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2185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3413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17664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5196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5196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17664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30168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Line 7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custDash>
              <a:ds d="4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 err="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Clic</a:t>
            </a:r>
            <a:r>
              <a:rPr lang="en-US" sz="3300" b="0" strike="noStrike" spc="-1" dirty="0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para </a:t>
            </a:r>
            <a:r>
              <a:rPr lang="en-US" sz="3300" b="0" strike="noStrike" spc="-1" dirty="0" err="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editar</a:t>
            </a:r>
            <a:r>
              <a:rPr lang="en-US" sz="3300" b="0" strike="noStrike" spc="-1" dirty="0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lang="en-US" sz="3300" b="0" strike="noStrike" spc="-1" dirty="0" err="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título</a:t>
            </a:r>
            <a:endParaRPr lang="en-US" sz="3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ftr"/>
          </p:nvPr>
        </p:nvSpPr>
        <p:spPr>
          <a:xfrm>
            <a:off x="304920" y="6410880"/>
            <a:ext cx="533988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sldNum"/>
          </p:nvPr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C3A535C4-FEE5-406D-8A10-642D6B3C9788}" type="slidenum">
              <a:rPr lang="pl-PL" sz="1600" b="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‹#›</a:t>
            </a:fld>
            <a:endParaRPr lang="pl-PL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Haga clic para modificar el estilo de texto del patrón</a:t>
            </a:r>
          </a:p>
          <a:p>
            <a:pPr marL="548640" lvl="1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b="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Segundo nivel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22960" lvl="2" indent="-228240">
              <a:lnSpc>
                <a:spcPct val="10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Tercer nivel</a:t>
            </a:r>
            <a:endParaRPr lang="en-US" sz="2000" b="0" strike="noStrike" spc="-1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097280" lvl="3" indent="-228240">
              <a:lnSpc>
                <a:spcPct val="100000"/>
              </a:lnSpc>
              <a:spcBef>
                <a:spcPts val="400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lang="en-US" sz="2000" b="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Cuarto nivel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371600" lvl="4" indent="-228240">
              <a:lnSpc>
                <a:spcPct val="100000"/>
              </a:lnSpc>
              <a:spcBef>
                <a:spcPts val="360"/>
              </a:spcBef>
              <a:buClr>
                <a:srgbClr val="8FB08C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Quinto nivel</a:t>
            </a:r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2018-2019</a:t>
            </a:r>
            <a:endParaRPr lang="pl-PL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rgbClr val="9BBB5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>
            <a:extLst>
              <a:ext uri="{FF2B5EF4-FFF2-40B4-BE49-F238E27FC236}">
                <a16:creationId xmlns:a16="http://schemas.microsoft.com/office/drawing/2014/main" id="{1E9D9FF3-D593-453D-BA16-18ABDAB08499}"/>
              </a:ext>
            </a:extLst>
          </p:cNvPr>
          <p:cNvSpPr txBox="1"/>
          <p:nvPr/>
        </p:nvSpPr>
        <p:spPr>
          <a:xfrm>
            <a:off x="304920" y="326915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1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</a:t>
            </a:r>
            <a:endParaRPr lang="en-US" sz="3300" b="1" strike="noStrike" spc="-1" dirty="0">
              <a:solidFill>
                <a:srgbClr val="9BBB59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B03244-02C7-43EA-912B-7765CFA3FAA3}"/>
              </a:ext>
            </a:extLst>
          </p:cNvPr>
          <p:cNvSpPr/>
          <p:nvPr/>
        </p:nvSpPr>
        <p:spPr>
          <a:xfrm>
            <a:off x="2340459" y="1649361"/>
            <a:ext cx="4463081" cy="184665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>
                <a:ln w="12700">
                  <a:solidFill>
                    <a:srgbClr val="9BBB59"/>
                  </a:solidFill>
                  <a:prstDash val="solid"/>
                </a:ln>
                <a:pattFill prst="dkUpDiag">
                  <a:fgClr>
                    <a:srgbClr val="9BBB59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HALKIDIKI</a:t>
            </a:r>
            <a:br>
              <a:rPr lang="en-US" altLang="ko-KR" sz="6600" b="1" cap="none" spc="0" dirty="0">
                <a:ln w="12700">
                  <a:solidFill>
                    <a:srgbClr val="9BBB59"/>
                  </a:solidFill>
                  <a:prstDash val="solid"/>
                </a:ln>
                <a:pattFill prst="dkUpDiag">
                  <a:fgClr>
                    <a:srgbClr val="9BBB59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altLang="ko-KR" sz="4800" b="1" cap="none" spc="0" dirty="0" err="1">
                <a:ln w="12700">
                  <a:solidFill>
                    <a:srgbClr val="9BBB59"/>
                  </a:solidFill>
                  <a:prstDash val="solid"/>
                </a:ln>
                <a:pattFill prst="dkUpDiag">
                  <a:fgClr>
                    <a:srgbClr val="9BBB59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PetsApp</a:t>
            </a:r>
            <a:endParaRPr lang="en-US" altLang="ko-KR" sz="6600" b="1" cap="none" spc="0" dirty="0">
              <a:ln w="12700">
                <a:solidFill>
                  <a:srgbClr val="9BBB59"/>
                </a:solidFill>
                <a:prstDash val="solid"/>
              </a:ln>
              <a:pattFill prst="dkUpDiag">
                <a:fgClr>
                  <a:srgbClr val="9BBB59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8" name="TextShape 2">
            <a:extLst>
              <a:ext uri="{FF2B5EF4-FFF2-40B4-BE49-F238E27FC236}">
                <a16:creationId xmlns:a16="http://schemas.microsoft.com/office/drawing/2014/main" id="{44D576AA-F0B5-45D9-AD8E-C6B888D040A4}"/>
              </a:ext>
            </a:extLst>
          </p:cNvPr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ACD97-26D9-4ECE-B849-F12B6E6C129A}"/>
              </a:ext>
            </a:extLst>
          </p:cNvPr>
          <p:cNvSpPr txBox="1"/>
          <p:nvPr/>
        </p:nvSpPr>
        <p:spPr>
          <a:xfrm>
            <a:off x="4415546" y="100299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451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478E574-C26E-41DE-B734-B2EC23D57B77}"/>
              </a:ext>
            </a:extLst>
          </p:cNvPr>
          <p:cNvSpPr txBox="1">
            <a:spLocks/>
          </p:cNvSpPr>
          <p:nvPr/>
        </p:nvSpPr>
        <p:spPr>
          <a:xfrm>
            <a:off x="301680" y="1527120"/>
            <a:ext cx="8305872" cy="45716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altLang="ko-KR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UI Design</a:t>
            </a:r>
          </a:p>
          <a:p>
            <a:endParaRPr lang="el-GR" altLang="ko-KR" dirty="0"/>
          </a:p>
        </p:txBody>
      </p:sp>
      <p:pic>
        <p:nvPicPr>
          <p:cNvPr id="16" name="Picture 5">
            <a:extLst>
              <a:ext uri="{FF2B5EF4-FFF2-40B4-BE49-F238E27FC236}">
                <a16:creationId xmlns:a16="http://schemas.microsoft.com/office/drawing/2014/main" id="{F25CC6FB-AE0D-417B-926E-15B061A45F3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8" y="2070745"/>
            <a:ext cx="2081753" cy="3702696"/>
          </a:xfrm>
          <a:prstGeom prst="rect">
            <a:avLst/>
          </a:prstGeom>
        </p:spPr>
      </p:pic>
      <p:pic>
        <p:nvPicPr>
          <p:cNvPr id="17" name="Picture 7">
            <a:extLst>
              <a:ext uri="{FF2B5EF4-FFF2-40B4-BE49-F238E27FC236}">
                <a16:creationId xmlns:a16="http://schemas.microsoft.com/office/drawing/2014/main" id="{513114EC-B093-4828-8CD2-A48A5488454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21" y="2070745"/>
            <a:ext cx="2081753" cy="3702696"/>
          </a:xfrm>
          <a:prstGeom prst="rect">
            <a:avLst/>
          </a:prstGeom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08963457-1657-4E8E-A431-C09B329AE3F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375" y="2476612"/>
            <a:ext cx="4599746" cy="2783451"/>
          </a:xfrm>
          <a:prstGeom prst="rect">
            <a:avLst/>
          </a:prstGeom>
        </p:spPr>
      </p:pic>
      <p:sp>
        <p:nvSpPr>
          <p:cNvPr id="19" name="TextShape 1">
            <a:extLst>
              <a:ext uri="{FF2B5EF4-FFF2-40B4-BE49-F238E27FC236}">
                <a16:creationId xmlns:a16="http://schemas.microsoft.com/office/drawing/2014/main" id="{6C9CBA1A-ACDC-4394-A802-787EB7AC936D}"/>
              </a:ext>
            </a:extLst>
          </p:cNvPr>
          <p:cNvSpPr txBox="1"/>
          <p:nvPr/>
        </p:nvSpPr>
        <p:spPr>
          <a:xfrm>
            <a:off x="-6480" y="228600"/>
            <a:ext cx="915048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Models(3/3)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316439-244E-48A3-92E7-B3597CC2C5FD}"/>
              </a:ext>
            </a:extLst>
          </p:cNvPr>
          <p:cNvSpPr txBox="1"/>
          <p:nvPr/>
        </p:nvSpPr>
        <p:spPr>
          <a:xfrm>
            <a:off x="4327393" y="987034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10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107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301680" y="228600"/>
            <a:ext cx="854064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Principles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44DCE1D9-3B13-4636-B681-1D83EEDD79FB}"/>
              </a:ext>
            </a:extLst>
          </p:cNvPr>
          <p:cNvSpPr txBox="1"/>
          <p:nvPr/>
        </p:nvSpPr>
        <p:spPr>
          <a:xfrm>
            <a:off x="301680" y="1527120"/>
            <a:ext cx="8380080" cy="69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541"/>
              </a:spcBef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Single Responsibility Principle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Every class has a role in the system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Every class has one reason to change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39F6BEA-D007-4D09-A87A-F83157F72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" y="3102296"/>
            <a:ext cx="8126984" cy="2704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F353E2-C73E-4316-BF9A-BD0875CB18A7}"/>
              </a:ext>
            </a:extLst>
          </p:cNvPr>
          <p:cNvSpPr txBox="1"/>
          <p:nvPr/>
        </p:nvSpPr>
        <p:spPr>
          <a:xfrm>
            <a:off x="4351457" y="987034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11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Patterns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44DCE1D9-3B13-4636-B681-1D83EEDD79FB}"/>
              </a:ext>
            </a:extLst>
          </p:cNvPr>
          <p:cNvSpPr txBox="1"/>
          <p:nvPr/>
        </p:nvSpPr>
        <p:spPr>
          <a:xfrm>
            <a:off x="301680" y="1527120"/>
            <a:ext cx="8380080" cy="69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Singleton</a:t>
            </a:r>
          </a:p>
          <a:p>
            <a:pPr marL="3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457560" lvl="1">
              <a:spcBef>
                <a:spcPts val="541"/>
              </a:spcBef>
              <a:buClr>
                <a:srgbClr val="D16349"/>
              </a:buClr>
              <a:buSzPct val="85000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- The Manager classes need to instantiate only once.</a:t>
            </a:r>
            <a:b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</a:b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- There must be only one User per session.</a:t>
            </a:r>
          </a:p>
          <a:p>
            <a:pPr marL="457560" lvl="1">
              <a:spcBef>
                <a:spcPts val="541"/>
              </a:spcBef>
              <a:buClr>
                <a:srgbClr val="D16349"/>
              </a:buClr>
              <a:buSzPct val="85000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Façade</a:t>
            </a:r>
          </a:p>
          <a:p>
            <a:pPr marL="3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457560" lvl="1">
              <a:spcBef>
                <a:spcPts val="541"/>
              </a:spcBef>
              <a:buClr>
                <a:srgbClr val="D16349"/>
              </a:buClr>
              <a:buSzPct val="85000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-  Classes like Post and Account are facades, consisting of other classes.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3CFBB-5DD2-4700-87CA-ADC6E344452A}"/>
              </a:ext>
            </a:extLst>
          </p:cNvPr>
          <p:cNvSpPr txBox="1"/>
          <p:nvPr/>
        </p:nvSpPr>
        <p:spPr>
          <a:xfrm>
            <a:off x="4339425" y="987034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12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014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Testing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323683-7CCA-4ACC-9405-FCCB457A78C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8" y="3921942"/>
            <a:ext cx="5210604" cy="24482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E77996-968B-4695-B1AE-4F73F7AA996D}"/>
              </a:ext>
            </a:extLst>
          </p:cNvPr>
          <p:cNvSpPr txBox="1"/>
          <p:nvPr/>
        </p:nvSpPr>
        <p:spPr>
          <a:xfrm>
            <a:off x="4339425" y="975002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13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05A9F2-798E-4D02-91DB-0A97BEC390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5" y="1477335"/>
            <a:ext cx="4311665" cy="230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65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Shape 1">
            <a:extLst>
              <a:ext uri="{FF2B5EF4-FFF2-40B4-BE49-F238E27FC236}">
                <a16:creationId xmlns:a16="http://schemas.microsoft.com/office/drawing/2014/main" id="{52F08C3F-43E4-441B-B926-5D9B9540578A}"/>
              </a:ext>
            </a:extLst>
          </p:cNvPr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Development / Deployment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8C31F6F-6318-484F-B9FB-37302A5259D2}"/>
              </a:ext>
            </a:extLst>
          </p:cNvPr>
          <p:cNvGrpSpPr/>
          <p:nvPr/>
        </p:nvGrpSpPr>
        <p:grpSpPr>
          <a:xfrm>
            <a:off x="613833" y="2575879"/>
            <a:ext cx="3143575" cy="3001326"/>
            <a:chOff x="1519864" y="1938011"/>
            <a:chExt cx="3143575" cy="300132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A41ADA7-776E-4A13-B37E-7BAEB92E6F9B}"/>
                </a:ext>
              </a:extLst>
            </p:cNvPr>
            <p:cNvGrpSpPr/>
            <p:nvPr/>
          </p:nvGrpSpPr>
          <p:grpSpPr>
            <a:xfrm>
              <a:off x="1519864" y="1938011"/>
              <a:ext cx="3143575" cy="3001326"/>
              <a:chOff x="2557619" y="1828535"/>
              <a:chExt cx="3993905" cy="3813179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E7D8569-163E-4CF4-913A-0B9953356A5E}"/>
                  </a:ext>
                </a:extLst>
              </p:cNvPr>
              <p:cNvSpPr/>
              <p:nvPr/>
            </p:nvSpPr>
            <p:spPr>
              <a:xfrm>
                <a:off x="2685061" y="2832151"/>
                <a:ext cx="1073380" cy="1073378"/>
              </a:xfrm>
              <a:prstGeom prst="ellipse">
                <a:avLst/>
              </a:prstGeom>
              <a:solidFill>
                <a:srgbClr val="5BC0EB"/>
              </a:solidFill>
              <a:ln>
                <a:solidFill>
                  <a:srgbClr val="1BA2DF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59DA116-7EAD-4B4C-B505-6C9308B49313}"/>
                  </a:ext>
                </a:extLst>
              </p:cNvPr>
              <p:cNvSpPr/>
              <p:nvPr/>
            </p:nvSpPr>
            <p:spPr>
              <a:xfrm>
                <a:off x="5478144" y="2832151"/>
                <a:ext cx="1073380" cy="1073378"/>
              </a:xfrm>
              <a:prstGeom prst="ellipse">
                <a:avLst/>
              </a:prstGeom>
              <a:solidFill>
                <a:srgbClr val="9BC53D"/>
              </a:solidFill>
              <a:ln>
                <a:solidFill>
                  <a:srgbClr val="7DA03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6BA69BF-21C6-4F6A-9E04-797FAB29093D}"/>
                  </a:ext>
                </a:extLst>
              </p:cNvPr>
              <p:cNvSpPr/>
              <p:nvPr/>
            </p:nvSpPr>
            <p:spPr>
              <a:xfrm>
                <a:off x="4917042" y="4459860"/>
                <a:ext cx="1073380" cy="1073378"/>
              </a:xfrm>
              <a:prstGeom prst="ellipse">
                <a:avLst/>
              </a:prstGeom>
              <a:solidFill>
                <a:srgbClr val="E55934"/>
              </a:solidFill>
              <a:ln>
                <a:solidFill>
                  <a:srgbClr val="C83F1A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21BA563-827C-4646-8A6D-2B8ADD1A1348}"/>
                  </a:ext>
                </a:extLst>
              </p:cNvPr>
              <p:cNvSpPr/>
              <p:nvPr/>
            </p:nvSpPr>
            <p:spPr>
              <a:xfrm>
                <a:off x="3211962" y="4451360"/>
                <a:ext cx="1073380" cy="1073378"/>
              </a:xfrm>
              <a:prstGeom prst="ellipse">
                <a:avLst/>
              </a:prstGeom>
              <a:solidFill>
                <a:srgbClr val="FA7921"/>
              </a:solidFill>
              <a:ln>
                <a:solidFill>
                  <a:srgbClr val="CD560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527D6876-CD62-43DD-A5C6-CD623D70D4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1754" y="3368839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연결선: 구부러짐 14">
                <a:extLst>
                  <a:ext uri="{FF2B5EF4-FFF2-40B4-BE49-F238E27FC236}">
                    <a16:creationId xmlns:a16="http://schemas.microsoft.com/office/drawing/2014/main" id="{1752B04B-D976-4C44-B71F-8BC324A6593E}"/>
                  </a:ext>
                </a:extLst>
              </p:cNvPr>
              <p:cNvCxnSpPr>
                <a:cxnSpLocks/>
              </p:cNvCxnSpPr>
              <p:nvPr/>
            </p:nvCxnSpPr>
            <p:spPr>
              <a:xfrm rot="20880000">
                <a:off x="5224581" y="2245712"/>
                <a:ext cx="580962" cy="66113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연결선: 구부러짐 15">
                <a:extLst>
                  <a:ext uri="{FF2B5EF4-FFF2-40B4-BE49-F238E27FC236}">
                    <a16:creationId xmlns:a16="http://schemas.microsoft.com/office/drawing/2014/main" id="{49DCDF0A-4FE8-49FD-8119-3B6DD9CA8CBC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>
                <a:off x="5785938" y="3952853"/>
                <a:ext cx="580963" cy="66113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연결선: 구부러짐 16">
                <a:extLst>
                  <a:ext uri="{FF2B5EF4-FFF2-40B4-BE49-F238E27FC236}">
                    <a16:creationId xmlns:a16="http://schemas.microsoft.com/office/drawing/2014/main" id="{FCB99B08-317C-4887-BDFE-B71DF0992090}"/>
                  </a:ext>
                </a:extLst>
              </p:cNvPr>
              <p:cNvCxnSpPr>
                <a:cxnSpLocks/>
              </p:cNvCxnSpPr>
              <p:nvPr/>
            </p:nvCxnSpPr>
            <p:spPr>
              <a:xfrm rot="7920000">
                <a:off x="4306414" y="5020664"/>
                <a:ext cx="580962" cy="66113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연결선: 구부러짐 17">
                <a:extLst>
                  <a:ext uri="{FF2B5EF4-FFF2-40B4-BE49-F238E27FC236}">
                    <a16:creationId xmlns:a16="http://schemas.microsoft.com/office/drawing/2014/main" id="{20E5A0BB-DB8C-433F-BCFE-5B8D2C55D328}"/>
                  </a:ext>
                </a:extLst>
              </p:cNvPr>
              <p:cNvCxnSpPr>
                <a:cxnSpLocks/>
              </p:cNvCxnSpPr>
              <p:nvPr/>
            </p:nvCxnSpPr>
            <p:spPr>
              <a:xfrm rot="12240000">
                <a:off x="2858947" y="3956145"/>
                <a:ext cx="580962" cy="66113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연결선: 구부러짐 18">
                <a:extLst>
                  <a:ext uri="{FF2B5EF4-FFF2-40B4-BE49-F238E27FC236}">
                    <a16:creationId xmlns:a16="http://schemas.microsoft.com/office/drawing/2014/main" id="{1C95B43B-05B7-4040-BA08-667CAB7068D6}"/>
                  </a:ext>
                </a:extLst>
              </p:cNvPr>
              <p:cNvCxnSpPr>
                <a:cxnSpLocks/>
              </p:cNvCxnSpPr>
              <p:nvPr/>
            </p:nvCxnSpPr>
            <p:spPr>
              <a:xfrm rot="16560000">
                <a:off x="3420764" y="2247901"/>
                <a:ext cx="580962" cy="66113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4A03EEDD-1748-4F28-B570-9F19DCDDB904}"/>
                  </a:ext>
                </a:extLst>
              </p:cNvPr>
              <p:cNvGrpSpPr/>
              <p:nvPr/>
            </p:nvGrpSpPr>
            <p:grpSpPr>
              <a:xfrm>
                <a:off x="4070366" y="1828535"/>
                <a:ext cx="1073380" cy="1073378"/>
                <a:chOff x="4122718" y="1880886"/>
                <a:chExt cx="968675" cy="968675"/>
              </a:xfrm>
            </p:grpSpPr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50CD7321-E1B1-4746-A652-F00ED0DF32CC}"/>
                    </a:ext>
                  </a:extLst>
                </p:cNvPr>
                <p:cNvSpPr/>
                <p:nvPr/>
              </p:nvSpPr>
              <p:spPr>
                <a:xfrm>
                  <a:off x="4122718" y="1880886"/>
                  <a:ext cx="968675" cy="968675"/>
                </a:xfrm>
                <a:prstGeom prst="ellipse">
                  <a:avLst/>
                </a:prstGeom>
                <a:solidFill>
                  <a:srgbClr val="FDE74C"/>
                </a:solidFill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E9AE69B-23A8-42F2-A494-13B653BC2601}"/>
                    </a:ext>
                  </a:extLst>
                </p:cNvPr>
                <p:cNvSpPr txBox="1"/>
                <p:nvPr/>
              </p:nvSpPr>
              <p:spPr>
                <a:xfrm>
                  <a:off x="4149734" y="2093155"/>
                  <a:ext cx="921179" cy="5999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schemeClr val="bg1"/>
                      </a:solidFill>
                    </a:rPr>
                    <a:t>1. Write</a:t>
                  </a:r>
                  <a:br>
                    <a:rPr lang="en-US" altLang="ko-KR" sz="1400" dirty="0">
                      <a:solidFill>
                        <a:schemeClr val="bg1"/>
                      </a:solidFill>
                    </a:rPr>
                  </a:br>
                  <a:r>
                    <a:rPr lang="en-US" altLang="ko-KR" sz="1400" dirty="0">
                      <a:solidFill>
                        <a:schemeClr val="bg1"/>
                      </a:solidFill>
                    </a:rPr>
                    <a:t>Test</a:t>
                  </a:r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DB744A-CAAB-4276-A66A-654D9315AFE1}"/>
                  </a:ext>
                </a:extLst>
              </p:cNvPr>
              <p:cNvSpPr txBox="1"/>
              <p:nvPr/>
            </p:nvSpPr>
            <p:spPr>
              <a:xfrm>
                <a:off x="5561483" y="3047089"/>
                <a:ext cx="906700" cy="664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2. Test</a:t>
                </a:r>
                <a:br>
                  <a:rPr lang="en-US" altLang="ko-KR" sz="1400" dirty="0">
                    <a:solidFill>
                      <a:schemeClr val="bg1"/>
                    </a:solidFill>
                  </a:rPr>
                </a:br>
                <a:r>
                  <a:rPr lang="en-US" altLang="ko-KR" sz="1400" dirty="0">
                    <a:solidFill>
                      <a:schemeClr val="bg1"/>
                    </a:solidFill>
                  </a:rPr>
                  <a:t>Fails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220315-16E5-400F-98D5-B87107D23172}"/>
                  </a:ext>
                </a:extLst>
              </p:cNvPr>
              <p:cNvSpPr txBox="1"/>
              <p:nvPr/>
            </p:nvSpPr>
            <p:spPr>
              <a:xfrm>
                <a:off x="2557619" y="3153638"/>
                <a:ext cx="1328278" cy="391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5. Refactor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E3CED2-30FE-4F1D-849A-A289FB326890}"/>
                  </a:ext>
                </a:extLst>
              </p:cNvPr>
              <p:cNvSpPr txBox="1"/>
              <p:nvPr/>
            </p:nvSpPr>
            <p:spPr>
              <a:xfrm>
                <a:off x="3295302" y="4702192"/>
                <a:ext cx="906700" cy="664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4. Test</a:t>
                </a:r>
                <a:br>
                  <a:rPr lang="en-US" altLang="ko-KR" sz="1400" dirty="0">
                    <a:solidFill>
                      <a:schemeClr val="bg1"/>
                    </a:solidFill>
                  </a:rPr>
                </a:br>
                <a:r>
                  <a:rPr lang="en-US" altLang="ko-KR" sz="1400" dirty="0">
                    <a:solidFill>
                      <a:schemeClr val="bg1"/>
                    </a:solidFill>
                  </a:rPr>
                  <a:t>Passes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124F9C-772B-45F2-9E3D-4B3BD7B4EFB8}"/>
                  </a:ext>
                </a:extLst>
              </p:cNvPr>
              <p:cNvSpPr txBox="1"/>
              <p:nvPr/>
            </p:nvSpPr>
            <p:spPr>
              <a:xfrm>
                <a:off x="4929745" y="4702192"/>
                <a:ext cx="1049262" cy="664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3. Write</a:t>
                </a:r>
                <a:br>
                  <a:rPr lang="en-US" altLang="ko-KR" sz="1400" dirty="0">
                    <a:solidFill>
                      <a:schemeClr val="bg1"/>
                    </a:solidFill>
                  </a:rPr>
                </a:br>
                <a:r>
                  <a:rPr lang="en-US" altLang="ko-KR" sz="1400" dirty="0">
                    <a:solidFill>
                      <a:schemeClr val="bg1"/>
                    </a:solidFill>
                  </a:rPr>
                  <a:t>Code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4D28FE-BB9D-4174-B14C-592184ED657E}"/>
                </a:ext>
              </a:extLst>
            </p:cNvPr>
            <p:cNvSpPr/>
            <p:nvPr/>
          </p:nvSpPr>
          <p:spPr>
            <a:xfrm>
              <a:off x="2227737" y="3087866"/>
              <a:ext cx="1823856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4000" b="1" cap="none" spc="0" dirty="0">
                  <a:ln w="2222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TDD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C2058E0-837F-48D1-A575-8FE4EC083344}"/>
              </a:ext>
            </a:extLst>
          </p:cNvPr>
          <p:cNvGrpSpPr/>
          <p:nvPr/>
        </p:nvGrpSpPr>
        <p:grpSpPr>
          <a:xfrm>
            <a:off x="4273138" y="1996604"/>
            <a:ext cx="4383068" cy="3600000"/>
            <a:chOff x="4273138" y="2177960"/>
            <a:chExt cx="4383068" cy="3600000"/>
          </a:xfrm>
        </p:grpSpPr>
        <p:pic>
          <p:nvPicPr>
            <p:cNvPr id="28" name="내용 개체 틀 4">
              <a:extLst>
                <a:ext uri="{FF2B5EF4-FFF2-40B4-BE49-F238E27FC236}">
                  <a16:creationId xmlns:a16="http://schemas.microsoft.com/office/drawing/2014/main" id="{F92DB4CE-97F5-45A8-BBC6-853735716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4732" y="2333182"/>
              <a:ext cx="1920000" cy="1800000"/>
            </a:xfrm>
            <a:prstGeom prst="rect">
              <a:avLst/>
            </a:prstGeom>
            <a:effectLst>
              <a:outerShdw dir="5400000" sx="90000" sy="-19000" rotWithShape="0">
                <a:schemeClr val="tx1">
                  <a:lumMod val="50000"/>
                  <a:lumOff val="50000"/>
                  <a:alpha val="15000"/>
                </a:schemeClr>
              </a:outerShdw>
            </a:effectLst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CC4D2B40-9E58-4F74-B86B-6C2318A3E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138" y="4156022"/>
              <a:ext cx="2534398" cy="720000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8AB8620C-A2EA-4AF3-93EE-99AD52B00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6206" y="2177960"/>
              <a:ext cx="1800000" cy="1800000"/>
            </a:xfrm>
            <a:prstGeom prst="rect">
              <a:avLst/>
            </a:prstGeom>
            <a:effectLst>
              <a:outerShdw dir="5400000" sx="90000" sy="-19000" rotWithShape="0">
                <a:schemeClr val="tx1">
                  <a:lumMod val="50000"/>
                  <a:lumOff val="50000"/>
                  <a:alpha val="15000"/>
                </a:schemeClr>
              </a:outerShdw>
            </a:effectLst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272BFEE-5829-452C-B24B-3FC0E92B6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6206" y="3977960"/>
              <a:ext cx="1800000" cy="1800000"/>
            </a:xfrm>
            <a:prstGeom prst="rect">
              <a:avLst/>
            </a:prstGeom>
            <a:effectLst>
              <a:outerShdw dir="5400000" sx="90000" sy="-19000" rotWithShape="0">
                <a:schemeClr val="tx1">
                  <a:lumMod val="50000"/>
                  <a:lumOff val="50000"/>
                  <a:alpha val="15000"/>
                </a:schemeClr>
              </a:outerShdw>
            </a:effectLst>
          </p:spPr>
        </p:pic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11BB85C-2DA3-4898-A7E3-9EFCEC18BE0D}"/>
                </a:ext>
              </a:extLst>
            </p:cNvPr>
            <p:cNvGrpSpPr/>
            <p:nvPr/>
          </p:nvGrpSpPr>
          <p:grpSpPr>
            <a:xfrm>
              <a:off x="4438379" y="4635952"/>
              <a:ext cx="2520000" cy="1092383"/>
              <a:chOff x="4438379" y="4635952"/>
              <a:chExt cx="2520000" cy="1092383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B69B2A5F-51E0-4084-B858-E86BA43861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email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36100" b="60900" l="19200" r="80200">
                            <a14:foregroundMark x1="21700" y1="54400" x2="21900" y2="54400"/>
                            <a14:foregroundMark x1="39900" y1="42400" x2="40800" y2="47300"/>
                            <a14:foregroundMark x1="53000" y1="42600" x2="53500" y2="45000"/>
                            <a14:foregroundMark x1="44300" y1="60900" x2="47600" y2="60900"/>
                            <a14:foregroundMark x1="57400" y1="54600" x2="57000" y2="57000"/>
                            <a14:foregroundMark x1="55700" y1="52400" x2="54700" y2="52400"/>
                            <a14:foregroundMark x1="70700" y1="52700" x2="70700" y2="55300"/>
                            <a14:foregroundMark x1="70300" y1="46600" x2="70300" y2="46900"/>
                            <a14:foregroundMark x1="76600" y1="52300" x2="76800" y2="54800"/>
                            <a14:foregroundMark x1="79500" y1="52300" x2="80300" y2="52300"/>
                            <a14:foregroundMark x1="19300" y1="54700" x2="19200" y2="57100"/>
                            <a14:foregroundMark x1="28700" y1="40300" x2="25400" y2="40100"/>
                            <a14:backgroundMark x1="27755" y1="38758" x2="36400" y2="38900"/>
                            <a14:backgroundMark x1="24200" y1="38700" x2="24546" y2="38706"/>
                            <a14:backgroundMark x1="27903" y1="39000" x2="29400" y2="39000"/>
                            <a14:backgroundMark x1="27686" y1="38646" x2="32500" y2="391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550" t="33247" r="16606" b="37776"/>
              <a:stretch/>
            </p:blipFill>
            <p:spPr>
              <a:xfrm>
                <a:off x="4438379" y="4635952"/>
                <a:ext cx="2520000" cy="1092383"/>
              </a:xfrm>
              <a:prstGeom prst="rect">
                <a:avLst/>
              </a:prstGeom>
              <a:effectLst>
                <a:outerShdw dir="5400000" sx="90000" sy="-19000" rotWithShape="0">
                  <a:schemeClr val="tx1">
                    <a:lumMod val="50000"/>
                    <a:lumOff val="50000"/>
                    <a:alpha val="15000"/>
                  </a:schemeClr>
                </a:outerShdw>
              </a:effectLst>
            </p:spPr>
          </p:pic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1012E01-95A4-490A-AB41-58F023DB7862}"/>
                  </a:ext>
                </a:extLst>
              </p:cNvPr>
              <p:cNvSpPr/>
              <p:nvPr/>
            </p:nvSpPr>
            <p:spPr>
              <a:xfrm>
                <a:off x="4752973" y="4851258"/>
                <a:ext cx="417600" cy="36000"/>
              </a:xfrm>
              <a:prstGeom prst="rect">
                <a:avLst/>
              </a:prstGeom>
              <a:solidFill>
                <a:srgbClr val="4F9B0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TextShape 2">
            <a:extLst>
              <a:ext uri="{FF2B5EF4-FFF2-40B4-BE49-F238E27FC236}">
                <a16:creationId xmlns:a16="http://schemas.microsoft.com/office/drawing/2014/main" id="{77292E45-7632-483E-B818-BB4AEE85C706}"/>
              </a:ext>
            </a:extLst>
          </p:cNvPr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TextShape 3">
            <a:extLst>
              <a:ext uri="{FF2B5EF4-FFF2-40B4-BE49-F238E27FC236}">
                <a16:creationId xmlns:a16="http://schemas.microsoft.com/office/drawing/2014/main" id="{1B366601-5910-43D4-8C0D-16770CD3A4B9}"/>
              </a:ext>
            </a:extLst>
          </p:cNvPr>
          <p:cNvSpPr txBox="1"/>
          <p:nvPr/>
        </p:nvSpPr>
        <p:spPr>
          <a:xfrm>
            <a:off x="301680" y="1527120"/>
            <a:ext cx="8380080" cy="69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Strategies &amp; Tools</a:t>
            </a:r>
          </a:p>
          <a:p>
            <a:pPr marL="3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</a:pP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13D70D-C1B8-4346-A98A-0B4DE1D78B94}"/>
              </a:ext>
            </a:extLst>
          </p:cNvPr>
          <p:cNvSpPr txBox="1"/>
          <p:nvPr/>
        </p:nvSpPr>
        <p:spPr>
          <a:xfrm>
            <a:off x="4327393" y="962970"/>
            <a:ext cx="49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14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185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95E75645-D187-4887-BC19-ED2599F37369}"/>
              </a:ext>
            </a:extLst>
          </p:cNvPr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Implementation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0D03A-2B09-49CF-B336-39C20981875C}"/>
              </a:ext>
            </a:extLst>
          </p:cNvPr>
          <p:cNvSpPr txBox="1"/>
          <p:nvPr/>
        </p:nvSpPr>
        <p:spPr>
          <a:xfrm>
            <a:off x="4327393" y="975002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15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BDBAD-3A77-4150-BD44-16FBC1A27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61" y="1057987"/>
            <a:ext cx="5813236" cy="528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0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Results</a:t>
            </a:r>
          </a:p>
        </p:txBody>
      </p:sp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301680" y="1527120"/>
            <a:ext cx="8380080" cy="69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Application which can help Animals!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Functionalities for many problems: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Petsitting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LostPets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FoundedPets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Hospitality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Reward system! Help and get discount!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Code covered by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unitTests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!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Documentation created by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unitTests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and UML diagrams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C8649-AE33-47A2-A38B-5DD55E65BC86}"/>
              </a:ext>
            </a:extLst>
          </p:cNvPr>
          <p:cNvSpPr txBox="1"/>
          <p:nvPr/>
        </p:nvSpPr>
        <p:spPr>
          <a:xfrm>
            <a:off x="4324692" y="100299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16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753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Conclusion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TextShape 3"/>
          <p:cNvSpPr txBox="1"/>
          <p:nvPr/>
        </p:nvSpPr>
        <p:spPr>
          <a:xfrm>
            <a:off x="301680" y="1527119"/>
            <a:ext cx="8380080" cy="451587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What we have learnt: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What will happen to people who work as a team.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How developers deal with requirements.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b="0" strike="noStrike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use Git Hub.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b="0" strike="noStrike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use Magic Draw(UML – User Case Diagram, Class Diagram, Sequence Diagram).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altLang="ko-KR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use JUnit.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altLang="ko-KR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use Mockito.</a:t>
            </a:r>
            <a:endParaRPr lang="en-US" sz="2200" b="0" strike="noStrike" spc="-1" dirty="0"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code based on Test Driven Development. (TDD)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manage problems </a:t>
            </a:r>
            <a:r>
              <a:rPr lang="en-US" altLang="ko-KR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of</a:t>
            </a:r>
            <a:r>
              <a:rPr lang="ko-KR" altLang="en-US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lang="en-US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communication.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How hard coding is.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18F75-9E71-49D4-BBFB-9CA30F07CE27}"/>
              </a:ext>
            </a:extLst>
          </p:cNvPr>
          <p:cNvSpPr txBox="1"/>
          <p:nvPr/>
        </p:nvSpPr>
        <p:spPr>
          <a:xfrm>
            <a:off x="4327393" y="975002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17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952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8BA69BC4-F0D7-449E-82C4-46A7B09A8EF8}"/>
              </a:ext>
            </a:extLst>
          </p:cNvPr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Q&amp;A</a:t>
            </a:r>
          </a:p>
        </p:txBody>
      </p:sp>
      <p:pic>
        <p:nvPicPr>
          <p:cNvPr id="1028" name="Picture 4" descr="https://media.swncdn.com/cms/CROSSCARDS/61970-thankyou-romans.1200w.tn.jpg">
            <a:extLst>
              <a:ext uri="{FF2B5EF4-FFF2-40B4-BE49-F238E27FC236}">
                <a16:creationId xmlns:a16="http://schemas.microsoft.com/office/drawing/2014/main" id="{8BC3CF84-C219-489E-BD19-D538EAB6E8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72" b="105"/>
          <a:stretch/>
        </p:blipFill>
        <p:spPr bwMode="auto">
          <a:xfrm>
            <a:off x="915923" y="1656352"/>
            <a:ext cx="6387246" cy="380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Shape 2">
            <a:extLst>
              <a:ext uri="{FF2B5EF4-FFF2-40B4-BE49-F238E27FC236}">
                <a16:creationId xmlns:a16="http://schemas.microsoft.com/office/drawing/2014/main" id="{25B07434-F44B-415E-9FB8-71DCD7B1AAEE}"/>
              </a:ext>
            </a:extLst>
          </p:cNvPr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2353A9-7503-4B71-95F9-60E55A70E1DE}"/>
              </a:ext>
            </a:extLst>
          </p:cNvPr>
          <p:cNvSpPr txBox="1"/>
          <p:nvPr/>
        </p:nvSpPr>
        <p:spPr>
          <a:xfrm>
            <a:off x="4327393" y="1011098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18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807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</a:t>
            </a:r>
          </a:p>
        </p:txBody>
      </p:sp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301679" y="1527119"/>
            <a:ext cx="8485133" cy="95414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541"/>
              </a:spcBef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An app that help pets and their owners in the following categories: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Hospitality &amp; Adoptions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Finding new home for ownerless pets – either temporary or permanent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Lost &amp; Found pets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Connecting owners who lost their pets with people who found them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PetSitting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Finding people who will take care of a pet when it’s owner can’t do it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Rewards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When they contribute, users get rewards: food and accessories for pets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C8649-AE33-47A2-A38B-5DD55E65BC86}"/>
              </a:ext>
            </a:extLst>
          </p:cNvPr>
          <p:cNvSpPr txBox="1"/>
          <p:nvPr/>
        </p:nvSpPr>
        <p:spPr>
          <a:xfrm>
            <a:off x="4396884" y="100299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2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Team and teamwork (1/2)</a:t>
            </a:r>
          </a:p>
        </p:txBody>
      </p:sp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301680" y="1527120"/>
            <a:ext cx="8380080" cy="442488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Name of the team : </a:t>
            </a:r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Halkidiki</a:t>
            </a:r>
            <a:endParaRPr lang="en-US" sz="2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Client :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dirty="0">
                <a:latin typeface="Georgia" panose="02040502050405020303" pitchFamily="18" charset="0"/>
              </a:rPr>
              <a:t>Antonio Ma</a:t>
            </a:r>
            <a:r>
              <a:rPr lang="es-ES" altLang="ko-KR" dirty="0" err="1">
                <a:latin typeface="Georgia" panose="02040502050405020303" pitchFamily="18" charset="0"/>
              </a:rPr>
              <a:t>ña</a:t>
            </a:r>
            <a:r>
              <a:rPr lang="es-ES" altLang="ko-KR" dirty="0">
                <a:latin typeface="Georgia" panose="02040502050405020303" pitchFamily="18" charset="0"/>
              </a:rPr>
              <a:t> Gómez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Team members :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Sanggil Han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Michał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Mazurkiewicz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Konstantina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Marantidou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Antoni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Pięta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Adrián Salas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Troya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George Karamalis</a:t>
            </a:r>
          </a:p>
          <a:p>
            <a:pPr marL="93600">
              <a:spcBef>
                <a:spcPts val="850"/>
              </a:spcBef>
              <a:buClr>
                <a:srgbClr val="000000"/>
              </a:buClr>
              <a:buSzPct val="45000"/>
            </a:pPr>
            <a:endParaRPr lang="en-US" altLang="ko-KR" sz="27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EE9592-B651-4D6C-9F06-426B24B38A7A}"/>
              </a:ext>
            </a:extLst>
          </p:cNvPr>
          <p:cNvSpPr txBox="1"/>
          <p:nvPr/>
        </p:nvSpPr>
        <p:spPr>
          <a:xfrm>
            <a:off x="4396884" y="98433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3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531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478E574-C26E-41DE-B734-B2EC23D57B77}"/>
              </a:ext>
            </a:extLst>
          </p:cNvPr>
          <p:cNvSpPr txBox="1">
            <a:spLocks/>
          </p:cNvSpPr>
          <p:nvPr/>
        </p:nvSpPr>
        <p:spPr>
          <a:xfrm>
            <a:off x="301680" y="1527120"/>
            <a:ext cx="8534160" cy="45716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We are a group of 6 people from different countries -&gt; different cultures -&gt; problems</a:t>
            </a:r>
          </a:p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We did the best effort that we could to solve the         problems in our coordination and work together like a team until the end.</a:t>
            </a:r>
          </a:p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Some people tried more than other </a:t>
            </a:r>
            <a:b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</a:b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people but finally we have the </a:t>
            </a:r>
            <a:b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</a:b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project done. </a:t>
            </a:r>
          </a:p>
        </p:txBody>
      </p:sp>
      <p:pic>
        <p:nvPicPr>
          <p:cNvPr id="7" name="Εικόνα 9">
            <a:extLst>
              <a:ext uri="{FF2B5EF4-FFF2-40B4-BE49-F238E27FC236}">
                <a16:creationId xmlns:a16="http://schemas.microsoft.com/office/drawing/2014/main" id="{C4F73FAD-85E1-496D-A6EB-BD74FC4EC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712" y="3674500"/>
            <a:ext cx="2729984" cy="2729984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95E75645-D187-4887-BC19-ED2599F37369}"/>
              </a:ext>
            </a:extLst>
          </p:cNvPr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Team and teamwork (2/2)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79E559-671A-411C-A198-1CB40F19FA74}"/>
              </a:ext>
            </a:extLst>
          </p:cNvPr>
          <p:cNvSpPr txBox="1"/>
          <p:nvPr/>
        </p:nvSpPr>
        <p:spPr>
          <a:xfrm>
            <a:off x="4387553" y="975002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4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063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478E574-C26E-41DE-B734-B2EC23D57B77}"/>
              </a:ext>
            </a:extLst>
          </p:cNvPr>
          <p:cNvSpPr txBox="1">
            <a:spLocks/>
          </p:cNvSpPr>
          <p:nvPr/>
        </p:nvSpPr>
        <p:spPr>
          <a:xfrm>
            <a:off x="301680" y="1527120"/>
            <a:ext cx="8305872" cy="45716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altLang="ko-KR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Proposed solution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Developing a social app/web to share resources and help pets and owners</a:t>
            </a:r>
          </a:p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altLang="ko-KR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Collaborative aspects of the chosen approach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People can upload an animal's information they have found on a street</a:t>
            </a:r>
          </a:p>
          <a:p>
            <a:pPr marL="1008000" lvl="2" indent="0">
              <a:spcBef>
                <a:spcPts val="850"/>
              </a:spcBef>
              <a:buClr>
                <a:srgbClr val="000000"/>
              </a:buClr>
              <a:buSzPct val="45000"/>
              <a:buNone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        -So that other people who have interests can take care of them</a:t>
            </a:r>
          </a:p>
          <a:p>
            <a:pPr marL="1008000" lvl="2" indent="0">
              <a:spcBef>
                <a:spcPts val="850"/>
              </a:spcBef>
              <a:buClr>
                <a:srgbClr val="000000"/>
              </a:buClr>
              <a:buSzPct val="45000"/>
              <a:buNone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        -Or that the shelter can rescue them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People can help owners, taking care of their pets during holidays or when they can't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Contributors will be rewarded with resources which will help them with taking care of animals</a:t>
            </a:r>
          </a:p>
          <a:p>
            <a:endParaRPr lang="el-GR" altLang="ko-KR" dirty="0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95E75645-D187-4887-BC19-ED2599F37369}"/>
              </a:ext>
            </a:extLst>
          </p:cNvPr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DB22A-B1D8-4BC8-8776-6384BF0BB7B2}"/>
              </a:ext>
            </a:extLst>
          </p:cNvPr>
          <p:cNvSpPr txBox="1"/>
          <p:nvPr/>
        </p:nvSpPr>
        <p:spPr>
          <a:xfrm>
            <a:off x="4387553" y="97500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5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56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0" y="228600"/>
            <a:ext cx="913752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- Requirements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TextShape 3"/>
          <p:cNvSpPr txBox="1"/>
          <p:nvPr/>
        </p:nvSpPr>
        <p:spPr>
          <a:xfrm>
            <a:off x="301680" y="1527120"/>
            <a:ext cx="8380080" cy="69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Commitments: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UI Design of web and android app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Backend of the app (Server-side):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Hospitality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Lost &amp; Found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PetSitting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User Profiles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Database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Advertiser's requirement - smart advertisement system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Shelter's requirement - minimizing effort and time to find and take volunteers equally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BE866-0A00-45FC-BAD2-CA5A4386E786}"/>
              </a:ext>
            </a:extLst>
          </p:cNvPr>
          <p:cNvSpPr txBox="1"/>
          <p:nvPr/>
        </p:nvSpPr>
        <p:spPr>
          <a:xfrm>
            <a:off x="4387553" y="1011098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6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FAF4C685-6087-4B27-AA06-0CA10F989D34}"/>
              </a:ext>
            </a:extLst>
          </p:cNvPr>
          <p:cNvSpPr txBox="1">
            <a:spLocks/>
          </p:cNvSpPr>
          <p:nvPr/>
        </p:nvSpPr>
        <p:spPr>
          <a:xfrm>
            <a:off x="301752" y="1527048"/>
            <a:ext cx="8380521" cy="6910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This is how it works in our application</a:t>
            </a:r>
          </a:p>
        </p:txBody>
      </p:sp>
      <p:sp>
        <p:nvSpPr>
          <p:cNvPr id="9" name="Rectangle: Rounded Corners 1">
            <a:extLst>
              <a:ext uri="{FF2B5EF4-FFF2-40B4-BE49-F238E27FC236}">
                <a16:creationId xmlns:a16="http://schemas.microsoft.com/office/drawing/2014/main" id="{16771C14-0F7F-4780-B203-CD77213756B4}"/>
              </a:ext>
            </a:extLst>
          </p:cNvPr>
          <p:cNvSpPr/>
          <p:nvPr/>
        </p:nvSpPr>
        <p:spPr>
          <a:xfrm>
            <a:off x="483594" y="4654475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F42DD20B-8238-466F-B38F-CC61DC9FBF62}"/>
              </a:ext>
            </a:extLst>
          </p:cNvPr>
          <p:cNvSpPr/>
          <p:nvPr/>
        </p:nvSpPr>
        <p:spPr>
          <a:xfrm>
            <a:off x="3559881" y="4646046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6">
            <a:extLst>
              <a:ext uri="{FF2B5EF4-FFF2-40B4-BE49-F238E27FC236}">
                <a16:creationId xmlns:a16="http://schemas.microsoft.com/office/drawing/2014/main" id="{623F196D-5A34-4698-8546-2728B0C6B281}"/>
              </a:ext>
            </a:extLst>
          </p:cNvPr>
          <p:cNvSpPr/>
          <p:nvPr/>
        </p:nvSpPr>
        <p:spPr>
          <a:xfrm>
            <a:off x="7166584" y="5294124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8">
            <a:extLst>
              <a:ext uri="{FF2B5EF4-FFF2-40B4-BE49-F238E27FC236}">
                <a16:creationId xmlns:a16="http://schemas.microsoft.com/office/drawing/2014/main" id="{322F19B0-8BCA-4209-A4B8-FD76D34852AC}"/>
              </a:ext>
            </a:extLst>
          </p:cNvPr>
          <p:cNvSpPr/>
          <p:nvPr/>
        </p:nvSpPr>
        <p:spPr>
          <a:xfrm>
            <a:off x="7166584" y="2218099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9">
            <a:extLst>
              <a:ext uri="{FF2B5EF4-FFF2-40B4-BE49-F238E27FC236}">
                <a16:creationId xmlns:a16="http://schemas.microsoft.com/office/drawing/2014/main" id="{06680A1D-576B-4141-ABF2-28B8945AB8F7}"/>
              </a:ext>
            </a:extLst>
          </p:cNvPr>
          <p:cNvSpPr/>
          <p:nvPr/>
        </p:nvSpPr>
        <p:spPr>
          <a:xfrm>
            <a:off x="7166584" y="3234718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0">
            <a:extLst>
              <a:ext uri="{FF2B5EF4-FFF2-40B4-BE49-F238E27FC236}">
                <a16:creationId xmlns:a16="http://schemas.microsoft.com/office/drawing/2014/main" id="{3B329782-3668-4188-A8E3-4EDAD63D0782}"/>
              </a:ext>
            </a:extLst>
          </p:cNvPr>
          <p:cNvSpPr/>
          <p:nvPr/>
        </p:nvSpPr>
        <p:spPr>
          <a:xfrm>
            <a:off x="7166584" y="4264421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1">
            <a:extLst>
              <a:ext uri="{FF2B5EF4-FFF2-40B4-BE49-F238E27FC236}">
                <a16:creationId xmlns:a16="http://schemas.microsoft.com/office/drawing/2014/main" id="{2629228C-2869-4A64-A68C-8389AD1423FA}"/>
              </a:ext>
            </a:extLst>
          </p:cNvPr>
          <p:cNvSpPr/>
          <p:nvPr/>
        </p:nvSpPr>
        <p:spPr>
          <a:xfrm>
            <a:off x="483595" y="2599099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3">
            <a:extLst>
              <a:ext uri="{FF2B5EF4-FFF2-40B4-BE49-F238E27FC236}">
                <a16:creationId xmlns:a16="http://schemas.microsoft.com/office/drawing/2014/main" id="{A36509F2-2AF4-4485-BF4F-573A233C0F3B}"/>
              </a:ext>
            </a:extLst>
          </p:cNvPr>
          <p:cNvSpPr/>
          <p:nvPr/>
        </p:nvSpPr>
        <p:spPr>
          <a:xfrm>
            <a:off x="3545177" y="2599239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4">
            <a:extLst>
              <a:ext uri="{FF2B5EF4-FFF2-40B4-BE49-F238E27FC236}">
                <a16:creationId xmlns:a16="http://schemas.microsoft.com/office/drawing/2014/main" id="{287F8020-4227-4392-87F7-359896B8375F}"/>
              </a:ext>
            </a:extLst>
          </p:cNvPr>
          <p:cNvSpPr/>
          <p:nvPr/>
        </p:nvSpPr>
        <p:spPr>
          <a:xfrm>
            <a:off x="483593" y="3622260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or: Elbow 19">
            <a:extLst>
              <a:ext uri="{FF2B5EF4-FFF2-40B4-BE49-F238E27FC236}">
                <a16:creationId xmlns:a16="http://schemas.microsoft.com/office/drawing/2014/main" id="{66AEA7D4-BA9D-45EC-A00A-1728F578572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1977416" y="3038192"/>
            <a:ext cx="1567761" cy="140"/>
          </a:xfrm>
          <a:prstGeom prst="bentConnector3">
            <a:avLst/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36">
            <a:extLst>
              <a:ext uri="{FF2B5EF4-FFF2-40B4-BE49-F238E27FC236}">
                <a16:creationId xmlns:a16="http://schemas.microsoft.com/office/drawing/2014/main" id="{9E634B29-831E-4286-A419-0E965421948B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1977414" y="3038332"/>
            <a:ext cx="1567763" cy="1023021"/>
          </a:xfrm>
          <a:prstGeom prst="bentConnector3">
            <a:avLst>
              <a:gd name="adj1" fmla="val 23436"/>
            </a:avLst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39">
            <a:extLst>
              <a:ext uri="{FF2B5EF4-FFF2-40B4-BE49-F238E27FC236}">
                <a16:creationId xmlns:a16="http://schemas.microsoft.com/office/drawing/2014/main" id="{272522AD-CDA9-4F31-AD25-43B48DECEF15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1977415" y="3038332"/>
            <a:ext cx="1567762" cy="2055236"/>
          </a:xfrm>
          <a:prstGeom prst="bentConnector3">
            <a:avLst>
              <a:gd name="adj1" fmla="val 24014"/>
            </a:avLst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48">
            <a:extLst>
              <a:ext uri="{FF2B5EF4-FFF2-40B4-BE49-F238E27FC236}">
                <a16:creationId xmlns:a16="http://schemas.microsoft.com/office/drawing/2014/main" id="{20027B03-965B-4916-8F6D-D6EE50B559B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5053702" y="2657192"/>
            <a:ext cx="2112882" cy="2427947"/>
          </a:xfrm>
          <a:prstGeom prst="bentConnector3">
            <a:avLst>
              <a:gd name="adj1" fmla="val 81708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51">
            <a:extLst>
              <a:ext uri="{FF2B5EF4-FFF2-40B4-BE49-F238E27FC236}">
                <a16:creationId xmlns:a16="http://schemas.microsoft.com/office/drawing/2014/main" id="{CBA85339-3FB9-4998-9A87-DE23725655F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5053702" y="3673811"/>
            <a:ext cx="2112882" cy="1411328"/>
          </a:xfrm>
          <a:prstGeom prst="bentConnector3">
            <a:avLst>
              <a:gd name="adj1" fmla="val 82137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54">
            <a:extLst>
              <a:ext uri="{FF2B5EF4-FFF2-40B4-BE49-F238E27FC236}">
                <a16:creationId xmlns:a16="http://schemas.microsoft.com/office/drawing/2014/main" id="{ACEE6D57-6753-45C6-9D40-F4D3111F6DEF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5053702" y="4703514"/>
            <a:ext cx="2112882" cy="381625"/>
          </a:xfrm>
          <a:prstGeom prst="bentConnector3">
            <a:avLst>
              <a:gd name="adj1" fmla="val 81708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57">
            <a:extLst>
              <a:ext uri="{FF2B5EF4-FFF2-40B4-BE49-F238E27FC236}">
                <a16:creationId xmlns:a16="http://schemas.microsoft.com/office/drawing/2014/main" id="{1DDADD51-BB3C-47A1-A445-AB68C3C146EA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053702" y="5085139"/>
            <a:ext cx="2112882" cy="648078"/>
          </a:xfrm>
          <a:prstGeom prst="bentConnector3">
            <a:avLst>
              <a:gd name="adj1" fmla="val 81708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B8743E-FC2C-4D4D-9F4C-293349B5F349}"/>
              </a:ext>
            </a:extLst>
          </p:cNvPr>
          <p:cNvSpPr txBox="1"/>
          <p:nvPr/>
        </p:nvSpPr>
        <p:spPr>
          <a:xfrm>
            <a:off x="677830" y="3816034"/>
            <a:ext cx="108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0A0D26-571E-4B6C-9576-82E8ECB22193}"/>
              </a:ext>
            </a:extLst>
          </p:cNvPr>
          <p:cNvSpPr txBox="1"/>
          <p:nvPr/>
        </p:nvSpPr>
        <p:spPr>
          <a:xfrm>
            <a:off x="686537" y="2783564"/>
            <a:ext cx="108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F898CD-9399-41D1-A061-138EE0C38334}"/>
              </a:ext>
            </a:extLst>
          </p:cNvPr>
          <p:cNvSpPr txBox="1"/>
          <p:nvPr/>
        </p:nvSpPr>
        <p:spPr>
          <a:xfrm>
            <a:off x="690309" y="4853650"/>
            <a:ext cx="108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4E3DE7-F5FB-43FA-9F13-394FF919BB31}"/>
              </a:ext>
            </a:extLst>
          </p:cNvPr>
          <p:cNvSpPr txBox="1"/>
          <p:nvPr/>
        </p:nvSpPr>
        <p:spPr>
          <a:xfrm>
            <a:off x="3558157" y="2855160"/>
            <a:ext cx="1459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POSTMANAGER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D10E50-E8D9-4BAA-9EBB-A7EB7B228A76}"/>
              </a:ext>
            </a:extLst>
          </p:cNvPr>
          <p:cNvSpPr txBox="1"/>
          <p:nvPr/>
        </p:nvSpPr>
        <p:spPr>
          <a:xfrm>
            <a:off x="3635092" y="4846961"/>
            <a:ext cx="137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NOTIFICATION</a:t>
            </a:r>
          </a:p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CB8E16-A86F-4173-B222-C9220B5E841B}"/>
              </a:ext>
            </a:extLst>
          </p:cNvPr>
          <p:cNvSpPr txBox="1"/>
          <p:nvPr/>
        </p:nvSpPr>
        <p:spPr>
          <a:xfrm>
            <a:off x="7327278" y="2380672"/>
            <a:ext cx="117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674A9E-4464-4FFA-A182-706B04BC33F3}"/>
              </a:ext>
            </a:extLst>
          </p:cNvPr>
          <p:cNvSpPr txBox="1"/>
          <p:nvPr/>
        </p:nvSpPr>
        <p:spPr>
          <a:xfrm>
            <a:off x="7327279" y="3411175"/>
            <a:ext cx="117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0E6171-2393-46AD-8721-4C69255F2DA6}"/>
              </a:ext>
            </a:extLst>
          </p:cNvPr>
          <p:cNvSpPr txBox="1"/>
          <p:nvPr/>
        </p:nvSpPr>
        <p:spPr>
          <a:xfrm>
            <a:off x="7327281" y="4452912"/>
            <a:ext cx="117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ED5150-A5EA-48B2-88CC-C5D52F5BC55D}"/>
              </a:ext>
            </a:extLst>
          </p:cNvPr>
          <p:cNvSpPr txBox="1"/>
          <p:nvPr/>
        </p:nvSpPr>
        <p:spPr>
          <a:xfrm>
            <a:off x="7327280" y="5454206"/>
            <a:ext cx="117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cxnSp>
        <p:nvCxnSpPr>
          <p:cNvPr id="34" name="Straight Arrow Connector 74">
            <a:extLst>
              <a:ext uri="{FF2B5EF4-FFF2-40B4-BE49-F238E27FC236}">
                <a16:creationId xmlns:a16="http://schemas.microsoft.com/office/drawing/2014/main" id="{801E3810-A1BC-4775-9742-2A8468422CAC}"/>
              </a:ext>
            </a:extLst>
          </p:cNvPr>
          <p:cNvCxnSpPr>
            <a:cxnSpLocks/>
          </p:cNvCxnSpPr>
          <p:nvPr/>
        </p:nvCxnSpPr>
        <p:spPr>
          <a:xfrm>
            <a:off x="3855282" y="3481421"/>
            <a:ext cx="0" cy="114852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76">
            <a:extLst>
              <a:ext uri="{FF2B5EF4-FFF2-40B4-BE49-F238E27FC236}">
                <a16:creationId xmlns:a16="http://schemas.microsoft.com/office/drawing/2014/main" id="{3C5F3A72-5C1A-4D06-A4A2-63EEAC90135F}"/>
              </a:ext>
            </a:extLst>
          </p:cNvPr>
          <p:cNvCxnSpPr>
            <a:cxnSpLocks/>
          </p:cNvCxnSpPr>
          <p:nvPr/>
        </p:nvCxnSpPr>
        <p:spPr>
          <a:xfrm flipV="1">
            <a:off x="4082744" y="3481421"/>
            <a:ext cx="1" cy="113915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EB49A23-A730-4A99-A15D-C252838060FA}"/>
              </a:ext>
            </a:extLst>
          </p:cNvPr>
          <p:cNvSpPr txBox="1"/>
          <p:nvPr/>
        </p:nvSpPr>
        <p:spPr>
          <a:xfrm>
            <a:off x="2237329" y="2724893"/>
            <a:ext cx="1003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addPost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888521-6298-4C6B-8B1D-9534C06C4F03}"/>
              </a:ext>
            </a:extLst>
          </p:cNvPr>
          <p:cNvSpPr txBox="1"/>
          <p:nvPr/>
        </p:nvSpPr>
        <p:spPr>
          <a:xfrm>
            <a:off x="5079369" y="5146429"/>
            <a:ext cx="1689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sendNotification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BE99CB-7A2C-414C-8F95-F3356E962534}"/>
              </a:ext>
            </a:extLst>
          </p:cNvPr>
          <p:cNvSpPr txBox="1"/>
          <p:nvPr/>
        </p:nvSpPr>
        <p:spPr>
          <a:xfrm>
            <a:off x="4149307" y="3909626"/>
            <a:ext cx="241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getNotificationsForAPost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</p:txBody>
      </p:sp>
      <p:sp>
        <p:nvSpPr>
          <p:cNvPr id="39" name="TextShape 1">
            <a:extLst>
              <a:ext uri="{FF2B5EF4-FFF2-40B4-BE49-F238E27FC236}">
                <a16:creationId xmlns:a16="http://schemas.microsoft.com/office/drawing/2014/main" id="{8C87DE1F-C2E5-4D91-95C6-57F12847F62B}"/>
              </a:ext>
            </a:extLst>
          </p:cNvPr>
          <p:cNvSpPr txBox="1"/>
          <p:nvPr/>
        </p:nvSpPr>
        <p:spPr>
          <a:xfrm>
            <a:off x="0" y="228600"/>
            <a:ext cx="913752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-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Architecture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A70A97-386B-4F81-8E39-6E9E9A3C3E61}"/>
              </a:ext>
            </a:extLst>
          </p:cNvPr>
          <p:cNvSpPr txBox="1"/>
          <p:nvPr/>
        </p:nvSpPr>
        <p:spPr>
          <a:xfrm>
            <a:off x="4399585" y="9750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7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0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478E574-C26E-41DE-B734-B2EC23D57B77}"/>
              </a:ext>
            </a:extLst>
          </p:cNvPr>
          <p:cNvSpPr txBox="1">
            <a:spLocks/>
          </p:cNvSpPr>
          <p:nvPr/>
        </p:nvSpPr>
        <p:spPr>
          <a:xfrm>
            <a:off x="301680" y="1527120"/>
            <a:ext cx="8305872" cy="45716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altLang="ko-KR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UML Use-Case (Road Map)</a:t>
            </a:r>
          </a:p>
          <a:p>
            <a:endParaRPr lang="el-GR" altLang="ko-KR" dirty="0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95E75645-D187-4887-BC19-ED2599F37369}"/>
              </a:ext>
            </a:extLst>
          </p:cNvPr>
          <p:cNvSpPr txBox="1"/>
          <p:nvPr/>
        </p:nvSpPr>
        <p:spPr>
          <a:xfrm>
            <a:off x="-6480" y="228600"/>
            <a:ext cx="915048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Models(1/3)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E549E8-281A-407C-A5B9-DC48F589FB1C}"/>
              </a:ext>
            </a:extLst>
          </p:cNvPr>
          <p:cNvSpPr txBox="1"/>
          <p:nvPr/>
        </p:nvSpPr>
        <p:spPr>
          <a:xfrm>
            <a:off x="4387553" y="102313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8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DEB23B-E4FF-49E6-A473-E308F7F98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698" y="2625504"/>
            <a:ext cx="4536954" cy="2304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13BA5F-BD8A-43BD-A817-37271FFA5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84" y="2218099"/>
            <a:ext cx="4338068" cy="371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52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478E574-C26E-41DE-B734-B2EC23D57B77}"/>
              </a:ext>
            </a:extLst>
          </p:cNvPr>
          <p:cNvSpPr txBox="1">
            <a:spLocks/>
          </p:cNvSpPr>
          <p:nvPr/>
        </p:nvSpPr>
        <p:spPr>
          <a:xfrm>
            <a:off x="301680" y="1527120"/>
            <a:ext cx="8305872" cy="45716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altLang="ko-KR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UML Class Model</a:t>
            </a:r>
          </a:p>
          <a:p>
            <a:endParaRPr lang="el-GR" altLang="ko-KR" dirty="0"/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ADC974-253F-4354-A07D-53002892FAA7}"/>
              </a:ext>
            </a:extLst>
          </p:cNvPr>
          <p:cNvSpPr txBox="1"/>
          <p:nvPr/>
        </p:nvSpPr>
        <p:spPr>
          <a:xfrm>
            <a:off x="-6480" y="228600"/>
            <a:ext cx="915048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Models(2/3)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7ACA1B-2A34-4872-B4EB-1189825DE745}"/>
              </a:ext>
            </a:extLst>
          </p:cNvPr>
          <p:cNvSpPr txBox="1"/>
          <p:nvPr/>
        </p:nvSpPr>
        <p:spPr>
          <a:xfrm>
            <a:off x="4399585" y="962970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9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7A9353-5012-4BE7-A0BA-1C4CB4CB5E3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5" y="2000816"/>
            <a:ext cx="8061650" cy="441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24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10530</TotalTime>
  <Words>719</Words>
  <Application>Microsoft Office PowerPoint</Application>
  <PresentationFormat>화면 슬라이드 쇼(4:3)</PresentationFormat>
  <Paragraphs>170</Paragraphs>
  <Slides>18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DejaVu Sans</vt:lpstr>
      <vt:lpstr>Arial</vt:lpstr>
      <vt:lpstr>Georgia</vt:lpstr>
      <vt:lpstr>Segoe UI</vt:lpstr>
      <vt:lpstr>Symbol</vt:lpstr>
      <vt:lpstr>Times New Roman</vt:lpstr>
      <vt:lpstr>Wingdings</vt:lpstr>
      <vt:lpstr>Wingdings 2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Antonio</dc:creator>
  <dc:description/>
  <cp:lastModifiedBy>Sanggil Han</cp:lastModifiedBy>
  <cp:revision>235</cp:revision>
  <cp:lastPrinted>2018-03-05T07:33:08Z</cp:lastPrinted>
  <dcterms:created xsi:type="dcterms:W3CDTF">2013-02-21T17:50:16Z</dcterms:created>
  <dcterms:modified xsi:type="dcterms:W3CDTF">2019-06-04T08:00:22Z</dcterms:modified>
  <dc:language>pl-PL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uma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</vt:i4>
  </property>
</Properties>
</file>