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64" r:id="rId3"/>
    <p:sldId id="258" r:id="rId4"/>
    <p:sldId id="265" r:id="rId5"/>
    <p:sldId id="267" r:id="rId6"/>
    <p:sldId id="271" r:id="rId7"/>
    <p:sldId id="270" r:id="rId8"/>
    <p:sldId id="272" r:id="rId9"/>
    <p:sldId id="273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4" autoAdjust="0"/>
    <p:restoredTop sz="92892" autoAdjust="0"/>
  </p:normalViewPr>
  <p:slideViewPr>
    <p:cSldViewPr snapToGrid="0" snapToObjects="1">
      <p:cViewPr varScale="1">
        <p:scale>
          <a:sx n="106" d="100"/>
          <a:sy n="106" d="100"/>
        </p:scale>
        <p:origin x="13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02/06/2019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02/06/2019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713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54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21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80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07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012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14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325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06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34009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Architecture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Our Architecture is Publish–subscribe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7D14E6-9438-4CB4-BD86-C97C4A1ADAE1}"/>
              </a:ext>
            </a:extLst>
          </p:cNvPr>
          <p:cNvSpPr/>
          <p:nvPr/>
        </p:nvSpPr>
        <p:spPr>
          <a:xfrm>
            <a:off x="483594" y="4654475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FC6DF8-A25E-4250-9E5B-C76968641B84}"/>
              </a:ext>
            </a:extLst>
          </p:cNvPr>
          <p:cNvSpPr/>
          <p:nvPr/>
        </p:nvSpPr>
        <p:spPr>
          <a:xfrm>
            <a:off x="3585548" y="3622260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0DC4C4-F0EC-496E-8E75-E9AC5AD29BB0}"/>
              </a:ext>
            </a:extLst>
          </p:cNvPr>
          <p:cNvSpPr/>
          <p:nvPr/>
        </p:nvSpPr>
        <p:spPr>
          <a:xfrm>
            <a:off x="7166584" y="5294124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5FBC1F-FB72-413A-88B5-390A75DFE171}"/>
              </a:ext>
            </a:extLst>
          </p:cNvPr>
          <p:cNvSpPr/>
          <p:nvPr/>
        </p:nvSpPr>
        <p:spPr>
          <a:xfrm>
            <a:off x="7166584" y="2218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4E9B9F-D9A9-4A5D-A4BF-B3A409CEE3DE}"/>
              </a:ext>
            </a:extLst>
          </p:cNvPr>
          <p:cNvSpPr/>
          <p:nvPr/>
        </p:nvSpPr>
        <p:spPr>
          <a:xfrm>
            <a:off x="7166584" y="3234718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B732C8-AD7E-4D21-8DAF-F00C8C4B78C7}"/>
              </a:ext>
            </a:extLst>
          </p:cNvPr>
          <p:cNvSpPr/>
          <p:nvPr/>
        </p:nvSpPr>
        <p:spPr>
          <a:xfrm>
            <a:off x="7166584" y="4264421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8D3D7B-5C6E-43B0-AADB-CCADC53FCFE9}"/>
              </a:ext>
            </a:extLst>
          </p:cNvPr>
          <p:cNvSpPr/>
          <p:nvPr/>
        </p:nvSpPr>
        <p:spPr>
          <a:xfrm>
            <a:off x="483595" y="2599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4C0326-5585-4A66-A63B-64F238284765}"/>
              </a:ext>
            </a:extLst>
          </p:cNvPr>
          <p:cNvSpPr/>
          <p:nvPr/>
        </p:nvSpPr>
        <p:spPr>
          <a:xfrm>
            <a:off x="483593" y="3622260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5D5ECA8-4003-4DF2-A8A6-3BD99494D7DF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1977416" y="3038192"/>
            <a:ext cx="1608132" cy="1023161"/>
          </a:xfrm>
          <a:prstGeom prst="bentConnector3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257E4E9-1A3B-43DD-B3B7-45446928B3D3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1977414" y="4061353"/>
            <a:ext cx="1608134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8236A5C-6140-4152-A79B-1F08E987DDB5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1977415" y="4061353"/>
            <a:ext cx="1608133" cy="103221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316970A-6947-489B-BC72-C55B85A0769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079369" y="2657192"/>
            <a:ext cx="2087215" cy="1404161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A26A327-C969-453C-BB65-AB39E9170C2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079369" y="3673811"/>
            <a:ext cx="2087215" cy="387542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2630253-9CA2-476A-B4F6-BC21006C70B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5079369" y="4061353"/>
            <a:ext cx="2087215" cy="642161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2C13D0B-AB48-4E94-9EDF-4E791448D15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79369" y="4061353"/>
            <a:ext cx="2087215" cy="1671864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37BA32-4259-42E2-BBEE-83D0FB015183}"/>
              </a:ext>
            </a:extLst>
          </p:cNvPr>
          <p:cNvSpPr txBox="1"/>
          <p:nvPr/>
        </p:nvSpPr>
        <p:spPr>
          <a:xfrm>
            <a:off x="686537" y="3923361"/>
            <a:ext cx="108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3BB03D-3765-4108-BC7D-FBD61A9AECFD}"/>
              </a:ext>
            </a:extLst>
          </p:cNvPr>
          <p:cNvSpPr txBox="1"/>
          <p:nvPr/>
        </p:nvSpPr>
        <p:spPr>
          <a:xfrm>
            <a:off x="688800" y="2897003"/>
            <a:ext cx="108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869D66-4630-48F8-B178-060102130F02}"/>
              </a:ext>
            </a:extLst>
          </p:cNvPr>
          <p:cNvSpPr txBox="1"/>
          <p:nvPr/>
        </p:nvSpPr>
        <p:spPr>
          <a:xfrm>
            <a:off x="690309" y="4939679"/>
            <a:ext cx="108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56F218-0E42-4D0E-85C9-DACA8B51FC25}"/>
              </a:ext>
            </a:extLst>
          </p:cNvPr>
          <p:cNvSpPr txBox="1"/>
          <p:nvPr/>
        </p:nvSpPr>
        <p:spPr>
          <a:xfrm>
            <a:off x="3888458" y="3907464"/>
            <a:ext cx="80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3121A3-C125-4D7E-9783-B0F5C7E6BDE9}"/>
              </a:ext>
            </a:extLst>
          </p:cNvPr>
          <p:cNvSpPr txBox="1"/>
          <p:nvPr/>
        </p:nvSpPr>
        <p:spPr>
          <a:xfrm>
            <a:off x="7327282" y="2498857"/>
            <a:ext cx="117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BA8C99D-2F9C-46B9-99AF-858DDD809197}"/>
              </a:ext>
            </a:extLst>
          </p:cNvPr>
          <p:cNvSpPr txBox="1"/>
          <p:nvPr/>
        </p:nvSpPr>
        <p:spPr>
          <a:xfrm>
            <a:off x="7327282" y="3508973"/>
            <a:ext cx="117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203EF8-4F95-45B1-8692-3E1A68F576DA}"/>
              </a:ext>
            </a:extLst>
          </p:cNvPr>
          <p:cNvSpPr txBox="1"/>
          <p:nvPr/>
        </p:nvSpPr>
        <p:spPr>
          <a:xfrm>
            <a:off x="7327281" y="4561551"/>
            <a:ext cx="117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5FDE5D-7C67-4240-9061-B867B3A385B8}"/>
              </a:ext>
            </a:extLst>
          </p:cNvPr>
          <p:cNvSpPr txBox="1"/>
          <p:nvPr/>
        </p:nvSpPr>
        <p:spPr>
          <a:xfrm>
            <a:off x="7327282" y="5564349"/>
            <a:ext cx="117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DED1F9-70F2-4B8E-B97B-C3E0A2BF31F6}"/>
              </a:ext>
            </a:extLst>
          </p:cNvPr>
          <p:cNvSpPr txBox="1"/>
          <p:nvPr/>
        </p:nvSpPr>
        <p:spPr>
          <a:xfrm>
            <a:off x="2880697" y="3704928"/>
            <a:ext cx="704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53257-05AC-4C17-AE04-4B780977B51F}"/>
              </a:ext>
            </a:extLst>
          </p:cNvPr>
          <p:cNvSpPr txBox="1"/>
          <p:nvPr/>
        </p:nvSpPr>
        <p:spPr>
          <a:xfrm>
            <a:off x="5193680" y="3713694"/>
            <a:ext cx="83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</a:p>
        </p:txBody>
      </p:sp>
    </p:spTree>
    <p:extLst>
      <p:ext uri="{BB962C8B-B14F-4D97-AF65-F5344CB8AC3E}">
        <p14:creationId xmlns:p14="http://schemas.microsoft.com/office/powerpoint/2010/main" val="2237064499"/>
      </p:ext>
    </p:extLst>
  </p:cSld>
  <p:clrMapOvr>
    <a:masterClrMapping/>
  </p:clrMapOvr>
  <p:transition advClick="0"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Implementation Models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C31A82-FF86-4783-90C6-BFA185EDFB99}"/>
              </a:ext>
            </a:extLst>
          </p:cNvPr>
          <p:cNvSpPr/>
          <p:nvPr/>
        </p:nvSpPr>
        <p:spPr>
          <a:xfrm>
            <a:off x="558266" y="1617111"/>
            <a:ext cx="8021370" cy="45357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28E14-07ED-4C65-8B06-2D5B63CD7E64}"/>
              </a:ext>
            </a:extLst>
          </p:cNvPr>
          <p:cNvSpPr txBox="1"/>
          <p:nvPr/>
        </p:nvSpPr>
        <p:spPr>
          <a:xfrm>
            <a:off x="902298" y="1995637"/>
            <a:ext cx="73333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NEED TO ADD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REAL USE-CASE MODEL</a:t>
            </a:r>
          </a:p>
          <a:p>
            <a:pPr algn="ctr"/>
            <a:endParaRPr lang="en-GB" sz="4000" dirty="0">
              <a:solidFill>
                <a:schemeClr val="bg1"/>
              </a:solidFill>
            </a:endParaRP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ADRI WILL CREATE IT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WHEN EVERYONE FINISH CODING</a:t>
            </a:r>
          </a:p>
        </p:txBody>
      </p:sp>
    </p:spTree>
    <p:extLst>
      <p:ext uri="{BB962C8B-B14F-4D97-AF65-F5344CB8AC3E}">
        <p14:creationId xmlns:p14="http://schemas.microsoft.com/office/powerpoint/2010/main" val="3597413861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Implementation Models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C31A82-FF86-4783-90C6-BFA185EDFB99}"/>
              </a:ext>
            </a:extLst>
          </p:cNvPr>
          <p:cNvSpPr/>
          <p:nvPr/>
        </p:nvSpPr>
        <p:spPr>
          <a:xfrm>
            <a:off x="558266" y="1617111"/>
            <a:ext cx="8021370" cy="45357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28E14-07ED-4C65-8B06-2D5B63CD7E64}"/>
              </a:ext>
            </a:extLst>
          </p:cNvPr>
          <p:cNvSpPr txBox="1"/>
          <p:nvPr/>
        </p:nvSpPr>
        <p:spPr>
          <a:xfrm>
            <a:off x="902298" y="1995637"/>
            <a:ext cx="73333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NEED TO ADD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REAL CLASS MODEL</a:t>
            </a:r>
          </a:p>
          <a:p>
            <a:pPr algn="ctr"/>
            <a:endParaRPr lang="en-GB" sz="4000" dirty="0">
              <a:solidFill>
                <a:schemeClr val="bg1"/>
              </a:solidFill>
            </a:endParaRP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ADRI WILL CREATE IT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WHEN EVERYONE FINISH CODING</a:t>
            </a:r>
          </a:p>
        </p:txBody>
      </p:sp>
    </p:spTree>
    <p:extLst>
      <p:ext uri="{BB962C8B-B14F-4D97-AF65-F5344CB8AC3E}">
        <p14:creationId xmlns:p14="http://schemas.microsoft.com/office/powerpoint/2010/main" val="2031227237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Architecture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This is how it works in our application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7D14E6-9438-4CB4-BD86-C97C4A1ADAE1}"/>
              </a:ext>
            </a:extLst>
          </p:cNvPr>
          <p:cNvSpPr/>
          <p:nvPr/>
        </p:nvSpPr>
        <p:spPr>
          <a:xfrm>
            <a:off x="483594" y="4654475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FC6DF8-A25E-4250-9E5B-C76968641B84}"/>
              </a:ext>
            </a:extLst>
          </p:cNvPr>
          <p:cNvSpPr/>
          <p:nvPr/>
        </p:nvSpPr>
        <p:spPr>
          <a:xfrm>
            <a:off x="3559881" y="4646046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0DC4C4-F0EC-496E-8E75-E9AC5AD29BB0}"/>
              </a:ext>
            </a:extLst>
          </p:cNvPr>
          <p:cNvSpPr/>
          <p:nvPr/>
        </p:nvSpPr>
        <p:spPr>
          <a:xfrm>
            <a:off x="7166584" y="5294124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5FBC1F-FB72-413A-88B5-390A75DFE171}"/>
              </a:ext>
            </a:extLst>
          </p:cNvPr>
          <p:cNvSpPr/>
          <p:nvPr/>
        </p:nvSpPr>
        <p:spPr>
          <a:xfrm>
            <a:off x="7166584" y="2218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4E9B9F-D9A9-4A5D-A4BF-B3A409CEE3DE}"/>
              </a:ext>
            </a:extLst>
          </p:cNvPr>
          <p:cNvSpPr/>
          <p:nvPr/>
        </p:nvSpPr>
        <p:spPr>
          <a:xfrm>
            <a:off x="7166584" y="3234718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B732C8-AD7E-4D21-8DAF-F00C8C4B78C7}"/>
              </a:ext>
            </a:extLst>
          </p:cNvPr>
          <p:cNvSpPr/>
          <p:nvPr/>
        </p:nvSpPr>
        <p:spPr>
          <a:xfrm>
            <a:off x="7166584" y="4264421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8D3D7B-5C6E-43B0-AADB-CCADC53FCFE9}"/>
              </a:ext>
            </a:extLst>
          </p:cNvPr>
          <p:cNvSpPr/>
          <p:nvPr/>
        </p:nvSpPr>
        <p:spPr>
          <a:xfrm>
            <a:off x="483595" y="2599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7FC62E-0564-4A7B-8364-F299B750673C}"/>
              </a:ext>
            </a:extLst>
          </p:cNvPr>
          <p:cNvSpPr/>
          <p:nvPr/>
        </p:nvSpPr>
        <p:spPr>
          <a:xfrm>
            <a:off x="3545177" y="259923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4C0326-5585-4A66-A63B-64F238284765}"/>
              </a:ext>
            </a:extLst>
          </p:cNvPr>
          <p:cNvSpPr/>
          <p:nvPr/>
        </p:nvSpPr>
        <p:spPr>
          <a:xfrm>
            <a:off x="483593" y="3622260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5D5ECA8-4003-4DF2-A8A6-3BD99494D7D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977416" y="3038192"/>
            <a:ext cx="1567761" cy="140"/>
          </a:xfrm>
          <a:prstGeom prst="bentConnector3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257E4E9-1A3B-43DD-B3B7-45446928B3D3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1977414" y="3038332"/>
            <a:ext cx="1567763" cy="1023021"/>
          </a:xfrm>
          <a:prstGeom prst="bentConnector3">
            <a:avLst>
              <a:gd name="adj1" fmla="val 23436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8236A5C-6140-4152-A79B-1F08E987DDB5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1977415" y="3038332"/>
            <a:ext cx="1567762" cy="2055236"/>
          </a:xfrm>
          <a:prstGeom prst="bentConnector3">
            <a:avLst>
              <a:gd name="adj1" fmla="val 24014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316970A-6947-489B-BC72-C55B85A0769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053702" y="2657192"/>
            <a:ext cx="2112882" cy="2427947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A26A327-C969-453C-BB65-AB39E9170C2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053702" y="3673811"/>
            <a:ext cx="2112882" cy="1411328"/>
          </a:xfrm>
          <a:prstGeom prst="bentConnector3">
            <a:avLst>
              <a:gd name="adj1" fmla="val 82137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2630253-9CA2-476A-B4F6-BC21006C70B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053702" y="4703514"/>
            <a:ext cx="2112882" cy="381625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2C13D0B-AB48-4E94-9EDF-4E791448D15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53702" y="5085139"/>
            <a:ext cx="2112882" cy="648078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37BA32-4259-42E2-BBEE-83D0FB015183}"/>
              </a:ext>
            </a:extLst>
          </p:cNvPr>
          <p:cNvSpPr txBox="1"/>
          <p:nvPr/>
        </p:nvSpPr>
        <p:spPr>
          <a:xfrm>
            <a:off x="677830" y="381603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3BB03D-3765-4108-BC7D-FBD61A9AECFD}"/>
              </a:ext>
            </a:extLst>
          </p:cNvPr>
          <p:cNvSpPr txBox="1"/>
          <p:nvPr/>
        </p:nvSpPr>
        <p:spPr>
          <a:xfrm>
            <a:off x="686537" y="278356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869D66-4630-48F8-B178-060102130F02}"/>
              </a:ext>
            </a:extLst>
          </p:cNvPr>
          <p:cNvSpPr txBox="1"/>
          <p:nvPr/>
        </p:nvSpPr>
        <p:spPr>
          <a:xfrm>
            <a:off x="690309" y="4853650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C8AD8F-9C98-4711-9055-D6DA81450A2C}"/>
              </a:ext>
            </a:extLst>
          </p:cNvPr>
          <p:cNvSpPr txBox="1"/>
          <p:nvPr/>
        </p:nvSpPr>
        <p:spPr>
          <a:xfrm>
            <a:off x="3619117" y="2855160"/>
            <a:ext cx="145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POSTMANAGER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56F218-0E42-4D0E-85C9-DACA8B51FC25}"/>
              </a:ext>
            </a:extLst>
          </p:cNvPr>
          <p:cNvSpPr txBox="1"/>
          <p:nvPr/>
        </p:nvSpPr>
        <p:spPr>
          <a:xfrm>
            <a:off x="3659476" y="4810385"/>
            <a:ext cx="137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NOTIFICATION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3121A3-C125-4D7E-9783-B0F5C7E6BDE9}"/>
              </a:ext>
            </a:extLst>
          </p:cNvPr>
          <p:cNvSpPr txBox="1"/>
          <p:nvPr/>
        </p:nvSpPr>
        <p:spPr>
          <a:xfrm>
            <a:off x="7327278" y="238067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BA8C99D-2F9C-46B9-99AF-858DDD809197}"/>
              </a:ext>
            </a:extLst>
          </p:cNvPr>
          <p:cNvSpPr txBox="1"/>
          <p:nvPr/>
        </p:nvSpPr>
        <p:spPr>
          <a:xfrm>
            <a:off x="7327279" y="3411175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203EF8-4F95-45B1-8692-3E1A68F576DA}"/>
              </a:ext>
            </a:extLst>
          </p:cNvPr>
          <p:cNvSpPr txBox="1"/>
          <p:nvPr/>
        </p:nvSpPr>
        <p:spPr>
          <a:xfrm>
            <a:off x="7327281" y="445291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5FDE5D-7C67-4240-9061-B867B3A385B8}"/>
              </a:ext>
            </a:extLst>
          </p:cNvPr>
          <p:cNvSpPr txBox="1"/>
          <p:nvPr/>
        </p:nvSpPr>
        <p:spPr>
          <a:xfrm>
            <a:off x="7327280" y="5454206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77733E-0C6D-4036-A06A-F73D657A67A2}"/>
              </a:ext>
            </a:extLst>
          </p:cNvPr>
          <p:cNvCxnSpPr>
            <a:cxnSpLocks/>
          </p:cNvCxnSpPr>
          <p:nvPr/>
        </p:nvCxnSpPr>
        <p:spPr>
          <a:xfrm>
            <a:off x="3855282" y="3481421"/>
            <a:ext cx="0" cy="11485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C3EA77-FA35-42FE-877F-CF4EA80EF1C5}"/>
              </a:ext>
            </a:extLst>
          </p:cNvPr>
          <p:cNvCxnSpPr>
            <a:cxnSpLocks/>
          </p:cNvCxnSpPr>
          <p:nvPr/>
        </p:nvCxnSpPr>
        <p:spPr>
          <a:xfrm flipV="1">
            <a:off x="4082744" y="3481421"/>
            <a:ext cx="1" cy="11391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4DED1F9-70F2-4B8E-B97B-C3E0A2BF31F6}"/>
              </a:ext>
            </a:extLst>
          </p:cNvPr>
          <p:cNvSpPr txBox="1"/>
          <p:nvPr/>
        </p:nvSpPr>
        <p:spPr>
          <a:xfrm>
            <a:off x="2237329" y="2724893"/>
            <a:ext cx="100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53257-05AC-4C17-AE04-4B780977B51F}"/>
              </a:ext>
            </a:extLst>
          </p:cNvPr>
          <p:cNvSpPr txBox="1"/>
          <p:nvPr/>
        </p:nvSpPr>
        <p:spPr>
          <a:xfrm>
            <a:off x="5079369" y="5146429"/>
            <a:ext cx="1689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sendNotification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2A71829-419A-4064-80D5-FF249990516A}"/>
              </a:ext>
            </a:extLst>
          </p:cNvPr>
          <p:cNvSpPr txBox="1"/>
          <p:nvPr/>
        </p:nvSpPr>
        <p:spPr>
          <a:xfrm>
            <a:off x="4149307" y="3909626"/>
            <a:ext cx="241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getNotificationsForAPost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55427800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Why did we picked Publish–subscribe pattern?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08B316C-E910-4107-A5BD-A9AC755E4FE2}"/>
              </a:ext>
            </a:extLst>
          </p:cNvPr>
          <p:cNvSpPr txBox="1">
            <a:spLocks/>
          </p:cNvSpPr>
          <p:nvPr/>
        </p:nvSpPr>
        <p:spPr>
          <a:xfrm>
            <a:off x="669956" y="2222656"/>
            <a:ext cx="8012316" cy="41881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200" dirty="0"/>
              <a:t>A user may want to adopt a dog but the user does not want to check the rest of posts.</a:t>
            </a:r>
          </a:p>
          <a:p>
            <a:pPr>
              <a:buFontTx/>
              <a:buChar char="-"/>
            </a:pPr>
            <a:r>
              <a:rPr lang="en-GB" sz="2200" dirty="0"/>
              <a:t>A user may have lost his/her cat, and want to get notify if someone post a similar cat.</a:t>
            </a:r>
          </a:p>
          <a:p>
            <a:pPr>
              <a:buFontTx/>
              <a:buChar char="-"/>
            </a:pPr>
            <a:r>
              <a:rPr lang="en-GB" sz="2200" dirty="0"/>
              <a:t>Notifications are easy to implement following a Publish-subscribe pattern.</a:t>
            </a:r>
          </a:p>
          <a:p>
            <a:pPr>
              <a:buFontTx/>
              <a:buChar char="-"/>
            </a:pPr>
            <a:r>
              <a:rPr lang="en-GB" sz="2200" dirty="0"/>
              <a:t>The application is going to be very versatile to add future “tags” or conditions to get notified.</a:t>
            </a:r>
          </a:p>
          <a:p>
            <a:pPr>
              <a:buFontTx/>
              <a:buChar char="-"/>
            </a:pPr>
            <a:r>
              <a:rPr lang="en-GB" sz="2200" dirty="0"/>
              <a:t>A user doesn’t need to check the application several times to check what he/she wants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08B316C-E910-4107-A5BD-A9AC755E4FE2}"/>
              </a:ext>
            </a:extLst>
          </p:cNvPr>
          <p:cNvSpPr txBox="1">
            <a:spLocks/>
          </p:cNvSpPr>
          <p:nvPr/>
        </p:nvSpPr>
        <p:spPr>
          <a:xfrm>
            <a:off x="669956" y="2076470"/>
            <a:ext cx="8012316" cy="1698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200" dirty="0"/>
              <a:t>Personalized notifications</a:t>
            </a:r>
          </a:p>
          <a:p>
            <a:pPr>
              <a:buFontTx/>
              <a:buChar char="-"/>
            </a:pPr>
            <a:r>
              <a:rPr lang="en-GB" sz="2200" dirty="0"/>
              <a:t>Client (User) does not need to check manually the app</a:t>
            </a:r>
          </a:p>
          <a:p>
            <a:pPr>
              <a:buFontTx/>
              <a:buChar char="-"/>
            </a:pPr>
            <a:r>
              <a:rPr lang="en-GB" sz="2200" dirty="0"/>
              <a:t>Scalability</a:t>
            </a:r>
          </a:p>
          <a:p>
            <a:pPr>
              <a:buFontTx/>
              <a:buChar char="-"/>
            </a:pPr>
            <a:r>
              <a:rPr lang="en-GB" sz="2200" dirty="0"/>
              <a:t>Loose Coupling (between Publishers-Subscribers)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F8B654F-B07A-4DA7-8C24-891BCA77A454}"/>
              </a:ext>
            </a:extLst>
          </p:cNvPr>
          <p:cNvSpPr txBox="1">
            <a:spLocks/>
          </p:cNvSpPr>
          <p:nvPr/>
        </p:nvSpPr>
        <p:spPr>
          <a:xfrm>
            <a:off x="304800" y="3633666"/>
            <a:ext cx="8380521" cy="691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Disadvantages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79FC5E6-7605-4C7C-AC87-D0A0C45489C9}"/>
              </a:ext>
            </a:extLst>
          </p:cNvPr>
          <p:cNvSpPr txBox="1">
            <a:spLocks/>
          </p:cNvSpPr>
          <p:nvPr/>
        </p:nvSpPr>
        <p:spPr>
          <a:xfrm>
            <a:off x="673004" y="4183088"/>
            <a:ext cx="8012316" cy="2045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200" dirty="0"/>
              <a:t>As the system grows, it becomes slower (Need to check if there is any subscriber waiting for that “published post”)</a:t>
            </a:r>
          </a:p>
          <a:p>
            <a:pPr>
              <a:buFontTx/>
              <a:buChar char="-"/>
            </a:pPr>
            <a:r>
              <a:rPr lang="en-GB" sz="2200" dirty="0"/>
              <a:t>Loose Coupling has a side effect, publishers can not know if the subscribers have received the notification, as there is a loose couple between Publishers-Subscribers</a:t>
            </a:r>
          </a:p>
          <a:p>
            <a:pPr>
              <a:buFontTx/>
              <a:buChar char="-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70306486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5D97FB0-4CC3-488A-8B4A-C3EE654B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698" y="2625504"/>
            <a:ext cx="4536954" cy="2304905"/>
          </a:xfrm>
          <a:prstGeom prst="rect">
            <a:avLst/>
          </a:prstGeom>
        </p:spPr>
      </p:pic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UML Use-Case (Road Map)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1DF010-05CF-4AE8-BCD9-EA5C786AF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4" y="2218099"/>
            <a:ext cx="4338068" cy="37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46471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F05BF9-6C71-4CC7-BA0B-1BE2327294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2" t="5127" r="7769" b="7201"/>
          <a:stretch/>
        </p:blipFill>
        <p:spPr>
          <a:xfrm>
            <a:off x="1991763" y="1783532"/>
            <a:ext cx="5486400" cy="4609725"/>
          </a:xfrm>
          <a:prstGeom prst="rect">
            <a:avLst/>
          </a:prstGeom>
        </p:spPr>
      </p:pic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UML Use-Case (Simplified)</a:t>
            </a:r>
          </a:p>
        </p:txBody>
      </p:sp>
    </p:spTree>
    <p:extLst>
      <p:ext uri="{BB962C8B-B14F-4D97-AF65-F5344CB8AC3E}">
        <p14:creationId xmlns:p14="http://schemas.microsoft.com/office/powerpoint/2010/main" val="3183514888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5040DF-414A-4C55-896E-D16383ACFF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5" y="2000816"/>
            <a:ext cx="8061650" cy="4410032"/>
          </a:xfrm>
          <a:prstGeom prst="rect">
            <a:avLst/>
          </a:prstGeom>
        </p:spPr>
      </p:pic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UML Class Model</a:t>
            </a:r>
          </a:p>
        </p:txBody>
      </p:sp>
    </p:spTree>
    <p:extLst>
      <p:ext uri="{BB962C8B-B14F-4D97-AF65-F5344CB8AC3E}">
        <p14:creationId xmlns:p14="http://schemas.microsoft.com/office/powerpoint/2010/main" val="3464699630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UI Mobile-Design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77868-9736-407A-B682-B201FF03BAD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4" y="2218099"/>
            <a:ext cx="2221828" cy="39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08696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UI Web-Design</a:t>
            </a:r>
          </a:p>
        </p:txBody>
      </p:sp>
    </p:spTree>
    <p:extLst>
      <p:ext uri="{BB962C8B-B14F-4D97-AF65-F5344CB8AC3E}">
        <p14:creationId xmlns:p14="http://schemas.microsoft.com/office/powerpoint/2010/main" val="3589333119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10374</TotalTime>
  <Words>368</Words>
  <Application>Microsoft Office PowerPoint</Application>
  <PresentationFormat>On-screen Show (4:3)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Georgia</vt:lpstr>
      <vt:lpstr>Segoe UI</vt:lpstr>
      <vt:lpstr>Wingdings</vt:lpstr>
      <vt:lpstr>Wingdings 2</vt:lpstr>
      <vt:lpstr>Cívico</vt:lpstr>
      <vt:lpstr>Architecture</vt:lpstr>
      <vt:lpstr>Architecture</vt:lpstr>
      <vt:lpstr>Architecture</vt:lpstr>
      <vt:lpstr>Architecture</vt:lpstr>
      <vt:lpstr>Models</vt:lpstr>
      <vt:lpstr>Models</vt:lpstr>
      <vt:lpstr>Models</vt:lpstr>
      <vt:lpstr>Models</vt:lpstr>
      <vt:lpstr>Models</vt:lpstr>
      <vt:lpstr>Implementation Models</vt:lpstr>
      <vt:lpstr>Implementation Models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Adrián Salas Troya</cp:lastModifiedBy>
  <cp:revision>206</cp:revision>
  <cp:lastPrinted>2018-03-05T07:33:08Z</cp:lastPrinted>
  <dcterms:created xsi:type="dcterms:W3CDTF">2013-02-21T17:50:16Z</dcterms:created>
  <dcterms:modified xsi:type="dcterms:W3CDTF">2019-06-02T14:36:56Z</dcterms:modified>
</cp:coreProperties>
</file>