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</p:sldMasterIdLst>
  <p:sldIdLst>
    <p:sldId id="257" r:id="rId3"/>
    <p:sldId id="259" r:id="rId4"/>
    <p:sldId id="268" r:id="rId5"/>
    <p:sldId id="273" r:id="rId6"/>
    <p:sldId id="267" r:id="rId7"/>
    <p:sldId id="274" r:id="rId8"/>
    <p:sldId id="258" r:id="rId9"/>
    <p:sldId id="276" r:id="rId10"/>
    <p:sldId id="277" r:id="rId11"/>
    <p:sldId id="278" r:id="rId12"/>
    <p:sldId id="286" r:id="rId13"/>
    <p:sldId id="279" r:id="rId14"/>
    <p:sldId id="283" r:id="rId15"/>
    <p:sldId id="285" r:id="rId16"/>
    <p:sldId id="288" r:id="rId17"/>
    <p:sldId id="289" r:id="rId18"/>
    <p:sldId id="282" r:id="rId19"/>
    <p:sldId id="263" r:id="rId20"/>
    <p:sldId id="280" r:id="rId21"/>
    <p:sldId id="281" r:id="rId22"/>
    <p:sldId id="290" r:id="rId23"/>
    <p:sldId id="291" r:id="rId24"/>
    <p:sldId id="292" r:id="rId25"/>
    <p:sldId id="266" r:id="rId26"/>
    <p:sldId id="261" r:id="rId27"/>
    <p:sldId id="272" r:id="rId28"/>
  </p:sldIdLst>
  <p:sldSz cx="12192000" cy="6858000"/>
  <p:notesSz cx="6858000" cy="9144000"/>
  <p:embeddedFontLst>
    <p:embeddedFont>
      <p:font typeface="나눔바른고딕" panose="020B0603020101020101" pitchFamily="50" charset="-127"/>
      <p:regular r:id="rId29"/>
      <p:bold r:id="rId30"/>
    </p:embeddedFont>
    <p:embeddedFont>
      <p:font typeface="나눔바른고딕 Light" panose="020B0603020101020101" pitchFamily="50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함초롬돋움" panose="020B0604000101010101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61D6E1"/>
    <a:srgbClr val="7EB3E4"/>
    <a:srgbClr val="FFCCCC"/>
    <a:srgbClr val="A3C2E2"/>
    <a:srgbClr val="919191"/>
    <a:srgbClr val="70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0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83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011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08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48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102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11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6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162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00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9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743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643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4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94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8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46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3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5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1D6E1"/>
            </a:gs>
            <a:gs pos="100000">
              <a:srgbClr val="FFCCC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975822" y="3736312"/>
            <a:ext cx="2481894" cy="10197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gradFill flip="none" rotWithShape="1">
              <a:gsLst>
                <a:gs pos="0">
                  <a:srgbClr val="61D6E1"/>
                </a:gs>
                <a:gs pos="100000">
                  <a:srgbClr val="FFCCCC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조장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2020203091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배영현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조원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2020203002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박상천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97468" y="1816229"/>
            <a:ext cx="670058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i="1" spc="-15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공학설계입문</a:t>
            </a:r>
            <a:endParaRPr lang="en-US" altLang="ko-KR" sz="4800" b="1" i="1" spc="-15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6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 종 발 표</a:t>
            </a:r>
            <a:r>
              <a:rPr lang="en-US" altLang="ko-KR" sz="16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48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06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441815-8B08-4CD1-95B5-4312DB8E54DD}"/>
              </a:ext>
            </a:extLst>
          </p:cNvPr>
          <p:cNvSpPr txBox="1"/>
          <p:nvPr/>
        </p:nvSpPr>
        <p:spPr>
          <a:xfrm>
            <a:off x="0" y="116080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3200" i="1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설계 및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38556-50D8-43F7-8AF2-58AAA4EE413D}"/>
              </a:ext>
            </a:extLst>
          </p:cNvPr>
          <p:cNvSpPr txBox="1"/>
          <p:nvPr/>
        </p:nvSpPr>
        <p:spPr>
          <a:xfrm>
            <a:off x="0" y="677948"/>
            <a:ext cx="609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소프트웨어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4AD8CDA-150A-4A0E-BDE5-8734B5331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FBD87-CDB7-48C4-BF7A-CD8B0B7C3423}"/>
              </a:ext>
            </a:extLst>
          </p:cNvPr>
          <p:cNvSpPr txBox="1"/>
          <p:nvPr/>
        </p:nvSpPr>
        <p:spPr>
          <a:xfrm>
            <a:off x="2783910" y="1373692"/>
            <a:ext cx="662000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마무리 부분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6203612-6FBC-41BE-86DF-243CA61BF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163" y="1775675"/>
            <a:ext cx="19926747" cy="747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D2BBF9F-9B46-4456-8498-9A0E67491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B47AFB3-B368-44CC-8CEA-C3DAA45DE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83763032">
            <a:extLst>
              <a:ext uri="{FF2B5EF4-FFF2-40B4-BE49-F238E27FC236}">
                <a16:creationId xmlns:a16="http://schemas.microsoft.com/office/drawing/2014/main" id="{319B1F73-21FE-4448-B750-FD4EFCA26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3130" y="2522928"/>
            <a:ext cx="11341564" cy="346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22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441815-8B08-4CD1-95B5-4312DB8E54DD}"/>
              </a:ext>
            </a:extLst>
          </p:cNvPr>
          <p:cNvSpPr txBox="1"/>
          <p:nvPr/>
        </p:nvSpPr>
        <p:spPr>
          <a:xfrm>
            <a:off x="0" y="116080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3200" i="1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설계 및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38556-50D8-43F7-8AF2-58AAA4EE413D}"/>
              </a:ext>
            </a:extLst>
          </p:cNvPr>
          <p:cNvSpPr txBox="1"/>
          <p:nvPr/>
        </p:nvSpPr>
        <p:spPr>
          <a:xfrm>
            <a:off x="0" y="677948"/>
            <a:ext cx="609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하드웨어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D8C280A-72B1-4F0C-A1E1-349142DB9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50BCB-4F4D-4738-B0A6-988C80D975EB}"/>
              </a:ext>
            </a:extLst>
          </p:cNvPr>
          <p:cNvSpPr txBox="1"/>
          <p:nvPr/>
        </p:nvSpPr>
        <p:spPr>
          <a:xfrm>
            <a:off x="0" y="1151250"/>
            <a:ext cx="6096000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완성된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시제품의 모습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  <a:endParaRPr lang="ko-KR" altLang="en-US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BE990A-63E4-45D8-A319-44DCFFE69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83764472">
            <a:extLst>
              <a:ext uri="{FF2B5EF4-FFF2-40B4-BE49-F238E27FC236}">
                <a16:creationId xmlns:a16="http://schemas.microsoft.com/office/drawing/2014/main" id="{BCBC6B2E-4F21-44F8-B737-996355331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3952" y="1385929"/>
            <a:ext cx="3471143" cy="46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52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441815-8B08-4CD1-95B5-4312DB8E54DD}"/>
              </a:ext>
            </a:extLst>
          </p:cNvPr>
          <p:cNvSpPr txBox="1"/>
          <p:nvPr/>
        </p:nvSpPr>
        <p:spPr>
          <a:xfrm>
            <a:off x="0" y="116080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3200" i="1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설계 및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38556-50D8-43F7-8AF2-58AAA4EE413D}"/>
              </a:ext>
            </a:extLst>
          </p:cNvPr>
          <p:cNvSpPr txBox="1"/>
          <p:nvPr/>
        </p:nvSpPr>
        <p:spPr>
          <a:xfrm>
            <a:off x="0" y="677948"/>
            <a:ext cx="609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하드웨어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D8C280A-72B1-4F0C-A1E1-349142DB9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48916704">
            <a:extLst>
              <a:ext uri="{FF2B5EF4-FFF2-40B4-BE49-F238E27FC236}">
                <a16:creationId xmlns:a16="http://schemas.microsoft.com/office/drawing/2014/main" id="{19050930-C2E0-44D5-9989-4D12F7C07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467" b="61"/>
          <a:stretch/>
        </p:blipFill>
        <p:spPr bwMode="auto">
          <a:xfrm>
            <a:off x="1430337" y="2205355"/>
            <a:ext cx="3935746" cy="299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248916704">
            <a:extLst>
              <a:ext uri="{FF2B5EF4-FFF2-40B4-BE49-F238E27FC236}">
                <a16:creationId xmlns:a16="http://schemas.microsoft.com/office/drawing/2014/main" id="{4A601064-FB68-4FF6-825D-21A8B889BA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484" r="42" b="61"/>
          <a:stretch/>
        </p:blipFill>
        <p:spPr bwMode="auto">
          <a:xfrm>
            <a:off x="6825919" y="2205355"/>
            <a:ext cx="4135717" cy="299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68D4E1-0985-4508-955F-6584A19DE1A1}"/>
              </a:ext>
            </a:extLst>
          </p:cNvPr>
          <p:cNvSpPr txBox="1"/>
          <p:nvPr/>
        </p:nvSpPr>
        <p:spPr>
          <a:xfrm>
            <a:off x="3046956" y="1255918"/>
            <a:ext cx="6096000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모터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모습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  <a:endParaRPr lang="ko-KR" altLang="en-US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155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441815-8B08-4CD1-95B5-4312DB8E54DD}"/>
              </a:ext>
            </a:extLst>
          </p:cNvPr>
          <p:cNvSpPr txBox="1"/>
          <p:nvPr/>
        </p:nvSpPr>
        <p:spPr>
          <a:xfrm>
            <a:off x="0" y="116080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3200" i="1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설계 및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38556-50D8-43F7-8AF2-58AAA4EE413D}"/>
              </a:ext>
            </a:extLst>
          </p:cNvPr>
          <p:cNvSpPr txBox="1"/>
          <p:nvPr/>
        </p:nvSpPr>
        <p:spPr>
          <a:xfrm>
            <a:off x="0" y="677948"/>
            <a:ext cx="609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하드웨어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D8C280A-72B1-4F0C-A1E1-349142DB9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79F840-EFF3-4A80-8368-56946CEEF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9840" y="16916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AD1BA38-2EEF-4F32-875B-71E179C4D0E7}"/>
              </a:ext>
            </a:extLst>
          </p:cNvPr>
          <p:cNvGrpSpPr/>
          <p:nvPr/>
        </p:nvGrpSpPr>
        <p:grpSpPr>
          <a:xfrm>
            <a:off x="-187484" y="1391170"/>
            <a:ext cx="7360920" cy="5064913"/>
            <a:chOff x="-812324" y="1379643"/>
            <a:chExt cx="7360920" cy="5064913"/>
          </a:xfrm>
        </p:grpSpPr>
        <p:pic>
          <p:nvPicPr>
            <p:cNvPr id="3073" name="_x248916704">
              <a:extLst>
                <a:ext uri="{FF2B5EF4-FFF2-40B4-BE49-F238E27FC236}">
                  <a16:creationId xmlns:a16="http://schemas.microsoft.com/office/drawing/2014/main" id="{EACBAFD1-D313-4A32-ABE3-1F4821312F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653" y="1379643"/>
              <a:ext cx="3422967" cy="454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E10E29-9ACC-424A-A93B-D0BA8487B5F8}"/>
                </a:ext>
              </a:extLst>
            </p:cNvPr>
            <p:cNvSpPr txBox="1"/>
            <p:nvPr/>
          </p:nvSpPr>
          <p:spPr>
            <a:xfrm>
              <a:off x="-812324" y="5975197"/>
              <a:ext cx="7360920" cy="4693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fontAlgn="base" latinLnBrk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kern="0" spc="0" dirty="0">
                  <a:solidFill>
                    <a:srgbClr val="000000"/>
                  </a:solidFill>
                  <a:effectLst/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&lt;</a:t>
              </a:r>
              <a:r>
                <a:rPr lang="ko-KR" altLang="en-US" sz="1400" kern="0" spc="0" dirty="0" err="1">
                  <a:solidFill>
                    <a:srgbClr val="000000"/>
                  </a:solidFill>
                  <a:effectLst/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글루건을</a:t>
              </a:r>
              <a:r>
                <a:rPr lang="ko-KR" altLang="en-US" sz="1400" kern="0" spc="0" dirty="0">
                  <a:solidFill>
                    <a:srgbClr val="000000"/>
                  </a:solidFill>
                  <a:effectLst/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사용하기 위해 레고에 종이를 붙인 모습</a:t>
              </a:r>
              <a:r>
                <a:rPr lang="en-US" altLang="ko-KR" sz="1400" kern="0" spc="0" dirty="0">
                  <a:solidFill>
                    <a:srgbClr val="000000"/>
                  </a:solidFill>
                  <a:effectLst/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&gt;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3A26B97F-00AD-4E78-BAF7-AF5F436DA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41CEB74-48DD-4583-A251-8AF909BAE7D8}"/>
              </a:ext>
            </a:extLst>
          </p:cNvPr>
          <p:cNvGrpSpPr/>
          <p:nvPr/>
        </p:nvGrpSpPr>
        <p:grpSpPr>
          <a:xfrm>
            <a:off x="4972050" y="1422225"/>
            <a:ext cx="7764780" cy="5033858"/>
            <a:chOff x="4743450" y="1422225"/>
            <a:chExt cx="7764780" cy="5033858"/>
          </a:xfrm>
        </p:grpSpPr>
        <p:pic>
          <p:nvPicPr>
            <p:cNvPr id="3075" name="_x256896072">
              <a:extLst>
                <a:ext uri="{FF2B5EF4-FFF2-40B4-BE49-F238E27FC236}">
                  <a16:creationId xmlns:a16="http://schemas.microsoft.com/office/drawing/2014/main" id="{600A3A9E-20BE-456F-BF3E-9E183B2AC8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25" y="1422225"/>
              <a:ext cx="3422967" cy="4563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F951F4-1A2D-4BA8-82C9-362536F4D29C}"/>
                </a:ext>
              </a:extLst>
            </p:cNvPr>
            <p:cNvSpPr txBox="1"/>
            <p:nvPr/>
          </p:nvSpPr>
          <p:spPr>
            <a:xfrm>
              <a:off x="4743450" y="5986724"/>
              <a:ext cx="7764780" cy="4693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fontAlgn="base" latinLnBrk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kern="0" spc="0" dirty="0">
                  <a:solidFill>
                    <a:srgbClr val="000000"/>
                  </a:solidFill>
                  <a:effectLst/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&lt;</a:t>
              </a:r>
              <a:r>
                <a:rPr lang="ko-KR" altLang="en-US" sz="1400" kern="0" spc="0" dirty="0">
                  <a:solidFill>
                    <a:srgbClr val="000000"/>
                  </a:solidFill>
                  <a:effectLst/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시제품 내부 모습</a:t>
              </a:r>
              <a:r>
                <a:rPr lang="en-US" altLang="ko-KR" sz="1400" kern="0" spc="0" dirty="0">
                  <a:solidFill>
                    <a:srgbClr val="000000"/>
                  </a:solidFill>
                  <a:effectLst/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&gt;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50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441815-8B08-4CD1-95B5-4312DB8E54DD}"/>
              </a:ext>
            </a:extLst>
          </p:cNvPr>
          <p:cNvSpPr txBox="1"/>
          <p:nvPr/>
        </p:nvSpPr>
        <p:spPr>
          <a:xfrm>
            <a:off x="0" y="116080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3200" i="1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설계 및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38556-50D8-43F7-8AF2-58AAA4EE413D}"/>
              </a:ext>
            </a:extLst>
          </p:cNvPr>
          <p:cNvSpPr txBox="1"/>
          <p:nvPr/>
        </p:nvSpPr>
        <p:spPr>
          <a:xfrm>
            <a:off x="0" y="677948"/>
            <a:ext cx="609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하드웨어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D8C280A-72B1-4F0C-A1E1-349142DB9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49592-8BCA-4F54-B5A8-66C2AAEB6F02}"/>
              </a:ext>
            </a:extLst>
          </p:cNvPr>
          <p:cNvSpPr txBox="1"/>
          <p:nvPr/>
        </p:nvSpPr>
        <p:spPr>
          <a:xfrm>
            <a:off x="3046956" y="1151250"/>
            <a:ext cx="60960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브릭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디스플레이에 나타나는 안내 문구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904B3-9B34-42CA-A342-B401D27A6FF3}"/>
              </a:ext>
            </a:extLst>
          </p:cNvPr>
          <p:cNvSpPr txBox="1"/>
          <p:nvPr/>
        </p:nvSpPr>
        <p:spPr>
          <a:xfrm>
            <a:off x="6093912" y="5975852"/>
            <a:ext cx="6096000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터치 센서를 눌러 경사로 또는 계단으로 변경하라는 안내 화면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  <a:endParaRPr lang="ko-KR" altLang="en-US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36644-3B9A-4F95-8924-6B1C951BF0E5}"/>
              </a:ext>
            </a:extLst>
          </p:cNvPr>
          <p:cNvSpPr txBox="1"/>
          <p:nvPr/>
        </p:nvSpPr>
        <p:spPr>
          <a:xfrm>
            <a:off x="226512" y="5975852"/>
            <a:ext cx="6096000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시작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화면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  <a:endParaRPr lang="ko-KR" altLang="en-US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0EDE557-9D01-4039-8D06-D6F2D69A4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48961632">
            <a:extLst>
              <a:ext uri="{FF2B5EF4-FFF2-40B4-BE49-F238E27FC236}">
                <a16:creationId xmlns:a16="http://schemas.microsoft.com/office/drawing/2014/main" id="{294B648A-B59D-4B00-BBFD-02A1D73C1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1481" y="2164080"/>
            <a:ext cx="3282950" cy="375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4B9D9D-E1FA-4556-8F49-5FF58BA18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83764040">
            <a:extLst>
              <a:ext uri="{FF2B5EF4-FFF2-40B4-BE49-F238E27FC236}">
                <a16:creationId xmlns:a16="http://schemas.microsoft.com/office/drawing/2014/main" id="{FFB62635-76F0-47CA-9280-44A41A2EF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1386928" y="2473132"/>
            <a:ext cx="3775168" cy="311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971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441815-8B08-4CD1-95B5-4312DB8E54DD}"/>
              </a:ext>
            </a:extLst>
          </p:cNvPr>
          <p:cNvSpPr txBox="1"/>
          <p:nvPr/>
        </p:nvSpPr>
        <p:spPr>
          <a:xfrm>
            <a:off x="0" y="116080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3200" i="1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설계 및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38556-50D8-43F7-8AF2-58AAA4EE413D}"/>
              </a:ext>
            </a:extLst>
          </p:cNvPr>
          <p:cNvSpPr txBox="1"/>
          <p:nvPr/>
        </p:nvSpPr>
        <p:spPr>
          <a:xfrm>
            <a:off x="0" y="677948"/>
            <a:ext cx="609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하드웨어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D8C280A-72B1-4F0C-A1E1-349142DB9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49592-8BCA-4F54-B5A8-66C2AAEB6F02}"/>
              </a:ext>
            </a:extLst>
          </p:cNvPr>
          <p:cNvSpPr txBox="1"/>
          <p:nvPr/>
        </p:nvSpPr>
        <p:spPr>
          <a:xfrm>
            <a:off x="3046956" y="1151250"/>
            <a:ext cx="60960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브릭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디스플레이에 나타나는 안내 문구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904B3-9B34-42CA-A342-B401D27A6FF3}"/>
              </a:ext>
            </a:extLst>
          </p:cNvPr>
          <p:cNvSpPr txBox="1"/>
          <p:nvPr/>
        </p:nvSpPr>
        <p:spPr>
          <a:xfrm>
            <a:off x="6093912" y="5975852"/>
            <a:ext cx="6096000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타이머를 통해 측정된 경과 시간을 알려주는 화면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  <a:endParaRPr lang="ko-KR" altLang="en-US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36644-3B9A-4F95-8924-6B1C951BF0E5}"/>
              </a:ext>
            </a:extLst>
          </p:cNvPr>
          <p:cNvSpPr txBox="1"/>
          <p:nvPr/>
        </p:nvSpPr>
        <p:spPr>
          <a:xfrm>
            <a:off x="226512" y="5975852"/>
            <a:ext cx="6096000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보행자가 통행 이후 일정시간이 지나면 다시 돌아가는 작동을 안내하는 화면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  <a:endParaRPr lang="ko-KR" altLang="en-US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0EDE557-9D01-4039-8D06-D6F2D69A4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038833-3915-4143-83D7-5B79255EA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93356480">
            <a:extLst>
              <a:ext uri="{FF2B5EF4-FFF2-40B4-BE49-F238E27FC236}">
                <a16:creationId xmlns:a16="http://schemas.microsoft.com/office/drawing/2014/main" id="{67D50BFD-E9AE-43BA-898F-435C8564B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5698" y="2092615"/>
            <a:ext cx="2912427" cy="388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B9699BF-9570-4BDA-BEE0-2B6E591D8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393966432">
            <a:extLst>
              <a:ext uri="{FF2B5EF4-FFF2-40B4-BE49-F238E27FC236}">
                <a16:creationId xmlns:a16="http://schemas.microsoft.com/office/drawing/2014/main" id="{D63DBBB4-D4DE-4D7D-95F5-4DE41324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0658" y="2094116"/>
            <a:ext cx="2912427" cy="388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40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441815-8B08-4CD1-95B5-4312DB8E54DD}"/>
              </a:ext>
            </a:extLst>
          </p:cNvPr>
          <p:cNvSpPr txBox="1"/>
          <p:nvPr/>
        </p:nvSpPr>
        <p:spPr>
          <a:xfrm>
            <a:off x="0" y="116080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3200" i="1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설계 및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38556-50D8-43F7-8AF2-58AAA4EE413D}"/>
              </a:ext>
            </a:extLst>
          </p:cNvPr>
          <p:cNvSpPr txBox="1"/>
          <p:nvPr/>
        </p:nvSpPr>
        <p:spPr>
          <a:xfrm>
            <a:off x="0" y="677948"/>
            <a:ext cx="609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하드웨어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D8C280A-72B1-4F0C-A1E1-349142DB9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49592-8BCA-4F54-B5A8-66C2AAEB6F02}"/>
              </a:ext>
            </a:extLst>
          </p:cNvPr>
          <p:cNvSpPr txBox="1"/>
          <p:nvPr/>
        </p:nvSpPr>
        <p:spPr>
          <a:xfrm>
            <a:off x="3046956" y="1151250"/>
            <a:ext cx="60960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브릭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디스플레이에 나타나는 안내 문구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904B3-9B34-42CA-A342-B401D27A6FF3}"/>
              </a:ext>
            </a:extLst>
          </p:cNvPr>
          <p:cNvSpPr txBox="1"/>
          <p:nvPr/>
        </p:nvSpPr>
        <p:spPr>
          <a:xfrm>
            <a:off x="560002" y="5881266"/>
            <a:ext cx="6096000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경사로 유지 시간이 늘어남을 알려주는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화면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  <a:endParaRPr lang="ko-KR" altLang="en-US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0EDE557-9D01-4039-8D06-D6F2D69A4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038833-3915-4143-83D7-5B79255EA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9699BF-9570-4BDA-BEE0-2B6E591D8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AD61FB8-5188-4883-AC50-5697400AF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92735192">
            <a:extLst>
              <a:ext uri="{FF2B5EF4-FFF2-40B4-BE49-F238E27FC236}">
                <a16:creationId xmlns:a16="http://schemas.microsoft.com/office/drawing/2014/main" id="{D58EF6C6-BA1D-4FD2-B8F0-A7992FB63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1632093" y="2610114"/>
            <a:ext cx="3738459" cy="280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EE2F208C-D897-49CF-8B5B-F05AEC9A2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389018424">
            <a:extLst>
              <a:ext uri="{FF2B5EF4-FFF2-40B4-BE49-F238E27FC236}">
                <a16:creationId xmlns:a16="http://schemas.microsoft.com/office/drawing/2014/main" id="{7B929426-3B11-42B9-8A3A-93BBA4EB5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6821084" y="2610480"/>
            <a:ext cx="3739190" cy="280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59F49B-5B55-4007-8CE0-AD0C87833F1B}"/>
              </a:ext>
            </a:extLst>
          </p:cNvPr>
          <p:cNvSpPr txBox="1"/>
          <p:nvPr/>
        </p:nvSpPr>
        <p:spPr>
          <a:xfrm>
            <a:off x="5802562" y="5881266"/>
            <a:ext cx="6096000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종료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화면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  <a:endParaRPr lang="ko-KR" altLang="en-US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293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1D6E1"/>
            </a:gs>
            <a:gs pos="100000">
              <a:srgbClr val="FFCCC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45710" y="2555264"/>
            <a:ext cx="6700580" cy="1054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spc="-150" dirty="0">
                <a:solidFill>
                  <a:prstClr val="whit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시연 영상</a:t>
            </a:r>
            <a:endParaRPr lang="ko-KR" altLang="en-US" sz="4800" dirty="0">
              <a:solidFill>
                <a:prstClr val="white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92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993A3-70C6-4A8A-B6AF-337075C0939E}"/>
              </a:ext>
            </a:extLst>
          </p:cNvPr>
          <p:cNvSpPr txBox="1"/>
          <p:nvPr/>
        </p:nvSpPr>
        <p:spPr>
          <a:xfrm>
            <a:off x="0" y="677948"/>
            <a:ext cx="609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일반적인 경우에 자동으로 되돌아가는 모습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8DA37-4505-4592-BF97-2C8AF840D149}"/>
              </a:ext>
            </a:extLst>
          </p:cNvPr>
          <p:cNvSpPr txBox="1"/>
          <p:nvPr/>
        </p:nvSpPr>
        <p:spPr>
          <a:xfrm>
            <a:off x="0" y="133285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3200" i="1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시연영상</a:t>
            </a:r>
            <a:endParaRPr lang="ko-KR" altLang="en-US" sz="32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202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993A3-70C6-4A8A-B6AF-337075C0939E}"/>
              </a:ext>
            </a:extLst>
          </p:cNvPr>
          <p:cNvSpPr txBox="1"/>
          <p:nvPr/>
        </p:nvSpPr>
        <p:spPr>
          <a:xfrm>
            <a:off x="0" y="677948"/>
            <a:ext cx="609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여러 기능 시연 모습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8DA37-4505-4592-BF97-2C8AF840D149}"/>
              </a:ext>
            </a:extLst>
          </p:cNvPr>
          <p:cNvSpPr txBox="1"/>
          <p:nvPr/>
        </p:nvSpPr>
        <p:spPr>
          <a:xfrm>
            <a:off x="0" y="133285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3200" i="1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시연영상</a:t>
            </a:r>
            <a:endParaRPr lang="ko-KR" altLang="en-US" sz="32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CF81-EA4D-4863-8BE2-B9BD1607E84F}"/>
              </a:ext>
            </a:extLst>
          </p:cNvPr>
          <p:cNvSpPr txBox="1"/>
          <p:nvPr/>
        </p:nvSpPr>
        <p:spPr>
          <a:xfrm>
            <a:off x="1769340" y="1226500"/>
            <a:ext cx="3550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터치센서가 한 번 더 눌렸을 때 시간 연장 기능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  <a:endParaRPr lang="ko-KR" altLang="en-US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888EA5-4150-4D78-BC5C-3E5D51FAB32F}"/>
              </a:ext>
            </a:extLst>
          </p:cNvPr>
          <p:cNvSpPr txBox="1"/>
          <p:nvPr/>
        </p:nvSpPr>
        <p:spPr>
          <a:xfrm>
            <a:off x="6871690" y="1226500"/>
            <a:ext cx="2949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 후 사용자가 직접 되돌리는 기능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  <a:endParaRPr lang="ko-KR" altLang="en-US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67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200" i="1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목차</a:t>
            </a:r>
            <a:endParaRPr lang="ko-KR" altLang="en-US" sz="2400" i="1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7" name="사각형: 둥근 위쪽 모서리 3">
            <a:extLst>
              <a:ext uri="{FF2B5EF4-FFF2-40B4-BE49-F238E27FC236}">
                <a16:creationId xmlns:a16="http://schemas.microsoft.com/office/drawing/2014/main" id="{41D1E14E-852B-4477-92E8-069872DB3371}"/>
              </a:ext>
            </a:extLst>
          </p:cNvPr>
          <p:cNvSpPr/>
          <p:nvPr/>
        </p:nvSpPr>
        <p:spPr>
          <a:xfrm rot="16200000">
            <a:off x="2196891" y="3832857"/>
            <a:ext cx="806246" cy="2006209"/>
          </a:xfrm>
          <a:prstGeom prst="round2SameRect">
            <a:avLst>
              <a:gd name="adj1" fmla="val 19106"/>
              <a:gd name="adj2" fmla="val 0"/>
            </a:avLst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42B83027-52E0-4252-9FF8-967F442919F2}"/>
              </a:ext>
            </a:extLst>
          </p:cNvPr>
          <p:cNvSpPr/>
          <p:nvPr/>
        </p:nvSpPr>
        <p:spPr>
          <a:xfrm flipH="1" flipV="1">
            <a:off x="3140019" y="4708641"/>
            <a:ext cx="463098" cy="530442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10800000" sx="91000" sy="9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662D83-211A-4E28-B9D8-0EC640AE5AFC}"/>
              </a:ext>
            </a:extLst>
          </p:cNvPr>
          <p:cNvSpPr/>
          <p:nvPr/>
        </p:nvSpPr>
        <p:spPr>
          <a:xfrm rot="16200000">
            <a:off x="3784740" y="3259013"/>
            <a:ext cx="806246" cy="2095688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B1A1E3F-4251-43E0-98FC-B07B808F2F18}"/>
              </a:ext>
            </a:extLst>
          </p:cNvPr>
          <p:cNvSpPr/>
          <p:nvPr/>
        </p:nvSpPr>
        <p:spPr>
          <a:xfrm>
            <a:off x="1596909" y="5444329"/>
            <a:ext cx="262598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중간발표까지의   내용   리마인드</a:t>
            </a:r>
            <a:endParaRPr lang="en-US" altLang="ko-KR" sz="1400" spc="-150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어떤 공학 설계 목표를 어떻게 정하였고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중간발표 당시 진행상황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직각 삼각형 42">
            <a:extLst>
              <a:ext uri="{FF2B5EF4-FFF2-40B4-BE49-F238E27FC236}">
                <a16:creationId xmlns:a16="http://schemas.microsoft.com/office/drawing/2014/main" id="{ABF486EB-0372-4A82-9518-25A62A4C710E}"/>
              </a:ext>
            </a:extLst>
          </p:cNvPr>
          <p:cNvSpPr/>
          <p:nvPr/>
        </p:nvSpPr>
        <p:spPr>
          <a:xfrm flipH="1" flipV="1">
            <a:off x="4862073" y="4180877"/>
            <a:ext cx="373627" cy="52910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10800000" sx="91000" sy="9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5CBD646-BFAD-43AC-9B6B-5B9453F343FD}"/>
              </a:ext>
            </a:extLst>
          </p:cNvPr>
          <p:cNvSpPr/>
          <p:nvPr/>
        </p:nvSpPr>
        <p:spPr>
          <a:xfrm rot="16200000">
            <a:off x="5462058" y="2774645"/>
            <a:ext cx="806246" cy="2006213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id="{55F0BD49-8564-459A-BFEB-0271720FB12D}"/>
              </a:ext>
            </a:extLst>
          </p:cNvPr>
          <p:cNvSpPr/>
          <p:nvPr/>
        </p:nvSpPr>
        <p:spPr>
          <a:xfrm flipH="1" flipV="1">
            <a:off x="6494656" y="3651772"/>
            <a:ext cx="373627" cy="52910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10800000" sx="91000" sy="9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F7E308C-0406-4C30-A491-1C8133D0D59A}"/>
              </a:ext>
            </a:extLst>
          </p:cNvPr>
          <p:cNvSpPr/>
          <p:nvPr/>
        </p:nvSpPr>
        <p:spPr>
          <a:xfrm rot="16200000">
            <a:off x="7094641" y="2245540"/>
            <a:ext cx="806246" cy="2006213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id="{7B9AF66A-4ABE-495E-8D45-8B5F902F052C}"/>
              </a:ext>
            </a:extLst>
          </p:cNvPr>
          <p:cNvSpPr/>
          <p:nvPr/>
        </p:nvSpPr>
        <p:spPr>
          <a:xfrm flipH="1" flipV="1">
            <a:off x="8127239" y="3122667"/>
            <a:ext cx="373627" cy="52910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10800000" sx="91000" sy="9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EB2BE0-D1A9-42B7-B980-5A02FDC9C12C}"/>
              </a:ext>
            </a:extLst>
          </p:cNvPr>
          <p:cNvSpPr/>
          <p:nvPr/>
        </p:nvSpPr>
        <p:spPr>
          <a:xfrm rot="16200000">
            <a:off x="8727224" y="1716435"/>
            <a:ext cx="806246" cy="2006213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7F28550-546E-4D56-9E10-7E84FC1DAD3F}"/>
              </a:ext>
            </a:extLst>
          </p:cNvPr>
          <p:cNvSpPr/>
          <p:nvPr/>
        </p:nvSpPr>
        <p:spPr>
          <a:xfrm>
            <a:off x="2112636" y="2003526"/>
            <a:ext cx="262598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중간발표  때  받은  피드백 정리</a:t>
            </a:r>
            <a:endParaRPr lang="en-US" altLang="ko-KR" sz="1400" spc="-150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발표에서 받은 피드백들에 대해 어떻게 생각했고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어떤 영향을 미쳤는지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7EE386-DE63-4063-A86B-A991C5693419}"/>
              </a:ext>
            </a:extLst>
          </p:cNvPr>
          <p:cNvSpPr/>
          <p:nvPr/>
        </p:nvSpPr>
        <p:spPr>
          <a:xfrm>
            <a:off x="5377802" y="1906899"/>
            <a:ext cx="2625985" cy="625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시제품 시연 영상</a:t>
            </a:r>
            <a:endParaRPr lang="en-US" altLang="ko-KR" sz="1400" spc="-150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완성시킨 시제품이 어떻게 작동하는지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AA6E59-D03D-4A35-B088-A8D469A24092}"/>
              </a:ext>
            </a:extLst>
          </p:cNvPr>
          <p:cNvSpPr/>
          <p:nvPr/>
        </p:nvSpPr>
        <p:spPr>
          <a:xfrm>
            <a:off x="1658688" y="3058502"/>
            <a:ext cx="3079933" cy="627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피드백과  부족한  점을  토대로  보완</a:t>
            </a:r>
            <a:endParaRPr lang="en-US" altLang="ko-KR" sz="1400" spc="-150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부족한 점에 대해 어떻게 개선하였는지 등 최종 변경사항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1800E4-61E0-447A-8945-09324D1E26C2}"/>
              </a:ext>
            </a:extLst>
          </p:cNvPr>
          <p:cNvSpPr/>
          <p:nvPr/>
        </p:nvSpPr>
        <p:spPr>
          <a:xfrm>
            <a:off x="8654852" y="3372049"/>
            <a:ext cx="2209929" cy="857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시제품에  대한  기능 평가</a:t>
            </a:r>
            <a:endParaRPr lang="en-US" altLang="ko-KR" sz="1400" spc="-150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완성시킨 시제품의 기능들에 대한 평가와 구현하지 못해 아쉬운 점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10802" y="4597215"/>
            <a:ext cx="1329210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spc="-15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중간발표  리마인드</a:t>
            </a:r>
            <a:endParaRPr lang="en-US" altLang="ko-KR" sz="1400" b="1" spc="-15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09394" y="4056859"/>
            <a:ext cx="756938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spc="-15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문제 분석</a:t>
            </a:r>
            <a:endParaRPr lang="en-US" altLang="ko-KR" sz="1400" b="1" spc="-15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74637" y="3542439"/>
            <a:ext cx="978153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spc="-15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설계   및  구현</a:t>
            </a:r>
            <a:endParaRPr lang="en-US" altLang="ko-KR" sz="1400" b="1" spc="-15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144236" y="3025927"/>
            <a:ext cx="736099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spc="-15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시연영상</a:t>
            </a:r>
            <a:endParaRPr lang="en-US" altLang="ko-KR" sz="1400" b="1" spc="-15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62297" y="2504301"/>
            <a:ext cx="736099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spc="-15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기능평가</a:t>
            </a:r>
            <a:endParaRPr lang="en-US" altLang="ko-KR" sz="1400" b="1" spc="-15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55B2EC-D2FB-4991-9AE1-93776C48D260}"/>
              </a:ext>
            </a:extLst>
          </p:cNvPr>
          <p:cNvSpPr/>
          <p:nvPr/>
        </p:nvSpPr>
        <p:spPr>
          <a:xfrm>
            <a:off x="5234119" y="4815709"/>
            <a:ext cx="3079933" cy="627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최종  설계  및  구현</a:t>
            </a:r>
            <a:endParaRPr lang="en-US" altLang="ko-KR" sz="1400" spc="-150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부족한 점에 대해 보완하여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S/W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H/W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설계 및 구현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002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993A3-70C6-4A8A-B6AF-337075C0939E}"/>
              </a:ext>
            </a:extLst>
          </p:cNvPr>
          <p:cNvSpPr txBox="1"/>
          <p:nvPr/>
        </p:nvSpPr>
        <p:spPr>
          <a:xfrm>
            <a:off x="0" y="677948"/>
            <a:ext cx="609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기능별 디스플레이의 모습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8DA37-4505-4592-BF97-2C8AF840D149}"/>
              </a:ext>
            </a:extLst>
          </p:cNvPr>
          <p:cNvSpPr txBox="1"/>
          <p:nvPr/>
        </p:nvSpPr>
        <p:spPr>
          <a:xfrm>
            <a:off x="0" y="133285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3200" i="1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시연영상</a:t>
            </a:r>
            <a:endParaRPr lang="ko-KR" altLang="en-US" sz="32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6F8736-F1EC-4C2F-974C-98EF227C8E18}"/>
              </a:ext>
            </a:extLst>
          </p:cNvPr>
          <p:cNvSpPr txBox="1"/>
          <p:nvPr/>
        </p:nvSpPr>
        <p:spPr>
          <a:xfrm>
            <a:off x="2386458" y="1282396"/>
            <a:ext cx="2751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시작 화면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터치센서가 눌리지 않은 경우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CC3C29-12C4-44CA-A9A5-8FEED78710D8}"/>
              </a:ext>
            </a:extLst>
          </p:cNvPr>
          <p:cNvSpPr txBox="1"/>
          <p:nvPr/>
        </p:nvSpPr>
        <p:spPr>
          <a:xfrm>
            <a:off x="6508645" y="1280239"/>
            <a:ext cx="3842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터치센서가 다시 눌려서  경사로 유지시간이 길어지는 경우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131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993A3-70C6-4A8A-B6AF-337075C0939E}"/>
              </a:ext>
            </a:extLst>
          </p:cNvPr>
          <p:cNvSpPr txBox="1"/>
          <p:nvPr/>
        </p:nvSpPr>
        <p:spPr>
          <a:xfrm>
            <a:off x="0" y="677948"/>
            <a:ext cx="609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기능별 디스플레이의 모습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8DA37-4505-4592-BF97-2C8AF840D149}"/>
              </a:ext>
            </a:extLst>
          </p:cNvPr>
          <p:cNvSpPr txBox="1"/>
          <p:nvPr/>
        </p:nvSpPr>
        <p:spPr>
          <a:xfrm>
            <a:off x="0" y="133285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3200" i="1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시연영상</a:t>
            </a:r>
            <a:endParaRPr lang="ko-KR" altLang="en-US" sz="32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D8E8F5-7494-43FE-883B-337D7AE79799}"/>
              </a:ext>
            </a:extLst>
          </p:cNvPr>
          <p:cNvSpPr txBox="1"/>
          <p:nvPr/>
        </p:nvSpPr>
        <p:spPr>
          <a:xfrm>
            <a:off x="2478632" y="1282396"/>
            <a:ext cx="2566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 후 사용자가 직접 되돌리는 경우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2951DD-B9B7-4E90-9310-BAA964223C21}"/>
              </a:ext>
            </a:extLst>
          </p:cNvPr>
          <p:cNvSpPr txBox="1"/>
          <p:nvPr/>
        </p:nvSpPr>
        <p:spPr>
          <a:xfrm>
            <a:off x="6646505" y="1282396"/>
            <a:ext cx="3567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 후 일정시간이 지나면 자동으로 되돌아가는 경우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550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200" i="1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기능평가</a:t>
            </a:r>
            <a:endParaRPr lang="ko-KR" altLang="en-US" sz="24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5A85F-789D-4CB4-87F5-9BA7A7570F20}"/>
              </a:ext>
            </a:extLst>
          </p:cNvPr>
          <p:cNvSpPr txBox="1"/>
          <p:nvPr/>
        </p:nvSpPr>
        <p:spPr>
          <a:xfrm>
            <a:off x="564471" y="1508819"/>
            <a:ext cx="11335154" cy="4628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▷처음 계획대로 구현한 기능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경사로 변환 기능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터치센서가 일정시간 동안 재작동하지 않는 기능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▷ 피드백을 거치면서 추가된 기능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경사로 이용하지 않는 사람들에 의한 안전사고를 최소화 시키기 위해 경사로 지속시간 연장 기능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 후 일정 시간이 지나고 나면 다시 계단으로 되돌아오는 기능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▷ 구현하지 못 한 기능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계단 시작과 끝에 각각 터치센서를 설치하여 제어하는 기능  → 한 개로 제어 가능하도록 보완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번의 연장선으로 한 쪽에서 터치센서를 실행하면 반대쪽에서 실행 불가능하도록 하는 기능  → 다른 기능을 추가로 보완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784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200" i="1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아쉬운 점</a:t>
            </a:r>
            <a:endParaRPr lang="ko-KR" altLang="en-US" sz="24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5A85F-789D-4CB4-87F5-9BA7A7570F20}"/>
              </a:ext>
            </a:extLst>
          </p:cNvPr>
          <p:cNvSpPr txBox="1"/>
          <p:nvPr/>
        </p:nvSpPr>
        <p:spPr>
          <a:xfrm>
            <a:off x="649027" y="1690840"/>
            <a:ext cx="7144905" cy="2135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▷계단 시작부터 경사로의 형태를 갖추지 못한 점이 아쉬움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▷ 초기에 계획한대로 장착형 시제품을 제작하지 못함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▷ 부품을 고려하지 못한 계획  → 초기 대비 변경사항이 많아진 가장 큰 이유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14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200" i="1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추가된 필요자원</a:t>
            </a:r>
            <a:endParaRPr lang="ko-KR" altLang="en-US" sz="24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966822" y="3179332"/>
            <a:ext cx="3014608" cy="127476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1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하드 </a:t>
            </a:r>
            <a:r>
              <a:rPr lang="ko-KR" altLang="en-US" sz="1600" dirty="0" err="1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우드락</a:t>
            </a:r>
            <a:r>
              <a:rPr lang="en-US" altLang="ko-KR" sz="16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600" dirty="0" err="1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폼보드</a:t>
            </a:r>
            <a:r>
              <a:rPr lang="en-US" altLang="ko-KR" sz="16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6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6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</a:t>
            </a:r>
            <a:endParaRPr lang="en-US" altLang="ko-KR" sz="16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우드락</a:t>
            </a:r>
            <a:r>
              <a:rPr lang="ko-KR" altLang="en-US" sz="16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6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</a:t>
            </a:r>
            <a:endParaRPr lang="en-US" altLang="ko-KR" sz="16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건전지 </a:t>
            </a:r>
            <a:r>
              <a:rPr lang="en-US" altLang="ko-KR" sz="16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16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</a:t>
            </a:r>
            <a:endParaRPr lang="en-US" altLang="ko-KR" sz="16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8" name="_x390629888">
            <a:extLst>
              <a:ext uri="{FF2B5EF4-FFF2-40B4-BE49-F238E27FC236}">
                <a16:creationId xmlns:a16="http://schemas.microsoft.com/office/drawing/2014/main" id="{8420D8CD-C7F1-4547-BB14-124D53A97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73" b="7381"/>
          <a:stretch>
            <a:fillRect/>
          </a:stretch>
        </p:blipFill>
        <p:spPr bwMode="auto">
          <a:xfrm>
            <a:off x="4475342" y="1695462"/>
            <a:ext cx="3493229" cy="40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istrator\Desktop\우드락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7084" y="1904748"/>
            <a:ext cx="3119951" cy="382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943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200" i="1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 분담</a:t>
            </a:r>
            <a:endParaRPr lang="ko-KR" altLang="en-US" sz="24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자유형 17"/>
          <p:cNvSpPr/>
          <p:nvPr/>
        </p:nvSpPr>
        <p:spPr>
          <a:xfrm rot="18900000">
            <a:off x="1499123" y="1729470"/>
            <a:ext cx="4035659" cy="4035658"/>
          </a:xfrm>
          <a:custGeom>
            <a:avLst/>
            <a:gdLst>
              <a:gd name="connsiteX0" fmla="*/ 4387594 w 5140386"/>
              <a:gd name="connsiteY0" fmla="*/ 752791 h 5140386"/>
              <a:gd name="connsiteX1" fmla="*/ 4565680 w 5140386"/>
              <a:gd name="connsiteY1" fmla="*/ 1182730 h 5140386"/>
              <a:gd name="connsiteX2" fmla="*/ 4565680 w 5140386"/>
              <a:gd name="connsiteY2" fmla="*/ 1743635 h 5140386"/>
              <a:gd name="connsiteX3" fmla="*/ 4962300 w 5140386"/>
              <a:gd name="connsiteY3" fmla="*/ 2140254 h 5140386"/>
              <a:gd name="connsiteX4" fmla="*/ 4962300 w 5140386"/>
              <a:gd name="connsiteY4" fmla="*/ 3000131 h 5140386"/>
              <a:gd name="connsiteX5" fmla="*/ 4565680 w 5140386"/>
              <a:gd name="connsiteY5" fmla="*/ 3396751 h 5140386"/>
              <a:gd name="connsiteX6" fmla="*/ 4565680 w 5140386"/>
              <a:gd name="connsiteY6" fmla="*/ 3957655 h 5140386"/>
              <a:gd name="connsiteX7" fmla="*/ 3957655 w 5140386"/>
              <a:gd name="connsiteY7" fmla="*/ 4565680 h 5140386"/>
              <a:gd name="connsiteX8" fmla="*/ 3396751 w 5140386"/>
              <a:gd name="connsiteY8" fmla="*/ 4565680 h 5140386"/>
              <a:gd name="connsiteX9" fmla="*/ 3000131 w 5140386"/>
              <a:gd name="connsiteY9" fmla="*/ 4962300 h 5140386"/>
              <a:gd name="connsiteX10" fmla="*/ 2140254 w 5140386"/>
              <a:gd name="connsiteY10" fmla="*/ 4962300 h 5140386"/>
              <a:gd name="connsiteX11" fmla="*/ 1743635 w 5140386"/>
              <a:gd name="connsiteY11" fmla="*/ 4565680 h 5140386"/>
              <a:gd name="connsiteX12" fmla="*/ 1182730 w 5140386"/>
              <a:gd name="connsiteY12" fmla="*/ 4565680 h 5140386"/>
              <a:gd name="connsiteX13" fmla="*/ 574705 w 5140386"/>
              <a:gd name="connsiteY13" fmla="*/ 3957655 h 5140386"/>
              <a:gd name="connsiteX14" fmla="*/ 574705 w 5140386"/>
              <a:gd name="connsiteY14" fmla="*/ 3396751 h 5140386"/>
              <a:gd name="connsiteX15" fmla="*/ 178086 w 5140386"/>
              <a:gd name="connsiteY15" fmla="*/ 3000131 h 5140386"/>
              <a:gd name="connsiteX16" fmla="*/ 178086 w 5140386"/>
              <a:gd name="connsiteY16" fmla="*/ 2140254 h 5140386"/>
              <a:gd name="connsiteX17" fmla="*/ 574705 w 5140386"/>
              <a:gd name="connsiteY17" fmla="*/ 1743635 h 5140386"/>
              <a:gd name="connsiteX18" fmla="*/ 574705 w 5140386"/>
              <a:gd name="connsiteY18" fmla="*/ 1182730 h 5140386"/>
              <a:gd name="connsiteX19" fmla="*/ 1182730 w 5140386"/>
              <a:gd name="connsiteY19" fmla="*/ 574705 h 5140386"/>
              <a:gd name="connsiteX20" fmla="*/ 1743635 w 5140386"/>
              <a:gd name="connsiteY20" fmla="*/ 574705 h 5140386"/>
              <a:gd name="connsiteX21" fmla="*/ 2140254 w 5140386"/>
              <a:gd name="connsiteY21" fmla="*/ 178086 h 5140386"/>
              <a:gd name="connsiteX22" fmla="*/ 3000131 w 5140386"/>
              <a:gd name="connsiteY22" fmla="*/ 178086 h 5140386"/>
              <a:gd name="connsiteX23" fmla="*/ 3396751 w 5140386"/>
              <a:gd name="connsiteY23" fmla="*/ 574705 h 5140386"/>
              <a:gd name="connsiteX24" fmla="*/ 3957655 w 5140386"/>
              <a:gd name="connsiteY24" fmla="*/ 574705 h 5140386"/>
              <a:gd name="connsiteX25" fmla="*/ 4387594 w 5140386"/>
              <a:gd name="connsiteY25" fmla="*/ 752791 h 514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40386" h="5140386">
                <a:moveTo>
                  <a:pt x="4387594" y="752791"/>
                </a:moveTo>
                <a:cubicBezTo>
                  <a:pt x="4497624" y="862822"/>
                  <a:pt x="4565680" y="1014829"/>
                  <a:pt x="4565680" y="1182730"/>
                </a:cubicBezTo>
                <a:lnTo>
                  <a:pt x="4565680" y="1743635"/>
                </a:lnTo>
                <a:lnTo>
                  <a:pt x="4962300" y="2140254"/>
                </a:lnTo>
                <a:cubicBezTo>
                  <a:pt x="5199748" y="2377703"/>
                  <a:pt x="5199748" y="2762683"/>
                  <a:pt x="4962300" y="3000131"/>
                </a:cubicBezTo>
                <a:lnTo>
                  <a:pt x="4565680" y="3396751"/>
                </a:lnTo>
                <a:lnTo>
                  <a:pt x="4565680" y="3957655"/>
                </a:lnTo>
                <a:cubicBezTo>
                  <a:pt x="4565680" y="4293458"/>
                  <a:pt x="4293458" y="4565680"/>
                  <a:pt x="3957655" y="4565680"/>
                </a:cubicBezTo>
                <a:lnTo>
                  <a:pt x="3396751" y="4565680"/>
                </a:lnTo>
                <a:lnTo>
                  <a:pt x="3000131" y="4962300"/>
                </a:lnTo>
                <a:cubicBezTo>
                  <a:pt x="2762683" y="5199748"/>
                  <a:pt x="2377703" y="5199748"/>
                  <a:pt x="2140254" y="4962300"/>
                </a:cubicBezTo>
                <a:lnTo>
                  <a:pt x="1743635" y="4565680"/>
                </a:lnTo>
                <a:lnTo>
                  <a:pt x="1182730" y="4565680"/>
                </a:lnTo>
                <a:cubicBezTo>
                  <a:pt x="846927" y="4565680"/>
                  <a:pt x="574705" y="4293458"/>
                  <a:pt x="574705" y="3957655"/>
                </a:cubicBezTo>
                <a:lnTo>
                  <a:pt x="574705" y="3396751"/>
                </a:lnTo>
                <a:lnTo>
                  <a:pt x="178086" y="3000131"/>
                </a:lnTo>
                <a:cubicBezTo>
                  <a:pt x="-59363" y="2762683"/>
                  <a:pt x="-59363" y="2377703"/>
                  <a:pt x="178086" y="2140254"/>
                </a:cubicBezTo>
                <a:lnTo>
                  <a:pt x="574705" y="1743635"/>
                </a:lnTo>
                <a:lnTo>
                  <a:pt x="574705" y="1182730"/>
                </a:lnTo>
                <a:cubicBezTo>
                  <a:pt x="574705" y="846927"/>
                  <a:pt x="846927" y="574705"/>
                  <a:pt x="1182730" y="574705"/>
                </a:cubicBezTo>
                <a:lnTo>
                  <a:pt x="1743635" y="574705"/>
                </a:lnTo>
                <a:lnTo>
                  <a:pt x="2140254" y="178086"/>
                </a:lnTo>
                <a:cubicBezTo>
                  <a:pt x="2377702" y="-59363"/>
                  <a:pt x="2762683" y="-59363"/>
                  <a:pt x="3000131" y="178086"/>
                </a:cubicBezTo>
                <a:lnTo>
                  <a:pt x="3396751" y="574705"/>
                </a:lnTo>
                <a:lnTo>
                  <a:pt x="3957655" y="574705"/>
                </a:lnTo>
                <a:cubicBezTo>
                  <a:pt x="4125557" y="574705"/>
                  <a:pt x="4277563" y="642761"/>
                  <a:pt x="4387594" y="752791"/>
                </a:cubicBezTo>
                <a:close/>
              </a:path>
            </a:pathLst>
          </a:cu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45797" y="2962469"/>
            <a:ext cx="234230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600" b="1" dirty="0">
                <a:solidFill>
                  <a:prstClr val="white"/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</a:t>
            </a:r>
            <a:endParaRPr lang="en-US" altLang="ko-KR" sz="9600" b="1" dirty="0">
              <a:solidFill>
                <a:prstClr val="white"/>
              </a:solidFill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25631" y="4435944"/>
            <a:ext cx="2349155" cy="1768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조원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/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박상천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haroni" panose="02010803020104030203" pitchFamily="2" charset="-79"/>
            </a:endParaRP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haroni" panose="02010803020104030203" pitchFamily="2" charset="-79"/>
              </a:rPr>
              <a:t>하드웨어 설계 및 구현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haroni" panose="02010803020104030203" pitchFamily="2" charset="-79"/>
              </a:rPr>
              <a:t>최종 보고서 작성 보조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haroni" panose="02010803020104030203" pitchFamily="2" charset="-79"/>
              </a:rPr>
              <a:t>PPT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haroni" panose="02010803020104030203" pitchFamily="2" charset="-79"/>
              </a:rPr>
              <a:t>제작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haroni" panose="02010803020104030203" pitchFamily="2" charset="-79"/>
              </a:rPr>
              <a:t>보완점 제안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8104" y="2293827"/>
            <a:ext cx="2425773" cy="13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조장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/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배영현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haroni" panose="02010803020104030203" pitchFamily="2" charset="-79"/>
              </a:rPr>
              <a:t>소프트웨어 설계 및 구현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haroni" panose="02010803020104030203" pitchFamily="2" charset="-79"/>
              </a:rPr>
              <a:t>최종 보고서 작성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haroni" panose="02010803020104030203" pitchFamily="2" charset="-79"/>
              </a:rPr>
              <a:t>PPT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haroni" panose="02010803020104030203" pitchFamily="2" charset="-79"/>
              </a:rPr>
              <a:t>제작 보조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haroni" panose="02010803020104030203" pitchFamily="2" charset="-79"/>
              </a:rPr>
              <a:t>최종발표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5155386" y="4848966"/>
            <a:ext cx="2943580" cy="0"/>
          </a:xfrm>
          <a:prstGeom prst="line">
            <a:avLst/>
          </a:prstGeom>
          <a:ln w="12700">
            <a:solidFill>
              <a:srgbClr val="61D6E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포인트가 4개인 별 28"/>
          <p:cNvSpPr/>
          <p:nvPr/>
        </p:nvSpPr>
        <p:spPr>
          <a:xfrm rot="18900000">
            <a:off x="8016195" y="4766194"/>
            <a:ext cx="165545" cy="165545"/>
          </a:xfrm>
          <a:prstGeom prst="star4">
            <a:avLst/>
          </a:prstGeom>
          <a:solidFill>
            <a:srgbClr val="61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B091854-8C88-4092-98E7-36FE9E5CAD71}"/>
              </a:ext>
            </a:extLst>
          </p:cNvPr>
          <p:cNvGrpSpPr/>
          <p:nvPr/>
        </p:nvGrpSpPr>
        <p:grpSpPr>
          <a:xfrm>
            <a:off x="5206737" y="2603913"/>
            <a:ext cx="3092059" cy="165545"/>
            <a:chOff x="5206737" y="2603913"/>
            <a:chExt cx="3092059" cy="165545"/>
          </a:xfrm>
        </p:grpSpPr>
        <p:cxnSp>
          <p:nvCxnSpPr>
            <p:cNvPr id="27" name="직선 연결선 26"/>
            <p:cNvCxnSpPr/>
            <p:nvPr/>
          </p:nvCxnSpPr>
          <p:spPr>
            <a:xfrm flipH="1">
              <a:off x="5206737" y="2686685"/>
              <a:ext cx="3008274" cy="0"/>
            </a:xfrm>
            <a:prstGeom prst="line">
              <a:avLst/>
            </a:prstGeom>
            <a:ln w="12700">
              <a:solidFill>
                <a:srgbClr val="61D6E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포인트가 4개인 별 29"/>
            <p:cNvSpPr/>
            <p:nvPr/>
          </p:nvSpPr>
          <p:spPr>
            <a:xfrm rot="18900000">
              <a:off x="8133251" y="2603913"/>
              <a:ext cx="165545" cy="165545"/>
            </a:xfrm>
            <a:prstGeom prst="star4">
              <a:avLst/>
            </a:prstGeom>
            <a:solidFill>
              <a:srgbClr val="61D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F2001F-5D3B-4309-A3B2-AA1BE09FC18D}"/>
              </a:ext>
            </a:extLst>
          </p:cNvPr>
          <p:cNvSpPr txBox="1"/>
          <p:nvPr/>
        </p:nvSpPr>
        <p:spPr>
          <a:xfrm>
            <a:off x="9806847" y="3081086"/>
            <a:ext cx="1087156" cy="187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solidFill>
                  <a:srgbClr val="5959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공통</a:t>
            </a:r>
            <a:endParaRPr lang="en-US" altLang="ko-KR" sz="1400" dirty="0">
              <a:solidFill>
                <a:srgbClr val="59595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5959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필요한 정보 검색</a:t>
            </a:r>
            <a:endParaRPr lang="en-US" altLang="ko-KR" sz="1050" dirty="0">
              <a:solidFill>
                <a:srgbClr val="59595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5959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시제품 제작</a:t>
            </a:r>
            <a:endParaRPr lang="en-US" altLang="ko-KR" sz="1050" dirty="0">
              <a:solidFill>
                <a:srgbClr val="59595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5959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필요한 재료 구매</a:t>
            </a:r>
            <a:endParaRPr lang="en-US" altLang="ko-KR" sz="1050" dirty="0">
              <a:solidFill>
                <a:srgbClr val="59595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5959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피드백 정리</a:t>
            </a:r>
            <a:endParaRPr lang="en-US" altLang="ko-KR" sz="1050" dirty="0">
              <a:solidFill>
                <a:srgbClr val="59595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rgbClr val="59595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BB195B0-D610-45F0-8AF4-8F5D2820BC5C}"/>
              </a:ext>
            </a:extLst>
          </p:cNvPr>
          <p:cNvGrpSpPr/>
          <p:nvPr/>
        </p:nvGrpSpPr>
        <p:grpSpPr>
          <a:xfrm>
            <a:off x="8804394" y="3429558"/>
            <a:ext cx="3092059" cy="165545"/>
            <a:chOff x="5206737" y="2603913"/>
            <a:chExt cx="3092059" cy="165545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66D1AD7-5BE2-469E-B5DC-D0BFAB8DB16A}"/>
                </a:ext>
              </a:extLst>
            </p:cNvPr>
            <p:cNvCxnSpPr/>
            <p:nvPr/>
          </p:nvCxnSpPr>
          <p:spPr>
            <a:xfrm flipH="1">
              <a:off x="5206737" y="2686685"/>
              <a:ext cx="3008274" cy="0"/>
            </a:xfrm>
            <a:prstGeom prst="line">
              <a:avLst/>
            </a:prstGeom>
            <a:ln w="12700">
              <a:solidFill>
                <a:srgbClr val="61D6E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포인트가 4개인 별 29">
              <a:extLst>
                <a:ext uri="{FF2B5EF4-FFF2-40B4-BE49-F238E27FC236}">
                  <a16:creationId xmlns:a16="http://schemas.microsoft.com/office/drawing/2014/main" id="{B0D79728-5323-4624-865A-6151F3723421}"/>
                </a:ext>
              </a:extLst>
            </p:cNvPr>
            <p:cNvSpPr/>
            <p:nvPr/>
          </p:nvSpPr>
          <p:spPr>
            <a:xfrm rot="18900000">
              <a:off x="8133251" y="2603913"/>
              <a:ext cx="165545" cy="165545"/>
            </a:xfrm>
            <a:prstGeom prst="star4">
              <a:avLst/>
            </a:prstGeom>
            <a:solidFill>
              <a:srgbClr val="61D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019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757948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감사합니다</a:t>
            </a:r>
            <a:r>
              <a:rPr lang="en-US" altLang="ko-KR" sz="7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7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10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200" i="1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중간발표 </a:t>
            </a:r>
            <a:r>
              <a:rPr lang="ko-KR" altLang="en-US" sz="3200" i="1" dirty="0" err="1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리마인드</a:t>
            </a:r>
            <a:endParaRPr lang="ko-KR" altLang="en-US" sz="2400" i="1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자유형 2"/>
          <p:cNvSpPr/>
          <p:nvPr/>
        </p:nvSpPr>
        <p:spPr>
          <a:xfrm rot="18900000">
            <a:off x="238133" y="1294797"/>
            <a:ext cx="4035659" cy="4035658"/>
          </a:xfrm>
          <a:custGeom>
            <a:avLst/>
            <a:gdLst>
              <a:gd name="connsiteX0" fmla="*/ 4387594 w 5140386"/>
              <a:gd name="connsiteY0" fmla="*/ 752791 h 5140386"/>
              <a:gd name="connsiteX1" fmla="*/ 4565680 w 5140386"/>
              <a:gd name="connsiteY1" fmla="*/ 1182730 h 5140386"/>
              <a:gd name="connsiteX2" fmla="*/ 4565680 w 5140386"/>
              <a:gd name="connsiteY2" fmla="*/ 1743635 h 5140386"/>
              <a:gd name="connsiteX3" fmla="*/ 4962300 w 5140386"/>
              <a:gd name="connsiteY3" fmla="*/ 2140254 h 5140386"/>
              <a:gd name="connsiteX4" fmla="*/ 4962300 w 5140386"/>
              <a:gd name="connsiteY4" fmla="*/ 3000131 h 5140386"/>
              <a:gd name="connsiteX5" fmla="*/ 4565680 w 5140386"/>
              <a:gd name="connsiteY5" fmla="*/ 3396751 h 5140386"/>
              <a:gd name="connsiteX6" fmla="*/ 4565680 w 5140386"/>
              <a:gd name="connsiteY6" fmla="*/ 3957655 h 5140386"/>
              <a:gd name="connsiteX7" fmla="*/ 3957655 w 5140386"/>
              <a:gd name="connsiteY7" fmla="*/ 4565680 h 5140386"/>
              <a:gd name="connsiteX8" fmla="*/ 3396751 w 5140386"/>
              <a:gd name="connsiteY8" fmla="*/ 4565680 h 5140386"/>
              <a:gd name="connsiteX9" fmla="*/ 3000131 w 5140386"/>
              <a:gd name="connsiteY9" fmla="*/ 4962300 h 5140386"/>
              <a:gd name="connsiteX10" fmla="*/ 2140254 w 5140386"/>
              <a:gd name="connsiteY10" fmla="*/ 4962300 h 5140386"/>
              <a:gd name="connsiteX11" fmla="*/ 1743635 w 5140386"/>
              <a:gd name="connsiteY11" fmla="*/ 4565680 h 5140386"/>
              <a:gd name="connsiteX12" fmla="*/ 1182730 w 5140386"/>
              <a:gd name="connsiteY12" fmla="*/ 4565680 h 5140386"/>
              <a:gd name="connsiteX13" fmla="*/ 574705 w 5140386"/>
              <a:gd name="connsiteY13" fmla="*/ 3957655 h 5140386"/>
              <a:gd name="connsiteX14" fmla="*/ 574705 w 5140386"/>
              <a:gd name="connsiteY14" fmla="*/ 3396751 h 5140386"/>
              <a:gd name="connsiteX15" fmla="*/ 178086 w 5140386"/>
              <a:gd name="connsiteY15" fmla="*/ 3000131 h 5140386"/>
              <a:gd name="connsiteX16" fmla="*/ 178086 w 5140386"/>
              <a:gd name="connsiteY16" fmla="*/ 2140254 h 5140386"/>
              <a:gd name="connsiteX17" fmla="*/ 574705 w 5140386"/>
              <a:gd name="connsiteY17" fmla="*/ 1743635 h 5140386"/>
              <a:gd name="connsiteX18" fmla="*/ 574705 w 5140386"/>
              <a:gd name="connsiteY18" fmla="*/ 1182730 h 5140386"/>
              <a:gd name="connsiteX19" fmla="*/ 1182730 w 5140386"/>
              <a:gd name="connsiteY19" fmla="*/ 574705 h 5140386"/>
              <a:gd name="connsiteX20" fmla="*/ 1743635 w 5140386"/>
              <a:gd name="connsiteY20" fmla="*/ 574705 h 5140386"/>
              <a:gd name="connsiteX21" fmla="*/ 2140254 w 5140386"/>
              <a:gd name="connsiteY21" fmla="*/ 178086 h 5140386"/>
              <a:gd name="connsiteX22" fmla="*/ 3000131 w 5140386"/>
              <a:gd name="connsiteY22" fmla="*/ 178086 h 5140386"/>
              <a:gd name="connsiteX23" fmla="*/ 3396751 w 5140386"/>
              <a:gd name="connsiteY23" fmla="*/ 574705 h 5140386"/>
              <a:gd name="connsiteX24" fmla="*/ 3957655 w 5140386"/>
              <a:gd name="connsiteY24" fmla="*/ 574705 h 5140386"/>
              <a:gd name="connsiteX25" fmla="*/ 4387594 w 5140386"/>
              <a:gd name="connsiteY25" fmla="*/ 752791 h 514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40386" h="5140386">
                <a:moveTo>
                  <a:pt x="4387594" y="752791"/>
                </a:moveTo>
                <a:cubicBezTo>
                  <a:pt x="4497624" y="862822"/>
                  <a:pt x="4565680" y="1014829"/>
                  <a:pt x="4565680" y="1182730"/>
                </a:cubicBezTo>
                <a:lnTo>
                  <a:pt x="4565680" y="1743635"/>
                </a:lnTo>
                <a:lnTo>
                  <a:pt x="4962300" y="2140254"/>
                </a:lnTo>
                <a:cubicBezTo>
                  <a:pt x="5199748" y="2377703"/>
                  <a:pt x="5199748" y="2762683"/>
                  <a:pt x="4962300" y="3000131"/>
                </a:cubicBezTo>
                <a:lnTo>
                  <a:pt x="4565680" y="3396751"/>
                </a:lnTo>
                <a:lnTo>
                  <a:pt x="4565680" y="3957655"/>
                </a:lnTo>
                <a:cubicBezTo>
                  <a:pt x="4565680" y="4293458"/>
                  <a:pt x="4293458" y="4565680"/>
                  <a:pt x="3957655" y="4565680"/>
                </a:cubicBezTo>
                <a:lnTo>
                  <a:pt x="3396751" y="4565680"/>
                </a:lnTo>
                <a:lnTo>
                  <a:pt x="3000131" y="4962300"/>
                </a:lnTo>
                <a:cubicBezTo>
                  <a:pt x="2762683" y="5199748"/>
                  <a:pt x="2377703" y="5199748"/>
                  <a:pt x="2140254" y="4962300"/>
                </a:cubicBezTo>
                <a:lnTo>
                  <a:pt x="1743635" y="4565680"/>
                </a:lnTo>
                <a:lnTo>
                  <a:pt x="1182730" y="4565680"/>
                </a:lnTo>
                <a:cubicBezTo>
                  <a:pt x="846927" y="4565680"/>
                  <a:pt x="574705" y="4293458"/>
                  <a:pt x="574705" y="3957655"/>
                </a:cubicBezTo>
                <a:lnTo>
                  <a:pt x="574705" y="3396751"/>
                </a:lnTo>
                <a:lnTo>
                  <a:pt x="178086" y="3000131"/>
                </a:lnTo>
                <a:cubicBezTo>
                  <a:pt x="-59363" y="2762683"/>
                  <a:pt x="-59363" y="2377703"/>
                  <a:pt x="178086" y="2140254"/>
                </a:cubicBezTo>
                <a:lnTo>
                  <a:pt x="574705" y="1743635"/>
                </a:lnTo>
                <a:lnTo>
                  <a:pt x="574705" y="1182730"/>
                </a:lnTo>
                <a:cubicBezTo>
                  <a:pt x="574705" y="846927"/>
                  <a:pt x="846927" y="574705"/>
                  <a:pt x="1182730" y="574705"/>
                </a:cubicBezTo>
                <a:lnTo>
                  <a:pt x="1743635" y="574705"/>
                </a:lnTo>
                <a:lnTo>
                  <a:pt x="2140254" y="178086"/>
                </a:lnTo>
                <a:cubicBezTo>
                  <a:pt x="2377702" y="-59363"/>
                  <a:pt x="2762683" y="-59363"/>
                  <a:pt x="3000131" y="178086"/>
                </a:cubicBezTo>
                <a:lnTo>
                  <a:pt x="3396751" y="574705"/>
                </a:lnTo>
                <a:lnTo>
                  <a:pt x="3957655" y="574705"/>
                </a:lnTo>
                <a:cubicBezTo>
                  <a:pt x="4125557" y="574705"/>
                  <a:pt x="4277563" y="642761"/>
                  <a:pt x="4387594" y="752791"/>
                </a:cubicBezTo>
                <a:close/>
              </a:path>
            </a:pathLst>
          </a:cu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0234" y="2958683"/>
            <a:ext cx="29514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prstClr val="white"/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공학 설계 목표</a:t>
            </a:r>
            <a:endParaRPr lang="en-US" altLang="ko-KR" sz="4000" b="1" spc="-150" dirty="0">
              <a:solidFill>
                <a:prstClr val="white"/>
              </a:solidFill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8756" y="2503321"/>
            <a:ext cx="53729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haroni" panose="02010803020104030203" pitchFamily="2" charset="-79"/>
              </a:rPr>
              <a:t>계단 이용에 불편함을 겪는 여러 경우의 사람들이 </a:t>
            </a:r>
            <a:r>
              <a:rPr lang="ko-KR" altLang="en-US" sz="1100" b="1" dirty="0">
                <a:solidFill>
                  <a:srgbClr val="7EB3E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haroni" panose="02010803020104030203" pitchFamily="2" charset="-79"/>
              </a:rPr>
              <a:t>적은 비용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haroni" panose="02010803020104030203" pitchFamily="2" charset="-79"/>
              </a:rPr>
              <a:t>으로 쉽고 간편하게 이용할 수 있으면서 </a:t>
            </a:r>
            <a:r>
              <a:rPr lang="ko-KR" altLang="en-US" sz="1100" b="1" dirty="0">
                <a:solidFill>
                  <a:srgbClr val="7EB3E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haroni" panose="02010803020104030203" pitchFamily="2" charset="-79"/>
              </a:rPr>
              <a:t>실용성 높은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haroni" panose="02010803020104030203" pitchFamily="2" charset="-79"/>
              </a:rPr>
              <a:t>, </a:t>
            </a:r>
            <a:r>
              <a:rPr lang="ko-KR" altLang="en-US" sz="1100" b="1" dirty="0">
                <a:solidFill>
                  <a:srgbClr val="7EB3E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haroni" panose="02010803020104030203" pitchFamily="2" charset="-79"/>
              </a:rPr>
              <a:t>계단도 되고 경사로도 되는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haroni" panose="02010803020104030203" pitchFamily="2" charset="-79"/>
              </a:rPr>
              <a:t>제품 제작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708DF88-2CB5-4F70-B229-48B511C9FEF2}"/>
              </a:ext>
            </a:extLst>
          </p:cNvPr>
          <p:cNvGrpSpPr/>
          <p:nvPr/>
        </p:nvGrpSpPr>
        <p:grpSpPr>
          <a:xfrm>
            <a:off x="3817498" y="2343462"/>
            <a:ext cx="6532614" cy="262683"/>
            <a:chOff x="3817498" y="2317561"/>
            <a:chExt cx="3069783" cy="123439"/>
          </a:xfrm>
        </p:grpSpPr>
        <p:cxnSp>
          <p:nvCxnSpPr>
            <p:cNvPr id="7" name="직선 연결선 6"/>
            <p:cNvCxnSpPr/>
            <p:nvPr/>
          </p:nvCxnSpPr>
          <p:spPr>
            <a:xfrm flipH="1">
              <a:off x="3817498" y="2377374"/>
              <a:ext cx="3008274" cy="0"/>
            </a:xfrm>
            <a:prstGeom prst="line">
              <a:avLst/>
            </a:prstGeom>
            <a:ln w="12700">
              <a:solidFill>
                <a:srgbClr val="7EB3E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포인트가 4개인 별 7"/>
            <p:cNvSpPr/>
            <p:nvPr/>
          </p:nvSpPr>
          <p:spPr>
            <a:xfrm rot="18900000">
              <a:off x="6765276" y="2317561"/>
              <a:ext cx="122005" cy="123439"/>
            </a:xfrm>
            <a:prstGeom prst="star4">
              <a:avLst/>
            </a:prstGeom>
            <a:solidFill>
              <a:srgbClr val="7EB3E4"/>
            </a:solidFill>
            <a:ln>
              <a:solidFill>
                <a:srgbClr val="7EB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343E6F7-D75E-45C9-BACF-A95A31103881}"/>
              </a:ext>
            </a:extLst>
          </p:cNvPr>
          <p:cNvGrpSpPr/>
          <p:nvPr/>
        </p:nvGrpSpPr>
        <p:grpSpPr>
          <a:xfrm>
            <a:off x="6133602" y="4211111"/>
            <a:ext cx="1189414" cy="1139659"/>
            <a:chOff x="1966458" y="2073862"/>
            <a:chExt cx="1628996" cy="1641063"/>
          </a:xfrm>
          <a:solidFill>
            <a:srgbClr val="7EB3E4"/>
          </a:solidFill>
        </p:grpSpPr>
        <p:sp>
          <p:nvSpPr>
            <p:cNvPr id="10" name="사각형: 모서리가 접힌 도형 35">
              <a:extLst>
                <a:ext uri="{FF2B5EF4-FFF2-40B4-BE49-F238E27FC236}">
                  <a16:creationId xmlns:a16="http://schemas.microsoft.com/office/drawing/2014/main" id="{FE76FB1D-59F6-49B0-BE8F-D233894B7FEB}"/>
                </a:ext>
              </a:extLst>
            </p:cNvPr>
            <p:cNvSpPr/>
            <p:nvPr/>
          </p:nvSpPr>
          <p:spPr>
            <a:xfrm>
              <a:off x="1966458" y="2073862"/>
              <a:ext cx="1628996" cy="1641063"/>
            </a:xfrm>
            <a:prstGeom prst="foldedCorner">
              <a:avLst/>
            </a:prstGeom>
            <a:grpFill/>
            <a:ln w="28575">
              <a:solidFill>
                <a:srgbClr val="7EB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58705A-35D3-4C12-92DB-8086333E2F38}"/>
                </a:ext>
              </a:extLst>
            </p:cNvPr>
            <p:cNvSpPr txBox="1"/>
            <p:nvPr/>
          </p:nvSpPr>
          <p:spPr>
            <a:xfrm flipH="1">
              <a:off x="2288245" y="2622711"/>
              <a:ext cx="1170677" cy="487504"/>
            </a:xfrm>
            <a:prstGeom prst="rect">
              <a:avLst/>
            </a:prstGeom>
            <a:grpFill/>
            <a:ln>
              <a:solidFill>
                <a:srgbClr val="7EB3E4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실용성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E46E00-993A-4972-B743-DFA442736D6D}"/>
              </a:ext>
            </a:extLst>
          </p:cNvPr>
          <p:cNvGrpSpPr/>
          <p:nvPr/>
        </p:nvGrpSpPr>
        <p:grpSpPr>
          <a:xfrm>
            <a:off x="7889861" y="4211111"/>
            <a:ext cx="1189415" cy="1139659"/>
            <a:chOff x="2860460" y="2073860"/>
            <a:chExt cx="1628997" cy="1641063"/>
          </a:xfrm>
          <a:solidFill>
            <a:srgbClr val="FFCCCC"/>
          </a:solidFill>
        </p:grpSpPr>
        <p:sp>
          <p:nvSpPr>
            <p:cNvPr id="13" name="사각형: 모서리가 접힌 도형 33">
              <a:extLst>
                <a:ext uri="{FF2B5EF4-FFF2-40B4-BE49-F238E27FC236}">
                  <a16:creationId xmlns:a16="http://schemas.microsoft.com/office/drawing/2014/main" id="{80857EE7-D7C1-4CD1-8579-A96EDDFA2D96}"/>
                </a:ext>
              </a:extLst>
            </p:cNvPr>
            <p:cNvSpPr/>
            <p:nvPr/>
          </p:nvSpPr>
          <p:spPr>
            <a:xfrm>
              <a:off x="2860460" y="2073860"/>
              <a:ext cx="1628997" cy="1641063"/>
            </a:xfrm>
            <a:prstGeom prst="foldedCorner">
              <a:avLst/>
            </a:prstGeom>
            <a:grpFill/>
            <a:ln w="28575">
              <a:solidFill>
                <a:srgbClr val="FF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96642C-D02F-4BA1-8244-1FA483B19CBA}"/>
                </a:ext>
              </a:extLst>
            </p:cNvPr>
            <p:cNvSpPr txBox="1"/>
            <p:nvPr/>
          </p:nvSpPr>
          <p:spPr>
            <a:xfrm flipH="1">
              <a:off x="3187933" y="2635413"/>
              <a:ext cx="1246174" cy="487504"/>
            </a:xfrm>
            <a:prstGeom prst="rect">
              <a:avLst/>
            </a:prstGeom>
            <a:grpFill/>
            <a:ln>
              <a:solidFill>
                <a:srgbClr val="FFCCCC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경제성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1587C3F-379A-4180-81ED-48941D50E30A}"/>
              </a:ext>
            </a:extLst>
          </p:cNvPr>
          <p:cNvGrpSpPr/>
          <p:nvPr/>
        </p:nvGrpSpPr>
        <p:grpSpPr>
          <a:xfrm>
            <a:off x="9590299" y="4211110"/>
            <a:ext cx="1185515" cy="1139659"/>
            <a:chOff x="6140562" y="2073861"/>
            <a:chExt cx="1623656" cy="1635683"/>
          </a:xfrm>
          <a:solidFill>
            <a:srgbClr val="61D6E1"/>
          </a:solidFill>
        </p:grpSpPr>
        <p:sp>
          <p:nvSpPr>
            <p:cNvPr id="16" name="사각형: 모서리가 접힌 도형 31">
              <a:extLst>
                <a:ext uri="{FF2B5EF4-FFF2-40B4-BE49-F238E27FC236}">
                  <a16:creationId xmlns:a16="http://schemas.microsoft.com/office/drawing/2014/main" id="{E46A98F5-7E6C-4C2E-AECE-0E3D4A432A87}"/>
                </a:ext>
              </a:extLst>
            </p:cNvPr>
            <p:cNvSpPr/>
            <p:nvPr/>
          </p:nvSpPr>
          <p:spPr>
            <a:xfrm>
              <a:off x="6140562" y="2073861"/>
              <a:ext cx="1623656" cy="1635683"/>
            </a:xfrm>
            <a:prstGeom prst="foldedCorner">
              <a:avLst/>
            </a:prstGeom>
            <a:grpFill/>
            <a:ln w="28575">
              <a:solidFill>
                <a:srgbClr val="61D6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C68EC0-5C27-4307-9017-121C6E302046}"/>
                </a:ext>
              </a:extLst>
            </p:cNvPr>
            <p:cNvSpPr txBox="1"/>
            <p:nvPr/>
          </p:nvSpPr>
          <p:spPr>
            <a:xfrm flipH="1">
              <a:off x="6438191" y="2622709"/>
              <a:ext cx="1099284" cy="485906"/>
            </a:xfrm>
            <a:prstGeom prst="rect">
              <a:avLst/>
            </a:prstGeom>
            <a:grpFill/>
            <a:ln>
              <a:solidFill>
                <a:srgbClr val="61D6E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실현성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AE49D3-B6F1-4979-A2B7-DE0EF30B69E6}"/>
              </a:ext>
            </a:extLst>
          </p:cNvPr>
          <p:cNvSpPr txBox="1"/>
          <p:nvPr/>
        </p:nvSpPr>
        <p:spPr>
          <a:xfrm>
            <a:off x="6464303" y="205816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5959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경사로 계단</a:t>
            </a:r>
          </a:p>
        </p:txBody>
      </p:sp>
    </p:spTree>
    <p:extLst>
      <p:ext uri="{BB962C8B-B14F-4D97-AF65-F5344CB8AC3E}">
        <p14:creationId xmlns:p14="http://schemas.microsoft.com/office/powerpoint/2010/main" val="57683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200" i="1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중간발표 </a:t>
            </a:r>
            <a:r>
              <a:rPr lang="ko-KR" altLang="en-US" sz="3200" i="1" dirty="0" err="1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리마인드</a:t>
            </a:r>
            <a:endParaRPr lang="ko-KR" altLang="en-US" sz="24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C91D08-9447-4D94-B34F-90F3D2AD085D}"/>
              </a:ext>
            </a:extLst>
          </p:cNvPr>
          <p:cNvSpPr txBox="1"/>
          <p:nvPr/>
        </p:nvSpPr>
        <p:spPr>
          <a:xfrm>
            <a:off x="718830" y="1328410"/>
            <a:ext cx="383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40404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중간발표 때 까지 제작된 시제품 모습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061439C-50D1-45DE-A940-D519248423F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2406" y="1124529"/>
            <a:ext cx="3959304" cy="52736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1328ED-3731-4828-A5F3-E352F53B23D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703" y="2068072"/>
            <a:ext cx="3959303" cy="433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1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5222" y="2377440"/>
            <a:ext cx="3014608" cy="19743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68667" y="2371476"/>
            <a:ext cx="3014608" cy="19743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68844" y="2371475"/>
            <a:ext cx="3014608" cy="19743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1" name="양쪽 모서리가 둥근 사각형 110"/>
          <p:cNvSpPr/>
          <p:nvPr/>
        </p:nvSpPr>
        <p:spPr>
          <a:xfrm>
            <a:off x="1155222" y="4351829"/>
            <a:ext cx="3014608" cy="128421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최대한 수치화 시킴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그러나 제작 과정에서 내부의 모터와 발판이 부딪히는 현상이 발생해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모터와 부딪히지 않도록 하고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도면 길이보다 길게 수정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112" name="양쪽 모서리가 둥근 사각형 111"/>
          <p:cNvSpPr/>
          <p:nvPr/>
        </p:nvSpPr>
        <p:spPr>
          <a:xfrm>
            <a:off x="4668667" y="4351829"/>
            <a:ext cx="3014608" cy="127476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1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2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시제품인 관계로 사람이 직접 디딜 만큼의 하중을 견디도록 제작에는 어려움이 있음</a:t>
            </a:r>
            <a:r>
              <a:rPr lang="en-US" altLang="ko-KR" sz="12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모형 자동차와 같은 장난감이 지나가는 데 어려움이 없는 내구성을 지님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113" name="양쪽 모서리가 둥근 사각형 112"/>
          <p:cNvSpPr/>
          <p:nvPr/>
        </p:nvSpPr>
        <p:spPr>
          <a:xfrm>
            <a:off x="8182112" y="4351830"/>
            <a:ext cx="3014608" cy="1284209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일정시간이 지나면 계단으로 돌아오는 기능을 추가하여 불편함을 최소화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오히려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급한 일이 있다면 경사로도 같이 사용할 수 있어 불편함을 줄일 수 있을 것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1668081" y="2147500"/>
            <a:ext cx="1988887" cy="4103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gradFill flip="none" rotWithShape="1">
              <a:gsLst>
                <a:gs pos="0">
                  <a:srgbClr val="61D6E1"/>
                </a:gs>
                <a:gs pos="100000">
                  <a:srgbClr val="FFCCCC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발판의 길이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5181527" y="2147498"/>
            <a:ext cx="1988887" cy="4103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gradFill flip="none" rotWithShape="1">
              <a:gsLst>
                <a:gs pos="0">
                  <a:srgbClr val="61D6E1"/>
                </a:gs>
                <a:gs pos="100000">
                  <a:srgbClr val="FFCCCC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내구성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8681705" y="2137768"/>
            <a:ext cx="1988887" cy="4103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gradFill flip="none" rotWithShape="1">
              <a:gsLst>
                <a:gs pos="0">
                  <a:srgbClr val="61D6E1"/>
                </a:gs>
                <a:gs pos="100000">
                  <a:srgbClr val="FFCCCC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통행의 불편함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5" name="_x390629888">
            <a:extLst>
              <a:ext uri="{FF2B5EF4-FFF2-40B4-BE49-F238E27FC236}">
                <a16:creationId xmlns:a16="http://schemas.microsoft.com/office/drawing/2014/main" id="{8420D8CD-C7F1-4547-BB14-124D53A97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73" b="7381"/>
          <a:stretch>
            <a:fillRect/>
          </a:stretch>
        </p:blipFill>
        <p:spPr bwMode="auto">
          <a:xfrm>
            <a:off x="5365163" y="2634027"/>
            <a:ext cx="1461673" cy="168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istrator\Desktop\통해ㅑㅇ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1277" y="2616495"/>
            <a:ext cx="2054997" cy="160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441815-8B08-4CD1-95B5-4312DB8E54DD}"/>
              </a:ext>
            </a:extLst>
          </p:cNvPr>
          <p:cNvSpPr txBox="1"/>
          <p:nvPr/>
        </p:nvSpPr>
        <p:spPr>
          <a:xfrm>
            <a:off x="0" y="116080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3200" i="1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문제분석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38556-50D8-43F7-8AF2-58AAA4EE413D}"/>
              </a:ext>
            </a:extLst>
          </p:cNvPr>
          <p:cNvSpPr txBox="1"/>
          <p:nvPr/>
        </p:nvSpPr>
        <p:spPr>
          <a:xfrm>
            <a:off x="0" y="677948"/>
            <a:ext cx="609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제안발표회 피드백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B7A83A-DD35-4A8B-A100-6F46016B6CD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9800" y="2569698"/>
            <a:ext cx="1622413" cy="162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9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F421D3E-B8AA-4E27-B95C-85E86748E428}"/>
              </a:ext>
            </a:extLst>
          </p:cNvPr>
          <p:cNvGrpSpPr/>
          <p:nvPr/>
        </p:nvGrpSpPr>
        <p:grpSpPr>
          <a:xfrm>
            <a:off x="1863282" y="1959679"/>
            <a:ext cx="3014608" cy="3500995"/>
            <a:chOff x="1155222" y="2135044"/>
            <a:chExt cx="3014608" cy="3500995"/>
          </a:xfrm>
        </p:grpSpPr>
        <p:sp>
          <p:nvSpPr>
            <p:cNvPr id="4" name="직사각형 3"/>
            <p:cNvSpPr/>
            <p:nvPr/>
          </p:nvSpPr>
          <p:spPr>
            <a:xfrm>
              <a:off x="1155222" y="2377440"/>
              <a:ext cx="3014608" cy="197438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11" name="양쪽 모서리가 둥근 사각형 110"/>
            <p:cNvSpPr/>
            <p:nvPr/>
          </p:nvSpPr>
          <p:spPr>
            <a:xfrm>
              <a:off x="1155222" y="4351829"/>
              <a:ext cx="3014608" cy="128421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595959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-</a:t>
              </a:r>
              <a:r>
                <a:rPr lang="ko-KR" altLang="en-US" sz="1200" dirty="0">
                  <a:solidFill>
                    <a:srgbClr val="595959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이런 경우를 대비해 한 단마다 양옆에 센서를 부착할 계획이었음</a:t>
              </a:r>
              <a:r>
                <a:rPr lang="en-US" altLang="ko-KR" sz="1200" dirty="0">
                  <a:solidFill>
                    <a:srgbClr val="595959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595959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-</a:t>
              </a:r>
              <a:r>
                <a:rPr lang="ko-KR" altLang="en-US" sz="1200" dirty="0">
                  <a:solidFill>
                    <a:srgbClr val="595959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모형에 들어갈 수 있는 부품들이 제한이 있어 전체 시간을 늘리는 방식으로 보완함</a:t>
              </a:r>
              <a:r>
                <a:rPr lang="en-US" altLang="ko-KR" sz="1200" dirty="0">
                  <a:solidFill>
                    <a:srgbClr val="595959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1223092" y="2135044"/>
              <a:ext cx="2878867" cy="4103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gradFill flip="none" rotWithShape="1">
                <a:gsLst>
                  <a:gs pos="0">
                    <a:srgbClr val="61D6E1"/>
                  </a:gs>
                  <a:gs pos="100000">
                    <a:srgbClr val="FFCCCC"/>
                  </a:gs>
                </a:gsLst>
                <a:lin ang="10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경사로에 사람이 있을 경우의 안전사고</a:t>
              </a:r>
              <a:endPara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3735D8-75A4-413C-8272-43AD4C3C6BA0}"/>
              </a:ext>
            </a:extLst>
          </p:cNvPr>
          <p:cNvGrpSpPr/>
          <p:nvPr/>
        </p:nvGrpSpPr>
        <p:grpSpPr>
          <a:xfrm>
            <a:off x="7314110" y="1959679"/>
            <a:ext cx="3014608" cy="3423058"/>
            <a:chOff x="4668667" y="2203534"/>
            <a:chExt cx="3014608" cy="3423058"/>
          </a:xfrm>
        </p:grpSpPr>
        <p:sp>
          <p:nvSpPr>
            <p:cNvPr id="112" name="양쪽 모서리가 둥근 사각형 111"/>
            <p:cNvSpPr/>
            <p:nvPr/>
          </p:nvSpPr>
          <p:spPr>
            <a:xfrm>
              <a:off x="4668667" y="4351829"/>
              <a:ext cx="3014608" cy="1274763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595959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-</a:t>
              </a:r>
              <a:r>
                <a:rPr lang="ko-KR" altLang="en-US" sz="1200" dirty="0">
                  <a:solidFill>
                    <a:srgbClr val="595959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중간발표 때까지 파악하지 못 한 부분</a:t>
              </a:r>
              <a:r>
                <a:rPr lang="en-US" altLang="ko-KR" sz="1200" dirty="0">
                  <a:solidFill>
                    <a:srgbClr val="595959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595959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-</a:t>
              </a:r>
              <a:r>
                <a:rPr lang="ko-KR" altLang="en-US" sz="1200" dirty="0">
                  <a:solidFill>
                    <a:srgbClr val="595959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다시 눌리게 되면 전체 시간이 늘어나는 방식으로 소프트웨어 설계에 있어 수정이 필요</a:t>
              </a:r>
              <a:r>
                <a:rPr lang="en-US" altLang="ko-KR" sz="1200" dirty="0">
                  <a:solidFill>
                    <a:prstClr val="white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endParaRPr lang="en-US" altLang="ko-KR" sz="12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72D105F-471A-4A7F-8987-475441258EBC}"/>
                </a:ext>
              </a:extLst>
            </p:cNvPr>
            <p:cNvGrpSpPr/>
            <p:nvPr/>
          </p:nvGrpSpPr>
          <p:grpSpPr>
            <a:xfrm>
              <a:off x="4668667" y="2203534"/>
              <a:ext cx="3014608" cy="2142331"/>
              <a:chOff x="4668667" y="2203534"/>
              <a:chExt cx="3014608" cy="2142331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668667" y="2371476"/>
                <a:ext cx="3014608" cy="197438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39" name="모서리가 둥근 직사각형 138"/>
              <p:cNvSpPr/>
              <p:nvPr/>
            </p:nvSpPr>
            <p:spPr>
              <a:xfrm>
                <a:off x="4736539" y="2203534"/>
                <a:ext cx="2878867" cy="41033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gradFill flip="none" rotWithShape="1">
                  <a:gsLst>
                    <a:gs pos="0">
                      <a:srgbClr val="61D6E1"/>
                    </a:gs>
                    <a:gs pos="100000">
                      <a:srgbClr val="FFCCCC"/>
                    </a:gs>
                  </a:gsLst>
                  <a:lin ang="10800000" scaled="0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터치센서가 </a:t>
                </a:r>
                <a:r>
                  <a:rPr lang="en-US" altLang="ko-KR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2</a:t>
                </a:r>
                <a:r>
                  <a:rPr lang="ko-KR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번 눌렸을 경우</a:t>
                </a:r>
                <a:endPara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안전사고 문제</a:t>
                </a:r>
                <a:endPara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9441815-8B08-4CD1-95B5-4312DB8E54DD}"/>
              </a:ext>
            </a:extLst>
          </p:cNvPr>
          <p:cNvSpPr txBox="1"/>
          <p:nvPr/>
        </p:nvSpPr>
        <p:spPr>
          <a:xfrm>
            <a:off x="0" y="116080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3200" i="1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문제분석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38556-50D8-43F7-8AF2-58AAA4EE413D}"/>
              </a:ext>
            </a:extLst>
          </p:cNvPr>
          <p:cNvSpPr txBox="1"/>
          <p:nvPr/>
        </p:nvSpPr>
        <p:spPr>
          <a:xfrm>
            <a:off x="0" y="677948"/>
            <a:ext cx="609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중간발표회 피드백</a:t>
            </a:r>
          </a:p>
        </p:txBody>
      </p:sp>
      <p:pic>
        <p:nvPicPr>
          <p:cNvPr id="1026" name="Picture 2" descr="상품 상세 :: 올포랩">
            <a:extLst>
              <a:ext uri="{FF2B5EF4-FFF2-40B4-BE49-F238E27FC236}">
                <a16:creationId xmlns:a16="http://schemas.microsoft.com/office/drawing/2014/main" id="{1C1E2B17-38B7-4E5C-BADB-478E9B434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00" b="90000" l="100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1497" y="2429083"/>
            <a:ext cx="1999834" cy="199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584694-83E9-4C6A-856A-F49038B05A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8479" y="2536033"/>
            <a:ext cx="1284211" cy="128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5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200" i="1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최종 변경사항</a:t>
            </a:r>
            <a:endParaRPr lang="ko-KR" altLang="en-US" sz="24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B9CA7F5-9364-40DF-9EFF-52D06AC0E57D}"/>
              </a:ext>
            </a:extLst>
          </p:cNvPr>
          <p:cNvGrpSpPr/>
          <p:nvPr/>
        </p:nvGrpSpPr>
        <p:grpSpPr>
          <a:xfrm>
            <a:off x="7119925" y="4273480"/>
            <a:ext cx="4484551" cy="2184296"/>
            <a:chOff x="6606358" y="1351169"/>
            <a:chExt cx="4484551" cy="2184296"/>
          </a:xfrm>
        </p:grpSpPr>
        <p:sp>
          <p:nvSpPr>
            <p:cNvPr id="6" name="순서도: 수동 입력 5">
              <a:extLst>
                <a:ext uri="{FF2B5EF4-FFF2-40B4-BE49-F238E27FC236}">
                  <a16:creationId xmlns:a16="http://schemas.microsoft.com/office/drawing/2014/main" id="{FEA293E0-ED1A-4A2D-991A-CD292958543F}"/>
                </a:ext>
              </a:extLst>
            </p:cNvPr>
            <p:cNvSpPr/>
            <p:nvPr/>
          </p:nvSpPr>
          <p:spPr>
            <a:xfrm rot="16200000" flipV="1">
              <a:off x="8004506" y="479406"/>
              <a:ext cx="1207295" cy="4003592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0C5063F-6F46-44E8-BC9D-8BD9C1CAEF11}"/>
                </a:ext>
              </a:extLst>
            </p:cNvPr>
            <p:cNvGrpSpPr/>
            <p:nvPr/>
          </p:nvGrpSpPr>
          <p:grpSpPr>
            <a:xfrm>
              <a:off x="9815881" y="1351169"/>
              <a:ext cx="1275028" cy="2184296"/>
              <a:chOff x="3131238" y="1867192"/>
              <a:chExt cx="1275028" cy="2184296"/>
            </a:xfrm>
            <a:gradFill flip="none" rotWithShape="1">
              <a:gsLst>
                <a:gs pos="0">
                  <a:srgbClr val="61D6E1"/>
                </a:gs>
                <a:gs pos="100000">
                  <a:srgbClr val="FFCCCC"/>
                </a:gs>
              </a:gsLst>
              <a:lin ang="16200000" scaled="1"/>
              <a:tileRect/>
            </a:gradFill>
            <a:effectLst>
              <a:outerShdw blurRad="3048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0" name="물결 9">
                <a:extLst>
                  <a:ext uri="{FF2B5EF4-FFF2-40B4-BE49-F238E27FC236}">
                    <a16:creationId xmlns:a16="http://schemas.microsoft.com/office/drawing/2014/main" id="{927D8869-99B7-41DC-ACA1-5D350FDDA9FA}"/>
                  </a:ext>
                </a:extLst>
              </p:cNvPr>
              <p:cNvSpPr/>
              <p:nvPr/>
            </p:nvSpPr>
            <p:spPr>
              <a:xfrm rot="18321613" flipH="1">
                <a:off x="2587638" y="2547461"/>
                <a:ext cx="2047627" cy="960428"/>
              </a:xfrm>
              <a:prstGeom prst="wave">
                <a:avLst>
                  <a:gd name="adj1" fmla="val 20000"/>
                  <a:gd name="adj2" fmla="val -1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F6B3D6DF-7E34-4D4C-85CD-C3C946ECDF2A}"/>
                  </a:ext>
                </a:extLst>
              </p:cNvPr>
              <p:cNvSpPr/>
              <p:nvPr/>
            </p:nvSpPr>
            <p:spPr>
              <a:xfrm>
                <a:off x="3200400" y="1867192"/>
                <a:ext cx="1205866" cy="566443"/>
              </a:xfrm>
              <a:prstGeom prst="triangle">
                <a:avLst>
                  <a:gd name="adj" fmla="val 9256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6870435" y="1995505"/>
              <a:ext cx="3014608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소프트웨어 수정</a:t>
              </a:r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일정 시간이 지나면 돌아가고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,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경사로 상태에서 작동시키면 경사로 유지 시간이 연장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76A901A-707A-4877-854A-0E76A996C310}"/>
              </a:ext>
            </a:extLst>
          </p:cNvPr>
          <p:cNvGrpSpPr/>
          <p:nvPr/>
        </p:nvGrpSpPr>
        <p:grpSpPr>
          <a:xfrm>
            <a:off x="398077" y="1262537"/>
            <a:ext cx="4484552" cy="2184296"/>
            <a:chOff x="64681" y="1379088"/>
            <a:chExt cx="4484552" cy="218429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3317767-EA61-4E1D-A40C-E174D43401C1}"/>
                </a:ext>
              </a:extLst>
            </p:cNvPr>
            <p:cNvGrpSpPr/>
            <p:nvPr/>
          </p:nvGrpSpPr>
          <p:grpSpPr>
            <a:xfrm>
              <a:off x="64681" y="1379088"/>
              <a:ext cx="4484552" cy="2184296"/>
              <a:chOff x="717367" y="1351170"/>
              <a:chExt cx="4484552" cy="2184296"/>
            </a:xfrm>
          </p:grpSpPr>
          <p:sp>
            <p:nvSpPr>
              <p:cNvPr id="17" name="순서도: 수동 입력 16">
                <a:extLst>
                  <a:ext uri="{FF2B5EF4-FFF2-40B4-BE49-F238E27FC236}">
                    <a16:creationId xmlns:a16="http://schemas.microsoft.com/office/drawing/2014/main" id="{FEA293E0-ED1A-4A2D-991A-CD292958543F}"/>
                  </a:ext>
                </a:extLst>
              </p:cNvPr>
              <p:cNvSpPr/>
              <p:nvPr/>
            </p:nvSpPr>
            <p:spPr>
              <a:xfrm rot="5400000" flipH="1" flipV="1">
                <a:off x="2596475" y="567090"/>
                <a:ext cx="1207295" cy="4003592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F0C5063F-6F46-44E8-BC9D-8BD9C1CAEF11}"/>
                  </a:ext>
                </a:extLst>
              </p:cNvPr>
              <p:cNvGrpSpPr/>
              <p:nvPr/>
            </p:nvGrpSpPr>
            <p:grpSpPr>
              <a:xfrm flipH="1">
                <a:off x="717367" y="1351170"/>
                <a:ext cx="1275028" cy="2184296"/>
                <a:chOff x="3131238" y="1867192"/>
                <a:chExt cx="1275028" cy="2184296"/>
              </a:xfrm>
              <a:gradFill flip="none" rotWithShape="1">
                <a:gsLst>
                  <a:gs pos="0">
                    <a:srgbClr val="61D6E1"/>
                  </a:gs>
                  <a:gs pos="100000">
                    <a:srgbClr val="FFCCCC"/>
                  </a:gs>
                </a:gsLst>
                <a:lin ang="16200000" scaled="1"/>
                <a:tileRect/>
              </a:gradFill>
              <a:effectLst>
                <a:outerShdw blurRad="393700" dir="13500000" sy="23000" kx="1200000" algn="br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19" name="물결 18">
                  <a:extLst>
                    <a:ext uri="{FF2B5EF4-FFF2-40B4-BE49-F238E27FC236}">
                      <a16:creationId xmlns:a16="http://schemas.microsoft.com/office/drawing/2014/main" id="{927D8869-99B7-41DC-ACA1-5D350FDDA9FA}"/>
                    </a:ext>
                  </a:extLst>
                </p:cNvPr>
                <p:cNvSpPr/>
                <p:nvPr/>
              </p:nvSpPr>
              <p:spPr>
                <a:xfrm rot="18321613" flipH="1">
                  <a:off x="2587638" y="2547461"/>
                  <a:ext cx="2047627" cy="960428"/>
                </a:xfrm>
                <a:prstGeom prst="wave">
                  <a:avLst>
                    <a:gd name="adj1" fmla="val 20000"/>
                    <a:gd name="adj2" fmla="val -10000"/>
                  </a:avLst>
                </a:prstGeom>
                <a:gradFill flip="none" rotWithShape="1">
                  <a:gsLst>
                    <a:gs pos="31000">
                      <a:srgbClr val="61D6E1"/>
                    </a:gs>
                    <a:gs pos="57000">
                      <a:srgbClr val="D4CFD2"/>
                    </a:gs>
                    <a:gs pos="87000">
                      <a:srgbClr val="FFCCCC"/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endParaRPr>
                </a:p>
              </p:txBody>
            </p: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F6B3D6DF-7E34-4D4C-85CD-C3C946ECDF2A}"/>
                    </a:ext>
                  </a:extLst>
                </p:cNvPr>
                <p:cNvSpPr/>
                <p:nvPr/>
              </p:nvSpPr>
              <p:spPr>
                <a:xfrm>
                  <a:off x="3200400" y="1867192"/>
                  <a:ext cx="1205866" cy="566443"/>
                </a:xfrm>
                <a:prstGeom prst="triangle">
                  <a:avLst>
                    <a:gd name="adj" fmla="val 92562"/>
                  </a:avLst>
                </a:prstGeom>
                <a:gradFill flip="none" rotWithShape="1">
                  <a:gsLst>
                    <a:gs pos="100000">
                      <a:srgbClr val="61D6E1"/>
                    </a:gs>
                    <a:gs pos="20000">
                      <a:srgbClr val="98D3DA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endParaRPr>
                </a:p>
              </p:txBody>
            </p:sp>
          </p:grpSp>
        </p:grpSp>
        <p:sp>
          <p:nvSpPr>
            <p:cNvPr id="21" name="직사각형 20"/>
            <p:cNvSpPr/>
            <p:nvPr/>
          </p:nvSpPr>
          <p:spPr>
            <a:xfrm>
              <a:off x="1582050" y="2234979"/>
              <a:ext cx="2920314" cy="6678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양쪽 모터</a:t>
              </a: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2</a:t>
              </a: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개 장착  →  중앙에 </a:t>
              </a: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1</a:t>
              </a: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개</a:t>
              </a:r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Ev3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1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세트 내에서 모터가 총 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2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개여서 변경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600BE0A-85E2-417B-954D-4BB714A04792}"/>
              </a:ext>
            </a:extLst>
          </p:cNvPr>
          <p:cNvGrpSpPr/>
          <p:nvPr/>
        </p:nvGrpSpPr>
        <p:grpSpPr>
          <a:xfrm>
            <a:off x="4013781" y="2864133"/>
            <a:ext cx="4010425" cy="2047627"/>
            <a:chOff x="1192891" y="3238326"/>
            <a:chExt cx="4010425" cy="204762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3D8F3D8-59FD-44A6-8185-CAF2C38CEAA8}"/>
                </a:ext>
              </a:extLst>
            </p:cNvPr>
            <p:cNvGrpSpPr/>
            <p:nvPr/>
          </p:nvGrpSpPr>
          <p:grpSpPr>
            <a:xfrm>
              <a:off x="1192891" y="3238326"/>
              <a:ext cx="4010425" cy="2047627"/>
              <a:chOff x="1192891" y="3238326"/>
              <a:chExt cx="4010425" cy="2047627"/>
            </a:xfrm>
          </p:grpSpPr>
          <p:sp>
            <p:nvSpPr>
              <p:cNvPr id="26" name="순서도: 수동 입력 25">
                <a:extLst>
                  <a:ext uri="{FF2B5EF4-FFF2-40B4-BE49-F238E27FC236}">
                    <a16:creationId xmlns:a16="http://schemas.microsoft.com/office/drawing/2014/main" id="{4981F0A4-2AB0-4A9F-AF57-66101E0DDEB3}"/>
                  </a:ext>
                </a:extLst>
              </p:cNvPr>
              <p:cNvSpPr/>
              <p:nvPr/>
            </p:nvSpPr>
            <p:spPr>
              <a:xfrm rot="5400000">
                <a:off x="2591039" y="2283594"/>
                <a:ext cx="1207295" cy="4003592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2" name="물결 21">
                <a:extLst>
                  <a:ext uri="{FF2B5EF4-FFF2-40B4-BE49-F238E27FC236}">
                    <a16:creationId xmlns:a16="http://schemas.microsoft.com/office/drawing/2014/main" id="{DCB15E49-8BAF-4315-945D-CB506E3B7007}"/>
                  </a:ext>
                </a:extLst>
              </p:cNvPr>
              <p:cNvSpPr/>
              <p:nvPr/>
            </p:nvSpPr>
            <p:spPr>
              <a:xfrm rot="3278387">
                <a:off x="3699288" y="3781926"/>
                <a:ext cx="2047627" cy="960428"/>
              </a:xfrm>
              <a:prstGeom prst="wave">
                <a:avLst>
                  <a:gd name="adj1" fmla="val 20000"/>
                  <a:gd name="adj2" fmla="val -10000"/>
                </a:avLst>
              </a:prstGeom>
              <a:gradFill flip="none" rotWithShape="1">
                <a:gsLst>
                  <a:gs pos="27000">
                    <a:srgbClr val="61D6E1"/>
                  </a:gs>
                  <a:gs pos="53000">
                    <a:srgbClr val="D4CFD2"/>
                  </a:gs>
                  <a:gs pos="79000">
                    <a:srgbClr val="FFCCCC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3283083-388B-41AC-9F24-4E7117F6E2B4}"/>
                </a:ext>
              </a:extLst>
            </p:cNvPr>
            <p:cNvSpPr/>
            <p:nvPr/>
          </p:nvSpPr>
          <p:spPr>
            <a:xfrm>
              <a:off x="1603943" y="3950683"/>
              <a:ext cx="2920314" cy="669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계단 장착형  →  계단 자체 제작</a:t>
              </a:r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시제품 제작과 시연 방식이 변경됨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260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441815-8B08-4CD1-95B5-4312DB8E54DD}"/>
              </a:ext>
            </a:extLst>
          </p:cNvPr>
          <p:cNvSpPr txBox="1"/>
          <p:nvPr/>
        </p:nvSpPr>
        <p:spPr>
          <a:xfrm>
            <a:off x="0" y="116080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3200" i="1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설계 및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38556-50D8-43F7-8AF2-58AAA4EE413D}"/>
              </a:ext>
            </a:extLst>
          </p:cNvPr>
          <p:cNvSpPr txBox="1"/>
          <p:nvPr/>
        </p:nvSpPr>
        <p:spPr>
          <a:xfrm>
            <a:off x="0" y="677948"/>
            <a:ext cx="609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소프트웨어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A3164FF-F475-40C8-8D9F-13B98C018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186" y="22296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C3E0C6-C77E-4C65-9DC6-870D7582F4DF}"/>
              </a:ext>
            </a:extLst>
          </p:cNvPr>
          <p:cNvSpPr txBox="1"/>
          <p:nvPr/>
        </p:nvSpPr>
        <p:spPr>
          <a:xfrm>
            <a:off x="2783909" y="1417874"/>
            <a:ext cx="662000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시작 부분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A160692-5BEE-4C42-AA90-A44CFF386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84515096">
            <a:extLst>
              <a:ext uri="{FF2B5EF4-FFF2-40B4-BE49-F238E27FC236}">
                <a16:creationId xmlns:a16="http://schemas.microsoft.com/office/drawing/2014/main" id="{05FC16E3-B30A-4D3A-BBE4-6F5E363CE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2665"/>
          <a:stretch>
            <a:fillRect/>
          </a:stretch>
        </p:blipFill>
        <p:spPr bwMode="auto">
          <a:xfrm>
            <a:off x="381303" y="2533871"/>
            <a:ext cx="11425215" cy="290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3747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dirty="0">
              <a:solidFill>
                <a:prstClr val="white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441815-8B08-4CD1-95B5-4312DB8E54DD}"/>
              </a:ext>
            </a:extLst>
          </p:cNvPr>
          <p:cNvSpPr txBox="1"/>
          <p:nvPr/>
        </p:nvSpPr>
        <p:spPr>
          <a:xfrm>
            <a:off x="0" y="116080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3200" i="1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설계 및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38556-50D8-43F7-8AF2-58AAA4EE413D}"/>
              </a:ext>
            </a:extLst>
          </p:cNvPr>
          <p:cNvSpPr txBox="1"/>
          <p:nvPr/>
        </p:nvSpPr>
        <p:spPr>
          <a:xfrm>
            <a:off x="0" y="677948"/>
            <a:ext cx="609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400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소프트웨어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147A688-E656-408E-A031-A15577E81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57" y="15475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817B1-02F9-499E-B738-701692E2F519}"/>
              </a:ext>
            </a:extLst>
          </p:cNvPr>
          <p:cNvSpPr txBox="1"/>
          <p:nvPr/>
        </p:nvSpPr>
        <p:spPr>
          <a:xfrm>
            <a:off x="2783910" y="1373692"/>
            <a:ext cx="662000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진행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부분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F62256B-95AD-481D-A499-40C648DE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A6778B8-9DAE-4CC2-BF97-21E57FE3F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D71A01D-5EEE-405C-A50F-3370D5DB0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89013960">
            <a:extLst>
              <a:ext uri="{FF2B5EF4-FFF2-40B4-BE49-F238E27FC236}">
                <a16:creationId xmlns:a16="http://schemas.microsoft.com/office/drawing/2014/main" id="{D929A2FE-C4C9-461A-A61B-EADEC774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475" y="2076118"/>
            <a:ext cx="11127863" cy="45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3985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748</Words>
  <Application>Microsoft Office PowerPoint</Application>
  <PresentationFormat>와이드스크린</PresentationFormat>
  <Paragraphs>149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함초롬돋움</vt:lpstr>
      <vt:lpstr>나눔바른고딕 Light</vt:lpstr>
      <vt:lpstr>맑은 고딕</vt:lpstr>
      <vt:lpstr>나눔바른고딕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배 영현</cp:lastModifiedBy>
  <cp:revision>65</cp:revision>
  <dcterms:created xsi:type="dcterms:W3CDTF">2019-05-06T06:22:39Z</dcterms:created>
  <dcterms:modified xsi:type="dcterms:W3CDTF">2020-12-09T07:15:47Z</dcterms:modified>
</cp:coreProperties>
</file>