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4"/>
  </p:sldMasterIdLst>
  <p:notesMasterIdLst>
    <p:notesMasterId r:id="rId24"/>
  </p:notesMasterIdLst>
  <p:handoutMasterIdLst>
    <p:handoutMasterId r:id="rId25"/>
  </p:handoutMasterIdLst>
  <p:sldIdLst>
    <p:sldId id="3833" r:id="rId5"/>
    <p:sldId id="3834" r:id="rId6"/>
    <p:sldId id="3855" r:id="rId7"/>
    <p:sldId id="3856" r:id="rId8"/>
    <p:sldId id="3857" r:id="rId9"/>
    <p:sldId id="3868" r:id="rId10"/>
    <p:sldId id="3859" r:id="rId11"/>
    <p:sldId id="3860" r:id="rId12"/>
    <p:sldId id="3869" r:id="rId13"/>
    <p:sldId id="3862" r:id="rId14"/>
    <p:sldId id="3864" r:id="rId15"/>
    <p:sldId id="3874" r:id="rId16"/>
    <p:sldId id="3865" r:id="rId17"/>
    <p:sldId id="3870" r:id="rId18"/>
    <p:sldId id="3866" r:id="rId19"/>
    <p:sldId id="3871" r:id="rId20"/>
    <p:sldId id="3872" r:id="rId21"/>
    <p:sldId id="3873" r:id="rId22"/>
    <p:sldId id="38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3833"/>
            <p14:sldId id="3834"/>
            <p14:sldId id="3855"/>
            <p14:sldId id="3856"/>
            <p14:sldId id="3857"/>
            <p14:sldId id="3868"/>
            <p14:sldId id="3859"/>
            <p14:sldId id="3860"/>
            <p14:sldId id="3869"/>
            <p14:sldId id="3862"/>
            <p14:sldId id="3864"/>
            <p14:sldId id="3874"/>
            <p14:sldId id="3865"/>
            <p14:sldId id="3870"/>
            <p14:sldId id="3866"/>
            <p14:sldId id="3871"/>
            <p14:sldId id="3872"/>
            <p14:sldId id="3873"/>
            <p14:sldId id="383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406" userDrawn="1">
          <p15:clr>
            <a:srgbClr val="A4A3A4"/>
          </p15:clr>
        </p15:guide>
        <p15:guide id="3" pos="6934" userDrawn="1">
          <p15:clr>
            <a:srgbClr val="A4A3A4"/>
          </p15:clr>
        </p15:guide>
        <p15:guide id="4" pos="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99">
          <p15:clr>
            <a:srgbClr val="A4A3A4"/>
          </p15:clr>
        </p15:guide>
        <p15:guide id="2" orient="horz" pos="3407">
          <p15:clr>
            <a:srgbClr val="A4A3A4"/>
          </p15:clr>
        </p15:guide>
        <p15:guide id="3" pos="6935">
          <p15:clr>
            <a:srgbClr val="A4A3A4"/>
          </p15:clr>
        </p15:guide>
        <p15:guide id="4" pos="743">
          <p15:clr>
            <a:srgbClr val="A4A3A4"/>
          </p15:clr>
        </p15:guide>
        <p15:guide id="5" orient="horz" pos="3406">
          <p15:clr>
            <a:srgbClr val="A4A3A4"/>
          </p15:clr>
        </p15:guide>
        <p15:guide id="6" pos="6934">
          <p15:clr>
            <a:srgbClr val="A4A3A4"/>
          </p15:clr>
        </p15:guide>
        <p15:guide id="7" pos="742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81333-46C9-4C30-81A7-D9C8F99C07DC}" v="111" dt="2022-11-14T15:05:31.930"/>
    <p1510:client id="{CCD03B63-58F8-4038-B2ED-CF925DDEA8CA}" v="91" dt="2022-11-15T10:29:5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96" y="108"/>
      </p:cViewPr>
      <p:guideLst>
        <p:guide orient="horz" pos="3406"/>
        <p:guide pos="6934"/>
        <p:guide pos="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3552" y="72"/>
      </p:cViewPr>
      <p:guideLst>
        <p:guide orient="horz" pos="1199"/>
        <p:guide orient="horz" pos="3407"/>
        <p:guide pos="6935"/>
        <p:guide pos="743"/>
        <p:guide orient="horz" pos="3406"/>
        <p:guide pos="6934"/>
        <p:guide pos="7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2022-12-06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0C6A29-4676-420C-BBE3-ACC2B80F64D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0C4-881C-490F-AF01-42E416C7C936}" type="datetime1">
              <a:rPr lang="ko-KR" altLang="en-US" smtClean="0"/>
              <a:t>2022-12-06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  <p:sp>
        <p:nvSpPr>
          <p:cNvPr id="25" name="자유형(F) 13">
            <a:extLst>
              <a:ext uri="{FF2B5EF4-FFF2-40B4-BE49-F238E27FC236}">
                <a16:creationId xmlns:a16="http://schemas.microsoft.com/office/drawing/2014/main" id="{0966C10E-D1EC-97DC-BB92-F145CB7F90D3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연결선(S) 11">
            <a:extLst>
              <a:ext uri="{FF2B5EF4-FFF2-40B4-BE49-F238E27FC236}">
                <a16:creationId xmlns:a16="http://schemas.microsoft.com/office/drawing/2014/main" id="{638C12D0-BB3C-0D33-FC0C-E5FBC775D7EB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4AE81AD-DB4B-3288-B565-DB2841A4E394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54150E4-FE58-32BC-6C6E-E4A368CB8007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5C5D95-276E-6A24-0F7F-DDDCD33C88D1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CC1F269D-E72A-F319-0C64-842910FEED93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호 21">
            <a:extLst>
              <a:ext uri="{FF2B5EF4-FFF2-40B4-BE49-F238E27FC236}">
                <a16:creationId xmlns:a16="http://schemas.microsoft.com/office/drawing/2014/main" id="{5AD87E89-77E2-EA3B-B55A-8D5679ADBEC2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79FC8-F61A-4E7E-95EE-87560CCC56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6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6E207-D296-44C6-BB0A-000905A591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0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B4CD3D0-6595-4D3F-95B8-317683E0CF9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40C32FB-E897-4D89-A58D-B66DCCF76D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7113335-49FE-4964-8628-C09D082D10A5}" type="datetime1">
              <a:rPr lang="ko-KR" altLang="en-US" smtClean="0"/>
              <a:t>2022-12-06</a:t>
            </a:fld>
            <a:endParaRPr lang="ko-KR" alt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F963766-FD5B-4321-BAAE-C417764AA8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9A87073-FE0E-4720-BE6E-3627E7DAD1F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98F02C6-B3C2-4489-BB9A-5829396F38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A756-085D-47E8-BECE-8FDECFDE4F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4DB-678F-431A-948B-E603228165AC}" type="datetime1">
              <a:rPr lang="ko-KR" altLang="en-US" smtClean="0"/>
              <a:t>2022-12-06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515EA77-4EDC-29B2-02DD-5757028CA6C4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호 7">
            <a:extLst>
              <a:ext uri="{FF2B5EF4-FFF2-40B4-BE49-F238E27FC236}">
                <a16:creationId xmlns:a16="http://schemas.microsoft.com/office/drawing/2014/main" id="{A2B4554F-FDCA-7584-2BC5-A03D142E56DE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5E808B-5DF2-743F-B532-2317C6ACC4F3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45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33C1E8-C9E7-41B3-918B-00992098CF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0537C-1D5C-4CFC-8B09-1E62C61432B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FEA8F-8137-4088-9FBF-F86F5B700A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3EEF15-D2E2-46A2-B14D-FA55BE9708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6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2A631-C54A-4576-A37F-2C564698F1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BF6F0-E3D7-4B89-B949-8C1D9DD9C40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9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520CBB-5B91-49E4-8550-48A2313506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782" r:id="rId12"/>
    <p:sldLayoutId id="2147483774" r:id="rId13"/>
    <p:sldLayoutId id="2147483783" r:id="rId14"/>
    <p:sldLayoutId id="2147483786" r:id="rId15"/>
    <p:sldLayoutId id="2147483787" r:id="rId16"/>
    <p:sldLayoutId id="2147483788" r:id="rId17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-dbpia-co-kr-ssl.openlink.ajou.ac.kr:8443/journal/articleDetail" TargetMode="External"/><Relationship Id="rId3" Type="http://schemas.openxmlformats.org/officeDocument/2006/relationships/hyperlink" Target="https://www.data.go.kr/data/15057099/openapi.do" TargetMode="External"/><Relationship Id="rId7" Type="http://schemas.openxmlformats.org/officeDocument/2006/relationships/hyperlink" Target="https://www.vuzix.com/" TargetMode="External"/><Relationship Id="rId2" Type="http://schemas.openxmlformats.org/officeDocument/2006/relationships/hyperlink" Target="https://apis.map.kakao.com/web/guide/#bigmapu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reascience.kr/article/JAKO201431753970047.pdf" TargetMode="External"/><Relationship Id="rId5" Type="http://schemas.openxmlformats.org/officeDocument/2006/relationships/hyperlink" Target="https://devtalk.kakao.com/t/api-notice-new-kakao-navi-apis-are-released/117847" TargetMode="External"/><Relationship Id="rId4" Type="http://schemas.openxmlformats.org/officeDocument/2006/relationships/hyperlink" Target="https://developer.android.com/reference/android/location/LocationManager" TargetMode="External"/><Relationship Id="rId9" Type="http://schemas.openxmlformats.org/officeDocument/2006/relationships/hyperlink" Target="https://www.fpn119.co.kr/1340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A9EB4E29-72EB-6B30-7ED4-AFCA1761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526" y="3916680"/>
            <a:ext cx="7093043" cy="111760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HMD</a:t>
            </a:r>
            <a:r>
              <a:rPr lang="ko-KR" altLang="en-US" sz="4500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를 사용한</a:t>
            </a:r>
            <a:br>
              <a:rPr lang="en-US" altLang="ko-KR" sz="45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</a:br>
            <a:r>
              <a:rPr lang="en-US" altLang="ko-KR" sz="4500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PM</a:t>
            </a:r>
            <a:r>
              <a:rPr lang="en-US" altLang="ko-KR" sz="45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Corbel" charset="0"/>
                <a:ea typeface="Corbel" charset="0"/>
              </a:rPr>
              <a:t> </a:t>
            </a:r>
            <a:r>
              <a:rPr lang="en-US" altLang="ko-KR" sz="45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네비게이션</a:t>
            </a:r>
            <a:r>
              <a:rPr lang="en-US" altLang="ko-KR" sz="45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45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개발</a:t>
            </a:r>
            <a:endParaRPr lang="ko-KR" altLang="en-US" sz="45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3" name="부제목 12">
            <a:extLst>
              <a:ext uri="{FF2B5EF4-FFF2-40B4-BE49-F238E27FC236}">
                <a16:creationId xmlns:a16="http://schemas.microsoft.com/office/drawing/2014/main" id="{65F0D31D-2BC1-7161-E4FD-C607A604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335" y="4475480"/>
            <a:ext cx="6592570" cy="174244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>
                <a:solidFill>
                  <a:schemeClr val="bg1"/>
                </a:solidFill>
              </a:rPr>
              <a:t>리쌍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이동규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이상경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904DFA-9024-E15D-D171-1E2EEB6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2705" y="6217920"/>
            <a:ext cx="2743200" cy="365125"/>
          </a:xfrm>
        </p:spPr>
        <p:txBody>
          <a:bodyPr/>
          <a:lstStyle/>
          <a:p>
            <a:pPr algn="r">
              <a:defRPr/>
            </a:pPr>
            <a:fld id="{C1625C40-2631-4188-9E39-7303247EC91D}" type="datetime1">
              <a:rPr lang="ko-KR" altLang="en-US" sz="2000" noProof="0" smtClean="0">
                <a:solidFill>
                  <a:schemeClr val="bg1"/>
                </a:solidFill>
              </a:rPr>
              <a:t>2022-12-06</a:t>
            </a:fld>
            <a:endParaRPr lang="ko-KR" altLang="en-US" sz="2000" noProof="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F2769-6DC0-84C7-116D-E828E7F6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642" y="6411778"/>
            <a:ext cx="817245" cy="365760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061270" y="2379097"/>
            <a:ext cx="3762869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chemeClr val="bg1"/>
                </a:solidFill>
                <a:latin typeface="휴먼모음T" charset="0"/>
                <a:ea typeface="휴먼모음T" charset="0"/>
              </a:rPr>
              <a:t>프로젝트 설계서</a:t>
            </a:r>
            <a:endParaRPr lang="ko-KR" altLang="en-US" sz="4000" b="0" strike="noStrike" cap="none" dirty="0">
              <a:solidFill>
                <a:schemeClr val="bg1"/>
              </a:solidFill>
              <a:latin typeface="휴먼모음T" charset="0"/>
              <a:ea typeface="휴먼모음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10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137160" y="988060"/>
            <a:ext cx="11917680" cy="5281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6924668-6408-6A73-15E0-6DDB7B5398B5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rot="10800000" flipV="1">
            <a:off x="2900700" y="4029804"/>
            <a:ext cx="467700" cy="3229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A4354AB-DA8C-6BD8-7A28-998D28366735}"/>
              </a:ext>
            </a:extLst>
          </p:cNvPr>
          <p:cNvSpPr txBox="1"/>
          <p:nvPr/>
        </p:nvSpPr>
        <p:spPr>
          <a:xfrm>
            <a:off x="682269" y="108267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구조 설계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A6B1B3-CD8A-1324-9734-7B3CD39727A3}"/>
              </a:ext>
            </a:extLst>
          </p:cNvPr>
          <p:cNvGrpSpPr/>
          <p:nvPr/>
        </p:nvGrpSpPr>
        <p:grpSpPr>
          <a:xfrm>
            <a:off x="9457652" y="1461770"/>
            <a:ext cx="2194560" cy="2664460"/>
            <a:chOff x="9457652" y="1461770"/>
            <a:chExt cx="2194560" cy="377952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F2BEFD6-6E71-2A1D-B448-14C0073DCBC7}"/>
                </a:ext>
              </a:extLst>
            </p:cNvPr>
            <p:cNvGrpSpPr/>
            <p:nvPr/>
          </p:nvGrpSpPr>
          <p:grpSpPr>
            <a:xfrm>
              <a:off x="9457652" y="1461770"/>
              <a:ext cx="2194560" cy="3779521"/>
              <a:chOff x="8793480" y="1874519"/>
              <a:chExt cx="2194560" cy="3779521"/>
            </a:xfrm>
            <a:noFill/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7A9A4DD-E6D9-5AFA-73A9-196CB5BB1122}"/>
                  </a:ext>
                </a:extLst>
              </p:cNvPr>
              <p:cNvSpPr/>
              <p:nvPr/>
            </p:nvSpPr>
            <p:spPr>
              <a:xfrm>
                <a:off x="8793480" y="1874519"/>
                <a:ext cx="2194560" cy="377952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D379A5-3652-48F8-E893-22C829933443}"/>
                  </a:ext>
                </a:extLst>
              </p:cNvPr>
              <p:cNvSpPr txBox="1"/>
              <p:nvPr/>
            </p:nvSpPr>
            <p:spPr>
              <a:xfrm>
                <a:off x="9093490" y="2028111"/>
                <a:ext cx="1594539" cy="4308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dirty="0">
                    <a:solidFill>
                      <a:sysClr val="windowText" lastClr="000000"/>
                    </a:solidFill>
                  </a:rPr>
                  <a:t>Smart Phone</a:t>
                </a:r>
                <a:endParaRPr lang="ko-KR" altLang="en-US" sz="22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AFA5FDF-58C1-D252-3B24-17E697B0E2D2}"/>
                </a:ext>
              </a:extLst>
            </p:cNvPr>
            <p:cNvGrpSpPr/>
            <p:nvPr/>
          </p:nvGrpSpPr>
          <p:grpSpPr>
            <a:xfrm>
              <a:off x="9457652" y="2404829"/>
              <a:ext cx="654685" cy="1767840"/>
              <a:chOff x="9388475" y="2958147"/>
              <a:chExt cx="654685" cy="176784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E9DA8C1-4B9E-0619-669E-9BCEA22E5D17}"/>
                  </a:ext>
                </a:extLst>
              </p:cNvPr>
              <p:cNvSpPr/>
              <p:nvPr/>
            </p:nvSpPr>
            <p:spPr>
              <a:xfrm>
                <a:off x="9388475" y="2958147"/>
                <a:ext cx="654685" cy="176784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E75581-8747-6914-4AA4-E802444F8744}"/>
                  </a:ext>
                </a:extLst>
              </p:cNvPr>
              <p:cNvSpPr txBox="1"/>
              <p:nvPr/>
            </p:nvSpPr>
            <p:spPr>
              <a:xfrm>
                <a:off x="9440678" y="3104865"/>
                <a:ext cx="461665" cy="148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Bluetooth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AE81227-EBAA-82DC-3D3A-39FC903B0C5F}"/>
                </a:ext>
              </a:extLst>
            </p:cNvPr>
            <p:cNvSpPr/>
            <p:nvPr/>
          </p:nvSpPr>
          <p:spPr>
            <a:xfrm>
              <a:off x="10430878" y="4032650"/>
              <a:ext cx="1204044" cy="77634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검색어 입력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2165BDA-9E17-B457-B457-BF6757658914}"/>
                </a:ext>
              </a:extLst>
            </p:cNvPr>
            <p:cNvSpPr/>
            <p:nvPr/>
          </p:nvSpPr>
          <p:spPr>
            <a:xfrm>
              <a:off x="10248949" y="2088172"/>
              <a:ext cx="1286266" cy="77634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GPS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522E0B-688D-24F2-50CB-394F0F355576}"/>
                </a:ext>
              </a:extLst>
            </p:cNvPr>
            <p:cNvGrpSpPr/>
            <p:nvPr/>
          </p:nvGrpSpPr>
          <p:grpSpPr>
            <a:xfrm>
              <a:off x="10112338" y="2864519"/>
              <a:ext cx="920563" cy="1168131"/>
              <a:chOff x="10112338" y="2864519"/>
              <a:chExt cx="920563" cy="1168131"/>
            </a:xfrm>
          </p:grpSpPr>
          <p:cxnSp>
            <p:nvCxnSpPr>
              <p:cNvPr id="59" name="연결선: 꺾임 58">
                <a:extLst>
                  <a:ext uri="{FF2B5EF4-FFF2-40B4-BE49-F238E27FC236}">
                    <a16:creationId xmlns:a16="http://schemas.microsoft.com/office/drawing/2014/main" id="{B705F89E-702F-B0E2-3C82-A0E103BD18EE}"/>
                  </a:ext>
                </a:extLst>
              </p:cNvPr>
              <p:cNvCxnSpPr>
                <a:stCxn id="51" idx="0"/>
                <a:endCxn id="17" idx="3"/>
              </p:cNvCxnSpPr>
              <p:nvPr/>
            </p:nvCxnSpPr>
            <p:spPr>
              <a:xfrm rot="16200000" flipV="1">
                <a:off x="10200669" y="3200418"/>
                <a:ext cx="743901" cy="920563"/>
              </a:xfrm>
              <a:prstGeom prst="bentConnector2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C9872CE-E5A0-204D-DDD9-F86ADA6484DE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>
                <a:off x="10892082" y="2864519"/>
                <a:ext cx="0" cy="439473"/>
              </a:xfrm>
              <a:prstGeom prst="line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96490A-1EBF-DE25-AFD4-5DD7D6E58B4B}"/>
              </a:ext>
            </a:extLst>
          </p:cNvPr>
          <p:cNvGrpSpPr/>
          <p:nvPr/>
        </p:nvGrpSpPr>
        <p:grpSpPr>
          <a:xfrm>
            <a:off x="8899345" y="4463810"/>
            <a:ext cx="2668222" cy="1719439"/>
            <a:chOff x="7427372" y="4420967"/>
            <a:chExt cx="3141541" cy="193217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6D074D4-13CE-010D-645C-914C8AF8699E}"/>
                </a:ext>
              </a:extLst>
            </p:cNvPr>
            <p:cNvGrpSpPr/>
            <p:nvPr/>
          </p:nvGrpSpPr>
          <p:grpSpPr>
            <a:xfrm>
              <a:off x="7443028" y="4420967"/>
              <a:ext cx="3125885" cy="1932178"/>
              <a:chOff x="7301516" y="4431792"/>
              <a:chExt cx="2647182" cy="1932178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5018554-0ABC-BD65-B6F3-0F057B2471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01516" y="4431792"/>
                <a:ext cx="2647182" cy="19321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휴먼모음T" charset="0"/>
                  <a:ea typeface="휴먼모음T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E8CB6D-CDAF-40FC-D889-0323E4EDDF4C}"/>
                  </a:ext>
                </a:extLst>
              </p:cNvPr>
              <p:cNvSpPr txBox="1"/>
              <p:nvPr/>
            </p:nvSpPr>
            <p:spPr>
              <a:xfrm>
                <a:off x="8302407" y="4597930"/>
                <a:ext cx="1232039" cy="415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API Server</a:t>
                </a:r>
                <a:endParaRPr lang="ko-KR" altLang="en-US" dirty="0"/>
              </a:p>
            </p:txBody>
          </p:sp>
        </p:grp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F9C826E-4EFE-8D44-4643-7975F76DBD81}"/>
                </a:ext>
              </a:extLst>
            </p:cNvPr>
            <p:cNvSpPr/>
            <p:nvPr/>
          </p:nvSpPr>
          <p:spPr>
            <a:xfrm>
              <a:off x="7427372" y="5331745"/>
              <a:ext cx="828726" cy="5278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WiFi</a:t>
              </a:r>
              <a:endParaRPr lang="ko-KR" altLang="en-US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57E2B65-8AF4-B62C-2A2A-3340AA814B7D}"/>
                </a:ext>
              </a:extLst>
            </p:cNvPr>
            <p:cNvSpPr/>
            <p:nvPr/>
          </p:nvSpPr>
          <p:spPr>
            <a:xfrm>
              <a:off x="9168579" y="5207483"/>
              <a:ext cx="1241360" cy="77634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CA454B0-8B77-D320-13D3-CE58C3817CA6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9603211" y="5509163"/>
            <a:ext cx="77500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DA06FA0-BE1F-E1F4-3635-3C4338AF8D10}"/>
              </a:ext>
            </a:extLst>
          </p:cNvPr>
          <p:cNvCxnSpPr>
            <a:cxnSpLocks/>
            <a:stCxn id="13" idx="1"/>
            <a:endCxn id="30" idx="0"/>
          </p:cNvCxnSpPr>
          <p:nvPr/>
        </p:nvCxnSpPr>
        <p:spPr>
          <a:xfrm rot="10800000" flipV="1">
            <a:off x="4011534" y="3244089"/>
            <a:ext cx="2979121" cy="444880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D1D7DC0F-68EE-ECF0-54EE-469733477568}"/>
              </a:ext>
            </a:extLst>
          </p:cNvPr>
          <p:cNvCxnSpPr>
            <a:cxnSpLocks/>
            <a:stCxn id="13" idx="1"/>
            <a:endCxn id="27" idx="0"/>
          </p:cNvCxnSpPr>
          <p:nvPr/>
        </p:nvCxnSpPr>
        <p:spPr>
          <a:xfrm rot="10800000" flipV="1">
            <a:off x="2004942" y="3244088"/>
            <a:ext cx="4985713" cy="448109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562F0705-7420-0BE7-73F9-4AAD6160B754}"/>
              </a:ext>
            </a:extLst>
          </p:cNvPr>
          <p:cNvCxnSpPr>
            <a:stCxn id="53" idx="1"/>
            <a:endCxn id="27" idx="1"/>
          </p:cNvCxnSpPr>
          <p:nvPr/>
        </p:nvCxnSpPr>
        <p:spPr>
          <a:xfrm rot="10800000" flipH="1" flipV="1">
            <a:off x="1032127" y="2599072"/>
            <a:ext cx="77053" cy="1433962"/>
          </a:xfrm>
          <a:prstGeom prst="bentConnector3">
            <a:avLst>
              <a:gd name="adj1" fmla="val -29667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72F1F5CB-8E59-D0F5-EEBE-9321E591BFE4}"/>
              </a:ext>
            </a:extLst>
          </p:cNvPr>
          <p:cNvCxnSpPr>
            <a:stCxn id="13" idx="1"/>
            <a:endCxn id="53" idx="3"/>
          </p:cNvCxnSpPr>
          <p:nvPr/>
        </p:nvCxnSpPr>
        <p:spPr>
          <a:xfrm rot="10800000">
            <a:off x="2823648" y="2599073"/>
            <a:ext cx="4167007" cy="645017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5F04184-0840-BFF2-86E6-C06B2C8099CD}"/>
              </a:ext>
            </a:extLst>
          </p:cNvPr>
          <p:cNvGrpSpPr/>
          <p:nvPr/>
        </p:nvGrpSpPr>
        <p:grpSpPr>
          <a:xfrm>
            <a:off x="602264" y="1599764"/>
            <a:ext cx="7226590" cy="3508177"/>
            <a:chOff x="602264" y="1599764"/>
            <a:chExt cx="7226590" cy="399542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DB8330D-338E-DF67-7B5C-7C93E5E35B8E}"/>
                </a:ext>
              </a:extLst>
            </p:cNvPr>
            <p:cNvGrpSpPr/>
            <p:nvPr/>
          </p:nvGrpSpPr>
          <p:grpSpPr>
            <a:xfrm>
              <a:off x="602264" y="1599764"/>
              <a:ext cx="7226590" cy="3995420"/>
              <a:chOff x="691187" y="1431290"/>
              <a:chExt cx="7226590" cy="3995420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8482D4F-FCF7-CA68-8798-AC4C6B4EF206}"/>
                  </a:ext>
                </a:extLst>
              </p:cNvPr>
              <p:cNvGrpSpPr/>
              <p:nvPr/>
            </p:nvGrpSpPr>
            <p:grpSpPr>
              <a:xfrm>
                <a:off x="691187" y="1431290"/>
                <a:ext cx="7226590" cy="3995420"/>
                <a:chOff x="691187" y="1431290"/>
                <a:chExt cx="7226590" cy="3995420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F4153336-7E77-513A-7E47-7FBF49953B80}"/>
                    </a:ext>
                  </a:extLst>
                </p:cNvPr>
                <p:cNvGrpSpPr/>
                <p:nvPr/>
              </p:nvGrpSpPr>
              <p:grpSpPr>
                <a:xfrm>
                  <a:off x="691187" y="1431290"/>
                  <a:ext cx="7226590" cy="3995420"/>
                  <a:chOff x="1341120" y="1874520"/>
                  <a:chExt cx="5303520" cy="3995420"/>
                </a:xfrm>
                <a:noFill/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8A14DB48-B140-8606-2DA3-BE2A2DD9D9AD}"/>
                      </a:ext>
                    </a:extLst>
                  </p:cNvPr>
                  <p:cNvSpPr/>
                  <p:nvPr/>
                </p:nvSpPr>
                <p:spPr>
                  <a:xfrm>
                    <a:off x="1341120" y="1874520"/>
                    <a:ext cx="5303520" cy="3995420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3234C3-391B-7F0F-1EB9-825D95A50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932" y="1997036"/>
                    <a:ext cx="768518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dirty="0">
                        <a:solidFill>
                          <a:sysClr val="windowText" lastClr="000000"/>
                        </a:solidFill>
                      </a:rPr>
                      <a:t>HMD</a:t>
                    </a:r>
                    <a:endParaRPr lang="ko-KR" altLang="en-US" sz="3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6BB9565-03A7-EC19-AACF-20EC08D2D2B9}"/>
                    </a:ext>
                  </a:extLst>
                </p:cNvPr>
                <p:cNvGrpSpPr/>
                <p:nvPr/>
              </p:nvGrpSpPr>
              <p:grpSpPr>
                <a:xfrm>
                  <a:off x="7079577" y="2420071"/>
                  <a:ext cx="838200" cy="1767840"/>
                  <a:chOff x="5806440" y="2895600"/>
                  <a:chExt cx="838200" cy="1767840"/>
                </a:xfrm>
              </p:grpSpPr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57912FC3-6A5D-60EF-F349-D56232AA5C06}"/>
                      </a:ext>
                    </a:extLst>
                  </p:cNvPr>
                  <p:cNvSpPr/>
                  <p:nvPr/>
                </p:nvSpPr>
                <p:spPr>
                  <a:xfrm>
                    <a:off x="5806440" y="2895600"/>
                    <a:ext cx="838200" cy="176784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788D89A-793D-2E23-095E-2C9BB4CA5DED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07" y="3298125"/>
                    <a:ext cx="461665" cy="9323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Bluetooth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8D9AAA34-6114-36A8-6D25-442089801CFB}"/>
                    </a:ext>
                  </a:extLst>
                </p:cNvPr>
                <p:cNvSpPr/>
                <p:nvPr/>
              </p:nvSpPr>
              <p:spPr>
                <a:xfrm>
                  <a:off x="1198104" y="3814338"/>
                  <a:ext cx="1791519" cy="77634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GIS</a:t>
                  </a:r>
                  <a:endParaRPr lang="ko-KR" altLang="en-US" dirty="0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6D304C23-9F9F-5DE2-8766-916F92541C1F}"/>
                    </a:ext>
                  </a:extLst>
                </p:cNvPr>
                <p:cNvSpPr/>
                <p:nvPr/>
              </p:nvSpPr>
              <p:spPr>
                <a:xfrm>
                  <a:off x="3457323" y="3810660"/>
                  <a:ext cx="1286266" cy="776347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경로 탐색</a:t>
                  </a:r>
                </a:p>
              </p:txBody>
            </p:sp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2473001A-E84F-A6D1-0E49-F020650B785C}"/>
                    </a:ext>
                  </a:extLst>
                </p:cNvPr>
                <p:cNvCxnSpPr>
                  <a:cxnSpLocks/>
                  <a:endCxn id="148" idx="0"/>
                </p:cNvCxnSpPr>
                <p:nvPr/>
              </p:nvCxnSpPr>
              <p:spPr>
                <a:xfrm rot="10800000" flipV="1">
                  <a:off x="5958026" y="3870424"/>
                  <a:ext cx="1121553" cy="1022553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연결선: 꺾임 43">
                  <a:extLst>
                    <a:ext uri="{FF2B5EF4-FFF2-40B4-BE49-F238E27FC236}">
                      <a16:creationId xmlns:a16="http://schemas.microsoft.com/office/drawing/2014/main" id="{BB4F21BF-4BC3-76AC-060C-B42A5795F44E}"/>
                    </a:ext>
                  </a:extLst>
                </p:cNvPr>
                <p:cNvCxnSpPr>
                  <a:cxnSpLocks/>
                  <a:stCxn id="148" idx="1"/>
                  <a:endCxn id="30" idx="2"/>
                </p:cNvCxnSpPr>
                <p:nvPr/>
              </p:nvCxnSpPr>
              <p:spPr>
                <a:xfrm rot="10800000">
                  <a:off x="4100456" y="4587007"/>
                  <a:ext cx="1443206" cy="569884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연결선: 꺾임 49">
                  <a:extLst>
                    <a:ext uri="{FF2B5EF4-FFF2-40B4-BE49-F238E27FC236}">
                      <a16:creationId xmlns:a16="http://schemas.microsoft.com/office/drawing/2014/main" id="{588A4E17-1BBD-ED01-377E-C3CB03C8CE76}"/>
                    </a:ext>
                  </a:extLst>
                </p:cNvPr>
                <p:cNvCxnSpPr>
                  <a:cxnSpLocks/>
                  <a:stCxn id="148" idx="1"/>
                  <a:endCxn id="27" idx="2"/>
                </p:cNvCxnSpPr>
                <p:nvPr/>
              </p:nvCxnSpPr>
              <p:spPr>
                <a:xfrm rot="10800000">
                  <a:off x="2093864" y="4590685"/>
                  <a:ext cx="3449798" cy="566206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CAB8185-47E4-1107-6196-4DFFD1E4A0AE}"/>
                    </a:ext>
                  </a:extLst>
                </p:cNvPr>
                <p:cNvSpPr/>
                <p:nvPr/>
              </p:nvSpPr>
              <p:spPr>
                <a:xfrm>
                  <a:off x="1121051" y="2181216"/>
                  <a:ext cx="1791519" cy="776347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/>
                    <a:t>턴바이턴</a:t>
                  </a:r>
                  <a:endParaRPr lang="ko-KR" alt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920CFB0-8D00-DFE4-A849-8E897339105F}"/>
                    </a:ext>
                  </a:extLst>
                </p:cNvPr>
                <p:cNvSpPr txBox="1"/>
                <p:nvPr/>
              </p:nvSpPr>
              <p:spPr>
                <a:xfrm>
                  <a:off x="2352612" y="3018096"/>
                  <a:ext cx="9861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현재위치 표시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F1AC964-A41C-6EF2-5CD0-9ED7E171E321}"/>
                    </a:ext>
                  </a:extLst>
                </p:cNvPr>
                <p:cNvSpPr txBox="1"/>
                <p:nvPr/>
              </p:nvSpPr>
              <p:spPr>
                <a:xfrm>
                  <a:off x="2828500" y="1791187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방향 파악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8A4D920-9003-6F77-0191-A254179B628A}"/>
                    </a:ext>
                  </a:extLst>
                </p:cNvPr>
                <p:cNvSpPr txBox="1"/>
                <p:nvPr/>
              </p:nvSpPr>
              <p:spPr>
                <a:xfrm rot="16200000">
                  <a:off x="769736" y="330996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지도 회전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0780BF8-80A0-F844-5960-2D24A67B2E9A}"/>
                    </a:ext>
                  </a:extLst>
                </p:cNvPr>
                <p:cNvSpPr txBox="1"/>
                <p:nvPr/>
              </p:nvSpPr>
              <p:spPr>
                <a:xfrm>
                  <a:off x="2138429" y="4662468"/>
                  <a:ext cx="8595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목적지 표시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C2D059B-7986-E37C-658A-2BC9684C29B2}"/>
                    </a:ext>
                  </a:extLst>
                </p:cNvPr>
                <p:cNvSpPr txBox="1"/>
                <p:nvPr/>
              </p:nvSpPr>
              <p:spPr>
                <a:xfrm>
                  <a:off x="3004502" y="3845239"/>
                  <a:ext cx="4379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경로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BCC51F-BFDC-1B51-2D77-4EE13A0C049A}"/>
                  </a:ext>
                </a:extLst>
              </p:cNvPr>
              <p:cNvSpPr txBox="1"/>
              <p:nvPr/>
            </p:nvSpPr>
            <p:spPr>
              <a:xfrm>
                <a:off x="6131579" y="3020578"/>
                <a:ext cx="779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GPS </a:t>
                </a:r>
                <a:r>
                  <a:rPr lang="ko-KR" altLang="en-US" sz="1200" dirty="0"/>
                  <a:t>정보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365168-9B4D-F51E-3C0A-7B3CF3D63988}"/>
                  </a:ext>
                </a:extLst>
              </p:cNvPr>
              <p:cNvSpPr txBox="1"/>
              <p:nvPr/>
            </p:nvSpPr>
            <p:spPr>
              <a:xfrm>
                <a:off x="6365878" y="3363758"/>
                <a:ext cx="5645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검색어</a:t>
                </a:r>
              </a:p>
            </p:txBody>
          </p:sp>
        </p:grp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0FA5DEBF-1EC0-A9BB-01B0-9ABDC7F6656A}"/>
                </a:ext>
              </a:extLst>
            </p:cNvPr>
            <p:cNvSpPr/>
            <p:nvPr/>
          </p:nvSpPr>
          <p:spPr>
            <a:xfrm>
              <a:off x="5454739" y="5061452"/>
              <a:ext cx="828725" cy="5278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WiFi</a:t>
              </a:r>
              <a:endParaRPr lang="ko-KR" altLang="en-US" dirty="0"/>
            </a:p>
          </p:txBody>
        </p:sp>
      </p:grp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A708C404-DF1A-9997-13E5-4F0724DE5474}"/>
              </a:ext>
            </a:extLst>
          </p:cNvPr>
          <p:cNvCxnSpPr>
            <a:stCxn id="148" idx="2"/>
            <a:endCxn id="58" idx="1"/>
          </p:cNvCxnSpPr>
          <p:nvPr/>
        </p:nvCxnSpPr>
        <p:spPr>
          <a:xfrm rot="16200000" flipH="1">
            <a:off x="7181019" y="3790837"/>
            <a:ext cx="406409" cy="3030243"/>
          </a:xfrm>
          <a:prstGeom prst="bentConnector2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13C0B699-0DA7-6A30-5C8C-F69F7C4E1C2D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7828854" y="2749741"/>
            <a:ext cx="1628798" cy="494348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11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9182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7CB39-847D-CD24-93F7-14911FDDFDEB}"/>
              </a:ext>
            </a:extLst>
          </p:cNvPr>
          <p:cNvSpPr txBox="1"/>
          <p:nvPr/>
        </p:nvSpPr>
        <p:spPr>
          <a:xfrm>
            <a:off x="1115339" y="126733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세부 블록 설계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41AC02-160A-C8DD-6363-667A20CF8049}"/>
              </a:ext>
            </a:extLst>
          </p:cNvPr>
          <p:cNvSpPr txBox="1"/>
          <p:nvPr/>
        </p:nvSpPr>
        <p:spPr>
          <a:xfrm>
            <a:off x="2054860" y="2009129"/>
            <a:ext cx="59538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경로 탐색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입력 받은 검색어와 </a:t>
            </a:r>
            <a:r>
              <a:rPr lang="en-US" altLang="ko-KR" dirty="0"/>
              <a:t>GPS</a:t>
            </a:r>
            <a:r>
              <a:rPr lang="ko-KR" altLang="en-US" dirty="0"/>
              <a:t>를 이용하여 목적지와 출발지 설정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Djikstra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경로 탐색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GIS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목적지와 자신의 위치를 지도에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경로탐색으로 얻은 경로를 지도에 표시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GPS</a:t>
            </a:r>
            <a:r>
              <a:rPr lang="ko-KR" altLang="en-US" dirty="0"/>
              <a:t>로 받은 방향데이터로 지도를 회전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GPS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스마트폰의 </a:t>
            </a:r>
            <a:r>
              <a:rPr lang="en-US" altLang="ko-KR" dirty="0"/>
              <a:t>GPS</a:t>
            </a:r>
            <a:r>
              <a:rPr lang="ko-KR" altLang="en-US" dirty="0"/>
              <a:t>를 이용하여 위치데이터 얻음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스마트폰의 </a:t>
            </a:r>
            <a:r>
              <a:rPr lang="en-US" altLang="ko-KR" dirty="0"/>
              <a:t>GPS</a:t>
            </a:r>
            <a:r>
              <a:rPr lang="ko-KR" altLang="en-US" dirty="0"/>
              <a:t>를 이용하여 방향데이터 얻음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5544-9A44-7982-AD06-5AAD0E9E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C6577-8DAC-8DEF-E333-30B0F782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748BF-3757-0947-577A-8D1ACC4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A756-085D-47E8-BECE-8FDECFDE4F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D892E-EC56-AFF2-91C6-24DC32F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19D47C-E4D5-1EA7-6E88-73A7208CBBA8}"/>
              </a:ext>
            </a:extLst>
          </p:cNvPr>
          <p:cNvSpPr>
            <a:spLocks/>
          </p:cNvSpPr>
          <p:nvPr/>
        </p:nvSpPr>
        <p:spPr>
          <a:xfrm>
            <a:off x="706120" y="1079182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EA957-5EF7-7E99-FF57-4069C26BEE83}"/>
              </a:ext>
            </a:extLst>
          </p:cNvPr>
          <p:cNvSpPr txBox="1"/>
          <p:nvPr/>
        </p:nvSpPr>
        <p:spPr>
          <a:xfrm>
            <a:off x="1115339" y="126733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세부 블록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CC500-245A-A7B1-FF4E-2D8C088C0300}"/>
              </a:ext>
            </a:extLst>
          </p:cNvPr>
          <p:cNvSpPr txBox="1"/>
          <p:nvPr/>
        </p:nvSpPr>
        <p:spPr>
          <a:xfrm>
            <a:off x="2464764" y="1837839"/>
            <a:ext cx="5969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스마트폰에서 </a:t>
            </a:r>
            <a:r>
              <a:rPr lang="en-US" altLang="ko-KR" dirty="0"/>
              <a:t>companion </a:t>
            </a:r>
            <a:r>
              <a:rPr lang="ko-KR" altLang="en-US" dirty="0"/>
              <a:t>앱으로 검색어를 입력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Bluetooth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스마트폰에서 입력한 검색어와 </a:t>
            </a:r>
            <a:r>
              <a:rPr lang="en-US" altLang="ko-KR" dirty="0"/>
              <a:t>GPS</a:t>
            </a:r>
            <a:r>
              <a:rPr lang="ko-KR" altLang="en-US" dirty="0"/>
              <a:t>정보를 얻음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 err="1"/>
              <a:t>턴바이턴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GPS</a:t>
            </a:r>
            <a:r>
              <a:rPr lang="ko-KR" altLang="en-US" dirty="0"/>
              <a:t>의 방향데이터를 이용하여 지도를 회전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목적지 </a:t>
            </a:r>
            <a:r>
              <a:rPr lang="en-US" altLang="ko-KR" dirty="0"/>
              <a:t>DB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검색어를 목적지 </a:t>
            </a:r>
            <a:r>
              <a:rPr lang="en-US" altLang="ko-KR" dirty="0"/>
              <a:t>DB</a:t>
            </a:r>
            <a:r>
              <a:rPr lang="ko-KR" altLang="en-US" dirty="0"/>
              <a:t>에 검색하여 리스트 표시</a:t>
            </a: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WiFi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목적지 </a:t>
            </a:r>
            <a:r>
              <a:rPr lang="en-US" altLang="ko-KR" dirty="0"/>
              <a:t>DB</a:t>
            </a:r>
            <a:r>
              <a:rPr lang="ko-KR" altLang="en-US" dirty="0"/>
              <a:t>의 검색을 위해 검색어 전송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목적지 </a:t>
            </a:r>
            <a:r>
              <a:rPr lang="en-US" altLang="ko-KR" dirty="0"/>
              <a:t>DB</a:t>
            </a:r>
            <a:r>
              <a:rPr lang="ko-KR" altLang="en-US" dirty="0"/>
              <a:t>에서 리스트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06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13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915747" y="1079182"/>
            <a:ext cx="1005967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8FE54D8-FE4F-8659-4C18-7B0943835155}"/>
              </a:ext>
            </a:extLst>
          </p:cNvPr>
          <p:cNvGrpSpPr/>
          <p:nvPr/>
        </p:nvGrpSpPr>
        <p:grpSpPr>
          <a:xfrm>
            <a:off x="2753793" y="2103120"/>
            <a:ext cx="5680078" cy="3352800"/>
            <a:chOff x="2668904" y="2103120"/>
            <a:chExt cx="5680078" cy="3352800"/>
          </a:xfrm>
        </p:grpSpPr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AF2465D0-25CC-FEED-5B33-F9B9AB3A19C9}"/>
                </a:ext>
              </a:extLst>
            </p:cNvPr>
            <p:cNvCxnSpPr>
              <a:stCxn id="8" idx="2"/>
              <a:endCxn id="10" idx="2"/>
            </p:cNvCxnSpPr>
            <p:nvPr/>
          </p:nvCxnSpPr>
          <p:spPr>
            <a:xfrm rot="10800000" flipV="1">
              <a:off x="2668904" y="2498091"/>
              <a:ext cx="228918" cy="2453640"/>
            </a:xfrm>
            <a:prstGeom prst="curvedConnector3">
              <a:avLst>
                <a:gd name="adj1" fmla="val 676121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59B38E76-2759-7328-18DB-36D19395D664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 flipV="1">
              <a:off x="4086860" y="3972362"/>
              <a:ext cx="1137921" cy="9793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C3D5FDD-B3BC-5F1F-1743-8383EFFBEA12}"/>
                </a:ext>
              </a:extLst>
            </p:cNvPr>
            <p:cNvSpPr/>
            <p:nvPr/>
          </p:nvSpPr>
          <p:spPr>
            <a:xfrm>
              <a:off x="5059624" y="3256914"/>
              <a:ext cx="112776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CC554D9-7CA9-E544-A40B-AB77C20C76AC}"/>
                </a:ext>
              </a:extLst>
            </p:cNvPr>
            <p:cNvSpPr/>
            <p:nvPr/>
          </p:nvSpPr>
          <p:spPr>
            <a:xfrm>
              <a:off x="2897822" y="2109471"/>
              <a:ext cx="960120" cy="777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B1D58F-E01D-0167-168E-DE30797FCDC0}"/>
                </a:ext>
              </a:extLst>
            </p:cNvPr>
            <p:cNvSpPr/>
            <p:nvPr/>
          </p:nvSpPr>
          <p:spPr>
            <a:xfrm>
              <a:off x="7145022" y="2103120"/>
              <a:ext cx="960120" cy="777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경로 탐색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ACF02FE-68F0-9662-7781-AC1265114730}"/>
                </a:ext>
              </a:extLst>
            </p:cNvPr>
            <p:cNvSpPr/>
            <p:nvPr/>
          </p:nvSpPr>
          <p:spPr>
            <a:xfrm>
              <a:off x="2668904" y="4563111"/>
              <a:ext cx="1417956" cy="777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턴바이턴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59CA02-4360-6DB6-06FD-B7DBDACB1E5C}"/>
                </a:ext>
              </a:extLst>
            </p:cNvPr>
            <p:cNvSpPr/>
            <p:nvPr/>
          </p:nvSpPr>
          <p:spPr>
            <a:xfrm>
              <a:off x="7145022" y="4556760"/>
              <a:ext cx="12039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WiFi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97A2BCC5-96EA-0692-24E9-66B123CEC7F6}"/>
                </a:ext>
              </a:extLst>
            </p:cNvPr>
            <p:cNvCxnSpPr>
              <a:cxnSpLocks/>
              <a:stCxn id="11" idx="2"/>
              <a:endCxn id="7" idx="5"/>
            </p:cNvCxnSpPr>
            <p:nvPr/>
          </p:nvCxnSpPr>
          <p:spPr>
            <a:xfrm rot="10800000">
              <a:off x="6022228" y="3972362"/>
              <a:ext cx="1122795" cy="1033978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구부러짐 36">
              <a:extLst>
                <a:ext uri="{FF2B5EF4-FFF2-40B4-BE49-F238E27FC236}">
                  <a16:creationId xmlns:a16="http://schemas.microsoft.com/office/drawing/2014/main" id="{9FA19572-2985-1CCB-15BC-21C72978E7BF}"/>
                </a:ext>
              </a:extLst>
            </p:cNvPr>
            <p:cNvCxnSpPr>
              <a:cxnSpLocks/>
              <a:stCxn id="8" idx="6"/>
              <a:endCxn id="7" idx="1"/>
            </p:cNvCxnSpPr>
            <p:nvPr/>
          </p:nvCxnSpPr>
          <p:spPr>
            <a:xfrm>
              <a:off x="3857942" y="2498091"/>
              <a:ext cx="1366839" cy="881575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7B23FFC9-2CD6-34A1-B9CE-365002D722DA}"/>
                </a:ext>
              </a:extLst>
            </p:cNvPr>
            <p:cNvCxnSpPr>
              <a:cxnSpLocks/>
              <a:stCxn id="11" idx="6"/>
              <a:endCxn id="9" idx="6"/>
            </p:cNvCxnSpPr>
            <p:nvPr/>
          </p:nvCxnSpPr>
          <p:spPr>
            <a:xfrm flipH="1" flipV="1">
              <a:off x="8105142" y="2491740"/>
              <a:ext cx="243840" cy="2514600"/>
            </a:xfrm>
            <a:prstGeom prst="curvedConnector3">
              <a:avLst>
                <a:gd name="adj1" fmla="val -301197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CDB81FF-9459-B619-1A93-D9A2E0369EC8}"/>
              </a:ext>
            </a:extLst>
          </p:cNvPr>
          <p:cNvSpPr txBox="1"/>
          <p:nvPr/>
        </p:nvSpPr>
        <p:spPr>
          <a:xfrm>
            <a:off x="9140269" y="3458112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데이터 전송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7CD858-F761-BEED-79EC-5474B54E774C}"/>
              </a:ext>
            </a:extLst>
          </p:cNvPr>
          <p:cNvSpPr txBox="1"/>
          <p:nvPr/>
        </p:nvSpPr>
        <p:spPr>
          <a:xfrm>
            <a:off x="4873836" y="1539073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위치데이터 요청 및 전송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5CBBB7-453A-1A9E-0425-42475160918A}"/>
              </a:ext>
            </a:extLst>
          </p:cNvPr>
          <p:cNvSpPr txBox="1"/>
          <p:nvPr/>
        </p:nvSpPr>
        <p:spPr>
          <a:xfrm rot="5400000">
            <a:off x="2599109" y="3487388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방향데이터 요청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3CA997-2B29-547D-ED49-974E9102F5E9}"/>
              </a:ext>
            </a:extLst>
          </p:cNvPr>
          <p:cNvSpPr txBox="1"/>
          <p:nvPr/>
        </p:nvSpPr>
        <p:spPr>
          <a:xfrm>
            <a:off x="4508429" y="238683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위치데이터 전송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79E8FD-37E3-9747-DB23-A8D44D25A47F}"/>
              </a:ext>
            </a:extLst>
          </p:cNvPr>
          <p:cNvSpPr txBox="1"/>
          <p:nvPr/>
        </p:nvSpPr>
        <p:spPr>
          <a:xfrm>
            <a:off x="5928372" y="228808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경로데이터 전송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64FE2303-B9D4-960D-763E-04A5A9524B55}"/>
              </a:ext>
            </a:extLst>
          </p:cNvPr>
          <p:cNvCxnSpPr>
            <a:stCxn id="9" idx="2"/>
            <a:endCxn id="7" idx="7"/>
          </p:cNvCxnSpPr>
          <p:nvPr/>
        </p:nvCxnSpPr>
        <p:spPr>
          <a:xfrm rot="10800000" flipV="1">
            <a:off x="6107117" y="2491740"/>
            <a:ext cx="1122795" cy="88792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A33965A-8CBA-1FE8-866B-801BCEB2624B}"/>
              </a:ext>
            </a:extLst>
          </p:cNvPr>
          <p:cNvSpPr txBox="1"/>
          <p:nvPr/>
        </p:nvSpPr>
        <p:spPr>
          <a:xfrm>
            <a:off x="6009248" y="4010003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위치데이터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ko-KR" altLang="en-US" sz="1200" dirty="0"/>
              <a:t>요청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EB4DCC-E8C4-894B-ACBC-372F6E885D23}"/>
              </a:ext>
            </a:extLst>
          </p:cNvPr>
          <p:cNvSpPr txBox="1"/>
          <p:nvPr/>
        </p:nvSpPr>
        <p:spPr>
          <a:xfrm>
            <a:off x="4576777" y="4823458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회전</a:t>
            </a:r>
            <a:endParaRPr lang="en-US" altLang="ko-KR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0F5CC-B668-CDAB-8592-2F8C4D6B0A44}"/>
              </a:ext>
            </a:extLst>
          </p:cNvPr>
          <p:cNvSpPr txBox="1"/>
          <p:nvPr/>
        </p:nvSpPr>
        <p:spPr>
          <a:xfrm rot="16200000">
            <a:off x="7391216" y="345668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데이터 요청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FA4639D-FC1B-7FAE-DD72-F20AF3B85186}"/>
              </a:ext>
            </a:extLst>
          </p:cNvPr>
          <p:cNvCxnSpPr/>
          <p:nvPr/>
        </p:nvCxnSpPr>
        <p:spPr>
          <a:xfrm>
            <a:off x="8190031" y="2681654"/>
            <a:ext cx="0" cy="18814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B3236B0-014D-DD6C-84C9-AFC6D0FEE24F}"/>
              </a:ext>
            </a:extLst>
          </p:cNvPr>
          <p:cNvCxnSpPr>
            <a:cxnSpLocks/>
          </p:cNvCxnSpPr>
          <p:nvPr/>
        </p:nvCxnSpPr>
        <p:spPr>
          <a:xfrm flipH="1" flipV="1">
            <a:off x="2951106" y="2681654"/>
            <a:ext cx="2709" cy="18814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28E0234-167B-F5EF-653F-0516B230FB89}"/>
              </a:ext>
            </a:extLst>
          </p:cNvPr>
          <p:cNvSpPr txBox="1"/>
          <p:nvPr/>
        </p:nvSpPr>
        <p:spPr>
          <a:xfrm rot="16200000">
            <a:off x="712300" y="3483882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방향데이터 전송</a:t>
            </a:r>
          </a:p>
        </p:txBody>
      </p: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92FBB0CA-5771-BB86-5021-8821D64F9F3C}"/>
              </a:ext>
            </a:extLst>
          </p:cNvPr>
          <p:cNvCxnSpPr>
            <a:stCxn id="7" idx="2"/>
            <a:endCxn id="8" idx="5"/>
          </p:cNvCxnSpPr>
          <p:nvPr/>
        </p:nvCxnSpPr>
        <p:spPr>
          <a:xfrm rot="10800000">
            <a:off x="3802225" y="2772888"/>
            <a:ext cx="1342288" cy="90312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6BC798-ADA0-8562-57CE-D0E0D87DD8C9}"/>
              </a:ext>
            </a:extLst>
          </p:cNvPr>
          <p:cNvSpPr txBox="1"/>
          <p:nvPr/>
        </p:nvSpPr>
        <p:spPr>
          <a:xfrm>
            <a:off x="3909857" y="298445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위치데이터 요청</a:t>
            </a:r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CBFCF142-540C-3EC1-5D33-7517B88DEEE7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5583196" y="435974"/>
            <a:ext cx="6351" cy="3568292"/>
          </a:xfrm>
          <a:prstGeom prst="curvedConnector3">
            <a:avLst>
              <a:gd name="adj1" fmla="val 5491655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4583901B-DC18-D52F-476F-B2E7FF52771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6272273" y="2766536"/>
            <a:ext cx="1098244" cy="90947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40BD0E-219C-7E5D-E17C-A4F1BD5138F8}"/>
              </a:ext>
            </a:extLst>
          </p:cNvPr>
          <p:cNvSpPr txBox="1"/>
          <p:nvPr/>
        </p:nvSpPr>
        <p:spPr>
          <a:xfrm>
            <a:off x="6248498" y="2912455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경로데이터 전송</a:t>
            </a:r>
          </a:p>
        </p:txBody>
      </p: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74F69919-585B-10CA-BBAC-B4F272EC6033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6272273" y="3676014"/>
            <a:ext cx="1133954" cy="1012425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E157438-5571-132B-A358-C4D080A0D03B}"/>
              </a:ext>
            </a:extLst>
          </p:cNvPr>
          <p:cNvSpPr txBox="1"/>
          <p:nvPr/>
        </p:nvSpPr>
        <p:spPr>
          <a:xfrm>
            <a:off x="5631785" y="4976227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위치데이터 전송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104186-112E-7C85-EE58-1C7D475B46DE}"/>
              </a:ext>
            </a:extLst>
          </p:cNvPr>
          <p:cNvSpPr txBox="1"/>
          <p:nvPr/>
        </p:nvSpPr>
        <p:spPr>
          <a:xfrm>
            <a:off x="1420828" y="12170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4.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세부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블록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인터페이스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설계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- HMD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14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2652C1-16C8-C8DD-65B9-475F7470E993}"/>
              </a:ext>
            </a:extLst>
          </p:cNvPr>
          <p:cNvSpPr/>
          <p:nvPr/>
        </p:nvSpPr>
        <p:spPr>
          <a:xfrm>
            <a:off x="1244808" y="3869328"/>
            <a:ext cx="5458069" cy="1902963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4354C5-0624-1B65-79D8-52D98D453C29}"/>
              </a:ext>
            </a:extLst>
          </p:cNvPr>
          <p:cNvSpPr/>
          <p:nvPr/>
        </p:nvSpPr>
        <p:spPr>
          <a:xfrm>
            <a:off x="4994810" y="4616367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693EE9-558F-6750-C38A-9296BF3B6472}"/>
              </a:ext>
            </a:extLst>
          </p:cNvPr>
          <p:cNvSpPr/>
          <p:nvPr/>
        </p:nvSpPr>
        <p:spPr>
          <a:xfrm>
            <a:off x="2103641" y="4218768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검색어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84EF5F-502F-DCEA-5EB4-340F7568D570}"/>
              </a:ext>
            </a:extLst>
          </p:cNvPr>
          <p:cNvSpPr txBox="1"/>
          <p:nvPr/>
        </p:nvSpPr>
        <p:spPr>
          <a:xfrm>
            <a:off x="1524195" y="3964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스마트폰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8257D3-670A-D466-3E1E-0EA9656CD074}"/>
              </a:ext>
            </a:extLst>
          </p:cNvPr>
          <p:cNvSpPr txBox="1"/>
          <p:nvPr/>
        </p:nvSpPr>
        <p:spPr>
          <a:xfrm>
            <a:off x="3589748" y="41490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 데이터 요청</a:t>
            </a:r>
            <a:endParaRPr lang="en-US" altLang="ko-KR" sz="1200" dirty="0"/>
          </a:p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전송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0FAF03-63EE-4F5E-F9E8-84A15214213E}"/>
              </a:ext>
            </a:extLst>
          </p:cNvPr>
          <p:cNvSpPr txBox="1"/>
          <p:nvPr/>
        </p:nvSpPr>
        <p:spPr>
          <a:xfrm>
            <a:off x="1234210" y="1191643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4.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세부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블록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인터페이스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</a:t>
            </a:r>
            <a:r>
              <a:rPr lang="en-US" altLang="ko-KR" sz="1400" strike="noStrike" cap="none" dirty="0" err="1">
                <a:ln w="17780" cap="flat" cmpd="sng">
                  <a:noFill/>
                  <a:prstDash/>
                </a:ln>
                <a:latin typeface="+mn-ea"/>
              </a:rPr>
              <a:t>설계</a:t>
            </a:r>
            <a:r>
              <a:rPr lang="en-US" altLang="ko-KR" sz="1400" strike="noStrike" cap="none" dirty="0">
                <a:ln w="17780" cap="flat" cmpd="sng">
                  <a:noFill/>
                  <a:prstDash/>
                </a:ln>
                <a:latin typeface="+mn-ea"/>
              </a:rPr>
              <a:t> – </a:t>
            </a:r>
            <a:r>
              <a:rPr lang="ko-KR" altLang="en-US" sz="1400" dirty="0">
                <a:ln w="17780" cap="flat" cmpd="sng">
                  <a:noFill/>
                  <a:prstDash/>
                </a:ln>
                <a:latin typeface="+mn-ea"/>
              </a:rPr>
              <a:t>목적지 검색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95CC6647-4D29-D34E-1E79-C40E217E5247}"/>
              </a:ext>
            </a:extLst>
          </p:cNvPr>
          <p:cNvCxnSpPr>
            <a:stCxn id="14" idx="7"/>
            <a:endCxn id="12" idx="1"/>
          </p:cNvCxnSpPr>
          <p:nvPr/>
        </p:nvCxnSpPr>
        <p:spPr>
          <a:xfrm rot="16200000" flipH="1">
            <a:off x="4124036" y="3600341"/>
            <a:ext cx="397599" cy="1797118"/>
          </a:xfrm>
          <a:prstGeom prst="curvedConnector3">
            <a:avLst>
              <a:gd name="adj1" fmla="val -77951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DBB1B1B-59BF-6231-B6FD-8D01FA5D17AB}"/>
              </a:ext>
            </a:extLst>
          </p:cNvPr>
          <p:cNvSpPr/>
          <p:nvPr/>
        </p:nvSpPr>
        <p:spPr>
          <a:xfrm>
            <a:off x="2042527" y="4938770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82FE759-9B5B-7B3D-0A2E-E7A346D4A814}"/>
              </a:ext>
            </a:extLst>
          </p:cNvPr>
          <p:cNvCxnSpPr>
            <a:cxnSpLocks/>
            <a:stCxn id="49" idx="5"/>
            <a:endCxn id="12" idx="3"/>
          </p:cNvCxnSpPr>
          <p:nvPr/>
        </p:nvCxnSpPr>
        <p:spPr>
          <a:xfrm rot="5400000" flipH="1" flipV="1">
            <a:off x="4131077" y="4322499"/>
            <a:ext cx="322403" cy="1858232"/>
          </a:xfrm>
          <a:prstGeom prst="curvedConnector3">
            <a:avLst>
              <a:gd name="adj1" fmla="val -96132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D0CEDA-FBBA-DDD6-574B-E47D2B06A81C}"/>
              </a:ext>
            </a:extLst>
          </p:cNvPr>
          <p:cNvSpPr/>
          <p:nvPr/>
        </p:nvSpPr>
        <p:spPr>
          <a:xfrm>
            <a:off x="6896186" y="1944877"/>
            <a:ext cx="3362020" cy="374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3A1017-82C3-566F-EB05-1A0C065F7BA7}"/>
              </a:ext>
            </a:extLst>
          </p:cNvPr>
          <p:cNvSpPr txBox="1"/>
          <p:nvPr/>
        </p:nvSpPr>
        <p:spPr>
          <a:xfrm>
            <a:off x="3556471" y="5325039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데이터 요청</a:t>
            </a:r>
            <a:r>
              <a:rPr lang="en-US" altLang="ko-KR" sz="1200" dirty="0"/>
              <a:t>, </a:t>
            </a:r>
            <a:r>
              <a:rPr lang="ko-KR" altLang="en-US" sz="1200" dirty="0"/>
              <a:t>전송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82AC8D-CC1A-0F47-5AA0-FBB1910C5898}"/>
              </a:ext>
            </a:extLst>
          </p:cNvPr>
          <p:cNvSpPr/>
          <p:nvPr/>
        </p:nvSpPr>
        <p:spPr>
          <a:xfrm>
            <a:off x="8634573" y="2363519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955FFC-C391-BCBC-3818-6A96B4604C59}"/>
              </a:ext>
            </a:extLst>
          </p:cNvPr>
          <p:cNvSpPr/>
          <p:nvPr/>
        </p:nvSpPr>
        <p:spPr>
          <a:xfrm>
            <a:off x="8630792" y="4606656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734F0A-5853-5E30-32BC-0A97C0790DE3}"/>
              </a:ext>
            </a:extLst>
          </p:cNvPr>
          <p:cNvSpPr txBox="1"/>
          <p:nvPr/>
        </p:nvSpPr>
        <p:spPr>
          <a:xfrm>
            <a:off x="8790674" y="2924481"/>
            <a:ext cx="553998" cy="17482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/>
              <a:t>텍스트</a:t>
            </a:r>
            <a:r>
              <a:rPr lang="en-US" altLang="ko-KR" sz="1200" dirty="0"/>
              <a:t>,</a:t>
            </a:r>
            <a:r>
              <a:rPr lang="ko-KR" altLang="en-US" sz="1200" dirty="0"/>
              <a:t>위치 데이터 요청</a:t>
            </a:r>
            <a:endParaRPr lang="en-US" altLang="ko-KR" sz="1200" dirty="0"/>
          </a:p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FFBB5A-4078-53C4-E0BF-9184B01FF4F0}"/>
              </a:ext>
            </a:extLst>
          </p:cNvPr>
          <p:cNvSpPr txBox="1"/>
          <p:nvPr/>
        </p:nvSpPr>
        <p:spPr>
          <a:xfrm>
            <a:off x="9948033" y="2934806"/>
            <a:ext cx="553998" cy="17065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요청</a:t>
            </a:r>
            <a:endParaRPr lang="en-US" altLang="ko-KR" sz="1200" dirty="0"/>
          </a:p>
          <a:p>
            <a:r>
              <a:rPr lang="ko-KR" altLang="en-US" sz="1200" dirty="0"/>
              <a:t>검색어</a:t>
            </a:r>
            <a:r>
              <a:rPr lang="en-US" altLang="ko-KR" sz="1200" dirty="0"/>
              <a:t>,</a:t>
            </a:r>
            <a:r>
              <a:rPr lang="ko-KR" altLang="en-US" sz="1200" dirty="0"/>
              <a:t>위치데이터 전송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F5B015D-B788-4690-E46F-EE9309F94FBD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H="1">
            <a:off x="8857377" y="2837565"/>
            <a:ext cx="3781" cy="1850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4E611CC6-8E8A-1FA3-1B46-95FC1620A5BE}"/>
              </a:ext>
            </a:extLst>
          </p:cNvPr>
          <p:cNvCxnSpPr>
            <a:cxnSpLocks/>
            <a:stCxn id="13" idx="7"/>
            <a:endCxn id="3" idx="5"/>
          </p:cNvCxnSpPr>
          <p:nvPr/>
        </p:nvCxnSpPr>
        <p:spPr>
          <a:xfrm rot="5400000" flipH="1" flipV="1">
            <a:off x="9028106" y="3760887"/>
            <a:ext cx="1850424" cy="378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852455-78AC-D691-B5E5-8E6122A01C6B}"/>
              </a:ext>
            </a:extLst>
          </p:cNvPr>
          <p:cNvCxnSpPr>
            <a:cxnSpLocks/>
            <a:stCxn id="3" idx="1"/>
            <a:endCxn id="88" idx="7"/>
          </p:cNvCxnSpPr>
          <p:nvPr/>
        </p:nvCxnSpPr>
        <p:spPr>
          <a:xfrm rot="16200000" flipV="1">
            <a:off x="8401462" y="1985155"/>
            <a:ext cx="3615" cy="915779"/>
          </a:xfrm>
          <a:prstGeom prst="curvedConnector3">
            <a:avLst>
              <a:gd name="adj1" fmla="val 30795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16B1463-BCC8-03C0-42B1-D5CFC825DCF4}"/>
              </a:ext>
            </a:extLst>
          </p:cNvPr>
          <p:cNvCxnSpPr>
            <a:cxnSpLocks/>
            <a:stCxn id="13" idx="1"/>
            <a:endCxn id="12" idx="7"/>
          </p:cNvCxnSpPr>
          <p:nvPr/>
        </p:nvCxnSpPr>
        <p:spPr>
          <a:xfrm rot="16200000" flipH="1" flipV="1">
            <a:off x="7581556" y="3421878"/>
            <a:ext cx="9711" cy="2541931"/>
          </a:xfrm>
          <a:prstGeom prst="curvedConnector3">
            <a:avLst>
              <a:gd name="adj1" fmla="val -31915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9B6A9FBA-59EB-A99D-49A6-B96D68EC5719}"/>
              </a:ext>
            </a:extLst>
          </p:cNvPr>
          <p:cNvCxnSpPr>
            <a:cxnSpLocks/>
            <a:stCxn id="12" idx="5"/>
            <a:endCxn id="13" idx="3"/>
          </p:cNvCxnSpPr>
          <p:nvPr/>
        </p:nvCxnSpPr>
        <p:spPr>
          <a:xfrm rot="5400000" flipH="1" flipV="1">
            <a:off x="7581555" y="3814592"/>
            <a:ext cx="9711" cy="2541931"/>
          </a:xfrm>
          <a:prstGeom prst="curvedConnector3">
            <a:avLst>
              <a:gd name="adj1" fmla="val -31915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76F3F0-5757-ED53-9D59-6804EFA4960C}"/>
              </a:ext>
            </a:extLst>
          </p:cNvPr>
          <p:cNvSpPr txBox="1"/>
          <p:nvPr/>
        </p:nvSpPr>
        <p:spPr>
          <a:xfrm>
            <a:off x="7018027" y="5433729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요청</a:t>
            </a:r>
            <a:endParaRPr lang="en-US" altLang="ko-KR" sz="1200" dirty="0"/>
          </a:p>
          <a:p>
            <a:r>
              <a:rPr lang="ko-KR" altLang="en-US" sz="1200" dirty="0"/>
              <a:t>검색어</a:t>
            </a:r>
            <a:r>
              <a:rPr lang="en-US" altLang="ko-KR" sz="1200" dirty="0"/>
              <a:t>,</a:t>
            </a:r>
            <a:r>
              <a:rPr lang="ko-KR" altLang="en-US" sz="1200" dirty="0"/>
              <a:t>위치데이터 전송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6008E-D400-D80E-66F9-B9C353B68CDF}"/>
              </a:ext>
            </a:extLst>
          </p:cNvPr>
          <p:cNvSpPr txBox="1"/>
          <p:nvPr/>
        </p:nvSpPr>
        <p:spPr>
          <a:xfrm>
            <a:off x="6777681" y="3955438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</a:t>
            </a:r>
            <a:r>
              <a:rPr lang="en-US" altLang="ko-KR" sz="1200" dirty="0"/>
              <a:t>,</a:t>
            </a:r>
            <a:r>
              <a:rPr lang="ko-KR" altLang="en-US" sz="1200" dirty="0"/>
              <a:t>위치 데이터 요청</a:t>
            </a:r>
            <a:endParaRPr lang="en-US" altLang="ko-KR" sz="1200" dirty="0"/>
          </a:p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전송</a:t>
            </a: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88C112EA-8FCC-2CBD-25F1-07181FCF645A}"/>
              </a:ext>
            </a:extLst>
          </p:cNvPr>
          <p:cNvCxnSpPr>
            <a:cxnSpLocks/>
            <a:stCxn id="88" idx="5"/>
            <a:endCxn id="3" idx="3"/>
          </p:cNvCxnSpPr>
          <p:nvPr/>
        </p:nvCxnSpPr>
        <p:spPr>
          <a:xfrm rot="16200000" flipH="1">
            <a:off x="8401461" y="2377867"/>
            <a:ext cx="3615" cy="915779"/>
          </a:xfrm>
          <a:prstGeom prst="curvedConnector3">
            <a:avLst>
              <a:gd name="adj1" fmla="val 502525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04446BCD-DAA1-5285-08A9-41AB19654658}"/>
              </a:ext>
            </a:extLst>
          </p:cNvPr>
          <p:cNvSpPr/>
          <p:nvPr/>
        </p:nvSpPr>
        <p:spPr>
          <a:xfrm>
            <a:off x="6947741" y="2359904"/>
            <a:ext cx="1168806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WiFi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D54A01-8895-F1E5-B081-9FBFEA7BC01D}"/>
              </a:ext>
            </a:extLst>
          </p:cNvPr>
          <p:cNvSpPr/>
          <p:nvPr/>
        </p:nvSpPr>
        <p:spPr>
          <a:xfrm>
            <a:off x="1808311" y="1745124"/>
            <a:ext cx="4947204" cy="1902963"/>
          </a:xfrm>
          <a:prstGeom prst="rect">
            <a:avLst/>
          </a:prstGeom>
          <a:solidFill>
            <a:schemeClr val="accent4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37A1CA-71A9-A687-B339-4ABDA7A37CE8}"/>
              </a:ext>
            </a:extLst>
          </p:cNvPr>
          <p:cNvSpPr txBox="1"/>
          <p:nvPr/>
        </p:nvSpPr>
        <p:spPr>
          <a:xfrm>
            <a:off x="6982100" y="19655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HMD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09294F-54DF-8368-1CCC-D63E443D48E6}"/>
              </a:ext>
            </a:extLst>
          </p:cNvPr>
          <p:cNvSpPr/>
          <p:nvPr/>
        </p:nvSpPr>
        <p:spPr>
          <a:xfrm>
            <a:off x="1966968" y="2391801"/>
            <a:ext cx="1547221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목적지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F3E2360-9252-8639-6376-B18147F1A80A}"/>
              </a:ext>
            </a:extLst>
          </p:cNvPr>
          <p:cNvCxnSpPr>
            <a:cxnSpLocks/>
            <a:stCxn id="9" idx="1"/>
            <a:endCxn id="15" idx="7"/>
          </p:cNvCxnSpPr>
          <p:nvPr/>
        </p:nvCxnSpPr>
        <p:spPr>
          <a:xfrm rot="16200000" flipV="1">
            <a:off x="4425420" y="1335318"/>
            <a:ext cx="12700" cy="2275632"/>
          </a:xfrm>
          <a:prstGeom prst="curvedConnector3">
            <a:avLst>
              <a:gd name="adj1" fmla="val 2440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EB1D58F-E01D-0167-168E-DE30797FCDC0}"/>
              </a:ext>
            </a:extLst>
          </p:cNvPr>
          <p:cNvSpPr/>
          <p:nvPr/>
        </p:nvSpPr>
        <p:spPr>
          <a:xfrm>
            <a:off x="5408677" y="2391801"/>
            <a:ext cx="1055396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Wifi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F9BF8C-7F3B-3FC2-FBFE-152159A61B9B}"/>
              </a:ext>
            </a:extLst>
          </p:cNvPr>
          <p:cNvSpPr txBox="1"/>
          <p:nvPr/>
        </p:nvSpPr>
        <p:spPr>
          <a:xfrm>
            <a:off x="3998493" y="219613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검색어 전송</a:t>
            </a:r>
            <a:endParaRPr lang="ko-KR" altLang="en-US" sz="12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9EEC3C3D-A841-7D8F-27D4-206792FD2BB6}"/>
              </a:ext>
            </a:extLst>
          </p:cNvPr>
          <p:cNvCxnSpPr>
            <a:cxnSpLocks/>
            <a:stCxn id="15" idx="5"/>
            <a:endCxn id="9" idx="3"/>
          </p:cNvCxnSpPr>
          <p:nvPr/>
        </p:nvCxnSpPr>
        <p:spPr>
          <a:xfrm rot="16200000" flipH="1">
            <a:off x="4425420" y="1728031"/>
            <a:ext cx="12700" cy="2275632"/>
          </a:xfrm>
          <a:prstGeom prst="curvedConnector3">
            <a:avLst>
              <a:gd name="adj1" fmla="val 2440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1471ED8-97CF-57BB-CDBE-5C7CCAE76F3C}"/>
              </a:ext>
            </a:extLst>
          </p:cNvPr>
          <p:cNvSpPr txBox="1"/>
          <p:nvPr/>
        </p:nvSpPr>
        <p:spPr>
          <a:xfrm>
            <a:off x="3750954" y="281151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리스트 반환</a:t>
            </a:r>
          </a:p>
        </p:txBody>
      </p: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A49146DB-BDB5-0C3D-264A-5A4B3258475B}"/>
              </a:ext>
            </a:extLst>
          </p:cNvPr>
          <p:cNvCxnSpPr>
            <a:cxnSpLocks/>
            <a:stCxn id="88" idx="1"/>
            <a:endCxn id="9" idx="7"/>
          </p:cNvCxnSpPr>
          <p:nvPr/>
        </p:nvCxnSpPr>
        <p:spPr>
          <a:xfrm rot="16200000" flipH="1" flipV="1">
            <a:off x="6698263" y="2052487"/>
            <a:ext cx="31897" cy="809395"/>
          </a:xfrm>
          <a:prstGeom prst="curvedConnector3">
            <a:avLst>
              <a:gd name="adj1" fmla="val -53063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E76DDC13-3D92-AC8D-69B9-23039997747E}"/>
              </a:ext>
            </a:extLst>
          </p:cNvPr>
          <p:cNvCxnSpPr>
            <a:cxnSpLocks/>
            <a:stCxn id="9" idx="5"/>
            <a:endCxn id="88" idx="3"/>
          </p:cNvCxnSpPr>
          <p:nvPr/>
        </p:nvCxnSpPr>
        <p:spPr>
          <a:xfrm rot="5400000" flipH="1" flipV="1">
            <a:off x="6698262" y="2445201"/>
            <a:ext cx="31897" cy="809395"/>
          </a:xfrm>
          <a:prstGeom prst="curvedConnector3">
            <a:avLst>
              <a:gd name="adj1" fmla="val -5030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1CEEB4-542C-45E5-29FE-C6AC15AA0AEA}"/>
              </a:ext>
            </a:extLst>
          </p:cNvPr>
          <p:cNvSpPr txBox="1"/>
          <p:nvPr/>
        </p:nvSpPr>
        <p:spPr>
          <a:xfrm>
            <a:off x="5027508" y="1836901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텍스트 데이터 전송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B5E0EDF-6567-FE4D-0D9E-0E7FEB5EE723}"/>
              </a:ext>
            </a:extLst>
          </p:cNvPr>
          <p:cNvSpPr/>
          <p:nvPr/>
        </p:nvSpPr>
        <p:spPr>
          <a:xfrm>
            <a:off x="6957524" y="3303787"/>
            <a:ext cx="1168806" cy="55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목적지</a:t>
            </a:r>
            <a:endParaRPr lang="ko-KR" altLang="en-US" dirty="0"/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05F5A34C-6970-8153-0F7C-3C7445B106BC}"/>
              </a:ext>
            </a:extLst>
          </p:cNvPr>
          <p:cNvCxnSpPr>
            <a:cxnSpLocks/>
            <a:stCxn id="118" idx="7"/>
            <a:endCxn id="88" idx="5"/>
          </p:cNvCxnSpPr>
          <p:nvPr/>
        </p:nvCxnSpPr>
        <p:spPr>
          <a:xfrm rot="16200000" flipV="1">
            <a:off x="7674686" y="3104643"/>
            <a:ext cx="551170" cy="978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382C5DCC-7F8D-DA87-BF2F-E3E75BB1CF70}"/>
              </a:ext>
            </a:extLst>
          </p:cNvPr>
          <p:cNvCxnSpPr>
            <a:cxnSpLocks/>
            <a:stCxn id="88" idx="3"/>
            <a:endCxn id="118" idx="1"/>
          </p:cNvCxnSpPr>
          <p:nvPr/>
        </p:nvCxnSpPr>
        <p:spPr>
          <a:xfrm rot="16200000" flipH="1">
            <a:off x="6848215" y="3104643"/>
            <a:ext cx="551170" cy="978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861D7B0-12EB-8D22-826C-967F28AE984C}"/>
              </a:ext>
            </a:extLst>
          </p:cNvPr>
          <p:cNvSpPr txBox="1"/>
          <p:nvPr/>
        </p:nvSpPr>
        <p:spPr>
          <a:xfrm>
            <a:off x="7496657" y="306051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리스트 요청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368C66-AD82-9C4C-214E-D53B7DAE9A13}"/>
              </a:ext>
            </a:extLst>
          </p:cNvPr>
          <p:cNvSpPr txBox="1"/>
          <p:nvPr/>
        </p:nvSpPr>
        <p:spPr>
          <a:xfrm>
            <a:off x="6250740" y="3062893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목적지 리스트 전송</a:t>
            </a:r>
          </a:p>
        </p:txBody>
      </p:sp>
    </p:spTree>
    <p:extLst>
      <p:ext uri="{BB962C8B-B14F-4D97-AF65-F5344CB8AC3E}">
        <p14:creationId xmlns:p14="http://schemas.microsoft.com/office/powerpoint/2010/main" val="338541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4.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운용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시나리오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15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044E5-9FE1-7623-E867-F4453A57F0B6}"/>
              </a:ext>
            </a:extLst>
          </p:cNvPr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FAD8-6A0A-F874-B405-A29DEC7A47BB}"/>
              </a:ext>
            </a:extLst>
          </p:cNvPr>
          <p:cNvSpPr txBox="1"/>
          <p:nvPr/>
        </p:nvSpPr>
        <p:spPr>
          <a:xfrm>
            <a:off x="1018490" y="1194627"/>
            <a:ext cx="1505540" cy="524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4.1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기본 화면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A6895-4044-552F-558D-896F594F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20489840">
            <a:extLst>
              <a:ext uri="{FF2B5EF4-FFF2-40B4-BE49-F238E27FC236}">
                <a16:creationId xmlns:a16="http://schemas.microsoft.com/office/drawing/2014/main" id="{6E9F15C6-AB0F-5275-0E81-BA369FE2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71" y="1760488"/>
            <a:ext cx="6203999" cy="43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4.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운용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시나리오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044E5-9FE1-7623-E867-F4453A57F0B6}"/>
              </a:ext>
            </a:extLst>
          </p:cNvPr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FAD8-6A0A-F874-B405-A29DEC7A47BB}"/>
              </a:ext>
            </a:extLst>
          </p:cNvPr>
          <p:cNvSpPr txBox="1"/>
          <p:nvPr/>
        </p:nvSpPr>
        <p:spPr>
          <a:xfrm>
            <a:off x="1041373" y="1283869"/>
            <a:ext cx="2303836" cy="524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 latinLnBrk="1">
              <a:lnSpc>
                <a:spcPct val="18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4.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목적지 검색 화면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A6895-4044-552F-558D-896F594F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C7011F-1153-1F37-6078-98C30AD5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24584832">
            <a:extLst>
              <a:ext uri="{FF2B5EF4-FFF2-40B4-BE49-F238E27FC236}">
                <a16:creationId xmlns:a16="http://schemas.microsoft.com/office/drawing/2014/main" id="{FC36EF00-B9D0-AE9B-A61A-15B609E2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2258986"/>
            <a:ext cx="8395391" cy="29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3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4.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운용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시나리오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044E5-9FE1-7623-E867-F4453A57F0B6}"/>
              </a:ext>
            </a:extLst>
          </p:cNvPr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FAD8-6A0A-F874-B405-A29DEC7A47BB}"/>
              </a:ext>
            </a:extLst>
          </p:cNvPr>
          <p:cNvSpPr txBox="1"/>
          <p:nvPr/>
        </p:nvSpPr>
        <p:spPr>
          <a:xfrm>
            <a:off x="1275639" y="1280915"/>
            <a:ext cx="1558440" cy="524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4.3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경로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A6895-4044-552F-558D-896F594F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74A762-1A04-F2DB-E731-573D8271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33" y="1672198"/>
            <a:ext cx="14839802" cy="63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24585048">
            <a:extLst>
              <a:ext uri="{FF2B5EF4-FFF2-40B4-BE49-F238E27FC236}">
                <a16:creationId xmlns:a16="http://schemas.microsoft.com/office/drawing/2014/main" id="{C828320A-59F0-1188-D1F0-0C631FFE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11" y="2157656"/>
            <a:ext cx="7783023" cy="30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8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4.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운용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시나리오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18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7044E5-9FE1-7623-E867-F4453A57F0B6}"/>
              </a:ext>
            </a:extLst>
          </p:cNvPr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BFAD8-6A0A-F874-B405-A29DEC7A47BB}"/>
              </a:ext>
            </a:extLst>
          </p:cNvPr>
          <p:cNvSpPr txBox="1"/>
          <p:nvPr/>
        </p:nvSpPr>
        <p:spPr>
          <a:xfrm>
            <a:off x="1044807" y="1414314"/>
            <a:ext cx="2020105" cy="524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4.4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경로 안내 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한양신명조"/>
              </a:rPr>
              <a:t>종료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A6895-4044-552F-558D-896F594F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410AD8B-A067-D6AA-F98E-05ACB6B0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23" y="1777120"/>
            <a:ext cx="18319898" cy="72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24586056">
            <a:extLst>
              <a:ext uri="{FF2B5EF4-FFF2-40B4-BE49-F238E27FC236}">
                <a16:creationId xmlns:a16="http://schemas.microsoft.com/office/drawing/2014/main" id="{B2C7DE5D-8C35-FFE0-12A5-11A120C1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2234320"/>
            <a:ext cx="6476627" cy="29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C305FD-2072-51A1-48EF-E7DB3A44924F}"/>
              </a:ext>
            </a:extLst>
          </p:cNvPr>
          <p:cNvSpPr/>
          <p:nvPr/>
        </p:nvSpPr>
        <p:spPr>
          <a:xfrm>
            <a:off x="723079" y="1084145"/>
            <a:ext cx="10163908" cy="5192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77BE16-37B6-71EC-C8A0-5DE0CC3F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2B6F-2381-E2D7-0200-234B2D41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104" y="1673468"/>
            <a:ext cx="9439656" cy="3736731"/>
          </a:xfrm>
        </p:spPr>
        <p:txBody>
          <a:bodyPr>
            <a:normAutofit fontScale="70000" lnSpcReduction="20000"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[1] </a:t>
            </a:r>
            <a:r>
              <a:rPr lang="ko-KR" altLang="en-US" sz="1800" kern="0" spc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카카오 맵 </a:t>
            </a:r>
            <a:r>
              <a:rPr lang="en-US" altLang="ko-KR" sz="1800" kern="0" spc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API,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2"/>
              </a:rPr>
              <a:t>https://apis.map.kakao.com/web/guide/#bigmapurl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[2]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공공데이터 포털 국토교통부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자전거길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3"/>
              </a:rPr>
              <a:t>https://www.data.go.kr/data/15057099/openapi.do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[3] Location manage,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4"/>
              </a:rPr>
              <a:t>https://developer.android.com/reference/android/location/LocationManager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[4]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카카오내비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턴바이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https://devtalk.kakao.com/t/api-notice-new-kakao-navi-apis-are-released/117847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[5]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내비게이션 경로설정에서 최단거리경로 탐색을 위한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A*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Dijkstra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알고리즘의 하이브리드 검색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이용후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김상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6"/>
              </a:rPr>
              <a:t>https://koreascience.kr/article/JAKO201431753970047.pdf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[6]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Vuzix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공식 홈페이지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7"/>
              </a:rPr>
              <a:t>https://www.vuzix.com/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[7]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퍼스널 </a:t>
            </a:r>
            <a:r>
              <a:rPr lang="ko-KR" altLang="en-US" sz="1800" kern="0" spc="0" dirty="0" err="1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모빌리티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이용자를 위한 </a:t>
            </a: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AR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헤드 </a:t>
            </a:r>
            <a:r>
              <a:rPr lang="ko-KR" altLang="en-US" sz="1800" kern="0" spc="0" dirty="0" err="1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마운티드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디스플레이</a:t>
            </a: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(HMD)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적용 방안에 관한 연구</a:t>
            </a: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8"/>
              </a:rPr>
              <a:t>https://www-dbpia-co-kr-ssl.openlink.ajou.ac.kr:8443/journal/articleDetail?nodeId=NODE11073052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​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[8]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휴먼모음T" panose="020305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딥러닝 객체 인식과 증강현실 기술을 적용한 개인 이동장치 </a:t>
            </a: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HMD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용 어플리케이션 설계</a:t>
            </a: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8"/>
              </a:rPr>
              <a:t>https://www-dbpia-co-kr- ssl.openlink.ajou.ac.kr:8443/journal/</a:t>
            </a:r>
            <a:r>
              <a:rPr lang="en-US" altLang="ko-KR" sz="1800" u="sng" kern="0" spc="0" dirty="0" err="1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8"/>
              </a:rPr>
              <a:t>articleDetail?nodeId</a:t>
            </a:r>
            <a:r>
              <a:rPr lang="en-US" altLang="ko-KR" sz="1800" u="sng" kern="0" spc="0" dirty="0">
                <a:solidFill>
                  <a:srgbClr val="FF9933"/>
                </a:solidFill>
                <a:effectLst/>
                <a:uFill>
                  <a:solidFill>
                    <a:srgbClr val="FF9933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8"/>
              </a:rPr>
              <a:t>=NODE11037665</a:t>
            </a:r>
            <a:endParaRPr lang="ko-KR" altLang="en-US" sz="1800" kern="0" spc="0" dirty="0">
              <a:solidFill>
                <a:srgbClr val="111111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[9] 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지도의 방향 </a:t>
            </a:r>
            <a:r>
              <a:rPr lang="ko-KR" altLang="en-US" sz="1800" kern="0" spc="0" dirty="0" err="1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모드ㆍ지도의</a:t>
            </a:r>
            <a:r>
              <a:rPr lang="ko-KR" altLang="en-US" sz="1800" kern="0" spc="0" dirty="0">
                <a:solidFill>
                  <a:srgbClr val="11111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이동 모드</a:t>
            </a:r>
            <a:endParaRPr lang="ko-KR" altLang="en-US" sz="1800" kern="0" spc="0" dirty="0">
              <a:solidFill>
                <a:srgbClr val="111111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  <a:hlinkClick r:id="rId9"/>
              </a:rPr>
              <a:t>https://www.fpn119.co.kr/134036</a:t>
            </a:r>
            <a:endParaRPr lang="ko-KR" altLang="en-US" sz="1800" kern="0" spc="0" dirty="0">
              <a:solidFill>
                <a:srgbClr val="111111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1FB86-83DA-47B6-2EE3-06BAB3F7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5A2CB0-2EBB-43D3-BCFE-6AC5E2E88F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A9490-3C93-69F8-BF27-18CA57F0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4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>
            <a:spLocks/>
          </p:cNvSpPr>
          <p:nvPr/>
        </p:nvSpPr>
        <p:spPr>
          <a:xfrm>
            <a:off x="990600" y="1041400"/>
            <a:ext cx="10092055" cy="51574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40681A-8AD1-8E29-A3BB-D7D8C8A0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</p:spPr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396047" y="1786254"/>
            <a:ext cx="9399905" cy="3761740"/>
          </a:xfrm>
          <a:prstGeom prst="rect">
            <a:avLst/>
          </a:prstGeom>
        </p:spPr>
        <p:txBody>
          <a:bodyPr vert="horz" wrap="square" lIns="91440" tIns="45720" rIns="91440" bIns="45720" numCol="2" anchor="t">
            <a:noAutofit/>
          </a:bodyPr>
          <a:lstStyle/>
          <a:p>
            <a:pPr marL="514350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서론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목적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범위 및 구성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14350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시스템 요구 사항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일반 요구사항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인터페이스 요구사항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+mj-lt"/>
              <a:buAutoNum type="arabicPeriod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동작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요구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사항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시스템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구성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및 </a:t>
            </a: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세부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블록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설계</a:t>
            </a:r>
            <a:endParaRPr lang="en-US" altLang="ko-KR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시스템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일반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시스템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구조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설계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971550" lvl="1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세부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블록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설계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및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인터페이스</a:t>
            </a: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설계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endParaRPr lang="en-US" altLang="ko-KR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운용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시나리오</a:t>
            </a: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 </a:t>
            </a: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r>
              <a:rPr lang="en-US" altLang="ko-KR" sz="24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모음T" charset="0"/>
                <a:ea typeface="휴먼모음T" charset="0"/>
              </a:rPr>
              <a:t>참고문헌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  <a:p>
            <a:pPr marL="571500" indent="-514350">
              <a:spcBef>
                <a:spcPts val="500"/>
              </a:spcBef>
              <a:buClr>
                <a:srgbClr val="ECC37F"/>
              </a:buClr>
              <a:buFont typeface="+mj-lt"/>
              <a:buAutoNum type="arabicPeriod"/>
            </a:pP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88E1-5F64-0ACC-2693-F8D7B7A7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535" y="6363970"/>
            <a:ext cx="2914650" cy="365760"/>
          </a:xfrm>
        </p:spPr>
        <p:txBody>
          <a:bodyPr/>
          <a:lstStyle/>
          <a:p>
            <a:pPr>
              <a:defRPr/>
            </a:pPr>
            <a:fld id="{B60EB437-0FAA-47FD-85A1-98374D0ED63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2259BEE-3AEB-6DC5-BB2E-0EAECD39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5790" y="6363970"/>
            <a:ext cx="817245" cy="365760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7086600" y="1929130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1.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서론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- 목적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3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356485" y="4507230"/>
            <a:ext cx="53473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PM을 이용율이 증가함에 따라 사고율 또한 늘어남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536700" y="5053330"/>
            <a:ext cx="784542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HMD 장치를 이용한 네비게이션을 통해 전방 주시를 강화하여 사고율 감소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Administrator/AppData/Roaming/PolarisOffice8/ETemp/5264_17375304/fImage7746141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880235"/>
            <a:ext cx="2649855" cy="221107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0" name="그림 9" descr="C:/Users/Administrator/AppData/Roaming/PolarisOffice8/ETemp/5264_17375304/fImage346209420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1725" y="2458720"/>
            <a:ext cx="3048635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1.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서론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- 범위 및 구성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4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565031"/>
            <a:ext cx="10165080" cy="43258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844040" y="2521034"/>
            <a:ext cx="537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+mn-ea"/>
              </a:rPr>
              <a:t>2장 PM 네비게이션의 구성, 동작 및 요구사항 제시</a:t>
            </a:r>
            <a:endParaRPr lang="ko-KR" altLang="en-US" sz="2400" b="0" strike="noStrike" cap="none" dirty="0">
              <a:latin typeface="+mn-ea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813560" y="3468211"/>
            <a:ext cx="540575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+mn-ea"/>
              </a:rPr>
              <a:t>3장 PM 네비게이션의 전체 구조 및 세부 모듈 정의</a:t>
            </a:r>
            <a:endParaRPr lang="ko-KR" altLang="en-US" sz="2400" b="0" strike="noStrike" cap="none" dirty="0">
              <a:latin typeface="+mn-ea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844040" y="4415388"/>
            <a:ext cx="402082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+mn-ea"/>
              </a:rPr>
              <a:t>4장 PM 네비게이션의 운용 과정 설명</a:t>
            </a:r>
            <a:endParaRPr lang="ko-KR" altLang="en-US" sz="2400" b="0" strike="noStrike" cap="none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2.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요구사항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5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767923" y="1846360"/>
            <a:ext cx="7823200" cy="4203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b="0" strike="noStrike" cap="none" dirty="0">
                <a:latin typeface="+mn-ea"/>
              </a:rPr>
              <a:t>검색어 시스템 </a:t>
            </a:r>
            <a:endParaRPr lang="en-US" altLang="ko-KR" sz="1800" b="0" strike="noStrike" cap="none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ko-KR" altLang="en-US" dirty="0">
                <a:latin typeface="+mn-ea"/>
              </a:rPr>
              <a:t>블루투스를 이용하여 검색어 입력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서버를 이용하여 검색어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의 검색리스트 출력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ko-KR" altLang="en-US" dirty="0">
                <a:latin typeface="+mn-ea"/>
              </a:rPr>
              <a:t>검색어 선택</a:t>
            </a:r>
            <a:endParaRPr lang="en-US" altLang="ko-KR" dirty="0">
              <a:latin typeface="+mn-ea"/>
            </a:endParaRPr>
          </a:p>
          <a:p>
            <a:pPr marL="342900" indent="-342900" defTabSz="508000">
              <a:buAutoNum type="arabicPeriod" startAt="2"/>
            </a:pPr>
            <a:endParaRPr lang="en-US" altLang="ko-KR" dirty="0">
              <a:latin typeface="+mn-ea"/>
            </a:endParaRPr>
          </a:p>
          <a:p>
            <a:pPr marL="342900" indent="-342900" defTabSz="508000">
              <a:buAutoNum type="arabicPeriod" startAt="2"/>
            </a:pPr>
            <a:r>
              <a:rPr lang="en-US" altLang="ko-KR" dirty="0">
                <a:latin typeface="+mn-ea"/>
              </a:rPr>
              <a:t>GPS</a:t>
            </a:r>
          </a:p>
          <a:p>
            <a:pPr marL="742950" lvl="1" indent="-285750" defTabSz="508000">
              <a:buFontTx/>
              <a:buChar char="-"/>
            </a:pPr>
            <a:r>
              <a:rPr lang="ko-KR" altLang="en-US" dirty="0">
                <a:latin typeface="+mn-ea"/>
              </a:rPr>
              <a:t>자신의 위치데이터와 방향데이터 추출</a:t>
            </a:r>
            <a:endParaRPr lang="en-US" altLang="ko-KR" dirty="0">
              <a:latin typeface="+mn-ea"/>
            </a:endParaRPr>
          </a:p>
          <a:p>
            <a:pPr marL="342900" indent="-342900" defTabSz="508000">
              <a:buAutoNum type="arabicPeriod" startAt="3"/>
            </a:pPr>
            <a:r>
              <a:rPr lang="ko-KR" altLang="en-US" dirty="0">
                <a:latin typeface="+mn-ea"/>
              </a:rPr>
              <a:t>경로 탐색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en-US" altLang="ko-KR" dirty="0">
                <a:latin typeface="+mn-ea"/>
              </a:rPr>
              <a:t>GPS</a:t>
            </a:r>
            <a:r>
              <a:rPr lang="ko-KR" altLang="en-US" dirty="0">
                <a:latin typeface="+mn-ea"/>
              </a:rPr>
              <a:t>의 위치데이터와 목적지의 위치데이터를 기반으로 경로탐색</a:t>
            </a:r>
            <a:endParaRPr lang="en-US" altLang="ko-KR" dirty="0">
              <a:latin typeface="+mn-ea"/>
            </a:endParaRPr>
          </a:p>
          <a:p>
            <a:pPr defTabSz="508000"/>
            <a:endParaRPr lang="en-US" altLang="ko-KR" dirty="0">
              <a:latin typeface="+mn-ea"/>
            </a:endParaRPr>
          </a:p>
          <a:p>
            <a:pPr marL="342900" indent="-342900" defTabSz="508000">
              <a:buAutoNum type="arabicPeriod" startAt="3"/>
            </a:pPr>
            <a:r>
              <a:rPr lang="ko-KR" altLang="en-US" dirty="0">
                <a:latin typeface="+mn-ea"/>
              </a:rPr>
              <a:t>지도 시스템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en-US" altLang="ko-KR" dirty="0">
                <a:latin typeface="+mn-ea"/>
              </a:rPr>
              <a:t>Kakao map</a:t>
            </a:r>
            <a:r>
              <a:rPr lang="ko-KR" altLang="en-US" dirty="0">
                <a:latin typeface="+mn-ea"/>
              </a:rPr>
              <a:t>과 공공데이터 포털의 </a:t>
            </a:r>
            <a:r>
              <a:rPr lang="en-US" altLang="ko-KR" dirty="0" err="1">
                <a:latin typeface="+mn-ea"/>
              </a:rPr>
              <a:t>api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데이터로 지도 구축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en-US" altLang="ko-KR" dirty="0">
                <a:latin typeface="+mn-ea"/>
              </a:rPr>
              <a:t>GPS</a:t>
            </a:r>
            <a:r>
              <a:rPr lang="ko-KR" altLang="en-US" dirty="0">
                <a:latin typeface="+mn-ea"/>
              </a:rPr>
              <a:t>와 목적지의 위치데이터를 지도에 표시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r>
              <a:rPr lang="ko-KR" altLang="en-US" dirty="0">
                <a:latin typeface="+mn-ea"/>
              </a:rPr>
              <a:t>경로를 지도에 표시</a:t>
            </a: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742950" lvl="1" indent="-285750" defTabSz="50800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342900" indent="-342900" defTabSz="508000">
              <a:buAutoNum type="arabicPeriod" startAt="3"/>
            </a:pP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857C7-FBAE-8FB1-912D-E184E2FB35D9}"/>
              </a:ext>
            </a:extLst>
          </p:cNvPr>
          <p:cNvSpPr txBox="1"/>
          <p:nvPr/>
        </p:nvSpPr>
        <p:spPr>
          <a:xfrm>
            <a:off x="955040" y="124873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일반 요구사항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2.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요구사항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476887" y="2513014"/>
            <a:ext cx="8235901" cy="29533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b="0" strike="noStrike" cap="none" dirty="0">
                <a:latin typeface="+mn-ea"/>
              </a:rPr>
              <a:t>실시간 자신의 위치데이터를 업데이트하기 위해 블루투스 데이터 전송 </a:t>
            </a:r>
            <a:r>
              <a:rPr lang="ko-KR" altLang="en-US" b="0" strike="noStrike" cap="none" dirty="0">
                <a:latin typeface="+mn-ea"/>
              </a:rPr>
              <a:t>속도는 </a:t>
            </a:r>
            <a:r>
              <a:rPr lang="en-US" altLang="ko-KR" dirty="0">
                <a:latin typeface="+mn-ea"/>
              </a:rPr>
              <a:t>1Mbps </a:t>
            </a:r>
            <a:r>
              <a:rPr lang="ko-KR" altLang="en-US" dirty="0">
                <a:latin typeface="+mn-ea"/>
              </a:rPr>
              <a:t>이상</a:t>
            </a:r>
            <a:endParaRPr lang="en-US" altLang="ko-KR" b="0" strike="noStrike" cap="none" dirty="0">
              <a:latin typeface="+mn-ea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>
                <a:latin typeface="+mn-ea"/>
              </a:rPr>
              <a:t>데이터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접근하기 위해 </a:t>
            </a:r>
            <a:r>
              <a:rPr lang="en-US" altLang="ko-KR" dirty="0" err="1">
                <a:latin typeface="+mn-ea"/>
              </a:rPr>
              <a:t>WiFi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전송속도는 </a:t>
            </a:r>
            <a:r>
              <a:rPr lang="en-US" altLang="ko-KR" dirty="0">
                <a:latin typeface="+mn-ea"/>
              </a:rPr>
              <a:t>70Mbps</a:t>
            </a:r>
            <a:r>
              <a:rPr lang="ko-KR" altLang="en-US" dirty="0">
                <a:latin typeface="+mn-ea"/>
              </a:rPr>
              <a:t>이상</a:t>
            </a:r>
            <a:endParaRPr lang="en-US" altLang="ko-KR" dirty="0">
              <a:latin typeface="+mn-ea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b="0" strike="noStrike" cap="none" dirty="0">
                <a:latin typeface="+mn-ea"/>
              </a:rPr>
              <a:t>전방의 시야를 가리지 않게 네비게이션을 반투명으로 설정</a:t>
            </a:r>
            <a:endParaRPr lang="en-US" altLang="ko-KR" sz="1800" b="0" strike="noStrike" cap="none" dirty="0">
              <a:latin typeface="+mn-ea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98C51-95AD-B87F-9EB3-8B182ABF1B16}"/>
              </a:ext>
            </a:extLst>
          </p:cNvPr>
          <p:cNvSpPr txBox="1"/>
          <p:nvPr/>
        </p:nvSpPr>
        <p:spPr>
          <a:xfrm>
            <a:off x="1107440" y="160968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일반 요구사항 </a:t>
            </a:r>
            <a:r>
              <a:rPr lang="en-US" altLang="ko-KR" dirty="0"/>
              <a:t>- </a:t>
            </a:r>
            <a:r>
              <a:rPr lang="ko-KR" altLang="en-US" dirty="0"/>
              <a:t>성능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2.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요구사항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188720"/>
            <a:ext cx="10973435" cy="49841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CC37F"/>
              </a:buClr>
              <a:buSzPct val="80000"/>
              <a:buFont typeface="Wingdings 2"/>
              <a:buChar char="¤"/>
            </a:pPr>
            <a:endParaRPr lang="ko-KR" altLang="en-US" sz="32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86FC7-2E9A-91A2-4994-8A93A435120E}"/>
              </a:ext>
            </a:extLst>
          </p:cNvPr>
          <p:cNvSpPr txBox="1"/>
          <p:nvPr/>
        </p:nvSpPr>
        <p:spPr>
          <a:xfrm>
            <a:off x="1320800" y="126035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인터페이스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234C7-0707-A436-E69D-3ECD68AC89A3}"/>
              </a:ext>
            </a:extLst>
          </p:cNvPr>
          <p:cNvSpPr txBox="1"/>
          <p:nvPr/>
        </p:nvSpPr>
        <p:spPr>
          <a:xfrm>
            <a:off x="8686375" y="4145696"/>
            <a:ext cx="2079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 자신의 위치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목적지 경로 등을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사용자의 방향에 따라</a:t>
            </a:r>
            <a:endParaRPr lang="en-US" altLang="ko-KR" dirty="0"/>
          </a:p>
          <a:p>
            <a:r>
              <a:rPr lang="ko-KR" altLang="en-US" dirty="0"/>
              <a:t> 지도 회전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4" descr="벡터 경로 아이콘, 대상, 도, 경로 PNG, 일러스트 및 벡터 에 ...">
            <a:extLst>
              <a:ext uri="{FF2B5EF4-FFF2-40B4-BE49-F238E27FC236}">
                <a16:creationId xmlns:a16="http://schemas.microsoft.com/office/drawing/2014/main" id="{F43D9782-999C-875B-B099-A002C0F1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45" y="2300858"/>
            <a:ext cx="1858689" cy="15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0FCA1-1211-D93D-5B77-A8D7C1C240C2}"/>
              </a:ext>
            </a:extLst>
          </p:cNvPr>
          <p:cNvSpPr txBox="1"/>
          <p:nvPr/>
        </p:nvSpPr>
        <p:spPr>
          <a:xfrm>
            <a:off x="3631030" y="4143836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목적지와 자신의 위치를 </a:t>
            </a:r>
            <a:endParaRPr lang="en-US" altLang="ko-KR" dirty="0"/>
          </a:p>
          <a:p>
            <a:r>
              <a:rPr lang="ko-KR" altLang="en-US" dirty="0"/>
              <a:t>이용해 경로 설정</a:t>
            </a:r>
            <a:endParaRPr lang="en-US" altLang="ko-KR" dirty="0"/>
          </a:p>
        </p:txBody>
      </p:sp>
      <p:sp>
        <p:nvSpPr>
          <p:cNvPr id="11" name="직사각형 10" descr="Zoom In">
            <a:extLst>
              <a:ext uri="{FF2B5EF4-FFF2-40B4-BE49-F238E27FC236}">
                <a16:creationId xmlns:a16="http://schemas.microsoft.com/office/drawing/2014/main" id="{31064381-1573-8389-57F8-6081E30DFF83}"/>
              </a:ext>
            </a:extLst>
          </p:cNvPr>
          <p:cNvSpPr/>
          <p:nvPr/>
        </p:nvSpPr>
        <p:spPr>
          <a:xfrm>
            <a:off x="6429605" y="2341171"/>
            <a:ext cx="1439426" cy="144770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9BDF-DDCA-9253-0E2D-81A9E3510DB7}"/>
              </a:ext>
            </a:extLst>
          </p:cNvPr>
          <p:cNvSpPr txBox="1"/>
          <p:nvPr/>
        </p:nvSpPr>
        <p:spPr>
          <a:xfrm>
            <a:off x="6292401" y="4145696"/>
            <a:ext cx="2268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스마트폰을 이용하여 </a:t>
            </a:r>
            <a:endParaRPr lang="en-US" altLang="ko-KR" dirty="0"/>
          </a:p>
          <a:p>
            <a:r>
              <a:rPr lang="ko-KR" altLang="en-US" dirty="0"/>
              <a:t>목적지 검색</a:t>
            </a:r>
            <a:endParaRPr lang="en-US" altLang="ko-KR" dirty="0"/>
          </a:p>
          <a:p>
            <a:r>
              <a:rPr lang="ko-KR" altLang="en-US" dirty="0"/>
              <a:t>검색어 자동완성 기능을</a:t>
            </a:r>
            <a:endParaRPr lang="en-US" altLang="ko-KR" dirty="0"/>
          </a:p>
          <a:p>
            <a:r>
              <a:rPr lang="ko-KR" altLang="en-US" dirty="0"/>
              <a:t> 이용</a:t>
            </a:r>
            <a:endParaRPr lang="en-US" altLang="ko-KR" dirty="0"/>
          </a:p>
        </p:txBody>
      </p:sp>
      <p:pic>
        <p:nvPicPr>
          <p:cNvPr id="13" name="Picture 4" descr="gps 무료 아이콘">
            <a:extLst>
              <a:ext uri="{FF2B5EF4-FFF2-40B4-BE49-F238E27FC236}">
                <a16:creationId xmlns:a16="http://schemas.microsoft.com/office/drawing/2014/main" id="{6E0753B2-9B32-A3C3-FDAF-1D7FDB7B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59" y="2388174"/>
            <a:ext cx="1439426" cy="14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alicious-inc.github.io/assets/image/posts/202...">
            <a:extLst>
              <a:ext uri="{FF2B5EF4-FFF2-40B4-BE49-F238E27FC236}">
                <a16:creationId xmlns:a16="http://schemas.microsoft.com/office/drawing/2014/main" id="{F7C2AEAF-DC07-B212-61D1-BAD460C5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557682"/>
            <a:ext cx="1772384" cy="11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8B30DA-2613-2BCC-58B1-583DA5563490}"/>
              </a:ext>
            </a:extLst>
          </p:cNvPr>
          <p:cNvSpPr txBox="1"/>
          <p:nvPr/>
        </p:nvSpPr>
        <p:spPr>
          <a:xfrm>
            <a:off x="1320800" y="4123043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스튜디오를</a:t>
            </a:r>
            <a:endParaRPr lang="en-US" altLang="ko-KR" dirty="0"/>
          </a:p>
          <a:p>
            <a:r>
              <a:rPr lang="ko-KR" altLang="en-US" dirty="0"/>
              <a:t>이용하여 제작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21790" y="0"/>
            <a:ext cx="9961245" cy="988059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2.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요구사항</a:t>
            </a:r>
            <a:endParaRPr lang="ko-KR" altLang="en-US" sz="4000" b="1" strike="noStrike" cap="none" dirty="0">
              <a:ln w="1778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597535" y="6363970"/>
            <a:ext cx="29146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휴먼모음T" charset="0"/>
                <a:ea typeface="휴먼모음T" charset="0"/>
              </a:rPr>
              <a:t>2022-12-06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10765790" y="6363970"/>
            <a:ext cx="81724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Tw Cen MT" charset="0"/>
                <a:ea typeface="Tw Cen MT" charset="0"/>
              </a:rPr>
              <a:t>8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Tw Cen MT" charset="0"/>
              <a:ea typeface="Tw Cen MT" charset="0"/>
            </a:endParaRP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2FB43-07D8-D9FE-5017-BD8EE4D6228C}"/>
              </a:ext>
            </a:extLst>
          </p:cNvPr>
          <p:cNvSpPr txBox="1"/>
          <p:nvPr/>
        </p:nvSpPr>
        <p:spPr>
          <a:xfrm>
            <a:off x="1320800" y="145626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동작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D5A6F-1DA3-1229-09C6-4FDF062A92C8}"/>
              </a:ext>
            </a:extLst>
          </p:cNvPr>
          <p:cNvSpPr txBox="1"/>
          <p:nvPr/>
        </p:nvSpPr>
        <p:spPr>
          <a:xfrm>
            <a:off x="1372226" y="2057574"/>
            <a:ext cx="8832867" cy="38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대다수의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HMD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기기가 안드로이드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OS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사용하며 프로젝트에서 테스트할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HMD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기기 또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Vuzix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Blade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로 안드로이드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OS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사용하므로 안드로이드 스튜디오를 통해 어플 개발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지도 정보는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Kakao Maps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이용하여 지도 정보와 자동차 경로를 사용하며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공공데이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터 포털의 자전거 도로 오픈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사용하여 자전거도로 경로를 사용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HMD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기기와 스마트폰은 블루투스를 통해 통신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HMD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기기로부터 목적지를 입력 받으면 웹서버와 통신을 하여 정보를 받으며 목적지가 일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치할시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경로를 탐색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1FA4-63EB-3C7F-93DF-F8C945A2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3.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시스템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세부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블록</a:t>
            </a:r>
            <a:r>
              <a:rPr lang="en-US" altLang="ko-KR" sz="4000" b="1" strike="noStrike" cap="none" dirty="0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4000" b="1" strike="noStrike" cap="none" dirty="0" err="1">
                <a:ln w="17780" cap="flat" cmpd="sng">
                  <a:noFill/>
                  <a:prstDash/>
                </a:ln>
                <a:effectLst>
                  <a:outerShdw blurRad="63500" dir="3600000" algn="tl" rotWithShape="0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설계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6C01E-9A19-D5E2-C5F7-E0C6D2E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A756-085D-47E8-BECE-8FDECFDE4F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16710-35CD-F368-2EC9-31A29B83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285E51-1E11-041D-3C11-C1E47092FF7B}"/>
              </a:ext>
            </a:extLst>
          </p:cNvPr>
          <p:cNvSpPr>
            <a:spLocks/>
          </p:cNvSpPr>
          <p:nvPr/>
        </p:nvSpPr>
        <p:spPr>
          <a:xfrm>
            <a:off x="706120" y="1075690"/>
            <a:ext cx="10165080" cy="51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휴먼모음T" charset="0"/>
              <a:ea typeface="휴먼모음T" charset="0"/>
            </a:endParaRPr>
          </a:p>
        </p:txBody>
      </p:sp>
      <p:sp>
        <p:nvSpPr>
          <p:cNvPr id="22" name="직사각형 21" descr="Zoom In">
            <a:extLst>
              <a:ext uri="{FF2B5EF4-FFF2-40B4-BE49-F238E27FC236}">
                <a16:creationId xmlns:a16="http://schemas.microsoft.com/office/drawing/2014/main" id="{93C712DD-04EF-D3E3-3944-29014245F929}"/>
              </a:ext>
            </a:extLst>
          </p:cNvPr>
          <p:cNvSpPr/>
          <p:nvPr/>
        </p:nvSpPr>
        <p:spPr>
          <a:xfrm>
            <a:off x="1859361" y="1711392"/>
            <a:ext cx="921638" cy="85430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143657-E064-FFD9-B096-C69F9F3475CB}"/>
              </a:ext>
            </a:extLst>
          </p:cNvPr>
          <p:cNvSpPr/>
          <p:nvPr/>
        </p:nvSpPr>
        <p:spPr>
          <a:xfrm>
            <a:off x="3157400" y="1802550"/>
            <a:ext cx="1043120" cy="47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체크리스트 아이콘 디자인 로열티 무료 사진, 그림, 이미지 ...">
            <a:extLst>
              <a:ext uri="{FF2B5EF4-FFF2-40B4-BE49-F238E27FC236}">
                <a16:creationId xmlns:a16="http://schemas.microsoft.com/office/drawing/2014/main" id="{B1D8E646-DE3B-F22A-DEE9-AA6B5C6D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21" y="1375956"/>
            <a:ext cx="1213338" cy="12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9182EBF-82D4-364F-A3D9-406BB5BA1889}"/>
              </a:ext>
            </a:extLst>
          </p:cNvPr>
          <p:cNvSpPr/>
          <p:nvPr/>
        </p:nvSpPr>
        <p:spPr>
          <a:xfrm>
            <a:off x="6189700" y="1802549"/>
            <a:ext cx="1043120" cy="47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벡터 경로 아이콘, 대상, 도, 경로 PNG, 일러스트 및 벡터 에 ...">
            <a:extLst>
              <a:ext uri="{FF2B5EF4-FFF2-40B4-BE49-F238E27FC236}">
                <a16:creationId xmlns:a16="http://schemas.microsoft.com/office/drawing/2014/main" id="{54A16A50-2A30-5BB6-71CF-232C4C09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92" y="1525920"/>
            <a:ext cx="1110851" cy="9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9770EF0-A901-3CC2-82B2-833AA5BBADAA}"/>
              </a:ext>
            </a:extLst>
          </p:cNvPr>
          <p:cNvSpPr/>
          <p:nvPr/>
        </p:nvSpPr>
        <p:spPr>
          <a:xfrm>
            <a:off x="8375355" y="3258638"/>
            <a:ext cx="545123" cy="827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AE9AF3-0C5C-0403-93DA-9C6755C74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741" y="4304975"/>
            <a:ext cx="1387602" cy="1202588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D47BF3F-67F5-17E6-65BA-AB49E35C873E}"/>
              </a:ext>
            </a:extLst>
          </p:cNvPr>
          <p:cNvSpPr/>
          <p:nvPr/>
        </p:nvSpPr>
        <p:spPr>
          <a:xfrm rot="10800000">
            <a:off x="4401058" y="4670263"/>
            <a:ext cx="1694941" cy="47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3048E-4BBB-4DD1-C78B-53682E367618}"/>
              </a:ext>
            </a:extLst>
          </p:cNvPr>
          <p:cNvSpPr txBox="1"/>
          <p:nvPr/>
        </p:nvSpPr>
        <p:spPr>
          <a:xfrm>
            <a:off x="1812979" y="4763794"/>
            <a:ext cx="1840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목적지 도착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764788-3572-3EAC-C517-B4E9674986B2}"/>
              </a:ext>
            </a:extLst>
          </p:cNvPr>
          <p:cNvSpPr/>
          <p:nvPr/>
        </p:nvSpPr>
        <p:spPr>
          <a:xfrm rot="10800000">
            <a:off x="2054351" y="3364228"/>
            <a:ext cx="545123" cy="110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42A521-B963-EF17-A26A-869F654D34C6}"/>
              </a:ext>
            </a:extLst>
          </p:cNvPr>
          <p:cNvSpPr txBox="1"/>
          <p:nvPr/>
        </p:nvSpPr>
        <p:spPr>
          <a:xfrm>
            <a:off x="1818762" y="269703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목적지 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1396B1-EEA4-3DF8-0842-A636E8F48249}"/>
              </a:ext>
            </a:extLst>
          </p:cNvPr>
          <p:cNvSpPr txBox="1"/>
          <p:nvPr/>
        </p:nvSpPr>
        <p:spPr>
          <a:xfrm>
            <a:off x="3749543" y="270489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리스트 반환</a:t>
            </a:r>
            <a:r>
              <a:rPr lang="en-US" altLang="ko-KR" dirty="0"/>
              <a:t>, </a:t>
            </a:r>
            <a:r>
              <a:rPr lang="ko-KR" altLang="en-US" dirty="0"/>
              <a:t>그 중 선택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A20F9-19FE-3903-B081-D7723937FEED}"/>
              </a:ext>
            </a:extLst>
          </p:cNvPr>
          <p:cNvSpPr txBox="1"/>
          <p:nvPr/>
        </p:nvSpPr>
        <p:spPr>
          <a:xfrm>
            <a:off x="6964888" y="560215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지도위에 자신의 위치와 경로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29CC3-6B4D-0C77-22EA-4F0102D9C16B}"/>
              </a:ext>
            </a:extLst>
          </p:cNvPr>
          <p:cNvSpPr txBox="1"/>
          <p:nvPr/>
        </p:nvSpPr>
        <p:spPr>
          <a:xfrm>
            <a:off x="7423978" y="2727835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탐색 후 원하는 경로 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BC964F-5AF1-35AB-3E95-26E228CFAD9F}"/>
              </a:ext>
            </a:extLst>
          </p:cNvPr>
          <p:cNvSpPr txBox="1"/>
          <p:nvPr/>
        </p:nvSpPr>
        <p:spPr>
          <a:xfrm>
            <a:off x="1100456" y="120887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시스템 일반</a:t>
            </a:r>
          </a:p>
        </p:txBody>
      </p:sp>
    </p:spTree>
    <p:extLst>
      <p:ext uri="{BB962C8B-B14F-4D97-AF65-F5344CB8AC3E}">
        <p14:creationId xmlns:p14="http://schemas.microsoft.com/office/powerpoint/2010/main" val="31447165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Pages>17</Pages>
  <Words>961</Words>
  <Characters>0</Characters>
  <Application>Microsoft Office PowerPoint</Application>
  <DocSecurity>0</DocSecurity>
  <PresentationFormat>와이드스크린</PresentationFormat>
  <Lines>0</Lines>
  <Paragraphs>248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한양신명조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HMD를 사용한 PM 네비게이션 개발</vt:lpstr>
      <vt:lpstr>목차 </vt:lpstr>
      <vt:lpstr>1. 서론 - 목적</vt:lpstr>
      <vt:lpstr>1. 서론 - 범위 및 구성</vt:lpstr>
      <vt:lpstr>2. 시스템 요구사항</vt:lpstr>
      <vt:lpstr>2. 시스템 요구사항</vt:lpstr>
      <vt:lpstr>2. 시스템 요구사항</vt:lpstr>
      <vt:lpstr>2. 시스템 요구사항</vt:lpstr>
      <vt:lpstr>3. 시스템 구성 및 세부 블록 설계</vt:lpstr>
      <vt:lpstr>3. 시스템 구성 및 세부 블록 설계</vt:lpstr>
      <vt:lpstr>3. 시스템 구성 및 세부 블록 설계</vt:lpstr>
      <vt:lpstr>3. 시스템 구성 및 세부 블록 설계</vt:lpstr>
      <vt:lpstr>3. 시스템 구성 및 세부 블록 설계</vt:lpstr>
      <vt:lpstr>3. 시스템 구성 및 세부 블록 설계</vt:lpstr>
      <vt:lpstr>4. 운용 시나리오</vt:lpstr>
      <vt:lpstr>4. 운용 시나리오</vt:lpstr>
      <vt:lpstr>4. 운용 시나리오</vt:lpstr>
      <vt:lpstr>4. 운용 시나리오</vt:lpstr>
      <vt:lpstr>참고 문헌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전동킥보드 이용자의 헬멧 확인 어플리케이션</dc:title>
  <dc:creator>이 동규</dc:creator>
  <cp:lastModifiedBy>이 상경</cp:lastModifiedBy>
  <cp:revision>11</cp:revision>
  <dcterms:modified xsi:type="dcterms:W3CDTF">2022-12-06T15:43:15Z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