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FDC817-20DB-4064-BBC0-8DD2119C9832}">
  <a:tblStyle styleId="{93FDC817-20DB-4064-BBC0-8DD2119C9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120c1005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120c1005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120c1005a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120c1005a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120c1005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120c1005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120c1005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120c1005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0dabb0b2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0dabb0b2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0dabb0b22_1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0dabb0b22_1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0dabb0b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0dabb0b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seed,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0dabb0b22_1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0dabb0b22_1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0dabb0b22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0dabb0b22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0dabb0b2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0dabb0b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102e87e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102e87e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dabb0b22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dabb0b22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120c1005a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120c1005a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20c1005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20c1005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0dabb0b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0dabb0b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0dabb0b22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0dabb0b22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120c1005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120c1005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193075" y="849525"/>
            <a:ext cx="8657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2102.01373.pdf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uggingface.co/jinmang2/kpfbert" TargetMode="External"/><Relationship Id="rId4" Type="http://schemas.openxmlformats.org/officeDocument/2006/relationships/hyperlink" Target="https://github.com/KPFBERT/kpfbert" TargetMode="External"/><Relationship Id="rId5" Type="http://schemas.openxmlformats.org/officeDocument/2006/relationships/hyperlink" Target="https://huggingface.co/monologg/koelectra-base-v3-genera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0" y="1030925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0000FF"/>
                </a:solidFill>
              </a:rPr>
              <a:t>문장 내 개체간 관계 추출 Solution 발표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1600">
                <a:solidFill>
                  <a:srgbClr val="000000"/>
                </a:solidFill>
              </a:rPr>
              <a:t>&lt;문장의 단어(Entity)에 대한 속성과 관계를 예측하는 인공지능 만들기&gt;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0650" y="2884200"/>
            <a:ext cx="46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00"/>
                </a:solidFill>
              </a:rPr>
              <a:t>NLP-07조 코드플레이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양서현 </a:t>
            </a:r>
            <a:r>
              <a:rPr lang="ko" sz="1300"/>
              <a:t>|</a:t>
            </a:r>
            <a:r>
              <a:rPr lang="ko" sz="1300">
                <a:solidFill>
                  <a:srgbClr val="000000"/>
                </a:solidFill>
              </a:rPr>
              <a:t> 이상경 </a:t>
            </a:r>
            <a:r>
              <a:rPr lang="ko" sz="1300"/>
              <a:t>|</a:t>
            </a:r>
            <a:r>
              <a:rPr lang="ko" sz="1300">
                <a:solidFill>
                  <a:srgbClr val="000000"/>
                </a:solidFill>
              </a:rPr>
              <a:t> 이승백 </a:t>
            </a:r>
            <a:r>
              <a:rPr lang="ko" sz="1300"/>
              <a:t>|</a:t>
            </a:r>
            <a:r>
              <a:rPr lang="ko" sz="1300">
                <a:solidFill>
                  <a:srgbClr val="000000"/>
                </a:solidFill>
              </a:rPr>
              <a:t> 이주용 </a:t>
            </a:r>
            <a:r>
              <a:rPr lang="ko" sz="1300"/>
              <a:t>|</a:t>
            </a:r>
            <a:r>
              <a:rPr lang="ko" sz="1300">
                <a:solidFill>
                  <a:srgbClr val="000000"/>
                </a:solidFill>
              </a:rPr>
              <a:t> 정종관 </a:t>
            </a:r>
            <a:r>
              <a:rPr lang="ko" sz="1300"/>
              <a:t>|</a:t>
            </a:r>
            <a:r>
              <a:rPr lang="ko" sz="1300">
                <a:solidFill>
                  <a:srgbClr val="000000"/>
                </a:solidFill>
              </a:rPr>
              <a:t> 정지영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8850" y="4471100"/>
            <a:ext cx="1788300" cy="67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92143"/>
          <a:stretch/>
        </p:blipFill>
        <p:spPr>
          <a:xfrm>
            <a:off x="131825" y="4617851"/>
            <a:ext cx="8823225" cy="3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</a:rPr>
              <a:t>실험 2)</a:t>
            </a:r>
            <a:r>
              <a:rPr lang="ko" sz="1200">
                <a:solidFill>
                  <a:srgbClr val="000000"/>
                </a:solidFill>
              </a:rPr>
              <a:t> </a:t>
            </a:r>
            <a:r>
              <a:rPr b="1" lang="ko" sz="1200">
                <a:solidFill>
                  <a:srgbClr val="000000"/>
                </a:solidFill>
              </a:rPr>
              <a:t>Sentence 내 Subject Entity와 Object Entity 를 </a:t>
            </a: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@, *, #, ^ 를 이용하여 위치 표현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98600" lvl="0" marL="352799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착안 :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/>
              <a:t>(3강-실습-1) Special Token 추가 방법론 +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200" u="sng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Improved Baseline for Sentence-level Relation Extraction</a:t>
            </a:r>
            <a:r>
              <a:rPr lang="ko" sz="1200"/>
              <a:t> 논문</a:t>
            </a:r>
            <a:br>
              <a:rPr lang="ko" sz="1200"/>
            </a:br>
            <a:endParaRPr sz="1200"/>
          </a:p>
          <a:p>
            <a:pPr indent="-198600" lvl="0" marL="3527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가설 : [CLS]</a:t>
            </a:r>
            <a:r>
              <a:rPr lang="ko" sz="1200">
                <a:solidFill>
                  <a:srgbClr val="A4C2F4"/>
                </a:solidFill>
              </a:rPr>
              <a:t> </a:t>
            </a:r>
            <a:r>
              <a:rPr b="1" lang="ko" sz="1200">
                <a:solidFill>
                  <a:srgbClr val="3C78D8"/>
                </a:solidFill>
              </a:rPr>
              <a:t>@*</a:t>
            </a:r>
            <a:r>
              <a:rPr b="1" lang="ko" sz="1200">
                <a:solidFill>
                  <a:srgbClr val="3C78D8"/>
                </a:solidFill>
              </a:rPr>
              <a:t>Type</a:t>
            </a:r>
            <a:r>
              <a:rPr b="1" lang="ko" sz="1200">
                <a:solidFill>
                  <a:srgbClr val="3C78D8"/>
                </a:solidFill>
              </a:rPr>
              <a:t>* </a:t>
            </a:r>
            <a:r>
              <a:rPr lang="ko" sz="1200"/>
              <a:t>SUBJECT </a:t>
            </a:r>
            <a:r>
              <a:rPr b="1" lang="ko" sz="1200">
                <a:solidFill>
                  <a:srgbClr val="3C78D8"/>
                </a:solidFill>
              </a:rPr>
              <a:t>@</a:t>
            </a:r>
            <a:r>
              <a:rPr lang="ko" sz="1200">
                <a:solidFill>
                  <a:srgbClr val="3C78D8"/>
                </a:solidFill>
              </a:rPr>
              <a:t> </a:t>
            </a:r>
            <a:r>
              <a:rPr lang="ko" sz="1200"/>
              <a:t>[SEP] </a:t>
            </a:r>
            <a:r>
              <a:rPr b="1" lang="ko" sz="1200">
                <a:solidFill>
                  <a:srgbClr val="3C78D8"/>
                </a:solidFill>
              </a:rPr>
              <a:t>#^Type^ </a:t>
            </a:r>
            <a:r>
              <a:rPr lang="ko" sz="1200"/>
              <a:t>OBJECT </a:t>
            </a:r>
            <a:r>
              <a:rPr b="1" lang="ko" sz="1200">
                <a:solidFill>
                  <a:srgbClr val="3C78D8"/>
                </a:solidFill>
              </a:rPr>
              <a:t>#</a:t>
            </a:r>
            <a:r>
              <a:rPr b="1" lang="ko" sz="1200"/>
              <a:t> </a:t>
            </a:r>
            <a:r>
              <a:rPr lang="ko" sz="1200"/>
              <a:t>[SEP] + </a:t>
            </a:r>
            <a:r>
              <a:rPr b="1" lang="ko" sz="1200">
                <a:solidFill>
                  <a:srgbClr val="3C78D8"/>
                </a:solidFill>
              </a:rPr>
              <a:t>Sentence </a:t>
            </a:r>
            <a:r>
              <a:rPr lang="ko" sz="1200"/>
              <a:t>와 같은 형태로, 이미 기학습된 특수문자를 사용하면 </a:t>
            </a:r>
            <a:r>
              <a:rPr lang="ko" sz="1200"/>
              <a:t>Special token을 사용하여 </a:t>
            </a:r>
            <a:r>
              <a:rPr lang="ko" sz="1200"/>
              <a:t>새로 학습시켜야하는 것보다 모델 성능이 향상될 것이다.</a:t>
            </a:r>
            <a:br>
              <a:rPr lang="ko" sz="1200"/>
            </a:br>
            <a:endParaRPr sz="1200"/>
          </a:p>
          <a:p>
            <a:pPr indent="-198600" lvl="0" marL="3527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예시 : [CLS] </a:t>
            </a:r>
            <a:r>
              <a:rPr b="1" lang="ko" sz="1200">
                <a:solidFill>
                  <a:srgbClr val="3C78D8"/>
                </a:solidFill>
              </a:rPr>
              <a:t>@*ORG* </a:t>
            </a:r>
            <a:r>
              <a:rPr lang="ko" sz="1200"/>
              <a:t>비틀즈 </a:t>
            </a:r>
            <a:r>
              <a:rPr b="1" lang="ko" sz="1200">
                <a:solidFill>
                  <a:srgbClr val="3C78D8"/>
                </a:solidFill>
              </a:rPr>
              <a:t>@</a:t>
            </a:r>
            <a:r>
              <a:rPr lang="ko" sz="1200"/>
              <a:t> [SEP] </a:t>
            </a:r>
            <a:r>
              <a:rPr b="1" lang="ko" sz="1200">
                <a:solidFill>
                  <a:srgbClr val="3C78D8"/>
                </a:solidFill>
              </a:rPr>
              <a:t>#^PER^</a:t>
            </a:r>
            <a:r>
              <a:rPr b="1" lang="ko" sz="1200"/>
              <a:t> </a:t>
            </a:r>
            <a:r>
              <a:rPr lang="ko" sz="1200"/>
              <a:t>조지 해리슨</a:t>
            </a:r>
            <a:r>
              <a:rPr b="1" lang="ko" sz="1200"/>
              <a:t> </a:t>
            </a:r>
            <a:r>
              <a:rPr b="1" lang="ko" sz="1200">
                <a:solidFill>
                  <a:srgbClr val="3C78D8"/>
                </a:solidFill>
              </a:rPr>
              <a:t># </a:t>
            </a:r>
            <a:r>
              <a:rPr lang="ko" sz="1200"/>
              <a:t>[SEP] 	+</a:t>
            </a:r>
            <a:br>
              <a:rPr lang="ko" sz="1200"/>
            </a:br>
            <a:r>
              <a:rPr lang="ko" sz="1200"/>
              <a:t>       </a:t>
            </a:r>
            <a:r>
              <a:rPr lang="ko" sz="1200"/>
              <a:t>〈Something〉는</a:t>
            </a:r>
            <a:r>
              <a:rPr b="1" lang="ko" sz="1200"/>
              <a:t> </a:t>
            </a:r>
            <a:r>
              <a:rPr b="1" lang="ko" sz="1200">
                <a:solidFill>
                  <a:srgbClr val="3C78D8"/>
                </a:solidFill>
              </a:rPr>
              <a:t>#^PER^</a:t>
            </a:r>
            <a:r>
              <a:rPr b="1" lang="ko" sz="1200"/>
              <a:t> </a:t>
            </a:r>
            <a:r>
              <a:rPr lang="ko" sz="1200"/>
              <a:t>조지 해리슨 </a:t>
            </a:r>
            <a:r>
              <a:rPr b="1" lang="ko" sz="1200">
                <a:solidFill>
                  <a:srgbClr val="3C78D8"/>
                </a:solidFill>
              </a:rPr>
              <a:t>#</a:t>
            </a:r>
            <a:r>
              <a:rPr lang="ko" sz="1200"/>
              <a:t>이 쓰고</a:t>
            </a:r>
            <a:r>
              <a:rPr lang="ko" sz="1200">
                <a:solidFill>
                  <a:srgbClr val="3C78D8"/>
                </a:solidFill>
              </a:rPr>
              <a:t> </a:t>
            </a:r>
            <a:r>
              <a:rPr b="1" lang="ko" sz="1200">
                <a:solidFill>
                  <a:srgbClr val="3C78D8"/>
                </a:solidFill>
              </a:rPr>
              <a:t>@*ORG* </a:t>
            </a:r>
            <a:r>
              <a:rPr lang="ko" sz="1200"/>
              <a:t>비틀즈 </a:t>
            </a:r>
            <a:r>
              <a:rPr b="1" lang="ko" sz="1200">
                <a:solidFill>
                  <a:srgbClr val="3C78D8"/>
                </a:solidFill>
              </a:rPr>
              <a:t>@ </a:t>
            </a:r>
            <a:r>
              <a:rPr lang="ko" sz="1200"/>
              <a:t>가 1969년 앨범 《Abbey Road》에 담은 노래다.</a:t>
            </a:r>
            <a:r>
              <a:rPr lang="ko" sz="1200"/>
              <a:t>     </a:t>
            </a:r>
            <a:br>
              <a:rPr lang="ko" sz="1200"/>
            </a:br>
            <a:endParaRPr sz="1200"/>
          </a:p>
          <a:p>
            <a:pPr indent="-198600" lvl="0" marL="3527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결과 : </a:t>
            </a:r>
            <a:r>
              <a:rPr lang="ko" sz="1200"/>
              <a:t>리더보드 제출 </a:t>
            </a:r>
            <a:r>
              <a:rPr lang="ko" sz="1100"/>
              <a:t>F1 score 기준 </a:t>
            </a:r>
            <a:r>
              <a:rPr b="1" lang="ko" sz="1100"/>
              <a:t>66.9683 → 67.22 </a:t>
            </a:r>
            <a:r>
              <a:rPr lang="ko" sz="1200"/>
              <a:t>으로 성능 향상</a:t>
            </a:r>
            <a:endParaRPr sz="1200"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9231"/>
          <a:stretch/>
        </p:blipFill>
        <p:spPr>
          <a:xfrm>
            <a:off x="2296200" y="1499575"/>
            <a:ext cx="4329500" cy="12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2296200" y="2536750"/>
            <a:ext cx="4390200" cy="21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247125" y="270300"/>
            <a:ext cx="85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데이터 전처리 - 스페셜 토큰(특수문자 치환, punctuation sentence)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3"/>
          <p:cNvCxnSpPr/>
          <p:nvPr/>
        </p:nvCxnSpPr>
        <p:spPr>
          <a:xfrm>
            <a:off x="193075" y="849525"/>
            <a:ext cx="86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3"/>
          <p:cNvSpPr txBox="1"/>
          <p:nvPr/>
        </p:nvSpPr>
        <p:spPr>
          <a:xfrm>
            <a:off x="247125" y="270300"/>
            <a:ext cx="51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842850" y="1303550"/>
            <a:ext cx="74574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비틀즈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조지해리슨</a:t>
            </a:r>
            <a:r>
              <a:rPr lang="ko" sz="1200">
                <a:solidFill>
                  <a:schemeClr val="dk1"/>
                </a:solidFill>
              </a:rPr>
              <a:t> [SEP] Sentence [SEP] [PAD]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842850" y="3494925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 * ORG *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 ^ PER ^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</a:t>
            </a:r>
            <a:r>
              <a:rPr lang="ko" sz="1200">
                <a:solidFill>
                  <a:schemeClr val="dk1"/>
                </a:solidFill>
              </a:rPr>
              <a:t> [SEP]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 ^ PER ^</a:t>
            </a:r>
            <a:r>
              <a:rPr lang="ko" sz="1200">
                <a:solidFill>
                  <a:schemeClr val="dk1"/>
                </a:solidFill>
              </a:rPr>
              <a:t> 조지 해리슨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 #</a:t>
            </a:r>
            <a:r>
              <a:rPr lang="ko" sz="1200">
                <a:solidFill>
                  <a:schemeClr val="dk1"/>
                </a:solidFill>
              </a:rPr>
              <a:t>이 쓰고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 * ORG * </a:t>
            </a:r>
            <a:r>
              <a:rPr lang="ko" sz="1200">
                <a:solidFill>
                  <a:schemeClr val="dk1"/>
                </a:solidFill>
              </a:rPr>
              <a:t>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</a:t>
            </a:r>
            <a:r>
              <a:rPr lang="ko" sz="1200">
                <a:solidFill>
                  <a:schemeClr val="dk1"/>
                </a:solidFill>
              </a:rPr>
              <a:t>가 앨범에 담은 노래다[SEP]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4394875" y="1687375"/>
            <a:ext cx="2538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842850" y="3233675"/>
            <a:ext cx="28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[실험 2] Punctuation : Typed Entity Marker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572000" y="898525"/>
            <a:ext cx="37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 </a:t>
            </a:r>
            <a:r>
              <a:rPr lang="ko" sz="1000">
                <a:solidFill>
                  <a:schemeClr val="dk1"/>
                </a:solidFill>
                <a:highlight>
                  <a:srgbClr val="FFF2CC"/>
                </a:highlight>
              </a:rPr>
              <a:t>Subject entity</a:t>
            </a:r>
            <a:r>
              <a:rPr lang="ko" sz="1000">
                <a:solidFill>
                  <a:schemeClr val="dk1"/>
                </a:solidFill>
              </a:rPr>
              <a:t>: 비틀즈, </a:t>
            </a:r>
            <a:r>
              <a:rPr lang="ko" sz="1000">
                <a:highlight>
                  <a:srgbClr val="D9EAD3"/>
                </a:highlight>
              </a:rPr>
              <a:t>Object entity</a:t>
            </a:r>
            <a:r>
              <a:rPr lang="ko" sz="1000"/>
              <a:t>: 조지 해리슨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 Sentence : 조지 해리슨이 쓰고 비틀즈가 앨범에 담은 노래다.</a:t>
            </a:r>
            <a:endParaRPr sz="1000"/>
          </a:p>
        </p:txBody>
      </p:sp>
      <p:sp>
        <p:nvSpPr>
          <p:cNvPr id="164" name="Google Shape;164;p23"/>
          <p:cNvSpPr txBox="1"/>
          <p:nvPr/>
        </p:nvSpPr>
        <p:spPr>
          <a:xfrm>
            <a:off x="842850" y="4365775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@ * ORG *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@</a:t>
            </a:r>
            <a:r>
              <a:rPr lang="ko" sz="1200">
                <a:solidFill>
                  <a:schemeClr val="dk1"/>
                </a:solidFill>
              </a:rPr>
              <a:t> 와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# ^ PER ^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#</a:t>
            </a:r>
            <a:r>
              <a:rPr lang="ko" sz="1200">
                <a:solidFill>
                  <a:schemeClr val="dk1"/>
                </a:solidFill>
              </a:rPr>
              <a:t> 의 관계는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ORG</a:t>
            </a:r>
            <a:r>
              <a:rPr lang="ko" sz="1200">
                <a:solidFill>
                  <a:schemeClr val="dk1"/>
                </a:solidFill>
              </a:rPr>
              <a:t>와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PER</a:t>
            </a:r>
            <a:r>
              <a:rPr lang="ko" sz="1200">
                <a:solidFill>
                  <a:schemeClr val="dk1"/>
                </a:solidFill>
              </a:rPr>
              <a:t>이다.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[SEP] Entity Marker Sentence(punct) 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4394875" y="4071575"/>
            <a:ext cx="2538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4881275" y="4045700"/>
            <a:ext cx="242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Add Query (Semantic Typing)</a:t>
            </a:r>
            <a:endParaRPr b="1" sz="1000">
              <a:solidFill>
                <a:srgbClr val="0000FF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52000" y="270300"/>
            <a:ext cx="721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데이터 전처리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842850" y="2733575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[/S:ORG] </a:t>
            </a:r>
            <a:r>
              <a:rPr lang="ko" sz="1200">
                <a:solidFill>
                  <a:schemeClr val="dk1"/>
                </a:solidFill>
              </a:rPr>
              <a:t>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[/O:PER]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b="1" lang="ko" sz="1200">
                <a:solidFill>
                  <a:srgbClr val="3C78D8"/>
                </a:solidFill>
              </a:rPr>
              <a:t>[wikipedia]</a:t>
            </a:r>
            <a:r>
              <a:rPr lang="ko" sz="1200">
                <a:solidFill>
                  <a:schemeClr val="dk2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[SEP] 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[/O:PER]</a:t>
            </a:r>
            <a:r>
              <a:rPr lang="ko" sz="1200">
                <a:solidFill>
                  <a:schemeClr val="dk1"/>
                </a:solidFill>
              </a:rPr>
              <a:t>이 쓰고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[/S:ORG]</a:t>
            </a:r>
            <a:r>
              <a:rPr lang="ko" sz="1200">
                <a:solidFill>
                  <a:schemeClr val="dk1"/>
                </a:solidFill>
              </a:rPr>
              <a:t>가 앨범에 담은 노래다[SEP]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842850" y="2472325"/>
            <a:ext cx="30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[실험 1] Special tokens : Type, Source marker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881275" y="1661438"/>
            <a:ext cx="219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Add Entity Marker</a:t>
            </a:r>
            <a:endParaRPr b="1" sz="1000">
              <a:solidFill>
                <a:srgbClr val="0000FF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842850" y="1998038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[SEP]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이 쓰고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가 앨범에 담은 노래다[SEP]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842850" y="1750738"/>
            <a:ext cx="22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Masked Entity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816350" y="4071575"/>
            <a:ext cx="28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[실험 3] Semantic Query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487575" y="3331825"/>
            <a:ext cx="8142600" cy="164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>
            <a:off x="193075" y="849525"/>
            <a:ext cx="86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/>
        </p:nvSpPr>
        <p:spPr>
          <a:xfrm>
            <a:off x="247125" y="270300"/>
            <a:ext cx="721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데이터 전처리 - </a:t>
            </a:r>
            <a:r>
              <a:rPr b="1" lang="ko" sz="2000">
                <a:solidFill>
                  <a:schemeClr val="dk1"/>
                </a:solidFill>
              </a:rPr>
              <a:t>Semantic Typing (Add Qu</a:t>
            </a:r>
            <a:r>
              <a:rPr b="1" lang="ko" sz="2000">
                <a:solidFill>
                  <a:schemeClr val="dk1"/>
                </a:solidFill>
              </a:rPr>
              <a:t>e</a:t>
            </a:r>
            <a:r>
              <a:rPr b="1" lang="ko" sz="2000">
                <a:solidFill>
                  <a:schemeClr val="dk1"/>
                </a:solidFill>
              </a:rPr>
              <a:t>ry)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00125" y="3596275"/>
            <a:ext cx="1749300" cy="54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Semantic Query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+ Punctuation English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00125" y="4252950"/>
            <a:ext cx="1749300" cy="68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Punctuation English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+ Semantic Query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(순서 변경)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2511750" y="3596275"/>
            <a:ext cx="57249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[CLS]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#^PER^#조지 해리슨#</a:t>
            </a:r>
            <a:r>
              <a:rPr lang="ko" sz="1200">
                <a:solidFill>
                  <a:schemeClr val="dk1"/>
                </a:solidFill>
              </a:rPr>
              <a:t>과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@*ORG*비틀즈@</a:t>
            </a:r>
            <a:r>
              <a:rPr lang="ko" sz="1200">
                <a:solidFill>
                  <a:schemeClr val="dk1"/>
                </a:solidFill>
              </a:rPr>
              <a:t>의 관계는 PER과 ORG이다.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[SEP] English Punctuation Sentence 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2511750" y="4322400"/>
            <a:ext cx="5812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[CLS]English Punctuation Sentence[SEP]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#^PER^#조지 해리슨#</a:t>
            </a:r>
            <a:r>
              <a:rPr lang="ko" sz="1200">
                <a:solidFill>
                  <a:schemeClr val="dk1"/>
                </a:solidFill>
              </a:rPr>
              <a:t>과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@*ORG*비틀즈@</a:t>
            </a:r>
            <a:r>
              <a:rPr lang="ko" sz="1200">
                <a:solidFill>
                  <a:schemeClr val="dk1"/>
                </a:solidFill>
              </a:rPr>
              <a:t>의 관계는 PER과 ORG이다. [SEP]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5" name="Google Shape;185;p24"/>
          <p:cNvSpPr txBox="1"/>
          <p:nvPr>
            <p:ph idx="4294967295" type="body"/>
          </p:nvPr>
        </p:nvSpPr>
        <p:spPr>
          <a:xfrm>
            <a:off x="311700" y="1152475"/>
            <a:ext cx="8520600" cy="21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실험 3)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Semantic Typing (Add Query)</a:t>
            </a:r>
            <a:endParaRPr b="1" sz="1200">
              <a:solidFill>
                <a:schemeClr val="dk1"/>
              </a:solidFill>
            </a:endParaRPr>
          </a:p>
          <a:p>
            <a:pPr indent="-198600" lvl="0" marL="352799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착안 : </a:t>
            </a:r>
            <a:r>
              <a:rPr lang="ko" sz="1200">
                <a:highlight>
                  <a:srgbClr val="FFFFFF"/>
                </a:highlight>
              </a:rPr>
              <a:t>Bert와 같은 사전 학습 모델의 Next Sentence Prediction 학습방식 + </a:t>
            </a:r>
            <a:r>
              <a:rPr lang="ko" sz="1200"/>
              <a:t>Unified Semantic Typing with Meaningful Label Inference 논문</a:t>
            </a:r>
            <a:br>
              <a:rPr lang="ko" sz="1200">
                <a:highlight>
                  <a:srgbClr val="FFFFFF"/>
                </a:highlight>
              </a:rPr>
            </a:br>
            <a:endParaRPr sz="1200"/>
          </a:p>
          <a:p>
            <a:pPr indent="-198600" lvl="0" marL="3527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가설 : 두 Entity word 대신 두 단어의 관계를 설명하는 Query를 생성하여, 성능이 향상된 Punctuation sentence와 전달해준다면 성능이 향상될 것이다.</a:t>
            </a:r>
            <a:br>
              <a:rPr lang="ko" sz="1200">
                <a:highlight>
                  <a:srgbClr val="FFFFFF"/>
                </a:highlight>
              </a:rPr>
            </a:br>
            <a:endParaRPr sz="1200"/>
          </a:p>
          <a:p>
            <a:pPr indent="-198600" lvl="0" marL="3527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결과 : </a:t>
            </a:r>
            <a:endParaRPr sz="1200"/>
          </a:p>
          <a:p>
            <a:pPr indent="-234599" lvl="1" marL="665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순서 변경은 성능 향상에 영향을 주지 못함</a:t>
            </a:r>
            <a:endParaRPr sz="1200"/>
          </a:p>
          <a:p>
            <a:pPr indent="-234599" lvl="1" marL="665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리더보드 제출 </a:t>
            </a:r>
            <a:r>
              <a:rPr lang="ko" sz="1100"/>
              <a:t>F1 score 기준 </a:t>
            </a:r>
            <a:r>
              <a:rPr b="1" lang="ko" sz="1200"/>
              <a:t>69.5031 </a:t>
            </a:r>
            <a:r>
              <a:rPr b="1" lang="ko" sz="1100"/>
              <a:t>→</a:t>
            </a:r>
            <a:r>
              <a:rPr b="1" lang="ko" sz="1200"/>
              <a:t> 73.7805(73.0421)</a:t>
            </a:r>
            <a:r>
              <a:rPr lang="ko" sz="1100"/>
              <a:t>으로 </a:t>
            </a:r>
            <a:r>
              <a:rPr lang="ko" sz="1200"/>
              <a:t>성능 향상</a:t>
            </a:r>
            <a:r>
              <a:rPr b="1" lang="ko" sz="1100"/>
              <a:t> </a:t>
            </a:r>
            <a:r>
              <a:rPr lang="ko" sz="1100"/>
              <a:t>(klue/roberta-large) </a:t>
            </a:r>
            <a:endParaRPr sz="1200"/>
          </a:p>
        </p:txBody>
      </p:sp>
      <p:sp>
        <p:nvSpPr>
          <p:cNvPr id="186" name="Google Shape;186;p24"/>
          <p:cNvSpPr txBox="1"/>
          <p:nvPr/>
        </p:nvSpPr>
        <p:spPr>
          <a:xfrm>
            <a:off x="523925" y="3131625"/>
            <a:ext cx="77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Punctuation Sentence : #^PER^</a:t>
            </a:r>
            <a:r>
              <a:rPr lang="ko" sz="1100">
                <a:solidFill>
                  <a:schemeClr val="dk1"/>
                </a:solidFill>
              </a:rPr>
              <a:t>조지 해리슨#이 쓰고 @*ORG*비틀즈가@ 앨범에 담은 노래다.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487575" y="3331825"/>
            <a:ext cx="8142600" cy="164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5"/>
          <p:cNvCxnSpPr/>
          <p:nvPr/>
        </p:nvCxnSpPr>
        <p:spPr>
          <a:xfrm>
            <a:off x="193075" y="849525"/>
            <a:ext cx="86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5"/>
          <p:cNvSpPr txBox="1"/>
          <p:nvPr/>
        </p:nvSpPr>
        <p:spPr>
          <a:xfrm>
            <a:off x="247125" y="270300"/>
            <a:ext cx="721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데이터 전처리 - </a:t>
            </a:r>
            <a:r>
              <a:rPr b="1" lang="ko" sz="2000">
                <a:solidFill>
                  <a:schemeClr val="dk1"/>
                </a:solidFill>
              </a:rPr>
              <a:t>Semantic Typing (Add Query)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638400" y="3691375"/>
            <a:ext cx="1749300" cy="54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Semantic Query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+ Punctuation English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638400" y="4338150"/>
            <a:ext cx="1749300" cy="58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Semantic Query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+ Punctuation Korean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2511750" y="3691375"/>
            <a:ext cx="57249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[CLS]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#^</a:t>
            </a:r>
            <a:r>
              <a:rPr lang="ko" sz="1200">
                <a:solidFill>
                  <a:schemeClr val="accent1"/>
                </a:solidFill>
                <a:highlight>
                  <a:srgbClr val="D9EAD3"/>
                </a:highlight>
              </a:rPr>
              <a:t>PER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^#조지 해리슨#</a:t>
            </a:r>
            <a:r>
              <a:rPr lang="ko" sz="1200">
                <a:solidFill>
                  <a:schemeClr val="dk1"/>
                </a:solidFill>
              </a:rPr>
              <a:t>과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@*</a:t>
            </a:r>
            <a:r>
              <a:rPr lang="ko" sz="1200">
                <a:solidFill>
                  <a:schemeClr val="accent1"/>
                </a:solidFill>
                <a:highlight>
                  <a:srgbClr val="FFF2CC"/>
                </a:highlight>
              </a:rPr>
              <a:t>ORG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*비틀즈@</a:t>
            </a:r>
            <a:r>
              <a:rPr lang="ko" sz="1200">
                <a:solidFill>
                  <a:schemeClr val="dk1"/>
                </a:solidFill>
              </a:rPr>
              <a:t>의 관계는 </a:t>
            </a:r>
            <a:r>
              <a:rPr lang="ko" sz="1200">
                <a:solidFill>
                  <a:schemeClr val="accent1"/>
                </a:solidFill>
              </a:rPr>
              <a:t>PER</a:t>
            </a:r>
            <a:r>
              <a:rPr lang="ko" sz="1200">
                <a:solidFill>
                  <a:schemeClr val="dk1"/>
                </a:solidFill>
              </a:rPr>
              <a:t>과 </a:t>
            </a:r>
            <a:r>
              <a:rPr lang="ko" sz="1200">
                <a:solidFill>
                  <a:schemeClr val="accent1"/>
                </a:solidFill>
              </a:rPr>
              <a:t>ORG</a:t>
            </a:r>
            <a:r>
              <a:rPr lang="ko" sz="1200">
                <a:solidFill>
                  <a:schemeClr val="dk1"/>
                </a:solidFill>
              </a:rPr>
              <a:t>이다.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[SEP] English Punctuation Sentence 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2583300" y="4356600"/>
            <a:ext cx="5653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[CLS]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#^</a:t>
            </a:r>
            <a:r>
              <a:rPr lang="ko" sz="1200">
                <a:solidFill>
                  <a:srgbClr val="FF0000"/>
                </a:solidFill>
                <a:highlight>
                  <a:srgbClr val="D9EAD3"/>
                </a:highlight>
              </a:rPr>
              <a:t>사람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^#조지 해리슨#</a:t>
            </a:r>
            <a:r>
              <a:rPr lang="ko" sz="1200">
                <a:solidFill>
                  <a:schemeClr val="dk1"/>
                </a:solidFill>
              </a:rPr>
              <a:t>과 </a:t>
            </a:r>
            <a:r>
              <a:rPr lang="ko" sz="1200">
                <a:solidFill>
                  <a:schemeClr val="dk1"/>
                </a:solidFill>
                <a:highlight>
                  <a:srgbClr val="FBF3DB"/>
                </a:highlight>
              </a:rPr>
              <a:t>@*</a:t>
            </a:r>
            <a:r>
              <a:rPr lang="ko" sz="1200">
                <a:solidFill>
                  <a:srgbClr val="FF0000"/>
                </a:solidFill>
                <a:highlight>
                  <a:srgbClr val="FBF3DB"/>
                </a:highlight>
              </a:rPr>
              <a:t>조직</a:t>
            </a:r>
            <a:r>
              <a:rPr lang="ko" sz="1200">
                <a:solidFill>
                  <a:schemeClr val="dk1"/>
                </a:solidFill>
                <a:highlight>
                  <a:srgbClr val="FBF3DB"/>
                </a:highlight>
              </a:rPr>
              <a:t>*비틀즈@</a:t>
            </a:r>
            <a:r>
              <a:rPr lang="ko" sz="1200">
                <a:solidFill>
                  <a:schemeClr val="dk1"/>
                </a:solidFill>
              </a:rPr>
              <a:t>의 관계는 </a:t>
            </a:r>
            <a:r>
              <a:rPr lang="ko" sz="1200">
                <a:solidFill>
                  <a:srgbClr val="FF0000"/>
                </a:solidFill>
              </a:rPr>
              <a:t>사람</a:t>
            </a:r>
            <a:r>
              <a:rPr lang="ko" sz="1200">
                <a:solidFill>
                  <a:schemeClr val="dk1"/>
                </a:solidFill>
              </a:rPr>
              <a:t>과 </a:t>
            </a:r>
            <a:r>
              <a:rPr lang="ko" sz="1200">
                <a:solidFill>
                  <a:srgbClr val="FF0000"/>
                </a:solidFill>
              </a:rPr>
              <a:t>조직</a:t>
            </a:r>
            <a:r>
              <a:rPr lang="ko" sz="1200">
                <a:solidFill>
                  <a:schemeClr val="dk1"/>
                </a:solidFill>
              </a:rPr>
              <a:t>이다.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[SEP] Korean Punctuation Sentence [SEP]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523925" y="3168175"/>
            <a:ext cx="77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Punctuation Sentence : #^{PER/사람}^</a:t>
            </a:r>
            <a:r>
              <a:rPr lang="ko" sz="1100">
                <a:solidFill>
                  <a:schemeClr val="dk1"/>
                </a:solidFill>
              </a:rPr>
              <a:t>조지 해리슨#이 쓰고 @*{ORG/조직}*비틀즈가@ 앨범에 담은 노래다.</a:t>
            </a:r>
            <a:endParaRPr sz="1100"/>
          </a:p>
        </p:txBody>
      </p:sp>
      <p:sp>
        <p:nvSpPr>
          <p:cNvPr id="199" name="Google Shape;199;p25"/>
          <p:cNvSpPr txBox="1"/>
          <p:nvPr>
            <p:ph idx="4294967295" type="body"/>
          </p:nvPr>
        </p:nvSpPr>
        <p:spPr>
          <a:xfrm>
            <a:off x="311700" y="1152475"/>
            <a:ext cx="8520600" cy="22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실</a:t>
            </a:r>
            <a:r>
              <a:rPr b="1" lang="ko" sz="1200">
                <a:solidFill>
                  <a:srgbClr val="000000"/>
                </a:solidFill>
              </a:rPr>
              <a:t>험 4)</a:t>
            </a:r>
            <a:r>
              <a:rPr lang="ko" sz="1200">
                <a:solidFill>
                  <a:srgbClr val="000000"/>
                </a:solidFill>
              </a:rPr>
              <a:t> </a:t>
            </a:r>
            <a:r>
              <a:rPr b="1" lang="ko" sz="1200">
                <a:solidFill>
                  <a:srgbClr val="000000"/>
                </a:solidFill>
              </a:rPr>
              <a:t>Type 정보를 한국어로 전환</a:t>
            </a:r>
            <a:endParaRPr b="1" sz="1200">
              <a:solidFill>
                <a:srgbClr val="000000"/>
              </a:solidFill>
            </a:endParaRPr>
          </a:p>
          <a:p>
            <a:pPr indent="-198600" lvl="0" marL="352799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착안 : ‘김성태와 자유한국당의 관계는 PER와 ORG의 관계이다’를 보고 이미 한국어 임베딩이 되어있는 모델을 쓰는데 Type을 스페셜 토큰으로 명시하는 것 보단 type을 한국어로 바꾸면 더 낫지 않을까?</a:t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/>
          </a:p>
          <a:p>
            <a:pPr indent="-198600" lvl="0" marL="3527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가설 : Type을 한국어로 바꿔 대입하면 모델의 성능이 향상될 것이다.</a:t>
            </a:r>
            <a:endParaRPr sz="1200"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198600" lvl="0" marL="3527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 </a:t>
            </a:r>
            <a:r>
              <a:rPr lang="ko" sz="1200">
                <a:highlight>
                  <a:schemeClr val="lt1"/>
                </a:highlight>
              </a:rPr>
              <a:t>‘PER와 ORG의 관계이다’ ⇒ ‘</a:t>
            </a:r>
            <a:r>
              <a:rPr b="1" lang="ko" sz="1200">
                <a:highlight>
                  <a:schemeClr val="lt1"/>
                </a:highlight>
              </a:rPr>
              <a:t>사람과 조직의 관계이다.</a:t>
            </a:r>
            <a:r>
              <a:rPr lang="ko" sz="1200">
                <a:highlight>
                  <a:schemeClr val="lt1"/>
                </a:highlight>
              </a:rPr>
              <a:t>’ </a:t>
            </a:r>
            <a:endParaRPr sz="1200"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198600" lvl="0" marL="3527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결과 </a:t>
            </a:r>
            <a:endParaRPr sz="1200"/>
          </a:p>
          <a:p>
            <a:pPr indent="-228249" lvl="1" marL="665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200"/>
              <a:t>리더보드 제출 </a:t>
            </a:r>
            <a:r>
              <a:rPr lang="ko" sz="1100"/>
              <a:t>F1 score 기준 </a:t>
            </a:r>
            <a:r>
              <a:rPr b="1" lang="ko" sz="1200"/>
              <a:t>73.7805</a:t>
            </a:r>
            <a:r>
              <a:rPr b="1" lang="ko" sz="1100"/>
              <a:t> → </a:t>
            </a:r>
            <a:r>
              <a:rPr b="1" lang="ko" sz="1200"/>
              <a:t>75.4402</a:t>
            </a:r>
            <a:r>
              <a:rPr b="1" lang="ko" sz="1100"/>
              <a:t> </a:t>
            </a:r>
            <a:r>
              <a:rPr lang="ko" sz="1100"/>
              <a:t>으로 </a:t>
            </a:r>
            <a:r>
              <a:rPr lang="ko" sz="1200"/>
              <a:t>성능 향상</a:t>
            </a:r>
            <a:r>
              <a:rPr b="1" lang="ko" sz="1100"/>
              <a:t> </a:t>
            </a:r>
            <a:r>
              <a:rPr lang="ko" sz="1100"/>
              <a:t>(klue/roberta-large)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237750" y="977675"/>
            <a:ext cx="47736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실험 : sweep을 활용하여 다양한 learning rate로 학습 시도, </a:t>
            </a:r>
            <a:br>
              <a:rPr lang="ko" sz="1200"/>
            </a:br>
            <a:r>
              <a:rPr lang="ko" sz="1200"/>
              <a:t>         최적의 learning rate 탐색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결과 : </a:t>
            </a:r>
            <a:r>
              <a:rPr lang="ko" sz="1200"/>
              <a:t>리더보드 F1-score 기준 </a:t>
            </a:r>
            <a:r>
              <a:rPr b="1" lang="ko" sz="1200"/>
              <a:t>70.2360 </a:t>
            </a:r>
            <a:r>
              <a:rPr b="1" lang="ko" sz="1100"/>
              <a:t>→ </a:t>
            </a:r>
            <a:r>
              <a:rPr b="1" lang="ko" sz="1200"/>
              <a:t>73.83748 </a:t>
            </a:r>
            <a:r>
              <a:rPr lang="ko" sz="1200"/>
              <a:t>으로 성능 향상</a:t>
            </a:r>
            <a:r>
              <a:rPr lang="ko" sz="1100"/>
              <a:t> </a:t>
            </a:r>
            <a:endParaRPr sz="1200"/>
          </a:p>
        </p:txBody>
      </p:sp>
      <p:sp>
        <p:nvSpPr>
          <p:cNvPr id="205" name="Google Shape;205;p26"/>
          <p:cNvSpPr txBox="1"/>
          <p:nvPr>
            <p:ph type="title"/>
          </p:nvPr>
        </p:nvSpPr>
        <p:spPr>
          <a:xfrm>
            <a:off x="252000" y="2353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/>
              <a:t>R</a:t>
            </a:r>
            <a:r>
              <a:rPr b="1" lang="ko" sz="2000"/>
              <a:t>andom Seed</a:t>
            </a:r>
            <a:endParaRPr sz="1800"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87950" y="2970425"/>
            <a:ext cx="52458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착안 : 첫 step의 train/loss가 낮으면 일반적으로 성능이 높았다.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가설 : seed의 변경으로 처음 step의 train/loss 값을 낮추면 성능이 올라가지 않을까?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결과 :  </a:t>
            </a:r>
            <a:r>
              <a:rPr lang="ko" sz="1200"/>
              <a:t>리더보드 F1-score 기준 </a:t>
            </a:r>
            <a:r>
              <a:rPr b="1" lang="ko" sz="1200"/>
              <a:t>74.3179 </a:t>
            </a:r>
            <a:r>
              <a:rPr b="1" lang="ko" sz="1100"/>
              <a:t>→ </a:t>
            </a:r>
            <a:r>
              <a:rPr b="1" lang="ko" sz="1200"/>
              <a:t> 74.8019 </a:t>
            </a:r>
            <a:r>
              <a:rPr lang="ko" sz="1200"/>
              <a:t>으로 성능 향상 </a:t>
            </a:r>
            <a:endParaRPr sz="1200"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252000" y="270000"/>
            <a:ext cx="792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/>
              <a:t>learning rate 조절 </a:t>
            </a:r>
            <a:endParaRPr b="1" sz="2000"/>
          </a:p>
        </p:txBody>
      </p:sp>
      <p:cxnSp>
        <p:nvCxnSpPr>
          <p:cNvPr id="208" name="Google Shape;208;p26"/>
          <p:cNvCxnSpPr/>
          <p:nvPr/>
        </p:nvCxnSpPr>
        <p:spPr>
          <a:xfrm>
            <a:off x="197400" y="2867375"/>
            <a:ext cx="86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850" y="2970425"/>
            <a:ext cx="3560300" cy="14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751" y="1030500"/>
            <a:ext cx="3508399" cy="14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252000" y="2700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/>
              <a:t>추론 결과 후보정</a:t>
            </a:r>
            <a:endParaRPr b="1" sz="2000"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281550" y="4002595"/>
            <a:ext cx="85809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train data에 subject type과 label head(org:, per:)가 일치하지 않는 경우는 32470의 데이터 중 4개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베이스라인 코드로 실험 결과, test data 7765개 중 57개의 data에서 subject type과 pred_label_head가 일치하지 않음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최종 예측 label을 결정할 때, subject type에 맞지 않은 label은 고려하지 않음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0.6 % 성능 향상 (67.8029 → 68.2653)</a:t>
            </a:r>
            <a:endParaRPr b="1" sz="1200"/>
          </a:p>
        </p:txBody>
      </p:sp>
      <p:graphicFrame>
        <p:nvGraphicFramePr>
          <p:cNvPr id="217" name="Google Shape;217;p27"/>
          <p:cNvGraphicFramePr/>
          <p:nvPr/>
        </p:nvGraphicFramePr>
        <p:xfrm>
          <a:off x="240913" y="9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{93FDC817-20DB-4064-BBC0-8DD2119C9832}</a:tableStyleId>
              </a:tblPr>
              <a:tblGrid>
                <a:gridCol w="559625"/>
                <a:gridCol w="3964225"/>
                <a:gridCol w="1225000"/>
                <a:gridCol w="1003325"/>
                <a:gridCol w="1910000"/>
              </a:tblGrid>
              <a:tr h="249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id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sentence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sub_word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sub_type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pred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10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실제로 틱톡의 ‘극한반전 챌린지’는 제2의 이병헌 감독을 꿈꾸는 영화 꿈나무들과 영...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틱톡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org:top_members/employees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춘신군은 아래에 식객(食客) 3천 인을 모아 거느리고 있었는데, 상객(上客)은 모두...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춘신군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ORG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per:employee_of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235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2008년, 브라이언 싱어의 스릴러 작전명 발키리 (Valkyrie) 에서 독일의 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Christian Berkel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ORG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per:origin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7106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채성의 대표는 강진읍 평동리에 위치한 토목설계를 주 업종으로 하는 지역 건설업체를 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채성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ORG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per:title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7111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이후 단부(段部) 토벌을 주도하며 단감(段龕)을 붙잡는 데 성공하며 단부를 멸망시켰...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段龕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org:alternate_names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7637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두 메클렌부르크 대공국은 서슬라브족의 혈통이나 게르만화(化)된 오보트리텐(Obodr...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Obodriten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ORG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per:alternate_names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240925" y="3678600"/>
            <a:ext cx="8580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“Subject Type 과 Label head 는 일치시키면 성능이 향상될 것이다.”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152475"/>
            <a:ext cx="85206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600"/>
              <a:t>앞에서 설명한 모델에서 다른 전처리방식과 seed 가진 모델들을 Soft voting ensemble</a:t>
            </a:r>
            <a:br>
              <a:rPr lang="ko" sz="1600"/>
            </a:br>
            <a:r>
              <a:rPr lang="ko" sz="1600"/>
              <a:t>단일 모델 </a:t>
            </a:r>
            <a:r>
              <a:rPr lang="ko" sz="1600"/>
              <a:t>최고점 75.4402 → 76.9665 점 기록</a:t>
            </a:r>
            <a:r>
              <a:rPr lang="ko" sz="1700"/>
              <a:t> </a:t>
            </a:r>
            <a:endParaRPr sz="1700"/>
          </a:p>
        </p:txBody>
      </p:sp>
      <p:sp>
        <p:nvSpPr>
          <p:cNvPr id="224" name="Google Shape;224;p28"/>
          <p:cNvSpPr/>
          <p:nvPr/>
        </p:nvSpPr>
        <p:spPr>
          <a:xfrm>
            <a:off x="241200" y="2606400"/>
            <a:ext cx="152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1</a:t>
            </a:r>
            <a:endParaRPr/>
          </a:p>
        </p:txBody>
      </p:sp>
      <p:cxnSp>
        <p:nvCxnSpPr>
          <p:cNvPr id="225" name="Google Shape;225;p28"/>
          <p:cNvCxnSpPr>
            <a:stCxn id="224" idx="3"/>
          </p:cNvCxnSpPr>
          <p:nvPr/>
        </p:nvCxnSpPr>
        <p:spPr>
          <a:xfrm flipH="1" rot="10800000">
            <a:off x="1767600" y="2880150"/>
            <a:ext cx="914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8"/>
          <p:cNvSpPr/>
          <p:nvPr/>
        </p:nvSpPr>
        <p:spPr>
          <a:xfrm>
            <a:off x="2682000" y="2648850"/>
            <a:ext cx="28296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[0.06, 0.2, 0.01, ∙</a:t>
            </a:r>
            <a:r>
              <a:rPr lang="ko">
                <a:solidFill>
                  <a:schemeClr val="dk1"/>
                </a:solidFill>
              </a:rPr>
              <a:t>∙∙,</a:t>
            </a:r>
            <a:r>
              <a:rPr lang="ko"/>
              <a:t> 0.1, 0.03]</a:t>
            </a:r>
            <a:endParaRPr/>
          </a:p>
        </p:txBody>
      </p:sp>
      <p:sp>
        <p:nvSpPr>
          <p:cNvPr id="227" name="Google Shape;227;p28"/>
          <p:cNvSpPr txBox="1"/>
          <p:nvPr>
            <p:ph type="title"/>
          </p:nvPr>
        </p:nvSpPr>
        <p:spPr>
          <a:xfrm>
            <a:off x="252000" y="2700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/>
              <a:t>앙상블 </a:t>
            </a:r>
            <a:endParaRPr b="1" sz="2000"/>
          </a:p>
        </p:txBody>
      </p:sp>
      <p:sp>
        <p:nvSpPr>
          <p:cNvPr id="228" name="Google Shape;228;p28"/>
          <p:cNvSpPr/>
          <p:nvPr/>
        </p:nvSpPr>
        <p:spPr>
          <a:xfrm>
            <a:off x="241200" y="3442800"/>
            <a:ext cx="152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2</a:t>
            </a:r>
            <a:endParaRPr/>
          </a:p>
        </p:txBody>
      </p:sp>
      <p:cxnSp>
        <p:nvCxnSpPr>
          <p:cNvPr id="229" name="Google Shape;229;p28"/>
          <p:cNvCxnSpPr>
            <a:stCxn id="228" idx="3"/>
          </p:cNvCxnSpPr>
          <p:nvPr/>
        </p:nvCxnSpPr>
        <p:spPr>
          <a:xfrm flipH="1" rot="10800000">
            <a:off x="1767600" y="3716550"/>
            <a:ext cx="914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2682000" y="3485250"/>
            <a:ext cx="28296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[0.03, 0.09, 0.08,</a:t>
            </a:r>
            <a:r>
              <a:rPr lang="ko">
                <a:solidFill>
                  <a:schemeClr val="dk1"/>
                </a:solidFill>
              </a:rPr>
              <a:t> ∙∙∙,</a:t>
            </a:r>
            <a:r>
              <a:rPr lang="ko"/>
              <a:t> 0.1, 0.05]</a:t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241200" y="4266600"/>
            <a:ext cx="152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3</a:t>
            </a:r>
            <a:endParaRPr/>
          </a:p>
        </p:txBody>
      </p:sp>
      <p:cxnSp>
        <p:nvCxnSpPr>
          <p:cNvPr id="232" name="Google Shape;232;p28"/>
          <p:cNvCxnSpPr>
            <a:stCxn id="231" idx="3"/>
          </p:cNvCxnSpPr>
          <p:nvPr/>
        </p:nvCxnSpPr>
        <p:spPr>
          <a:xfrm flipH="1" rot="10800000">
            <a:off x="1767600" y="4540350"/>
            <a:ext cx="914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8"/>
          <p:cNvSpPr/>
          <p:nvPr/>
        </p:nvSpPr>
        <p:spPr>
          <a:xfrm>
            <a:off x="2682000" y="4309050"/>
            <a:ext cx="28296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[0.03, 0.1, 0.09, </a:t>
            </a:r>
            <a:r>
              <a:rPr lang="ko">
                <a:solidFill>
                  <a:schemeClr val="dk1"/>
                </a:solidFill>
              </a:rPr>
              <a:t> ∙∙∙,</a:t>
            </a:r>
            <a:r>
              <a:rPr lang="ko"/>
              <a:t> 0.64, 0.1]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6016800" y="3368400"/>
            <a:ext cx="2886000" cy="7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[0.04, 0.13, 0.06, </a:t>
            </a:r>
            <a:r>
              <a:rPr lang="ko">
                <a:solidFill>
                  <a:schemeClr val="dk1"/>
                </a:solidFill>
              </a:rPr>
              <a:t> ∙∙∙,</a:t>
            </a:r>
            <a:r>
              <a:rPr lang="ko"/>
              <a:t> 0.28, 0.06]</a:t>
            </a:r>
            <a:endParaRPr/>
          </a:p>
        </p:txBody>
      </p:sp>
      <p:cxnSp>
        <p:nvCxnSpPr>
          <p:cNvPr id="235" name="Google Shape;235;p28"/>
          <p:cNvCxnSpPr>
            <a:stCxn id="226" idx="3"/>
            <a:endCxn id="234" idx="1"/>
          </p:cNvCxnSpPr>
          <p:nvPr/>
        </p:nvCxnSpPr>
        <p:spPr>
          <a:xfrm>
            <a:off x="5511600" y="2886450"/>
            <a:ext cx="5052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8"/>
          <p:cNvCxnSpPr>
            <a:stCxn id="230" idx="3"/>
            <a:endCxn id="234" idx="1"/>
          </p:cNvCxnSpPr>
          <p:nvPr/>
        </p:nvCxnSpPr>
        <p:spPr>
          <a:xfrm>
            <a:off x="5511600" y="3722850"/>
            <a:ext cx="5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3" idx="3"/>
            <a:endCxn id="234" idx="1"/>
          </p:cNvCxnSpPr>
          <p:nvPr/>
        </p:nvCxnSpPr>
        <p:spPr>
          <a:xfrm flipH="1" rot="10800000">
            <a:off x="5511600" y="3722850"/>
            <a:ext cx="5052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200650" y="23409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800"/>
              <a:t>감사합니다. 쌩유~!</a:t>
            </a:r>
            <a:endParaRPr sz="1800"/>
          </a:p>
        </p:txBody>
      </p:sp>
      <p:sp>
        <p:nvSpPr>
          <p:cNvPr id="243" name="Google Shape;243;p29"/>
          <p:cNvSpPr txBox="1"/>
          <p:nvPr/>
        </p:nvSpPr>
        <p:spPr>
          <a:xfrm>
            <a:off x="887813" y="2125350"/>
            <a:ext cx="7352400" cy="64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감사합니다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Backbone </a:t>
            </a:r>
            <a:r>
              <a:rPr b="1" lang="ko" sz="1400"/>
              <a:t>모델, 병렬처리하면 과제적으로 만점.</a:t>
            </a:r>
            <a:endParaRPr b="1"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 u="sng">
                <a:solidFill>
                  <a:schemeClr val="hlink"/>
                </a:solidFill>
                <a:hlinkClick r:id="rId3"/>
              </a:rPr>
              <a:t>https://huggingface.co/jinmang2/kpfbert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 u="sng">
                <a:solidFill>
                  <a:schemeClr val="hlink"/>
                </a:solidFill>
                <a:hlinkClick r:id="rId4"/>
              </a:rPr>
              <a:t>https://github.com/KPFBERT/kpfbert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 u="sng">
                <a:solidFill>
                  <a:schemeClr val="hlink"/>
                </a:solidFill>
                <a:hlinkClick r:id="rId5"/>
              </a:rPr>
              <a:t>https://huggingface.co/monologg/koelectra-base-v3-generator</a:t>
            </a:r>
            <a:br>
              <a:rPr b="1" lang="ko"/>
            </a:br>
            <a:endParaRPr b="1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소스에 따라서 모델 선택하는 것도 중요.</a:t>
            </a:r>
            <a:endParaRPr b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val 뽑는 것 잘함. 실제 그렇게 씀.</a:t>
            </a:r>
            <a:endParaRPr b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대회 개요 소개는 작성하는 것이 좋음.</a:t>
            </a:r>
            <a:endParaRPr b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4조 발표 글꼴 (Garet, Oswald)</a:t>
            </a:r>
            <a:endParaRPr b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증강 시에는 모든 데이터보다는 edge point 를 주로 </a:t>
            </a:r>
            <a:endParaRPr b="1" sz="1400"/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252000" y="2700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/>
              <a:t>김성현 마스터님 의견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52000" y="270000"/>
            <a:ext cx="85206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ko" sz="2000"/>
              <a:t>EDA</a:t>
            </a:r>
            <a:r>
              <a:rPr b="1" lang="ko" sz="2000"/>
              <a:t> - Label, Source</a:t>
            </a:r>
            <a:endParaRPr b="1" sz="20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45475" y="3995175"/>
            <a:ext cx="8754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Train 데이터 : (32470, 6)</a:t>
            </a:r>
            <a:r>
              <a:rPr b="1" lang="ko" sz="1200"/>
              <a:t>,  </a:t>
            </a:r>
            <a:r>
              <a:rPr b="1" lang="ko" sz="1200"/>
              <a:t>Test 데이터 : (7765, 6)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Train 데이터는 가장 많은 라벨(no_relation)이 9,534 개, 가장 적은 라벨(per:place_of_death)가 40개인 불균형 데이터</a:t>
            </a:r>
            <a:endParaRPr b="1" sz="12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875" y="1158975"/>
            <a:ext cx="3511725" cy="2684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8975"/>
            <a:ext cx="4654385" cy="26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220063" y="97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{93FDC817-20DB-4064-BBC0-8DD2119C9832}</a:tableStyleId>
              </a:tblPr>
              <a:tblGrid>
                <a:gridCol w="796000"/>
                <a:gridCol w="3575425"/>
                <a:gridCol w="1356000"/>
                <a:gridCol w="1048625"/>
                <a:gridCol w="1855675"/>
              </a:tblGrid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id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sentence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subject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object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label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6749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대한항공은 5일 조양호 회장의 3자녀가 보유한 싸이버스카이…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대한항공, ORG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조양호, PER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no_relation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12829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org:top_members/employees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8364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배우 김병철 씨가 연기하는 정복동은 천리마마트를 망하게 …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정복동, PER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김병철, PER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no_relation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32299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per:alternate_names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11511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영화 \'버즈 오브 프레이\'는 배트맨이 없는 고담시에서 할리퀸…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배트맨, PER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고담시, LOC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per:place_of_residence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22258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no_relation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277, 10202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이날 프로그램 공개에서는 전북영산작법보존회와 김명신‧정상희…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강태환, PER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색소폰, POH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no_relation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3296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per:title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4212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한편 전라남도는 최근 확진자가 발생한 순천시와 여수시에…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전라남도, ORG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여수시, LOC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org:members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25094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org:place_of_headquarters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>
            <p:ph type="title"/>
          </p:nvPr>
        </p:nvSpPr>
        <p:spPr>
          <a:xfrm>
            <a:off x="252000" y="270000"/>
            <a:ext cx="85206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/>
              <a:t>데이터 클리닝 - 중복 데이터 제거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828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81550" y="4472675"/>
            <a:ext cx="8580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sentence / sub / obj 전부 동일한 train data 조회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Label 이 잘못된 데이터 drop (5개)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3437125"/>
            <a:ext cx="8520600" cy="1476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기본</a:t>
            </a:r>
            <a:r>
              <a:rPr lang="ko" sz="1200"/>
              <a:t> </a:t>
            </a:r>
            <a:r>
              <a:rPr lang="ko" sz="1200"/>
              <a:t>: train 데이터 셋에서 label 별로 20%를 validation 전환</a:t>
            </a:r>
            <a:br>
              <a:rPr lang="ko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문제 인식 : (NOH, subject_type) pair의 데이터 개수가 매우 적다. label 기준으로 나누어 샘플링할 경우, </a:t>
            </a:r>
            <a:br>
              <a:rPr lang="ko" sz="1200"/>
            </a:br>
            <a:r>
              <a:rPr lang="ko" sz="1200"/>
              <a:t>	      (NOH, subject_type) pair인 관계가 뽑히지 않는 문제가 발생할 것.</a:t>
            </a:r>
            <a:br>
              <a:rPr lang="ko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해결책</a:t>
            </a:r>
            <a:r>
              <a:rPr lang="ko" sz="1200"/>
              <a:t> :</a:t>
            </a:r>
            <a:r>
              <a:rPr lang="ko" sz="1200"/>
              <a:t> object type(6종류) - subject type(2종류)로 이루어진 총 12개의 부분에서 특정 개수만큼 균등하게 뽑아 valid dataset 확보</a:t>
            </a:r>
            <a:endParaRPr sz="12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776" y="1099576"/>
            <a:ext cx="1634775" cy="229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6751"/>
          <a:stretch/>
        </p:blipFill>
        <p:spPr>
          <a:xfrm>
            <a:off x="1609400" y="1137600"/>
            <a:ext cx="2920975" cy="2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252000" y="2700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데이터 분할</a:t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2890350" y="851950"/>
            <a:ext cx="714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label_count</a:t>
            </a:r>
            <a:endParaRPr b="1"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56550"/>
            <a:ext cx="85206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모델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 sz="1400"/>
              <a:t>klue/roberta-large</a:t>
            </a:r>
            <a:r>
              <a:rPr lang="ko" sz="1400"/>
              <a:t> </a:t>
            </a:r>
            <a:r>
              <a:rPr lang="ko" sz="700"/>
              <a:t>(빠른 실험을 위해 klue/bert-base를 병행하여 사용)</a:t>
            </a:r>
            <a:br>
              <a:rPr b="1" lang="ko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데이터 증강 (Easy Data Augmentation)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BERT와 같이 masking사용하는 모델에는 효과적이지 않음</a:t>
            </a:r>
            <a:br>
              <a:rPr lang="ko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no-relation 을 우선적으로 판별하는 이진 분류 모델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no-relation / relation으로 1차 분류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relation data에 대하여 추가로 multi-class 분류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단일 모델에 비해 성능 향상을 확인하지 못함</a:t>
            </a:r>
            <a:br>
              <a:rPr lang="ko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토큰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토큰을 통하여 entity에 타입을 더 명확히 기술해줄 때 성능이 향상되는 것을 확인함</a:t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252000" y="2700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초기 실험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8"/>
          <p:cNvCxnSpPr/>
          <p:nvPr/>
        </p:nvCxnSpPr>
        <p:spPr>
          <a:xfrm>
            <a:off x="193075" y="849525"/>
            <a:ext cx="86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 txBox="1"/>
          <p:nvPr/>
        </p:nvSpPr>
        <p:spPr>
          <a:xfrm>
            <a:off x="247125" y="270300"/>
            <a:ext cx="51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842850" y="1303550"/>
            <a:ext cx="74574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비틀즈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조지해리슨</a:t>
            </a:r>
            <a:r>
              <a:rPr lang="ko" sz="1200">
                <a:solidFill>
                  <a:schemeClr val="dk1"/>
                </a:solidFill>
              </a:rPr>
              <a:t> [SEP] Sentence [SEP] [PAD]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42850" y="3494925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 * ORG *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 ^ PER ^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</a:t>
            </a:r>
            <a:r>
              <a:rPr lang="ko" sz="1200">
                <a:solidFill>
                  <a:schemeClr val="dk1"/>
                </a:solidFill>
              </a:rPr>
              <a:t> [SEP]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 ^ PER ^</a:t>
            </a:r>
            <a:r>
              <a:rPr lang="ko" sz="1200">
                <a:solidFill>
                  <a:schemeClr val="dk1"/>
                </a:solidFill>
              </a:rPr>
              <a:t> 조지 해리슨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 #</a:t>
            </a:r>
            <a:r>
              <a:rPr lang="ko" sz="1200">
                <a:solidFill>
                  <a:schemeClr val="dk1"/>
                </a:solidFill>
              </a:rPr>
              <a:t>이 쓰고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 * ORG * </a:t>
            </a:r>
            <a:r>
              <a:rPr lang="ko" sz="1200">
                <a:solidFill>
                  <a:schemeClr val="dk1"/>
                </a:solidFill>
              </a:rPr>
              <a:t>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</a:t>
            </a:r>
            <a:r>
              <a:rPr lang="ko" sz="1200">
                <a:solidFill>
                  <a:schemeClr val="dk1"/>
                </a:solidFill>
              </a:rPr>
              <a:t>가 앨범에 담은 노래다[SEP]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394875" y="1687375"/>
            <a:ext cx="2538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842850" y="3233675"/>
            <a:ext cx="28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[실험 2]</a:t>
            </a:r>
            <a:r>
              <a:rPr lang="ko" sz="1000">
                <a:solidFill>
                  <a:schemeClr val="dk1"/>
                </a:solidFill>
              </a:rPr>
              <a:t> </a:t>
            </a:r>
            <a:r>
              <a:rPr lang="ko" sz="1000">
                <a:solidFill>
                  <a:schemeClr val="dk1"/>
                </a:solidFill>
              </a:rPr>
              <a:t>Punctuation : </a:t>
            </a:r>
            <a:r>
              <a:rPr lang="ko" sz="1000">
                <a:solidFill>
                  <a:schemeClr val="dk1"/>
                </a:solidFill>
              </a:rPr>
              <a:t>Typed Entity Marker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572000" y="898525"/>
            <a:ext cx="37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 </a:t>
            </a:r>
            <a:r>
              <a:rPr lang="ko" sz="1000">
                <a:solidFill>
                  <a:schemeClr val="dk1"/>
                </a:solidFill>
                <a:highlight>
                  <a:srgbClr val="FFF2CC"/>
                </a:highlight>
              </a:rPr>
              <a:t>Subject entity</a:t>
            </a:r>
            <a:r>
              <a:rPr lang="ko" sz="1000">
                <a:solidFill>
                  <a:schemeClr val="dk1"/>
                </a:solidFill>
              </a:rPr>
              <a:t>: 비틀즈, </a:t>
            </a:r>
            <a:r>
              <a:rPr lang="ko" sz="1000">
                <a:highlight>
                  <a:srgbClr val="D9EAD3"/>
                </a:highlight>
              </a:rPr>
              <a:t>Object entity</a:t>
            </a:r>
            <a:r>
              <a:rPr lang="ko" sz="1000"/>
              <a:t>: 조지 해리슨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 Sentence : 조지 해리슨이 쓰고 비틀즈가 앨범에 담은 노래다.</a:t>
            </a:r>
            <a:endParaRPr sz="1000"/>
          </a:p>
        </p:txBody>
      </p:sp>
      <p:sp>
        <p:nvSpPr>
          <p:cNvPr id="100" name="Google Shape;100;p18"/>
          <p:cNvSpPr txBox="1"/>
          <p:nvPr/>
        </p:nvSpPr>
        <p:spPr>
          <a:xfrm>
            <a:off x="842850" y="4365775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@ * ORG *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@</a:t>
            </a:r>
            <a:r>
              <a:rPr lang="ko" sz="1200">
                <a:solidFill>
                  <a:schemeClr val="dk1"/>
                </a:solidFill>
              </a:rPr>
              <a:t> 와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# ^ PER ^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#</a:t>
            </a:r>
            <a:r>
              <a:rPr lang="ko" sz="1200">
                <a:solidFill>
                  <a:schemeClr val="dk1"/>
                </a:solidFill>
              </a:rPr>
              <a:t> 의 관계는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ORG</a:t>
            </a:r>
            <a:r>
              <a:rPr lang="ko" sz="1200">
                <a:solidFill>
                  <a:schemeClr val="dk1"/>
                </a:solidFill>
              </a:rPr>
              <a:t>와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PER</a:t>
            </a:r>
            <a:r>
              <a:rPr lang="ko" sz="1200">
                <a:solidFill>
                  <a:schemeClr val="dk1"/>
                </a:solidFill>
              </a:rPr>
              <a:t>이다.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[SEP] Entity Marker Sentence(punct) 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394875" y="4071575"/>
            <a:ext cx="2538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881275" y="4045700"/>
            <a:ext cx="242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Add Query (Semantic Typing)</a:t>
            </a:r>
            <a:endParaRPr b="1" sz="1000">
              <a:solidFill>
                <a:srgbClr val="0000FF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52000" y="270300"/>
            <a:ext cx="721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데이터 전처리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42850" y="2733575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[/S:ORG]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ko" sz="1200">
                <a:solidFill>
                  <a:schemeClr val="dk1"/>
                </a:solidFill>
              </a:rPr>
              <a:t>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[/O:PER]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b="1" lang="ko" sz="1200">
                <a:solidFill>
                  <a:srgbClr val="3C78D8"/>
                </a:solidFill>
              </a:rPr>
              <a:t>[wikipedia]</a:t>
            </a:r>
            <a:r>
              <a:rPr lang="ko" sz="1200">
                <a:solidFill>
                  <a:schemeClr val="dk2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[SEP] 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[/O:PER]</a:t>
            </a:r>
            <a:r>
              <a:rPr lang="ko" sz="1200">
                <a:solidFill>
                  <a:schemeClr val="dk1"/>
                </a:solidFill>
              </a:rPr>
              <a:t>이 쓰고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[/S:ORG]</a:t>
            </a:r>
            <a:r>
              <a:rPr lang="ko" sz="1200">
                <a:solidFill>
                  <a:schemeClr val="dk1"/>
                </a:solidFill>
              </a:rPr>
              <a:t>가 앨범에 담은 노래다[SEP]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842850" y="2472325"/>
            <a:ext cx="30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[실험 1]</a:t>
            </a:r>
            <a:r>
              <a:rPr b="1" lang="ko" sz="1000">
                <a:solidFill>
                  <a:schemeClr val="dk1"/>
                </a:solidFill>
              </a:rPr>
              <a:t> Special tokens : Type, Source marker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881275" y="1661438"/>
            <a:ext cx="219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Add Entity Marker</a:t>
            </a:r>
            <a:endParaRPr b="1" sz="1000">
              <a:solidFill>
                <a:srgbClr val="0000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842850" y="1998038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[SEP]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이 쓰고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가 앨범에 담은 노래다[SEP]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842850" y="1750738"/>
            <a:ext cx="22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Masked Entity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16350" y="4071575"/>
            <a:ext cx="28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[실험 3] Semantic Query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0000" lIns="90000" spcFirstLastPara="1" rIns="91425" wrap="square" tIns="900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실험 1)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Sentence 내 Subject Entity와 </a:t>
            </a:r>
            <a:r>
              <a:rPr b="1" lang="ko" sz="1200">
                <a:solidFill>
                  <a:schemeClr val="dk1"/>
                </a:solidFill>
              </a:rPr>
              <a:t>Object Entity 앞, 뒤에 Type 토큰 추가하기</a:t>
            </a:r>
            <a:endParaRPr b="1" sz="1200">
              <a:solidFill>
                <a:schemeClr val="dk1"/>
              </a:solidFill>
            </a:endParaRPr>
          </a:p>
          <a:p>
            <a:pPr indent="-198600" lvl="0" marL="352799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착안</a:t>
            </a:r>
            <a:r>
              <a:rPr lang="ko" sz="1200"/>
              <a:t> </a:t>
            </a:r>
            <a:r>
              <a:rPr lang="ko" sz="1200"/>
              <a:t>: </a:t>
            </a:r>
            <a:r>
              <a:rPr lang="ko" sz="1200"/>
              <a:t>‘(3강-실습-1) BERT 언어 모델 소개’ 에서 제시된 Special Token 추가 방법론에서 착안</a:t>
            </a:r>
            <a:br>
              <a:rPr lang="ko" sz="1200"/>
            </a:br>
            <a:endParaRPr sz="1200"/>
          </a:p>
          <a:p>
            <a:pPr indent="-198600" lvl="0" marL="352799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가설 :</a:t>
            </a:r>
            <a:r>
              <a:rPr lang="ko" sz="1200">
                <a:solidFill>
                  <a:srgbClr val="0000FF"/>
                </a:solidFill>
              </a:rPr>
              <a:t> </a:t>
            </a:r>
            <a:r>
              <a:rPr b="1" lang="ko" sz="1200">
                <a:solidFill>
                  <a:srgbClr val="3C78D8"/>
                </a:solidFill>
              </a:rPr>
              <a:t>[S:Type] </a:t>
            </a:r>
            <a:r>
              <a:rPr lang="ko" sz="1200"/>
              <a:t>SUBJECT</a:t>
            </a:r>
            <a:r>
              <a:rPr b="1" lang="ko" sz="1200"/>
              <a:t> </a:t>
            </a:r>
            <a:r>
              <a:rPr b="1" lang="ko" sz="1200">
                <a:solidFill>
                  <a:srgbClr val="3C78D8"/>
                </a:solidFill>
              </a:rPr>
              <a:t>[/S:Type] </a:t>
            </a:r>
            <a:r>
              <a:rPr lang="ko" sz="1200"/>
              <a:t>,</a:t>
            </a:r>
            <a:r>
              <a:rPr b="1" lang="ko" sz="1200"/>
              <a:t> </a:t>
            </a:r>
            <a:r>
              <a:rPr b="1" lang="ko" sz="1200">
                <a:solidFill>
                  <a:srgbClr val="3C78D8"/>
                </a:solidFill>
              </a:rPr>
              <a:t>[O:Type]</a:t>
            </a:r>
            <a:r>
              <a:rPr lang="ko" sz="1200"/>
              <a:t> OBJECT</a:t>
            </a:r>
            <a:r>
              <a:rPr b="1" lang="ko" sz="1200">
                <a:solidFill>
                  <a:srgbClr val="3C78D8"/>
                </a:solidFill>
              </a:rPr>
              <a:t> [/O:Type]</a:t>
            </a:r>
            <a:r>
              <a:rPr lang="ko" sz="1200">
                <a:solidFill>
                  <a:srgbClr val="3C78D8"/>
                </a:solidFill>
              </a:rPr>
              <a:t> </a:t>
            </a:r>
            <a:r>
              <a:rPr lang="ko" sz="1200"/>
              <a:t>처럼 Entity Type 정보를 스페셜 토큰으로 추가하면 모델의 성능이 향상될 것이다</a:t>
            </a:r>
            <a:br>
              <a:rPr lang="ko" sz="1200"/>
            </a:br>
            <a:endParaRPr sz="1200"/>
          </a:p>
          <a:p>
            <a:pPr indent="-198600" lvl="0" marL="352799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예시 : </a:t>
            </a:r>
            <a:r>
              <a:rPr lang="ko" sz="1200"/>
              <a:t>'</a:t>
            </a:r>
            <a:r>
              <a:rPr lang="ko" sz="1200"/>
              <a:t>〈Something〉는</a:t>
            </a:r>
            <a:r>
              <a:rPr b="1" lang="ko" sz="1200"/>
              <a:t> </a:t>
            </a:r>
            <a:r>
              <a:rPr b="1" lang="ko" sz="1200">
                <a:solidFill>
                  <a:srgbClr val="3C78D8"/>
                </a:solidFill>
              </a:rPr>
              <a:t>[O:PER] </a:t>
            </a:r>
            <a:r>
              <a:rPr lang="ko" sz="1200"/>
              <a:t>조지 해리슨 </a:t>
            </a:r>
            <a:r>
              <a:rPr b="1" lang="ko" sz="1200">
                <a:solidFill>
                  <a:srgbClr val="3C78D8"/>
                </a:solidFill>
              </a:rPr>
              <a:t>[/O:PER]</a:t>
            </a:r>
            <a:r>
              <a:rPr lang="ko" sz="1200"/>
              <a:t>이 쓰고</a:t>
            </a:r>
            <a:r>
              <a:rPr lang="ko" sz="1200">
                <a:solidFill>
                  <a:srgbClr val="3C78D8"/>
                </a:solidFill>
              </a:rPr>
              <a:t> </a:t>
            </a:r>
            <a:r>
              <a:rPr b="1" lang="ko" sz="1200">
                <a:solidFill>
                  <a:srgbClr val="3C78D8"/>
                </a:solidFill>
              </a:rPr>
              <a:t>[S:ORG] </a:t>
            </a:r>
            <a:r>
              <a:rPr lang="ko" sz="1200"/>
              <a:t>비틀즈 </a:t>
            </a:r>
            <a:r>
              <a:rPr b="1" lang="ko" sz="1200">
                <a:solidFill>
                  <a:srgbClr val="3C78D8"/>
                </a:solidFill>
              </a:rPr>
              <a:t>[/S:ORG]</a:t>
            </a:r>
            <a:r>
              <a:rPr lang="ko" sz="1200"/>
              <a:t>가 1969년 앨범 《Abbey Road》에 담은 노래다.</a:t>
            </a:r>
            <a:r>
              <a:rPr lang="ko" sz="1200"/>
              <a:t>’</a:t>
            </a:r>
            <a:br>
              <a:rPr lang="ko" sz="1200"/>
            </a:br>
            <a:endParaRPr sz="1200"/>
          </a:p>
          <a:p>
            <a:pPr indent="-198600" lvl="0" marL="3527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결과 : 리더보드 F1-score 기준 </a:t>
            </a:r>
            <a:r>
              <a:rPr b="1" lang="ko" sz="1200"/>
              <a:t>62.5111 </a:t>
            </a:r>
            <a:r>
              <a:rPr b="1" lang="ko" sz="1100"/>
              <a:t>→ </a:t>
            </a:r>
            <a:r>
              <a:rPr b="1" lang="ko" sz="1200"/>
              <a:t>65.4545 </a:t>
            </a:r>
            <a:r>
              <a:rPr lang="ko" sz="1200"/>
              <a:t>으로 성능 향</a:t>
            </a:r>
            <a:r>
              <a:rPr lang="ko" sz="1200"/>
              <a:t>상 (klue/bert-base, train:dev = 8:2, 3 epoch)</a:t>
            </a:r>
            <a:endParaRPr sz="1200"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252000" y="270000"/>
            <a:ext cx="85206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ko" sz="2000"/>
              <a:t>데이터 전처리 - 스페셜 토큰 (Entity Type)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그 외 시도</a:t>
            </a:r>
            <a:r>
              <a:rPr b="1" lang="ko" sz="1200">
                <a:solidFill>
                  <a:schemeClr val="dk1"/>
                </a:solidFill>
              </a:rPr>
              <a:t>)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Source 정보도 스페셜 토큰으로 추가하기</a:t>
            </a:r>
            <a:endParaRPr b="1" sz="1200">
              <a:solidFill>
                <a:schemeClr val="dk1"/>
              </a:solidFill>
            </a:endParaRPr>
          </a:p>
          <a:p>
            <a:pPr indent="-198600" lvl="0" marL="352799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착안 : EDA 과정에서, 데이터 source에 따라 라벨 분포에 경향성이 있는 것을 보고 착안</a:t>
            </a:r>
            <a:br>
              <a:rPr lang="ko" sz="1200"/>
            </a:br>
            <a:br>
              <a:rPr lang="ko" sz="1200"/>
            </a:b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98600" lvl="0" marL="352799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가설 : [CLS] SUBJECT [SEP] OBJECT</a:t>
            </a:r>
            <a:r>
              <a:rPr b="1" lang="ko" sz="1200"/>
              <a:t> </a:t>
            </a:r>
            <a:r>
              <a:rPr lang="ko" sz="1200"/>
              <a:t>[SEP] </a:t>
            </a:r>
            <a:r>
              <a:rPr b="1" lang="ko" sz="1200">
                <a:solidFill>
                  <a:srgbClr val="3C78D8"/>
                </a:solidFill>
              </a:rPr>
              <a:t>[Source]</a:t>
            </a:r>
            <a:r>
              <a:rPr b="1" lang="ko" sz="1200"/>
              <a:t> </a:t>
            </a:r>
            <a:r>
              <a:rPr lang="ko" sz="1200"/>
              <a:t>[SEP] + Sentence 와 같은 형태로 Input 데이터의 앞부분에 Source 스페셜 토큰을 추가하면 모델의 성능이 향상될 것이다</a:t>
            </a:r>
            <a:br>
              <a:rPr lang="ko" sz="1200"/>
            </a:br>
            <a:endParaRPr sz="1200"/>
          </a:p>
          <a:p>
            <a:pPr indent="-198600" lvl="0" marL="3527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예시 : [CLS] 비틀즈 [SEP] 조지 해리슨</a:t>
            </a:r>
            <a:r>
              <a:rPr b="1" lang="ko" sz="1200"/>
              <a:t> </a:t>
            </a:r>
            <a:r>
              <a:rPr lang="ko" sz="1200"/>
              <a:t>[SEP] </a:t>
            </a:r>
            <a:r>
              <a:rPr b="1" lang="ko" sz="1200">
                <a:solidFill>
                  <a:srgbClr val="3C78D8"/>
                </a:solidFill>
              </a:rPr>
              <a:t>[wikipedia]</a:t>
            </a:r>
            <a:r>
              <a:rPr lang="ko" sz="1200"/>
              <a:t> [SEP] + Sentence</a:t>
            </a:r>
            <a:br>
              <a:rPr lang="ko" sz="1200"/>
            </a:br>
            <a:endParaRPr sz="1200"/>
          </a:p>
          <a:p>
            <a:pPr indent="-198600" lvl="0" marL="3527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결과 </a:t>
            </a:r>
            <a:endParaRPr sz="1200"/>
          </a:p>
          <a:p>
            <a:pPr indent="-234599" lvl="1" marL="665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리더보드 제출 </a:t>
            </a:r>
            <a:r>
              <a:rPr lang="ko" sz="1100"/>
              <a:t>F1 score 기준 약 </a:t>
            </a:r>
            <a:r>
              <a:rPr b="1" lang="ko" sz="1100"/>
              <a:t>69.5031 → 68.8676 </a:t>
            </a:r>
            <a:r>
              <a:rPr lang="ko" sz="1100"/>
              <a:t>으로 오히려 </a:t>
            </a:r>
            <a:r>
              <a:rPr b="1" lang="ko" sz="1100">
                <a:solidFill>
                  <a:srgbClr val="FF0000"/>
                </a:solidFill>
              </a:rPr>
              <a:t>성능 하락 </a:t>
            </a:r>
            <a:r>
              <a:rPr lang="ko" sz="1100"/>
              <a:t>(klue/roberta-large, train : dev = 8:2, 3 epoch) </a:t>
            </a:r>
            <a:endParaRPr sz="1100">
              <a:solidFill>
                <a:srgbClr val="FF0000"/>
              </a:solidFill>
            </a:endParaRPr>
          </a:p>
          <a:p>
            <a:pPr indent="-234599" lvl="1" marL="665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100"/>
              <a:t>policy_briefing에 해당하는 데이터의 개수가 너무 적고, train_data의 source별 데이터 분포가 test_data와는 다를 수 있기 때문으로 추정</a:t>
            </a:r>
            <a:endParaRPr sz="1200"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9609" l="1170" r="-1169" t="7622"/>
          <a:stretch/>
        </p:blipFill>
        <p:spPr>
          <a:xfrm>
            <a:off x="4499525" y="2028675"/>
            <a:ext cx="3836002" cy="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6481" l="1777" r="0" t="12899"/>
          <a:stretch/>
        </p:blipFill>
        <p:spPr>
          <a:xfrm>
            <a:off x="824000" y="2028675"/>
            <a:ext cx="3586450" cy="3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type="title"/>
          </p:nvPr>
        </p:nvSpPr>
        <p:spPr>
          <a:xfrm>
            <a:off x="252000" y="270000"/>
            <a:ext cx="85206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000"/>
              <a:t>데이터 전처리 - 스페셜 토큰 (Source)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1"/>
          <p:cNvCxnSpPr/>
          <p:nvPr/>
        </p:nvCxnSpPr>
        <p:spPr>
          <a:xfrm>
            <a:off x="193075" y="849525"/>
            <a:ext cx="86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 txBox="1"/>
          <p:nvPr/>
        </p:nvSpPr>
        <p:spPr>
          <a:xfrm>
            <a:off x="247125" y="270300"/>
            <a:ext cx="51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842850" y="1303550"/>
            <a:ext cx="74574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비틀즈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조지 해리슨</a:t>
            </a:r>
            <a:r>
              <a:rPr lang="ko" sz="1200">
                <a:solidFill>
                  <a:schemeClr val="dk1"/>
                </a:solidFill>
              </a:rPr>
              <a:t> [SEP] Sentence [SEP] [PAD]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842850" y="3494925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 * ORG *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 ^ PER ^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</a:t>
            </a:r>
            <a:r>
              <a:rPr lang="ko" sz="1200">
                <a:solidFill>
                  <a:schemeClr val="dk1"/>
                </a:solidFill>
              </a:rPr>
              <a:t> [SEP]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# ^ PER ^</a:t>
            </a:r>
            <a:r>
              <a:rPr lang="ko" sz="1200">
                <a:solidFill>
                  <a:schemeClr val="dk1"/>
                </a:solidFill>
              </a:rPr>
              <a:t> 조지 해리슨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 #</a:t>
            </a:r>
            <a:r>
              <a:rPr lang="ko" sz="1200">
                <a:solidFill>
                  <a:schemeClr val="dk1"/>
                </a:solidFill>
              </a:rPr>
              <a:t>이 쓰고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 * ORG * </a:t>
            </a:r>
            <a:r>
              <a:rPr lang="ko" sz="1200">
                <a:solidFill>
                  <a:schemeClr val="dk1"/>
                </a:solidFill>
              </a:rPr>
              <a:t>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@</a:t>
            </a:r>
            <a:r>
              <a:rPr lang="ko" sz="1200">
                <a:solidFill>
                  <a:schemeClr val="dk1"/>
                </a:solidFill>
              </a:rPr>
              <a:t>가 앨범에 담은 노래다[SEP]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4394875" y="1687375"/>
            <a:ext cx="2538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842850" y="3233675"/>
            <a:ext cx="28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[실험 2] Punctuation : Typed Entity Marker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572000" y="898525"/>
            <a:ext cx="37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 </a:t>
            </a:r>
            <a:r>
              <a:rPr lang="ko" sz="1000">
                <a:solidFill>
                  <a:schemeClr val="dk1"/>
                </a:solidFill>
                <a:highlight>
                  <a:srgbClr val="FFF2CC"/>
                </a:highlight>
              </a:rPr>
              <a:t>Subject entity</a:t>
            </a:r>
            <a:r>
              <a:rPr lang="ko" sz="1000">
                <a:solidFill>
                  <a:schemeClr val="dk1"/>
                </a:solidFill>
              </a:rPr>
              <a:t>: 비틀즈, </a:t>
            </a:r>
            <a:r>
              <a:rPr lang="ko" sz="1000">
                <a:highlight>
                  <a:srgbClr val="D9EAD3"/>
                </a:highlight>
              </a:rPr>
              <a:t>Object entity</a:t>
            </a:r>
            <a:r>
              <a:rPr lang="ko" sz="1000"/>
              <a:t>: 조지 해리슨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 Sentence : 조지 해리슨이 쓰고 비틀즈가 앨범에 담은 노래다.</a:t>
            </a:r>
            <a:endParaRPr sz="1000"/>
          </a:p>
        </p:txBody>
      </p:sp>
      <p:sp>
        <p:nvSpPr>
          <p:cNvPr id="135" name="Google Shape;135;p21"/>
          <p:cNvSpPr txBox="1"/>
          <p:nvPr/>
        </p:nvSpPr>
        <p:spPr>
          <a:xfrm>
            <a:off x="842850" y="4365775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@ * ORG *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@</a:t>
            </a:r>
            <a:r>
              <a:rPr lang="ko" sz="1200">
                <a:solidFill>
                  <a:schemeClr val="dk1"/>
                </a:solidFill>
              </a:rPr>
              <a:t> 와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# ^ PER ^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#</a:t>
            </a:r>
            <a:r>
              <a:rPr lang="ko" sz="1200">
                <a:solidFill>
                  <a:schemeClr val="dk1"/>
                </a:solidFill>
              </a:rPr>
              <a:t> 의 관계는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ORG</a:t>
            </a:r>
            <a:r>
              <a:rPr lang="ko" sz="1200">
                <a:solidFill>
                  <a:schemeClr val="dk1"/>
                </a:solidFill>
              </a:rPr>
              <a:t>와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PER</a:t>
            </a:r>
            <a:r>
              <a:rPr lang="ko" sz="1200">
                <a:solidFill>
                  <a:schemeClr val="dk1"/>
                </a:solidFill>
              </a:rPr>
              <a:t>이다.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[SEP] Entity Marker Sentence(punct) 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394875" y="4071575"/>
            <a:ext cx="2538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4881275" y="4045700"/>
            <a:ext cx="242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Add Query (Semantic Typing)</a:t>
            </a:r>
            <a:endParaRPr b="1" sz="1000">
              <a:solidFill>
                <a:srgbClr val="0000FF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52000" y="270300"/>
            <a:ext cx="721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데이터 전처리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42850" y="2733575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[/S:ORG] </a:t>
            </a:r>
            <a:r>
              <a:rPr lang="ko" sz="1200">
                <a:solidFill>
                  <a:schemeClr val="dk1"/>
                </a:solidFill>
              </a:rPr>
              <a:t>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[/O:PER]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b="1" lang="ko" sz="1200">
                <a:solidFill>
                  <a:srgbClr val="3C78D8"/>
                </a:solidFill>
              </a:rPr>
              <a:t>[wikipedia]</a:t>
            </a:r>
            <a:r>
              <a:rPr lang="ko" sz="1200">
                <a:solidFill>
                  <a:schemeClr val="dk2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[SEP] 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조지 해리슨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[/O:PER]</a:t>
            </a:r>
            <a:r>
              <a:rPr lang="ko" sz="1200">
                <a:solidFill>
                  <a:schemeClr val="dk1"/>
                </a:solidFill>
              </a:rPr>
              <a:t>이 쓰고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비틀즈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[/S:ORG]</a:t>
            </a:r>
            <a:r>
              <a:rPr lang="ko" sz="1200">
                <a:solidFill>
                  <a:schemeClr val="dk1"/>
                </a:solidFill>
              </a:rPr>
              <a:t>가 앨범에 담은 노래다[SEP]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42850" y="2472325"/>
            <a:ext cx="30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[실험 1] Special tokens : Type, Source marker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881275" y="1661438"/>
            <a:ext cx="219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Add Entity Marker</a:t>
            </a:r>
            <a:endParaRPr b="1" sz="1000">
              <a:solidFill>
                <a:srgbClr val="0000FF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42850" y="1998038"/>
            <a:ext cx="74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[CLS]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[SEP] </a:t>
            </a: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[SEP]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  <a:highlight>
                  <a:srgbClr val="D9EAD3"/>
                </a:highlight>
              </a:rPr>
              <a:t>[O: PER]</a:t>
            </a:r>
            <a:r>
              <a:rPr lang="ko" sz="1200">
                <a:solidFill>
                  <a:schemeClr val="dk1"/>
                </a:solidFill>
              </a:rPr>
              <a:t> 이 쓰고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</a:rPr>
              <a:t>[S:ORG]</a:t>
            </a:r>
            <a:r>
              <a:rPr lang="ko" sz="1200">
                <a:solidFill>
                  <a:schemeClr val="dk1"/>
                </a:solidFill>
              </a:rPr>
              <a:t> 가 앨범에 담은 노래다[SEP]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42850" y="1750738"/>
            <a:ext cx="22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Masked Entity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816350" y="4071575"/>
            <a:ext cx="28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[실험 3] Semantic Query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