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Glacial Indifference Bold" panose="020B0604020202020204" charset="0"/>
      <p:regular r:id="rId13"/>
    </p:embeddedFont>
    <p:embeddedFont>
      <p:font typeface="Glacial Indifference" panose="020B0604020202020204" charset="0"/>
      <p:regular r:id="rId14"/>
    </p:embeddedFont>
    <p:embeddedFont>
      <p:font typeface="Open Sans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eague Spartan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744634" y="1035703"/>
            <a:ext cx="257702" cy="8229600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256487" y="4075297"/>
            <a:ext cx="1463438" cy="213640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679912" y="3293107"/>
            <a:ext cx="10871752" cy="259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020301"/>
                </a:solidFill>
                <a:latin typeface="League Spartan"/>
              </a:rPr>
              <a:t>Handwritten text recognition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6" name="TextBox 6"/>
          <p:cNvSpPr txBox="1"/>
          <p:nvPr/>
        </p:nvSpPr>
        <p:spPr>
          <a:xfrm>
            <a:off x="13399597" y="8543308"/>
            <a:ext cx="9206532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20301"/>
                </a:solidFill>
                <a:latin typeface="Glacial Indifference"/>
              </a:rPr>
              <a:t>21 Jan 2022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51905" y="6135503"/>
            <a:ext cx="679122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20301"/>
                </a:solidFill>
                <a:latin typeface="Open Sans"/>
              </a:rPr>
              <a:t>Mentor: Nguyen Thanh Tuan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44634" y="6962874"/>
            <a:ext cx="1315095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20301"/>
                </a:solidFill>
                <a:latin typeface="Open Sans"/>
              </a:rPr>
              <a:t>Member : Nguyen Van Sang, Nguyen Minh Anh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0800000">
            <a:off x="15618097" y="-2155029"/>
            <a:ext cx="2952389" cy="431005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4" name="AutoShape 4"/>
          <p:cNvSpPr/>
          <p:nvPr/>
        </p:nvSpPr>
        <p:spPr>
          <a:xfrm>
            <a:off x="1028700" y="1028700"/>
            <a:ext cx="181391" cy="2498105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042427" y="3317035"/>
            <a:ext cx="8479365" cy="563964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r="6686"/>
          <a:stretch>
            <a:fillRect/>
          </a:stretch>
        </p:blipFill>
        <p:spPr>
          <a:xfrm>
            <a:off x="1028700" y="3317035"/>
            <a:ext cx="8115300" cy="560634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803944" y="1028700"/>
            <a:ext cx="10690880" cy="1882572"/>
            <a:chOff x="0" y="0"/>
            <a:chExt cx="14254506" cy="2510096"/>
          </a:xfrm>
        </p:grpSpPr>
        <p:sp>
          <p:nvSpPr>
            <p:cNvPr id="8" name="TextBox 8"/>
            <p:cNvSpPr txBox="1"/>
            <p:nvPr/>
          </p:nvSpPr>
          <p:spPr>
            <a:xfrm>
              <a:off x="0" y="57150"/>
              <a:ext cx="14254506" cy="1232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40"/>
                </a:lnSpc>
              </a:pPr>
              <a:r>
                <a:rPr lang="en-US" sz="6400" spc="223">
                  <a:solidFill>
                    <a:srgbClr val="020301"/>
                  </a:solidFill>
                  <a:latin typeface="League Spartan Bold"/>
                </a:rPr>
                <a:t>6.OUTCOMES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19191"/>
              <a:ext cx="13298969" cy="890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832321" y="8880475"/>
            <a:ext cx="599281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20301"/>
                </a:solidFill>
                <a:latin typeface="Open Sans"/>
              </a:rPr>
              <a:t>128 Nodes, dropout = 0.2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66814" y="8880475"/>
            <a:ext cx="599281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20301"/>
                </a:solidFill>
                <a:latin typeface="Open Sans"/>
              </a:rPr>
              <a:t>128 Nodes, dropout = 0.5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0800000">
            <a:off x="15618097" y="-2155029"/>
            <a:ext cx="2952389" cy="431005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4" name="AutoShape 4"/>
          <p:cNvSpPr/>
          <p:nvPr/>
        </p:nvSpPr>
        <p:spPr>
          <a:xfrm>
            <a:off x="1028700" y="1028700"/>
            <a:ext cx="192691" cy="2288335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6769" y="2505509"/>
            <a:ext cx="15732531" cy="81152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96316" y="3526805"/>
            <a:ext cx="8396718" cy="338338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81448" y="6692545"/>
            <a:ext cx="8942040" cy="345247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144000" y="3438813"/>
            <a:ext cx="8364513" cy="355936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9402409" y="6801367"/>
            <a:ext cx="8106104" cy="323483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803944" y="1028700"/>
            <a:ext cx="10690880" cy="1882572"/>
            <a:chOff x="0" y="0"/>
            <a:chExt cx="14254506" cy="251009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57150"/>
              <a:ext cx="14254506" cy="1232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40"/>
                </a:lnSpc>
              </a:pPr>
              <a:r>
                <a:rPr lang="en-US" sz="6400" spc="223">
                  <a:solidFill>
                    <a:srgbClr val="020301"/>
                  </a:solidFill>
                  <a:latin typeface="League Spartan Bold"/>
                </a:rPr>
                <a:t>6.OUTCOMES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619191"/>
              <a:ext cx="13298969" cy="890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48800" y="1035703"/>
            <a:ext cx="210021" cy="8229600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1606445" y="2798325"/>
            <a:ext cx="3212890" cy="469035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420112" y="3814936"/>
            <a:ext cx="5452130" cy="2658186"/>
            <a:chOff x="0" y="0"/>
            <a:chExt cx="7269506" cy="3544247"/>
          </a:xfrm>
        </p:grpSpPr>
        <p:sp>
          <p:nvSpPr>
            <p:cNvPr id="5" name="TextBox 5"/>
            <p:cNvSpPr txBox="1"/>
            <p:nvPr/>
          </p:nvSpPr>
          <p:spPr>
            <a:xfrm>
              <a:off x="0" y="57150"/>
              <a:ext cx="7269506" cy="1232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40"/>
                </a:lnSpc>
              </a:pPr>
              <a:r>
                <a:rPr lang="en-US" sz="6400" spc="224">
                  <a:solidFill>
                    <a:srgbClr val="F3F5F9"/>
                  </a:solidFill>
                  <a:latin typeface="League Spartan Bold"/>
                </a:rPr>
                <a:t> OUTLINE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738942"/>
              <a:ext cx="7050569" cy="1805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200" spc="151">
                  <a:solidFill>
                    <a:srgbClr val="FFDB15"/>
                  </a:solidFill>
                  <a:latin typeface="League Spartan Bold"/>
                </a:rPr>
                <a:t>KEY DISCUSSION POINTS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244935" y="1380490"/>
            <a:ext cx="6014365" cy="704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l">
              <a:lnSpc>
                <a:spcPts val="9500"/>
              </a:lnSpc>
              <a:buFont typeface="Arial"/>
              <a:buChar char="•"/>
            </a:pPr>
            <a:r>
              <a:rPr lang="en-US" sz="3800" spc="114">
                <a:solidFill>
                  <a:srgbClr val="FFDB15"/>
                </a:solidFill>
                <a:latin typeface="Glacial Indifference Bold"/>
              </a:rPr>
              <a:t>Problem</a:t>
            </a:r>
          </a:p>
          <a:p>
            <a:pPr marL="820421" lvl="1" indent="-410210" algn="l">
              <a:lnSpc>
                <a:spcPts val="9500"/>
              </a:lnSpc>
              <a:buFont typeface="Arial"/>
              <a:buChar char="•"/>
            </a:pPr>
            <a:r>
              <a:rPr lang="en-US" sz="3800" spc="114">
                <a:solidFill>
                  <a:srgbClr val="FFDB15"/>
                </a:solidFill>
                <a:latin typeface="Glacial Indifference Bold"/>
              </a:rPr>
              <a:t> Dataset </a:t>
            </a:r>
          </a:p>
          <a:p>
            <a:pPr marL="820421" lvl="1" indent="-410210" algn="l">
              <a:lnSpc>
                <a:spcPts val="9500"/>
              </a:lnSpc>
              <a:buFont typeface="Arial"/>
              <a:buChar char="•"/>
            </a:pPr>
            <a:r>
              <a:rPr lang="en-US" sz="3800" spc="114">
                <a:solidFill>
                  <a:srgbClr val="FFDB15"/>
                </a:solidFill>
                <a:latin typeface="Glacial Indifference Bold"/>
              </a:rPr>
              <a:t>Input - Output</a:t>
            </a:r>
          </a:p>
          <a:p>
            <a:pPr marL="820421" lvl="1" indent="-410210" algn="l">
              <a:lnSpc>
                <a:spcPts val="9500"/>
              </a:lnSpc>
              <a:buFont typeface="Arial"/>
              <a:buChar char="•"/>
            </a:pPr>
            <a:r>
              <a:rPr lang="en-US" sz="3800" spc="114">
                <a:solidFill>
                  <a:srgbClr val="FFDB15"/>
                </a:solidFill>
                <a:latin typeface="Glacial Indifference Bold"/>
              </a:rPr>
              <a:t> Data Preprocessing</a:t>
            </a:r>
          </a:p>
          <a:p>
            <a:pPr marL="820421" lvl="1" indent="-410210" algn="l">
              <a:lnSpc>
                <a:spcPts val="9500"/>
              </a:lnSpc>
              <a:buFont typeface="Arial"/>
              <a:buChar char="•"/>
            </a:pPr>
            <a:r>
              <a:rPr lang="en-US" sz="3800" spc="114">
                <a:solidFill>
                  <a:srgbClr val="FFDB15"/>
                </a:solidFill>
                <a:latin typeface="Glacial Indifference Bold"/>
              </a:rPr>
              <a:t> Modeling</a:t>
            </a:r>
          </a:p>
          <a:p>
            <a:pPr marL="820421" lvl="1" indent="-410210" algn="l">
              <a:lnSpc>
                <a:spcPts val="9500"/>
              </a:lnSpc>
              <a:buFont typeface="Arial"/>
              <a:buChar char="•"/>
            </a:pPr>
            <a:r>
              <a:rPr lang="en-US" sz="3800" spc="114">
                <a:solidFill>
                  <a:srgbClr val="FFDB15"/>
                </a:solidFill>
                <a:latin typeface="Glacial Indifference Bold"/>
              </a:rPr>
              <a:t> Outcomes</a:t>
            </a:r>
          </a:p>
        </p:txBody>
      </p:sp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1076637" y="5368290"/>
            <a:ext cx="3852597" cy="562422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33817" t="16777" r="11010" b="7340"/>
          <a:stretch>
            <a:fillRect/>
          </a:stretch>
        </p:blipFill>
        <p:spPr>
          <a:xfrm>
            <a:off x="7486906" y="1445214"/>
            <a:ext cx="9560727" cy="7396572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981203"/>
            <a:ext cx="6880880" cy="2110568"/>
            <a:chOff x="0" y="0"/>
            <a:chExt cx="9174506" cy="2814090"/>
          </a:xfrm>
        </p:grpSpPr>
        <p:sp>
          <p:nvSpPr>
            <p:cNvPr id="6" name="TextBox 6"/>
            <p:cNvSpPr txBox="1"/>
            <p:nvPr/>
          </p:nvSpPr>
          <p:spPr>
            <a:xfrm>
              <a:off x="0" y="57150"/>
              <a:ext cx="9174506" cy="1232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81760" lvl="1" indent="-690880" algn="l">
                <a:lnSpc>
                  <a:spcPts val="7040"/>
                </a:lnSpc>
                <a:buFont typeface="Arial"/>
                <a:buChar char="•"/>
              </a:pPr>
              <a:r>
                <a:rPr lang="en-US" sz="6400" spc="223">
                  <a:solidFill>
                    <a:srgbClr val="020301"/>
                  </a:solidFill>
                  <a:latin typeface="League Spartan Bold"/>
                </a:rPr>
                <a:t>PROBLEM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23185"/>
              <a:ext cx="8676169" cy="890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59883" y="2136659"/>
            <a:ext cx="11642442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3">
                <a:solidFill>
                  <a:srgbClr val="FFDB15"/>
                </a:solidFill>
                <a:latin typeface="League Spartan Bold"/>
              </a:rPr>
              <a:t>2. DATASET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59883" y="3586364"/>
            <a:ext cx="10336176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159883" y="4763442"/>
            <a:ext cx="8596316" cy="1101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 spc="94">
                <a:solidFill>
                  <a:srgbClr val="FFDB15"/>
                </a:solidFill>
                <a:latin typeface="Glacial Indifference"/>
              </a:rPr>
              <a:t>The IAM database contains </a:t>
            </a:r>
            <a:r>
              <a:rPr lang="en-US" sz="3150" spc="94">
                <a:solidFill>
                  <a:srgbClr val="FFDB15"/>
                </a:solidFill>
                <a:latin typeface="Glacial Indifference Bold"/>
              </a:rPr>
              <a:t>15,320</a:t>
            </a:r>
            <a:r>
              <a:rPr lang="en-US" sz="3150" spc="94">
                <a:solidFill>
                  <a:srgbClr val="FFDB15"/>
                </a:solidFill>
                <a:latin typeface="Glacial Indifference"/>
              </a:rPr>
              <a:t> images of handwritten words 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1143000" y="4706253"/>
            <a:ext cx="4605767" cy="6723747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5954">
            <a:off x="10341506" y="238615"/>
            <a:ext cx="7777477" cy="558682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382761">
            <a:off x="6442214" y="2561593"/>
            <a:ext cx="3658325" cy="1522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80593" y="7960624"/>
            <a:ext cx="3862556" cy="162811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 l="2009" r="2009"/>
          <a:stretch>
            <a:fillRect/>
          </a:stretch>
        </p:blipFill>
        <p:spPr>
          <a:xfrm rot="-544136">
            <a:off x="4871540" y="6330363"/>
            <a:ext cx="3537435" cy="199636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-915475">
            <a:off x="7238847" y="307105"/>
            <a:ext cx="3042387" cy="236630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-330228">
            <a:off x="9669461" y="6161549"/>
            <a:ext cx="6265730" cy="15020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rcRect t="49582"/>
          <a:stretch>
            <a:fillRect/>
          </a:stretch>
        </p:blipFill>
        <p:spPr>
          <a:xfrm rot="658160">
            <a:off x="12939635" y="7792070"/>
            <a:ext cx="4581353" cy="18831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025728" y="1028700"/>
            <a:ext cx="210021" cy="8229600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3" name="AutoShape 3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4506" t="49943" r="59728" b="31457"/>
          <a:stretch>
            <a:fillRect/>
          </a:stretch>
        </p:blipFill>
        <p:spPr>
          <a:xfrm>
            <a:off x="2787941" y="5402933"/>
            <a:ext cx="10534072" cy="308136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6120" t="43713" r="75757" b="49187"/>
          <a:stretch>
            <a:fillRect/>
          </a:stretch>
        </p:blipFill>
        <p:spPr>
          <a:xfrm>
            <a:off x="3211946" y="3088365"/>
            <a:ext cx="9686062" cy="213443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021891" y="1720852"/>
            <a:ext cx="8820716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3">
                <a:solidFill>
                  <a:srgbClr val="020301"/>
                </a:solidFill>
                <a:latin typeface="League Spartan Bold"/>
              </a:rPr>
              <a:t>3. INPUT - 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3" name="AutoShape 3"/>
          <p:cNvSpPr/>
          <p:nvPr/>
        </p:nvSpPr>
        <p:spPr>
          <a:xfrm>
            <a:off x="818679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  <p:grpSp>
        <p:nvGrpSpPr>
          <p:cNvPr id="4" name="Group 4"/>
          <p:cNvGrpSpPr/>
          <p:nvPr/>
        </p:nvGrpSpPr>
        <p:grpSpPr>
          <a:xfrm>
            <a:off x="1344646" y="1028700"/>
            <a:ext cx="10195580" cy="3872230"/>
            <a:chOff x="0" y="0"/>
            <a:chExt cx="13594106" cy="5162973"/>
          </a:xfrm>
        </p:grpSpPr>
        <p:sp>
          <p:nvSpPr>
            <p:cNvPr id="5" name="TextBox 5"/>
            <p:cNvSpPr txBox="1"/>
            <p:nvPr/>
          </p:nvSpPr>
          <p:spPr>
            <a:xfrm>
              <a:off x="0" y="57150"/>
              <a:ext cx="13594106" cy="2413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40"/>
                </a:lnSpc>
              </a:pPr>
              <a:r>
                <a:rPr lang="en-US" sz="6400" spc="223">
                  <a:solidFill>
                    <a:srgbClr val="020301"/>
                  </a:solidFill>
                  <a:latin typeface="League Spartan Bold"/>
                </a:rPr>
                <a:t>4. DATA PREPROCESSING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083348"/>
              <a:ext cx="12663969" cy="890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456853"/>
              <a:ext cx="10680908" cy="706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0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44646" y="3178770"/>
            <a:ext cx="4663976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20301"/>
                </a:solidFill>
                <a:latin typeface="Glacial Indifference"/>
              </a:rPr>
              <a:t>Encode to label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35905" y="5328303"/>
            <a:ext cx="462339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20301"/>
                </a:solidFill>
                <a:latin typeface="Open Sans"/>
              </a:rPr>
              <a:t>table =&gt;[71, 52, 53, 63, 56]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8015" y="8361680"/>
            <a:ext cx="15787546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20301"/>
                </a:solidFill>
                <a:latin typeface="Glacial Indifference"/>
              </a:rPr>
              <a:t>Converts image to shape (32, 128, 1) &amp; normalize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52656" y="5366403"/>
            <a:ext cx="10087570" cy="468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0"/>
              </a:lnSpc>
              <a:spcBef>
                <a:spcPct val="0"/>
              </a:spcBef>
            </a:pPr>
            <a:r>
              <a:rPr lang="en-US" sz="3000" spc="186">
                <a:solidFill>
                  <a:srgbClr val="020301"/>
                </a:solidFill>
                <a:latin typeface="Open Sans"/>
              </a:rPr>
              <a:t>UNIVERSITY=&gt;[46, 39, 34, 47, 30, 43, 44, 34, 45, 50]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81256" y="7296727"/>
            <a:ext cx="179824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20301"/>
                </a:solidFill>
                <a:latin typeface="Open Sans"/>
              </a:rPr>
              <a:t>value = 80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8015" y="6245589"/>
            <a:ext cx="8857448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20301"/>
                </a:solidFill>
                <a:latin typeface="Glacial Indifference"/>
              </a:rPr>
              <a:t>Generate padded label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0121" y="4386580"/>
            <a:ext cx="1733176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20301"/>
                </a:solidFill>
                <a:latin typeface="Open Sans"/>
              </a:rPr>
              <a:t>"!\"#&amp;'()*+,-./0123456789:;?ABCDEFGHIJKLMNOPQRSTUVWXYZabcdefghijklmnopqrstuvwxyz"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56706" y="143529"/>
            <a:ext cx="8497640" cy="996144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295400" y="1414483"/>
            <a:ext cx="12405380" cy="5195243"/>
            <a:chOff x="-455791" y="-4565637"/>
            <a:chExt cx="16540506" cy="6926990"/>
          </a:xfrm>
        </p:grpSpPr>
        <p:sp>
          <p:nvSpPr>
            <p:cNvPr id="5" name="TextBox 5"/>
            <p:cNvSpPr txBox="1"/>
            <p:nvPr/>
          </p:nvSpPr>
          <p:spPr>
            <a:xfrm>
              <a:off x="-455791" y="-4565637"/>
              <a:ext cx="16540506" cy="1232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40"/>
                </a:lnSpc>
              </a:pPr>
              <a:r>
                <a:rPr lang="en-US" sz="6400" spc="223">
                  <a:solidFill>
                    <a:srgbClr val="FFDB15"/>
                  </a:solidFill>
                  <a:latin typeface="League Spartan Bold"/>
                </a:rPr>
                <a:t>5. MODEL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470448"/>
              <a:ext cx="13679969" cy="890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endParaRPr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95400" y="2968791"/>
            <a:ext cx="373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CRNN + CTC loss</a:t>
            </a:r>
            <a:endParaRPr lang="en-GB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grpSp>
        <p:nvGrpSpPr>
          <p:cNvPr id="4" name="Group 4"/>
          <p:cNvGrpSpPr/>
          <p:nvPr/>
        </p:nvGrpSpPr>
        <p:grpSpPr>
          <a:xfrm>
            <a:off x="1295400" y="1414483"/>
            <a:ext cx="12405380" cy="5195243"/>
            <a:chOff x="-455791" y="-4565637"/>
            <a:chExt cx="16540506" cy="6926990"/>
          </a:xfrm>
        </p:grpSpPr>
        <p:sp>
          <p:nvSpPr>
            <p:cNvPr id="5" name="TextBox 5"/>
            <p:cNvSpPr txBox="1"/>
            <p:nvPr/>
          </p:nvSpPr>
          <p:spPr>
            <a:xfrm>
              <a:off x="-455791" y="-4565637"/>
              <a:ext cx="16540506" cy="1232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40"/>
                </a:lnSpc>
              </a:pPr>
              <a:r>
                <a:rPr lang="en-US" sz="6400" spc="223">
                  <a:solidFill>
                    <a:srgbClr val="FFDB15"/>
                  </a:solidFill>
                  <a:latin typeface="League Spartan Bold"/>
                </a:rPr>
                <a:t>5. MODEL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470448"/>
              <a:ext cx="13679969" cy="890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endParaRPr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66013" y="2476500"/>
            <a:ext cx="110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smtClean="0"/>
              <a:t>CTC Loss (connectionist temporal classification)</a:t>
            </a:r>
            <a:endParaRPr lang="en-GB" sz="4400"/>
          </a:p>
        </p:txBody>
      </p:sp>
      <p:sp>
        <p:nvSpPr>
          <p:cNvPr id="9" name="TextBox 8"/>
          <p:cNvSpPr txBox="1"/>
          <p:nvPr/>
        </p:nvSpPr>
        <p:spPr>
          <a:xfrm>
            <a:off x="1447800" y="3848100"/>
            <a:ext cx="12680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1.Encoding Text: Mỗi timestep là 1 ký tự, nếu trùng nhau -&gt; gộp thành 1, đối với các words có ký tự trùng nhau, thêm ký tự blank </a:t>
            </a:r>
            <a:r>
              <a:rPr lang="en-US" smtClean="0"/>
              <a:t>“-” :</a:t>
            </a:r>
          </a:p>
          <a:p>
            <a:endParaRPr lang="en-US"/>
          </a:p>
          <a:p>
            <a:r>
              <a:rPr lang="en-US" smtClean="0"/>
              <a:t>VD: meet -&gt; mm-ee-ee-t, m-e-ee-t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447800" y="5347944"/>
            <a:ext cx="16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2.Calculate loss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0397642" y="5331652"/>
            <a:ext cx="167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3.Decoding Text</a:t>
            </a:r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333582"/>
            <a:ext cx="5685416" cy="33012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886" y="5669678"/>
            <a:ext cx="610637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1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0800000">
            <a:off x="15618097" y="-2155029"/>
            <a:ext cx="2952389" cy="431005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4" name="AutoShape 4"/>
          <p:cNvSpPr/>
          <p:nvPr/>
        </p:nvSpPr>
        <p:spPr>
          <a:xfrm>
            <a:off x="1028700" y="1028700"/>
            <a:ext cx="181391" cy="2498105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57706" y="3183263"/>
            <a:ext cx="7582417" cy="505880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840123" y="3183263"/>
            <a:ext cx="8046196" cy="516486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803944" y="1028700"/>
            <a:ext cx="10690880" cy="1882572"/>
            <a:chOff x="0" y="0"/>
            <a:chExt cx="14254506" cy="2510096"/>
          </a:xfrm>
        </p:grpSpPr>
        <p:sp>
          <p:nvSpPr>
            <p:cNvPr id="8" name="TextBox 8"/>
            <p:cNvSpPr txBox="1"/>
            <p:nvPr/>
          </p:nvSpPr>
          <p:spPr>
            <a:xfrm>
              <a:off x="0" y="57150"/>
              <a:ext cx="14254506" cy="1232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40"/>
                </a:lnSpc>
              </a:pPr>
              <a:r>
                <a:rPr lang="en-US" sz="6400" spc="223">
                  <a:solidFill>
                    <a:srgbClr val="020301"/>
                  </a:solidFill>
                  <a:latin typeface="League Spartan Bold"/>
                </a:rPr>
                <a:t>6.OUTCOMES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19191"/>
              <a:ext cx="13298969" cy="890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38200" y="8880475"/>
            <a:ext cx="76200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mtClean="0">
                <a:solidFill>
                  <a:srgbClr val="020301"/>
                </a:solidFill>
                <a:latin typeface="Open Sans"/>
              </a:rPr>
              <a:t>128 units LSTM, </a:t>
            </a:r>
            <a:r>
              <a:rPr lang="en-US" sz="3999">
                <a:solidFill>
                  <a:srgbClr val="020301"/>
                </a:solidFill>
                <a:latin typeface="Open Sans"/>
              </a:rPr>
              <a:t>dropout = 0.2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00328" y="8880474"/>
            <a:ext cx="7125786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20301"/>
                </a:solidFill>
                <a:latin typeface="Open Sans"/>
              </a:rPr>
              <a:t>128 </a:t>
            </a:r>
            <a:r>
              <a:rPr lang="en-US" sz="3999" smtClean="0">
                <a:solidFill>
                  <a:srgbClr val="020301"/>
                </a:solidFill>
                <a:latin typeface="Open Sans"/>
              </a:rPr>
              <a:t>units LSTM, </a:t>
            </a:r>
            <a:r>
              <a:rPr lang="en-US" sz="3999">
                <a:solidFill>
                  <a:srgbClr val="020301"/>
                </a:solidFill>
                <a:latin typeface="Open Sans"/>
              </a:rPr>
              <a:t>dropout = 0.5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212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Glacial Indifference Bold</vt:lpstr>
      <vt:lpstr>Arial</vt:lpstr>
      <vt:lpstr>Glacial Indifference</vt:lpstr>
      <vt:lpstr>Open Sans</vt:lpstr>
      <vt:lpstr>League Spartan Bold</vt:lpstr>
      <vt:lpstr>Calibri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text recognition</dc:title>
  <cp:lastModifiedBy>MY PC</cp:lastModifiedBy>
  <cp:revision>6</cp:revision>
  <dcterms:created xsi:type="dcterms:W3CDTF">2006-08-16T00:00:00Z</dcterms:created>
  <dcterms:modified xsi:type="dcterms:W3CDTF">2022-01-21T14:52:04Z</dcterms:modified>
  <dc:identifier>DAE1_gkzrio</dc:identifier>
</cp:coreProperties>
</file>