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3265488" cy="5803900"/>
  <p:notesSz cx="6858000" cy="9144000"/>
  <p:defaultTextStyle>
    <a:defPPr>
      <a:defRPr lang="ko-KR"/>
    </a:defPPr>
    <a:lvl1pPr marL="0" algn="l" defTabSz="58033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0167" algn="l" defTabSz="58033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80333" algn="l" defTabSz="58033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70500" algn="l" defTabSz="58033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60667" algn="l" defTabSz="58033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50833" algn="l" defTabSz="58033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41000" algn="l" defTabSz="58033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31166" algn="l" defTabSz="58033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21333" algn="l" defTabSz="580333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400"/>
    <a:srgbClr val="005002"/>
    <a:srgbClr val="740000"/>
    <a:srgbClr val="006C03"/>
    <a:srgbClr val="D5D000"/>
    <a:srgbClr val="860000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373" y="-749"/>
      </p:cViewPr>
      <p:guideLst>
        <p:guide orient="horz" pos="1828"/>
        <p:guide pos="10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3561-1B03-42D4-948C-13F50C5518D1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10F0-99CE-47FB-8B18-675D184FF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0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4912" y="1802972"/>
            <a:ext cx="2775665" cy="12440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9823" y="3288877"/>
            <a:ext cx="2285842" cy="14832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0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0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0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1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1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1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D9A0-8765-4FD3-9932-EA7D07BDFFFE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FB1B-814B-43C3-8CF8-8F649B837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4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D9A0-8765-4FD3-9932-EA7D07BDFFFE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FB1B-814B-43C3-8CF8-8F649B837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7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367479" y="232426"/>
            <a:ext cx="734735" cy="495212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3274" y="232426"/>
            <a:ext cx="2149780" cy="49521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D9A0-8765-4FD3-9932-EA7D07BDFFFE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FB1B-814B-43C3-8CF8-8F649B837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6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D9A0-8765-4FD3-9932-EA7D07BDFFFE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FB1B-814B-43C3-8CF8-8F649B837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5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951" y="3729544"/>
            <a:ext cx="2775665" cy="1152719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951" y="2459942"/>
            <a:ext cx="2775665" cy="1269602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016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803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0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6066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5083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41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311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2133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D9A0-8765-4FD3-9932-EA7D07BDFFFE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FB1B-814B-43C3-8CF8-8F649B837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3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3274" y="1354245"/>
            <a:ext cx="1442258" cy="383030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59956" y="1354245"/>
            <a:ext cx="1442258" cy="383030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D9A0-8765-4FD3-9932-EA7D07BDFFFE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FB1B-814B-43C3-8CF8-8F649B837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2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3275" y="1299161"/>
            <a:ext cx="1442824" cy="54142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0167" indent="0">
              <a:buNone/>
              <a:defRPr sz="1300" b="1"/>
            </a:lvl2pPr>
            <a:lvl3pPr marL="580333" indent="0">
              <a:buNone/>
              <a:defRPr sz="1100" b="1"/>
            </a:lvl3pPr>
            <a:lvl4pPr marL="870500" indent="0">
              <a:buNone/>
              <a:defRPr sz="1000" b="1"/>
            </a:lvl4pPr>
            <a:lvl5pPr marL="1160667" indent="0">
              <a:buNone/>
              <a:defRPr sz="1000" b="1"/>
            </a:lvl5pPr>
            <a:lvl6pPr marL="1450833" indent="0">
              <a:buNone/>
              <a:defRPr sz="1000" b="1"/>
            </a:lvl6pPr>
            <a:lvl7pPr marL="1741000" indent="0">
              <a:buNone/>
              <a:defRPr sz="1000" b="1"/>
            </a:lvl7pPr>
            <a:lvl8pPr marL="2031166" indent="0">
              <a:buNone/>
              <a:defRPr sz="1000" b="1"/>
            </a:lvl8pPr>
            <a:lvl9pPr marL="2321333" indent="0">
              <a:buNone/>
              <a:defRPr sz="1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3275" y="1840589"/>
            <a:ext cx="1442824" cy="33439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58823" y="1299161"/>
            <a:ext cx="1443391" cy="54142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0167" indent="0">
              <a:buNone/>
              <a:defRPr sz="1300" b="1"/>
            </a:lvl2pPr>
            <a:lvl3pPr marL="580333" indent="0">
              <a:buNone/>
              <a:defRPr sz="1100" b="1"/>
            </a:lvl3pPr>
            <a:lvl4pPr marL="870500" indent="0">
              <a:buNone/>
              <a:defRPr sz="1000" b="1"/>
            </a:lvl4pPr>
            <a:lvl5pPr marL="1160667" indent="0">
              <a:buNone/>
              <a:defRPr sz="1000" b="1"/>
            </a:lvl5pPr>
            <a:lvl6pPr marL="1450833" indent="0">
              <a:buNone/>
              <a:defRPr sz="1000" b="1"/>
            </a:lvl6pPr>
            <a:lvl7pPr marL="1741000" indent="0">
              <a:buNone/>
              <a:defRPr sz="1000" b="1"/>
            </a:lvl7pPr>
            <a:lvl8pPr marL="2031166" indent="0">
              <a:buNone/>
              <a:defRPr sz="1000" b="1"/>
            </a:lvl8pPr>
            <a:lvl9pPr marL="2321333" indent="0">
              <a:buNone/>
              <a:defRPr sz="1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58823" y="1840589"/>
            <a:ext cx="1443391" cy="33439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D9A0-8765-4FD3-9932-EA7D07BDFFFE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FB1B-814B-43C3-8CF8-8F649B837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4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D9A0-8765-4FD3-9932-EA7D07BDFFFE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FB1B-814B-43C3-8CF8-8F649B837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3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D9A0-8765-4FD3-9932-EA7D07BDFFFE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FB1B-814B-43C3-8CF8-8F649B837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274" y="231082"/>
            <a:ext cx="1074323" cy="98343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6716" y="231082"/>
            <a:ext cx="1825498" cy="49534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3274" y="1214520"/>
            <a:ext cx="1074323" cy="3970030"/>
          </a:xfrm>
        </p:spPr>
        <p:txBody>
          <a:bodyPr/>
          <a:lstStyle>
            <a:lvl1pPr marL="0" indent="0">
              <a:buNone/>
              <a:defRPr sz="900"/>
            </a:lvl1pPr>
            <a:lvl2pPr marL="290167" indent="0">
              <a:buNone/>
              <a:defRPr sz="800"/>
            </a:lvl2pPr>
            <a:lvl3pPr marL="580333" indent="0">
              <a:buNone/>
              <a:defRPr sz="600"/>
            </a:lvl3pPr>
            <a:lvl4pPr marL="870500" indent="0">
              <a:buNone/>
              <a:defRPr sz="600"/>
            </a:lvl4pPr>
            <a:lvl5pPr marL="1160667" indent="0">
              <a:buNone/>
              <a:defRPr sz="600"/>
            </a:lvl5pPr>
            <a:lvl6pPr marL="1450833" indent="0">
              <a:buNone/>
              <a:defRPr sz="600"/>
            </a:lvl6pPr>
            <a:lvl7pPr marL="1741000" indent="0">
              <a:buNone/>
              <a:defRPr sz="600"/>
            </a:lvl7pPr>
            <a:lvl8pPr marL="2031166" indent="0">
              <a:buNone/>
              <a:defRPr sz="600"/>
            </a:lvl8pPr>
            <a:lvl9pPr marL="2321333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D9A0-8765-4FD3-9932-EA7D07BDFFFE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FB1B-814B-43C3-8CF8-8F649B837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59" y="4062731"/>
            <a:ext cx="1959293" cy="47962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40059" y="518589"/>
            <a:ext cx="1959293" cy="3482340"/>
          </a:xfrm>
        </p:spPr>
        <p:txBody>
          <a:bodyPr/>
          <a:lstStyle>
            <a:lvl1pPr marL="0" indent="0">
              <a:buNone/>
              <a:defRPr sz="2000"/>
            </a:lvl1pPr>
            <a:lvl2pPr marL="290167" indent="0">
              <a:buNone/>
              <a:defRPr sz="1800"/>
            </a:lvl2pPr>
            <a:lvl3pPr marL="580333" indent="0">
              <a:buNone/>
              <a:defRPr sz="1500"/>
            </a:lvl3pPr>
            <a:lvl4pPr marL="870500" indent="0">
              <a:buNone/>
              <a:defRPr sz="1300"/>
            </a:lvl4pPr>
            <a:lvl5pPr marL="1160667" indent="0">
              <a:buNone/>
              <a:defRPr sz="1300"/>
            </a:lvl5pPr>
            <a:lvl6pPr marL="1450833" indent="0">
              <a:buNone/>
              <a:defRPr sz="1300"/>
            </a:lvl6pPr>
            <a:lvl7pPr marL="1741000" indent="0">
              <a:buNone/>
              <a:defRPr sz="1300"/>
            </a:lvl7pPr>
            <a:lvl8pPr marL="2031166" indent="0">
              <a:buNone/>
              <a:defRPr sz="1300"/>
            </a:lvl8pPr>
            <a:lvl9pPr marL="2321333" indent="0">
              <a:buNone/>
              <a:defRPr sz="1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59" y="4542358"/>
            <a:ext cx="1959293" cy="681152"/>
          </a:xfrm>
        </p:spPr>
        <p:txBody>
          <a:bodyPr/>
          <a:lstStyle>
            <a:lvl1pPr marL="0" indent="0">
              <a:buNone/>
              <a:defRPr sz="900"/>
            </a:lvl1pPr>
            <a:lvl2pPr marL="290167" indent="0">
              <a:buNone/>
              <a:defRPr sz="800"/>
            </a:lvl2pPr>
            <a:lvl3pPr marL="580333" indent="0">
              <a:buNone/>
              <a:defRPr sz="600"/>
            </a:lvl3pPr>
            <a:lvl4pPr marL="870500" indent="0">
              <a:buNone/>
              <a:defRPr sz="600"/>
            </a:lvl4pPr>
            <a:lvl5pPr marL="1160667" indent="0">
              <a:buNone/>
              <a:defRPr sz="600"/>
            </a:lvl5pPr>
            <a:lvl6pPr marL="1450833" indent="0">
              <a:buNone/>
              <a:defRPr sz="600"/>
            </a:lvl6pPr>
            <a:lvl7pPr marL="1741000" indent="0">
              <a:buNone/>
              <a:defRPr sz="600"/>
            </a:lvl7pPr>
            <a:lvl8pPr marL="2031166" indent="0">
              <a:buNone/>
              <a:defRPr sz="600"/>
            </a:lvl8pPr>
            <a:lvl9pPr marL="2321333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D9A0-8765-4FD3-9932-EA7D07BDFFFE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FB1B-814B-43C3-8CF8-8F649B837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1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3275" y="232425"/>
            <a:ext cx="2938939" cy="967317"/>
          </a:xfrm>
          <a:prstGeom prst="rect">
            <a:avLst/>
          </a:prstGeom>
        </p:spPr>
        <p:txBody>
          <a:bodyPr vert="horz" lIns="58033" tIns="29017" rIns="58033" bIns="2901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3275" y="1354245"/>
            <a:ext cx="2938939" cy="3830305"/>
          </a:xfrm>
          <a:prstGeom prst="rect">
            <a:avLst/>
          </a:prstGeom>
        </p:spPr>
        <p:txBody>
          <a:bodyPr vert="horz" lIns="58033" tIns="29017" rIns="58033" bIns="2901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3275" y="5379356"/>
            <a:ext cx="761947" cy="309004"/>
          </a:xfrm>
          <a:prstGeom prst="rect">
            <a:avLst/>
          </a:prstGeom>
        </p:spPr>
        <p:txBody>
          <a:bodyPr vert="horz" lIns="58033" tIns="29017" rIns="58033" bIns="29017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BD9A0-8765-4FD3-9932-EA7D07BDFFFE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15709" y="5379356"/>
            <a:ext cx="1034071" cy="309004"/>
          </a:xfrm>
          <a:prstGeom prst="rect">
            <a:avLst/>
          </a:prstGeom>
        </p:spPr>
        <p:txBody>
          <a:bodyPr vert="horz" lIns="58033" tIns="29017" rIns="58033" bIns="29017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40267" y="5379356"/>
            <a:ext cx="761947" cy="309004"/>
          </a:xfrm>
          <a:prstGeom prst="rect">
            <a:avLst/>
          </a:prstGeom>
        </p:spPr>
        <p:txBody>
          <a:bodyPr vert="horz" lIns="58033" tIns="29017" rIns="58033" bIns="29017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1FB1B-814B-43C3-8CF8-8F649B837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0333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625" indent="-217625" algn="l" defTabSz="58033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1521" indent="-181354" algn="l" defTabSz="580333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17" indent="-145083" algn="l" defTabSz="58033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15583" indent="-145083" algn="l" defTabSz="580333" rtl="0" eaLnBrk="1" latinLnBrk="1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5750" indent="-145083" algn="l" defTabSz="580333" rtl="0" eaLnBrk="1" latinLnBrk="1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95917" indent="-145083" algn="l" defTabSz="580333" rtl="0" eaLnBrk="1" latinLnBrk="1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86083" indent="-145083" algn="l" defTabSz="580333" rtl="0" eaLnBrk="1" latinLnBrk="1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76250" indent="-145083" algn="l" defTabSz="580333" rtl="0" eaLnBrk="1" latinLnBrk="1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66416" indent="-145083" algn="l" defTabSz="580333" rtl="0" eaLnBrk="1" latinLnBrk="1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80333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0167" algn="l" defTabSz="580333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80333" algn="l" defTabSz="580333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70500" algn="l" defTabSz="580333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0667" algn="l" defTabSz="580333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50833" algn="l" defTabSz="580333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41000" algn="l" defTabSz="580333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31166" algn="l" defTabSz="580333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21333" algn="l" defTabSz="580333" rtl="0" eaLnBrk="1" latinLnBrk="1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6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액자 19"/>
          <p:cNvSpPr/>
          <p:nvPr/>
        </p:nvSpPr>
        <p:spPr>
          <a:xfrm>
            <a:off x="4657080" y="2122954"/>
            <a:ext cx="720080" cy="130924"/>
          </a:xfrm>
          <a:prstGeom prst="fram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944" y="-14350"/>
            <a:ext cx="3288928" cy="581825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-3370583" y="4359556"/>
            <a:ext cx="926454" cy="397155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en-US" altLang="ko-KR" dirty="0" err="1">
                <a:latin typeface="HY헤드라인M" pitchFamily="18" charset="-127"/>
                <a:ea typeface="HY헤드라인M" pitchFamily="18" charset="-127"/>
              </a:rPr>
              <a:t>ShopDisabled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8" name="모서리가 둥근 직사각형 397"/>
          <p:cNvSpPr/>
          <p:nvPr/>
        </p:nvSpPr>
        <p:spPr>
          <a:xfrm>
            <a:off x="3504952" y="4990182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399" name="모서리가 둥근 직사각형 398"/>
          <p:cNvSpPr/>
          <p:nvPr/>
        </p:nvSpPr>
        <p:spPr>
          <a:xfrm>
            <a:off x="5110541" y="4989260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961169" y="884787"/>
            <a:ext cx="814464" cy="773081"/>
            <a:chOff x="3961169" y="884787"/>
            <a:chExt cx="814464" cy="773081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pic>
          <p:nvPicPr>
            <p:cNvPr id="16" name="Picture 3" descr="C:\Users\sjce\Desktop\임상규\리소스\67.png"/>
            <p:cNvPicPr preferRelativeResize="0"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169" y="884787"/>
              <a:ext cx="814464" cy="54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7" name="TextBox 216"/>
            <p:cNvSpPr txBox="1"/>
            <p:nvPr/>
          </p:nvSpPr>
          <p:spPr>
            <a:xfrm>
              <a:off x="3968654" y="1401580"/>
              <a:ext cx="791550" cy="256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배달 중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9" name="뺄셈 기호 18"/>
          <p:cNvSpPr/>
          <p:nvPr/>
        </p:nvSpPr>
        <p:spPr>
          <a:xfrm>
            <a:off x="4585072" y="2046568"/>
            <a:ext cx="864096" cy="279318"/>
          </a:xfrm>
          <a:prstGeom prst="mathMinus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sjce\Desktop\정리\임상규\리소스\url.png"/>
          <p:cNvPicPr preferRelativeResize="0"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1592" y="2225658"/>
            <a:ext cx="590400" cy="5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-3695848" y="2484982"/>
            <a:ext cx="869279" cy="819585"/>
            <a:chOff x="-3695848" y="2484982"/>
            <a:chExt cx="869279" cy="819585"/>
          </a:xfrm>
        </p:grpSpPr>
        <p:sp>
          <p:nvSpPr>
            <p:cNvPr id="223" name="TextBox 222"/>
            <p:cNvSpPr txBox="1"/>
            <p:nvPr/>
          </p:nvSpPr>
          <p:spPr>
            <a:xfrm>
              <a:off x="-3631093" y="3042957"/>
              <a:ext cx="727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제작 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3695848" y="2484982"/>
              <a:ext cx="869279" cy="591795"/>
              <a:chOff x="-3695848" y="2484982"/>
              <a:chExt cx="869279" cy="591795"/>
            </a:xfrm>
          </p:grpSpPr>
          <p:grpSp>
            <p:nvGrpSpPr>
              <p:cNvPr id="225" name="그룹 224"/>
              <p:cNvGrpSpPr/>
              <p:nvPr/>
            </p:nvGrpSpPr>
            <p:grpSpPr>
              <a:xfrm>
                <a:off x="-3695848" y="2484982"/>
                <a:ext cx="320685" cy="591795"/>
                <a:chOff x="1130533" y="3779912"/>
                <a:chExt cx="505113" cy="932368"/>
              </a:xfrm>
            </p:grpSpPr>
            <p:grpSp>
              <p:nvGrpSpPr>
                <p:cNvPr id="361" name="그룹 360"/>
                <p:cNvGrpSpPr/>
                <p:nvPr/>
              </p:nvGrpSpPr>
              <p:grpSpPr>
                <a:xfrm>
                  <a:off x="1130533" y="3781499"/>
                  <a:ext cx="505113" cy="930781"/>
                  <a:chOff x="987572" y="3781499"/>
                  <a:chExt cx="505113" cy="930781"/>
                </a:xfrm>
              </p:grpSpPr>
              <p:sp>
                <p:nvSpPr>
                  <p:cNvPr id="400" name="정육면체 399"/>
                  <p:cNvSpPr/>
                  <p:nvPr userDrawn="1"/>
                </p:nvSpPr>
                <p:spPr>
                  <a:xfrm>
                    <a:off x="987572" y="4136216"/>
                    <a:ext cx="504057" cy="576064"/>
                  </a:xfrm>
                  <a:prstGeom prst="cub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1" name="이등변 삼각형 400"/>
                  <p:cNvSpPr/>
                  <p:nvPr userDrawn="1"/>
                </p:nvSpPr>
                <p:spPr>
                  <a:xfrm rot="10800000">
                    <a:off x="988629" y="3925515"/>
                    <a:ext cx="504056" cy="424576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2" name="타원 401"/>
                  <p:cNvSpPr/>
                  <p:nvPr userDrawn="1"/>
                </p:nvSpPr>
                <p:spPr>
                  <a:xfrm>
                    <a:off x="988629" y="3781499"/>
                    <a:ext cx="504056" cy="288032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3" name="순서도: 처리 402"/>
                  <p:cNvSpPr/>
                  <p:nvPr userDrawn="1"/>
                </p:nvSpPr>
                <p:spPr>
                  <a:xfrm>
                    <a:off x="990272" y="4253466"/>
                    <a:ext cx="357065" cy="458814"/>
                  </a:xfrm>
                  <a:prstGeom prst="flowChartProcess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2" name="타원 361"/>
                <p:cNvSpPr/>
                <p:nvPr/>
              </p:nvSpPr>
              <p:spPr>
                <a:xfrm>
                  <a:off x="1203598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3" name="타원 362"/>
                <p:cNvSpPr/>
                <p:nvPr/>
              </p:nvSpPr>
              <p:spPr>
                <a:xfrm>
                  <a:off x="1275606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4" name="타원 363"/>
                <p:cNvSpPr/>
                <p:nvPr/>
              </p:nvSpPr>
              <p:spPr>
                <a:xfrm>
                  <a:off x="1275606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5" name="타원 364"/>
                <p:cNvSpPr/>
                <p:nvPr/>
              </p:nvSpPr>
              <p:spPr>
                <a:xfrm>
                  <a:off x="1347614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6" name="타원 365"/>
                <p:cNvSpPr/>
                <p:nvPr/>
              </p:nvSpPr>
              <p:spPr>
                <a:xfrm>
                  <a:off x="1376386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타원 366"/>
                <p:cNvSpPr/>
                <p:nvPr/>
              </p:nvSpPr>
              <p:spPr>
                <a:xfrm>
                  <a:off x="1304378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/>
                <p:cNvSpPr/>
                <p:nvPr/>
              </p:nvSpPr>
              <p:spPr>
                <a:xfrm>
                  <a:off x="1203598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타원 368"/>
                <p:cNvSpPr/>
                <p:nvPr/>
              </p:nvSpPr>
              <p:spPr>
                <a:xfrm>
                  <a:off x="1376386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타원 369"/>
                <p:cNvSpPr/>
                <p:nvPr/>
              </p:nvSpPr>
              <p:spPr>
                <a:xfrm>
                  <a:off x="1347614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1" name="타원 370"/>
                <p:cNvSpPr/>
                <p:nvPr/>
              </p:nvSpPr>
              <p:spPr>
                <a:xfrm>
                  <a:off x="1419622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2" name="타원 371"/>
                <p:cNvSpPr/>
                <p:nvPr/>
              </p:nvSpPr>
              <p:spPr>
                <a:xfrm>
                  <a:off x="1448394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3" name="타원 372"/>
                <p:cNvSpPr/>
                <p:nvPr/>
              </p:nvSpPr>
              <p:spPr>
                <a:xfrm>
                  <a:off x="1448394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타원 373"/>
                <p:cNvSpPr/>
                <p:nvPr/>
              </p:nvSpPr>
              <p:spPr>
                <a:xfrm>
                  <a:off x="1304378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타원 374"/>
                <p:cNvSpPr/>
                <p:nvPr/>
              </p:nvSpPr>
              <p:spPr>
                <a:xfrm>
                  <a:off x="1203598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6" name="타원 375"/>
                <p:cNvSpPr/>
                <p:nvPr/>
              </p:nvSpPr>
              <p:spPr>
                <a:xfrm>
                  <a:off x="1355998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7" name="타원 376"/>
                <p:cNvSpPr/>
                <p:nvPr/>
              </p:nvSpPr>
              <p:spPr>
                <a:xfrm>
                  <a:off x="1275606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타원 377"/>
                <p:cNvSpPr/>
                <p:nvPr/>
              </p:nvSpPr>
              <p:spPr>
                <a:xfrm>
                  <a:off x="1347614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타원 378"/>
                <p:cNvSpPr/>
                <p:nvPr/>
              </p:nvSpPr>
              <p:spPr>
                <a:xfrm>
                  <a:off x="1491630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타원 379"/>
                <p:cNvSpPr/>
                <p:nvPr/>
              </p:nvSpPr>
              <p:spPr>
                <a:xfrm>
                  <a:off x="1448394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타원 380"/>
                <p:cNvSpPr/>
                <p:nvPr/>
              </p:nvSpPr>
              <p:spPr>
                <a:xfrm>
                  <a:off x="1355998" y="3814967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타원 381"/>
                <p:cNvSpPr/>
                <p:nvPr/>
              </p:nvSpPr>
              <p:spPr>
                <a:xfrm>
                  <a:off x="1160362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3" name="타원 382"/>
                <p:cNvSpPr/>
                <p:nvPr/>
              </p:nvSpPr>
              <p:spPr>
                <a:xfrm>
                  <a:off x="1203598" y="3814967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4" name="타원 383"/>
                <p:cNvSpPr/>
                <p:nvPr/>
              </p:nvSpPr>
              <p:spPr>
                <a:xfrm>
                  <a:off x="1275606" y="3814967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5" name="타원 384"/>
                <p:cNvSpPr/>
                <p:nvPr/>
              </p:nvSpPr>
              <p:spPr>
                <a:xfrm>
                  <a:off x="1448394" y="3814967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6" name="타원 385"/>
                <p:cNvSpPr/>
                <p:nvPr/>
              </p:nvSpPr>
              <p:spPr>
                <a:xfrm>
                  <a:off x="1131590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/>
                <p:cNvSpPr/>
                <p:nvPr/>
              </p:nvSpPr>
              <p:spPr>
                <a:xfrm>
                  <a:off x="1131590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타원 387"/>
                <p:cNvSpPr/>
                <p:nvPr/>
              </p:nvSpPr>
              <p:spPr>
                <a:xfrm>
                  <a:off x="1203598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타원 388"/>
                <p:cNvSpPr/>
                <p:nvPr/>
              </p:nvSpPr>
              <p:spPr>
                <a:xfrm>
                  <a:off x="1275606" y="4030991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타원 389"/>
                <p:cNvSpPr/>
                <p:nvPr/>
              </p:nvSpPr>
              <p:spPr>
                <a:xfrm>
                  <a:off x="1355998" y="4030991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타원 390"/>
                <p:cNvSpPr/>
                <p:nvPr/>
              </p:nvSpPr>
              <p:spPr>
                <a:xfrm>
                  <a:off x="1131590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타원 391"/>
                <p:cNvSpPr/>
                <p:nvPr/>
              </p:nvSpPr>
              <p:spPr>
                <a:xfrm>
                  <a:off x="1520402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3" name="타원 392"/>
                <p:cNvSpPr/>
                <p:nvPr/>
              </p:nvSpPr>
              <p:spPr>
                <a:xfrm>
                  <a:off x="1355998" y="40393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4" name="타원 393"/>
                <p:cNvSpPr/>
                <p:nvPr/>
              </p:nvSpPr>
              <p:spPr>
                <a:xfrm>
                  <a:off x="1520402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95" name="타원 394"/>
                <p:cNvSpPr/>
                <p:nvPr/>
              </p:nvSpPr>
              <p:spPr>
                <a:xfrm>
                  <a:off x="1508398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6" name="타원 395"/>
                <p:cNvSpPr/>
                <p:nvPr/>
              </p:nvSpPr>
              <p:spPr>
                <a:xfrm>
                  <a:off x="1347614" y="3779912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타원 396"/>
                <p:cNvSpPr/>
                <p:nvPr/>
              </p:nvSpPr>
              <p:spPr>
                <a:xfrm>
                  <a:off x="1419622" y="4030991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7" name="그룹 226"/>
              <p:cNvGrpSpPr/>
              <p:nvPr/>
            </p:nvGrpSpPr>
            <p:grpSpPr>
              <a:xfrm>
                <a:off x="-3421551" y="2484982"/>
                <a:ext cx="320685" cy="591795"/>
                <a:chOff x="1130533" y="3779912"/>
                <a:chExt cx="505113" cy="932368"/>
              </a:xfrm>
            </p:grpSpPr>
            <p:grpSp>
              <p:nvGrpSpPr>
                <p:cNvPr id="273" name="그룹 272"/>
                <p:cNvGrpSpPr/>
                <p:nvPr/>
              </p:nvGrpSpPr>
              <p:grpSpPr>
                <a:xfrm>
                  <a:off x="1130533" y="3781499"/>
                  <a:ext cx="505113" cy="930781"/>
                  <a:chOff x="987572" y="3781499"/>
                  <a:chExt cx="505113" cy="930781"/>
                </a:xfrm>
              </p:grpSpPr>
              <p:sp>
                <p:nvSpPr>
                  <p:cNvPr id="357" name="정육면체 356"/>
                  <p:cNvSpPr/>
                  <p:nvPr userDrawn="1"/>
                </p:nvSpPr>
                <p:spPr>
                  <a:xfrm>
                    <a:off x="987572" y="4136216"/>
                    <a:ext cx="504057" cy="576064"/>
                  </a:xfrm>
                  <a:prstGeom prst="cub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8" name="이등변 삼각형 357"/>
                  <p:cNvSpPr/>
                  <p:nvPr userDrawn="1"/>
                </p:nvSpPr>
                <p:spPr>
                  <a:xfrm rot="10800000">
                    <a:off x="988629" y="3925515"/>
                    <a:ext cx="504056" cy="424576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9" name="타원 358"/>
                  <p:cNvSpPr/>
                  <p:nvPr userDrawn="1"/>
                </p:nvSpPr>
                <p:spPr>
                  <a:xfrm>
                    <a:off x="988629" y="3781499"/>
                    <a:ext cx="504056" cy="288032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0" name="순서도: 처리 359"/>
                  <p:cNvSpPr/>
                  <p:nvPr userDrawn="1"/>
                </p:nvSpPr>
                <p:spPr>
                  <a:xfrm>
                    <a:off x="990272" y="4253466"/>
                    <a:ext cx="357065" cy="458814"/>
                  </a:xfrm>
                  <a:prstGeom prst="flowChartProcess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4" name="타원 273"/>
                <p:cNvSpPr/>
                <p:nvPr/>
              </p:nvSpPr>
              <p:spPr>
                <a:xfrm>
                  <a:off x="1203598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타원 274"/>
                <p:cNvSpPr/>
                <p:nvPr/>
              </p:nvSpPr>
              <p:spPr>
                <a:xfrm>
                  <a:off x="1275606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/>
                <p:cNvSpPr/>
                <p:nvPr/>
              </p:nvSpPr>
              <p:spPr>
                <a:xfrm>
                  <a:off x="1275606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/>
                <p:cNvSpPr/>
                <p:nvPr/>
              </p:nvSpPr>
              <p:spPr>
                <a:xfrm>
                  <a:off x="1347614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/>
                <p:cNvSpPr/>
                <p:nvPr/>
              </p:nvSpPr>
              <p:spPr>
                <a:xfrm>
                  <a:off x="1376386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타원 278"/>
                <p:cNvSpPr/>
                <p:nvPr/>
              </p:nvSpPr>
              <p:spPr>
                <a:xfrm>
                  <a:off x="1304378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1203598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타원 288"/>
                <p:cNvSpPr/>
                <p:nvPr/>
              </p:nvSpPr>
              <p:spPr>
                <a:xfrm>
                  <a:off x="1376386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타원 289"/>
                <p:cNvSpPr/>
                <p:nvPr/>
              </p:nvSpPr>
              <p:spPr>
                <a:xfrm>
                  <a:off x="1347614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타원 290"/>
                <p:cNvSpPr/>
                <p:nvPr/>
              </p:nvSpPr>
              <p:spPr>
                <a:xfrm>
                  <a:off x="1419622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타원 291"/>
                <p:cNvSpPr/>
                <p:nvPr/>
              </p:nvSpPr>
              <p:spPr>
                <a:xfrm>
                  <a:off x="1448394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타원 292"/>
                <p:cNvSpPr/>
                <p:nvPr/>
              </p:nvSpPr>
              <p:spPr>
                <a:xfrm>
                  <a:off x="1448394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/>
                <p:cNvSpPr/>
                <p:nvPr/>
              </p:nvSpPr>
              <p:spPr>
                <a:xfrm>
                  <a:off x="1304378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/>
                <p:cNvSpPr/>
                <p:nvPr/>
              </p:nvSpPr>
              <p:spPr>
                <a:xfrm>
                  <a:off x="1203598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타원 303"/>
                <p:cNvSpPr/>
                <p:nvPr/>
              </p:nvSpPr>
              <p:spPr>
                <a:xfrm>
                  <a:off x="1355998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/>
                <p:cNvSpPr/>
                <p:nvPr/>
              </p:nvSpPr>
              <p:spPr>
                <a:xfrm>
                  <a:off x="1275606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타원 321"/>
                <p:cNvSpPr/>
                <p:nvPr/>
              </p:nvSpPr>
              <p:spPr>
                <a:xfrm>
                  <a:off x="1347614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/>
                <p:cNvSpPr/>
                <p:nvPr/>
              </p:nvSpPr>
              <p:spPr>
                <a:xfrm>
                  <a:off x="1491630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/>
                <p:cNvSpPr/>
                <p:nvPr/>
              </p:nvSpPr>
              <p:spPr>
                <a:xfrm>
                  <a:off x="1448394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/>
                <p:cNvSpPr/>
                <p:nvPr/>
              </p:nvSpPr>
              <p:spPr>
                <a:xfrm>
                  <a:off x="1355998" y="3814967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타원 325"/>
                <p:cNvSpPr/>
                <p:nvPr/>
              </p:nvSpPr>
              <p:spPr>
                <a:xfrm>
                  <a:off x="1160362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/>
                <p:cNvSpPr/>
                <p:nvPr/>
              </p:nvSpPr>
              <p:spPr>
                <a:xfrm>
                  <a:off x="1203598" y="3814967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/>
                <p:cNvSpPr/>
                <p:nvPr/>
              </p:nvSpPr>
              <p:spPr>
                <a:xfrm>
                  <a:off x="1275606" y="3814967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1448394" y="3814967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/>
                <p:cNvSpPr/>
                <p:nvPr/>
              </p:nvSpPr>
              <p:spPr>
                <a:xfrm>
                  <a:off x="1131590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/>
                <p:cNvSpPr/>
                <p:nvPr/>
              </p:nvSpPr>
              <p:spPr>
                <a:xfrm>
                  <a:off x="1131590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/>
                <p:cNvSpPr/>
                <p:nvPr/>
              </p:nvSpPr>
              <p:spPr>
                <a:xfrm>
                  <a:off x="1203598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3" name="타원 332"/>
                <p:cNvSpPr/>
                <p:nvPr/>
              </p:nvSpPr>
              <p:spPr>
                <a:xfrm>
                  <a:off x="1275606" y="4030991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4" name="타원 333"/>
                <p:cNvSpPr/>
                <p:nvPr/>
              </p:nvSpPr>
              <p:spPr>
                <a:xfrm>
                  <a:off x="1355998" y="4030991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타원 334"/>
                <p:cNvSpPr/>
                <p:nvPr/>
              </p:nvSpPr>
              <p:spPr>
                <a:xfrm>
                  <a:off x="1131590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타원 335"/>
                <p:cNvSpPr/>
                <p:nvPr/>
              </p:nvSpPr>
              <p:spPr>
                <a:xfrm>
                  <a:off x="1520402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타원 336"/>
                <p:cNvSpPr/>
                <p:nvPr/>
              </p:nvSpPr>
              <p:spPr>
                <a:xfrm>
                  <a:off x="1355998" y="40393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5" name="타원 344"/>
                <p:cNvSpPr/>
                <p:nvPr/>
              </p:nvSpPr>
              <p:spPr>
                <a:xfrm>
                  <a:off x="1520402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54" name="타원 353"/>
                <p:cNvSpPr/>
                <p:nvPr/>
              </p:nvSpPr>
              <p:spPr>
                <a:xfrm>
                  <a:off x="1508398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5" name="타원 354"/>
                <p:cNvSpPr/>
                <p:nvPr/>
              </p:nvSpPr>
              <p:spPr>
                <a:xfrm>
                  <a:off x="1347614" y="3779912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6" name="타원 355"/>
                <p:cNvSpPr/>
                <p:nvPr/>
              </p:nvSpPr>
              <p:spPr>
                <a:xfrm>
                  <a:off x="1419622" y="4030991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8" name="그룹 227"/>
              <p:cNvGrpSpPr/>
              <p:nvPr/>
            </p:nvGrpSpPr>
            <p:grpSpPr>
              <a:xfrm>
                <a:off x="-3147254" y="2484982"/>
                <a:ext cx="320685" cy="591795"/>
                <a:chOff x="1130533" y="3779912"/>
                <a:chExt cx="505113" cy="932368"/>
              </a:xfrm>
            </p:grpSpPr>
            <p:grpSp>
              <p:nvGrpSpPr>
                <p:cNvPr id="229" name="그룹 228"/>
                <p:cNvGrpSpPr/>
                <p:nvPr/>
              </p:nvGrpSpPr>
              <p:grpSpPr>
                <a:xfrm>
                  <a:off x="1130533" y="3781499"/>
                  <a:ext cx="505113" cy="930781"/>
                  <a:chOff x="987572" y="3781499"/>
                  <a:chExt cx="505113" cy="930781"/>
                </a:xfrm>
              </p:grpSpPr>
              <p:sp>
                <p:nvSpPr>
                  <p:cNvPr id="266" name="정육면체 265"/>
                  <p:cNvSpPr/>
                  <p:nvPr userDrawn="1"/>
                </p:nvSpPr>
                <p:spPr>
                  <a:xfrm>
                    <a:off x="987572" y="4136216"/>
                    <a:ext cx="504057" cy="576064"/>
                  </a:xfrm>
                  <a:prstGeom prst="cub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이등변 삼각형 266"/>
                  <p:cNvSpPr/>
                  <p:nvPr userDrawn="1"/>
                </p:nvSpPr>
                <p:spPr>
                  <a:xfrm rot="10800000">
                    <a:off x="988629" y="3925515"/>
                    <a:ext cx="504056" cy="424576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타원 270"/>
                  <p:cNvSpPr/>
                  <p:nvPr userDrawn="1"/>
                </p:nvSpPr>
                <p:spPr>
                  <a:xfrm>
                    <a:off x="988629" y="3781499"/>
                    <a:ext cx="504056" cy="288032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순서도: 처리 271"/>
                  <p:cNvSpPr/>
                  <p:nvPr userDrawn="1"/>
                </p:nvSpPr>
                <p:spPr>
                  <a:xfrm>
                    <a:off x="990272" y="4253466"/>
                    <a:ext cx="357065" cy="458814"/>
                  </a:xfrm>
                  <a:prstGeom prst="flowChartProcess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30" name="타원 229"/>
                <p:cNvSpPr/>
                <p:nvPr/>
              </p:nvSpPr>
              <p:spPr>
                <a:xfrm>
                  <a:off x="1203598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/>
                <p:cNvSpPr/>
                <p:nvPr/>
              </p:nvSpPr>
              <p:spPr>
                <a:xfrm>
                  <a:off x="1275606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/>
                <p:cNvSpPr/>
                <p:nvPr/>
              </p:nvSpPr>
              <p:spPr>
                <a:xfrm>
                  <a:off x="1275606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/>
                <p:cNvSpPr/>
                <p:nvPr/>
              </p:nvSpPr>
              <p:spPr>
                <a:xfrm>
                  <a:off x="1347614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/>
                <p:cNvSpPr/>
                <p:nvPr/>
              </p:nvSpPr>
              <p:spPr>
                <a:xfrm>
                  <a:off x="1376386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>
                  <a:off x="1304378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>
                  <a:off x="1203598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1376386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1347614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1419622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/>
                <p:cNvSpPr/>
                <p:nvPr/>
              </p:nvSpPr>
              <p:spPr>
                <a:xfrm>
                  <a:off x="1448394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>
                  <a:off x="1448394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>
                  <a:off x="1304378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>
                  <a:off x="1203598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>
                  <a:off x="1355998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1275606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1347614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1491630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>
                  <a:off x="1448394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>
                  <a:off x="1355998" y="3814967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타원 249"/>
                <p:cNvSpPr/>
                <p:nvPr/>
              </p:nvSpPr>
              <p:spPr>
                <a:xfrm>
                  <a:off x="1160362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>
                  <a:off x="1203598" y="3814967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/>
                <p:cNvSpPr/>
                <p:nvPr/>
              </p:nvSpPr>
              <p:spPr>
                <a:xfrm>
                  <a:off x="1275606" y="3814967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>
                  <a:off x="1448394" y="3814967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>
                  <a:off x="1131590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타원 254"/>
                <p:cNvSpPr/>
                <p:nvPr/>
              </p:nvSpPr>
              <p:spPr>
                <a:xfrm>
                  <a:off x="1131590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/>
                <p:cNvSpPr/>
                <p:nvPr/>
              </p:nvSpPr>
              <p:spPr>
                <a:xfrm>
                  <a:off x="1203598" y="3995936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1275606" y="4030991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1355998" y="4030991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1131590" y="3958983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/>
                <p:cNvSpPr/>
                <p:nvPr/>
              </p:nvSpPr>
              <p:spPr>
                <a:xfrm>
                  <a:off x="1520402" y="3851920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타원 260"/>
                <p:cNvSpPr/>
                <p:nvPr/>
              </p:nvSpPr>
              <p:spPr>
                <a:xfrm>
                  <a:off x="1355998" y="40393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타원 261"/>
                <p:cNvSpPr/>
                <p:nvPr/>
              </p:nvSpPr>
              <p:spPr>
                <a:xfrm>
                  <a:off x="1520402" y="3886975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263" name="타원 262"/>
                <p:cNvSpPr/>
                <p:nvPr/>
              </p:nvSpPr>
              <p:spPr>
                <a:xfrm>
                  <a:off x="1508398" y="3923928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타원 263"/>
                <p:cNvSpPr/>
                <p:nvPr/>
              </p:nvSpPr>
              <p:spPr>
                <a:xfrm>
                  <a:off x="1347614" y="3779912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/>
                <p:cNvSpPr/>
                <p:nvPr/>
              </p:nvSpPr>
              <p:spPr>
                <a:xfrm>
                  <a:off x="1419622" y="4030991"/>
                  <a:ext cx="115244" cy="36953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5" name="그룹 24"/>
          <p:cNvGrpSpPr/>
          <p:nvPr/>
        </p:nvGrpSpPr>
        <p:grpSpPr>
          <a:xfrm>
            <a:off x="-2171488" y="2208748"/>
            <a:ext cx="727333" cy="750980"/>
            <a:chOff x="-2171488" y="2208748"/>
            <a:chExt cx="727333" cy="750980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1028" name="Picture 4" descr="C:\Users\sjce\Desktop\정리\임상규\리소스\syphon1.png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11672" y="2208748"/>
              <a:ext cx="590400" cy="59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4" name="TextBox 403"/>
            <p:cNvSpPr txBox="1"/>
            <p:nvPr/>
          </p:nvSpPr>
          <p:spPr>
            <a:xfrm>
              <a:off x="-2171488" y="2698118"/>
              <a:ext cx="727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제작 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405" name="그룹 404"/>
          <p:cNvGrpSpPr/>
          <p:nvPr/>
        </p:nvGrpSpPr>
        <p:grpSpPr>
          <a:xfrm>
            <a:off x="-2180139" y="3575717"/>
            <a:ext cx="727333" cy="750980"/>
            <a:chOff x="-2171488" y="2208748"/>
            <a:chExt cx="727333" cy="750980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406" name="Picture 4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2108629" y="2208748"/>
              <a:ext cx="584313" cy="59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7" name="TextBox 406"/>
            <p:cNvSpPr txBox="1"/>
            <p:nvPr/>
          </p:nvSpPr>
          <p:spPr>
            <a:xfrm>
              <a:off x="-2171488" y="2698118"/>
              <a:ext cx="727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제작 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8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-2831752" y="571327"/>
            <a:ext cx="926454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재료 사오기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직사각형 214"/>
          <p:cNvSpPr/>
          <p:nvPr/>
        </p:nvSpPr>
        <p:spPr>
          <a:xfrm>
            <a:off x="2734774" y="-52334"/>
            <a:ext cx="3288928" cy="5818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대체 처리 1"/>
          <p:cNvSpPr/>
          <p:nvPr/>
        </p:nvSpPr>
        <p:spPr>
          <a:xfrm>
            <a:off x="751460" y="1731416"/>
            <a:ext cx="2016224" cy="61757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 이름 입력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-1" y="651018"/>
            <a:ext cx="3288928" cy="3543994"/>
            <a:chOff x="-1" y="651018"/>
            <a:chExt cx="3288928" cy="3543994"/>
          </a:xfrm>
        </p:grpSpPr>
        <p:sp>
          <p:nvSpPr>
            <p:cNvPr id="214" name="직사각형 213"/>
            <p:cNvSpPr/>
            <p:nvPr/>
          </p:nvSpPr>
          <p:spPr>
            <a:xfrm>
              <a:off x="-1" y="907364"/>
              <a:ext cx="3288928" cy="32876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96640" y="651018"/>
              <a:ext cx="1816289" cy="647602"/>
              <a:chOff x="696640" y="651018"/>
              <a:chExt cx="1816289" cy="647602"/>
            </a:xfrm>
          </p:grpSpPr>
          <p:sp>
            <p:nvSpPr>
              <p:cNvPr id="16" name="모서리가 둥근 사각형 설명선 15"/>
              <p:cNvSpPr/>
              <p:nvPr/>
            </p:nvSpPr>
            <p:spPr>
              <a:xfrm>
                <a:off x="696640" y="669702"/>
                <a:ext cx="1816289" cy="628918"/>
              </a:xfrm>
              <a:prstGeom prst="wedgeRoundRectCallout">
                <a:avLst>
                  <a:gd name="adj1" fmla="val 901"/>
                  <a:gd name="adj2" fmla="val 66377"/>
                  <a:gd name="adj3" fmla="val 166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    메뉴 개발</a:t>
                </a:r>
                <a:endParaRPr lang="ko-KR" altLang="en-US" sz="15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pic>
            <p:nvPicPr>
              <p:cNvPr id="20" name="Picture 2" descr="C:\Users\sjce\Desktop\정리\임상규\리소스\icecoffe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656" y="651018"/>
                <a:ext cx="377565" cy="59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5" name="그룹 254"/>
          <p:cNvGrpSpPr/>
          <p:nvPr/>
        </p:nvGrpSpPr>
        <p:grpSpPr>
          <a:xfrm>
            <a:off x="3479674" y="4236009"/>
            <a:ext cx="626620" cy="598971"/>
            <a:chOff x="2484163" y="4195011"/>
            <a:chExt cx="626620" cy="598971"/>
          </a:xfrm>
        </p:grpSpPr>
        <p:sp>
          <p:nvSpPr>
            <p:cNvPr id="256" name="순서도: 연결자 255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이등변 삼각형 256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-1175568" y="4225381"/>
            <a:ext cx="626620" cy="598971"/>
            <a:chOff x="2484163" y="4195011"/>
            <a:chExt cx="626620" cy="598971"/>
          </a:xfrm>
        </p:grpSpPr>
        <p:sp>
          <p:nvSpPr>
            <p:cNvPr id="259" name="순서도: 연결자 258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이등변 삼각형 259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1" name="직사각형 320"/>
          <p:cNvSpPr/>
          <p:nvPr/>
        </p:nvSpPr>
        <p:spPr>
          <a:xfrm>
            <a:off x="0" y="4195011"/>
            <a:ext cx="3288928" cy="795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8292" y="4270102"/>
            <a:ext cx="626620" cy="598971"/>
            <a:chOff x="2484163" y="4195011"/>
            <a:chExt cx="626620" cy="598971"/>
          </a:xfrm>
        </p:grpSpPr>
        <p:sp>
          <p:nvSpPr>
            <p:cNvPr id="25" name="순서도: 연결자 24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127270" y="4258648"/>
            <a:ext cx="626620" cy="598971"/>
            <a:chOff x="2484163" y="4195011"/>
            <a:chExt cx="626620" cy="598971"/>
          </a:xfrm>
        </p:grpSpPr>
        <p:sp>
          <p:nvSpPr>
            <p:cNvPr id="253" name="순서도: 연결자 252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이등변 삼각형 253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5" name="그룹 324"/>
          <p:cNvGrpSpPr/>
          <p:nvPr/>
        </p:nvGrpSpPr>
        <p:grpSpPr>
          <a:xfrm>
            <a:off x="3479674" y="1350494"/>
            <a:ext cx="2135666" cy="532437"/>
            <a:chOff x="781578" y="1429627"/>
            <a:chExt cx="2135666" cy="532437"/>
          </a:xfrm>
        </p:grpSpPr>
        <p:pic>
          <p:nvPicPr>
            <p:cNvPr id="326" name="Picture 3"/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1578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" name="TextBox 326"/>
            <p:cNvSpPr txBox="1"/>
            <p:nvPr/>
          </p:nvSpPr>
          <p:spPr>
            <a:xfrm>
              <a:off x="1505618" y="1509414"/>
              <a:ext cx="1411626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메뉴 이름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28" name="그룹 327"/>
          <p:cNvGrpSpPr/>
          <p:nvPr/>
        </p:nvGrpSpPr>
        <p:grpSpPr>
          <a:xfrm>
            <a:off x="107699" y="1430281"/>
            <a:ext cx="1945814" cy="532437"/>
            <a:chOff x="785623" y="1429627"/>
            <a:chExt cx="1945814" cy="532437"/>
          </a:xfrm>
        </p:grpSpPr>
        <p:pic>
          <p:nvPicPr>
            <p:cNvPr id="329" name="Picture 3"/>
            <p:cNvPicPr preferRelativeResize="0"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5623" y="1429627"/>
              <a:ext cx="71191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0" name="TextBox 329"/>
            <p:cNvSpPr txBox="1"/>
            <p:nvPr/>
          </p:nvSpPr>
          <p:spPr>
            <a:xfrm>
              <a:off x="1505616" y="1509414"/>
              <a:ext cx="1225821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얼음 종</a:t>
              </a:r>
              <a:r>
                <a:rPr lang="ko-KR" altLang="en-US" sz="2000" dirty="0">
                  <a:latin typeface="HY헤드라인M" pitchFamily="18" charset="-127"/>
                  <a:ea typeface="HY헤드라인M" pitchFamily="18" charset="-127"/>
                </a:rPr>
                <a:t>류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31" name="그룹 330"/>
          <p:cNvGrpSpPr/>
          <p:nvPr/>
        </p:nvGrpSpPr>
        <p:grpSpPr>
          <a:xfrm>
            <a:off x="-3152459" y="2118903"/>
            <a:ext cx="1758863" cy="532437"/>
            <a:chOff x="972574" y="1429627"/>
            <a:chExt cx="1758863" cy="532437"/>
          </a:xfrm>
        </p:grpSpPr>
        <p:pic>
          <p:nvPicPr>
            <p:cNvPr id="332" name="Picture 3"/>
            <p:cNvPicPr preferRelativeResize="0"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72574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3" name="TextBox 332"/>
            <p:cNvSpPr txBox="1"/>
            <p:nvPr/>
          </p:nvSpPr>
          <p:spPr>
            <a:xfrm>
              <a:off x="1505616" y="1509414"/>
              <a:ext cx="1225821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원두 종류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6" name="한쪽 모서리는 잘리고 다른 쪽 모서리는 둥근 사각형 375"/>
          <p:cNvSpPr/>
          <p:nvPr/>
        </p:nvSpPr>
        <p:spPr>
          <a:xfrm flipH="1">
            <a:off x="-3301871" y="4134457"/>
            <a:ext cx="1400706" cy="487311"/>
          </a:xfrm>
          <a:prstGeom prst="snipRoundRect">
            <a:avLst>
              <a:gd name="adj1" fmla="val 16667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ㅇㄴㅁㄷㅈ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3" name="한쪽 모서리는 잘리고 다른 쪽 모서리는 둥근 사각형 382"/>
          <p:cNvSpPr/>
          <p:nvPr/>
        </p:nvSpPr>
        <p:spPr>
          <a:xfrm>
            <a:off x="-3447951" y="3153786"/>
            <a:ext cx="1524924" cy="844319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4" name="Picture 2" descr="C:\Users\sjce\Desktop\정리\임상규\리소스\그림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536865" y="1762921"/>
            <a:ext cx="1554162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/>
          <p:cNvGrpSpPr/>
          <p:nvPr/>
        </p:nvGrpSpPr>
        <p:grpSpPr>
          <a:xfrm>
            <a:off x="148110" y="2186604"/>
            <a:ext cx="1554162" cy="871537"/>
            <a:chOff x="3125788" y="992188"/>
            <a:chExt cx="1554162" cy="871537"/>
          </a:xfrm>
        </p:grpSpPr>
        <p:pic>
          <p:nvPicPr>
            <p:cNvPr id="155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7" name="TextBox 386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NO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얼음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이열치열</a:t>
              </a:r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</a:p>
          </p:txBody>
        </p:sp>
      </p:grpSp>
      <p:grpSp>
        <p:nvGrpSpPr>
          <p:cNvPr id="388" name="그룹 387"/>
          <p:cNvGrpSpPr/>
          <p:nvPr/>
        </p:nvGrpSpPr>
        <p:grpSpPr>
          <a:xfrm>
            <a:off x="4778005" y="782398"/>
            <a:ext cx="1554162" cy="871537"/>
            <a:chOff x="3125788" y="992188"/>
            <a:chExt cx="1554162" cy="871537"/>
          </a:xfrm>
        </p:grpSpPr>
        <p:pic>
          <p:nvPicPr>
            <p:cNvPr id="389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0" name="TextBox 389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NO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원두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원가 절감</a:t>
              </a:r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</a:p>
          </p:txBody>
        </p:sp>
      </p:grpSp>
      <p:grpSp>
        <p:nvGrpSpPr>
          <p:cNvPr id="391" name="그룹 390"/>
          <p:cNvGrpSpPr/>
          <p:nvPr/>
        </p:nvGrpSpPr>
        <p:grpSpPr>
          <a:xfrm flipH="1">
            <a:off x="1670828" y="2186604"/>
            <a:ext cx="1555200" cy="871537"/>
            <a:chOff x="3125788" y="992188"/>
            <a:chExt cx="1554162" cy="871537"/>
          </a:xfrm>
        </p:grpSpPr>
        <p:pic>
          <p:nvPicPr>
            <p:cNvPr id="392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3" name="TextBox 392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4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대강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얼음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94" name="그룹 393"/>
          <p:cNvGrpSpPr/>
          <p:nvPr/>
        </p:nvGrpSpPr>
        <p:grpSpPr>
          <a:xfrm rot="10800000">
            <a:off x="1662052" y="3033707"/>
            <a:ext cx="1554162" cy="871537"/>
            <a:chOff x="3125788" y="992188"/>
            <a:chExt cx="1554162" cy="871537"/>
          </a:xfrm>
        </p:grpSpPr>
        <p:pic>
          <p:nvPicPr>
            <p:cNvPr id="395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6" name="TextBox 395"/>
            <p:cNvSpPr txBox="1"/>
            <p:nvPr/>
          </p:nvSpPr>
          <p:spPr>
            <a:xfrm rot="10800000"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북극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얼</a:t>
              </a:r>
              <a:r>
                <a:rPr lang="ko-KR" altLang="en-US" sz="15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음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97" name="그룹 396"/>
          <p:cNvGrpSpPr/>
          <p:nvPr/>
        </p:nvGrpSpPr>
        <p:grpSpPr>
          <a:xfrm rot="10800000" flipH="1">
            <a:off x="129275" y="3033708"/>
            <a:ext cx="1555200" cy="871537"/>
            <a:chOff x="3125788" y="992188"/>
            <a:chExt cx="1554162" cy="871537"/>
          </a:xfrm>
        </p:grpSpPr>
        <p:pic>
          <p:nvPicPr>
            <p:cNvPr id="398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" name="TextBox 398"/>
            <p:cNvSpPr txBox="1"/>
            <p:nvPr/>
          </p:nvSpPr>
          <p:spPr>
            <a:xfrm rot="10800000"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아리수</a:t>
              </a:r>
              <a:endParaRPr lang="en-US" altLang="ko-KR" sz="1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얼음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400" name="그룹 399"/>
          <p:cNvGrpSpPr/>
          <p:nvPr/>
        </p:nvGrpSpPr>
        <p:grpSpPr>
          <a:xfrm>
            <a:off x="3468164" y="374229"/>
            <a:ext cx="1543348" cy="871537"/>
            <a:chOff x="3131195" y="992188"/>
            <a:chExt cx="1543348" cy="871537"/>
          </a:xfrm>
        </p:grpSpPr>
        <p:pic>
          <p:nvPicPr>
            <p:cNvPr id="401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1195" y="992188"/>
              <a:ext cx="1543348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2" name="TextBox 401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en-US" altLang="ko-KR" sz="1500" dirty="0" smtClean="0">
                  <a:latin typeface="HY헤드라인M" pitchFamily="18" charset="-127"/>
                  <a:ea typeface="HY헤드라인M" pitchFamily="18" charset="-127"/>
                </a:rPr>
                <a:t>NO </a:t>
              </a:r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얼</a:t>
              </a:r>
              <a:r>
                <a:rPr lang="ko-KR" altLang="en-US" sz="1500" dirty="0">
                  <a:latin typeface="HY헤드라인M" pitchFamily="18" charset="-127"/>
                  <a:ea typeface="HY헤드라인M" pitchFamily="18" charset="-127"/>
                </a:rPr>
                <a:t>음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en-US" altLang="ko-KR" sz="1500" dirty="0" smtClean="0"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이열치열</a:t>
              </a:r>
              <a:r>
                <a:rPr lang="en-US" altLang="ko-KR" sz="1500" dirty="0" smtClean="0">
                  <a:latin typeface="HY헤드라인M" pitchFamily="18" charset="-127"/>
                  <a:ea typeface="HY헤드라인M" pitchFamily="18" charset="-127"/>
                </a:rPr>
                <a:t>)</a:t>
              </a:r>
            </a:p>
          </p:txBody>
        </p:sp>
      </p:grpSp>
      <p:grpSp>
        <p:nvGrpSpPr>
          <p:cNvPr id="403" name="그룹 402"/>
          <p:cNvGrpSpPr/>
          <p:nvPr/>
        </p:nvGrpSpPr>
        <p:grpSpPr>
          <a:xfrm flipH="1">
            <a:off x="4991401" y="374229"/>
            <a:ext cx="1543348" cy="871537"/>
            <a:chOff x="3131710" y="992188"/>
            <a:chExt cx="1542318" cy="871537"/>
          </a:xfrm>
        </p:grpSpPr>
        <p:pic>
          <p:nvPicPr>
            <p:cNvPr id="404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1710" y="992188"/>
              <a:ext cx="1542318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5" name="TextBox 404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en-US" altLang="ko-KR" sz="1500" dirty="0" smtClean="0">
                  <a:latin typeface="HY헤드라인M" pitchFamily="18" charset="-127"/>
                  <a:ea typeface="HY헤드라인M" pitchFamily="18" charset="-127"/>
                </a:rPr>
                <a:t>4</a:t>
              </a:r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대강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얼</a:t>
              </a:r>
              <a:r>
                <a:rPr lang="ko-KR" altLang="en-US" sz="1500" dirty="0">
                  <a:latin typeface="HY헤드라인M" pitchFamily="18" charset="-127"/>
                  <a:ea typeface="HY헤드라인M" pitchFamily="18" charset="-127"/>
                </a:rPr>
                <a:t>음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406" name="그룹 405"/>
          <p:cNvGrpSpPr/>
          <p:nvPr/>
        </p:nvGrpSpPr>
        <p:grpSpPr>
          <a:xfrm rot="10800000">
            <a:off x="4982106" y="1221332"/>
            <a:ext cx="1543348" cy="871537"/>
            <a:chOff x="3131195" y="992188"/>
            <a:chExt cx="1543348" cy="871537"/>
          </a:xfrm>
        </p:grpSpPr>
        <p:pic>
          <p:nvPicPr>
            <p:cNvPr id="407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1195" y="992188"/>
              <a:ext cx="1543348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8" name="TextBox 407"/>
            <p:cNvSpPr txBox="1"/>
            <p:nvPr/>
          </p:nvSpPr>
          <p:spPr>
            <a:xfrm rot="10800000"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북극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얼</a:t>
              </a:r>
              <a:r>
                <a:rPr lang="ko-KR" altLang="en-US" sz="1500" dirty="0">
                  <a:latin typeface="HY헤드라인M" pitchFamily="18" charset="-127"/>
                  <a:ea typeface="HY헤드라인M" pitchFamily="18" charset="-127"/>
                </a:rPr>
                <a:t>음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409" name="그룹 408"/>
          <p:cNvGrpSpPr/>
          <p:nvPr/>
        </p:nvGrpSpPr>
        <p:grpSpPr>
          <a:xfrm rot="10800000" flipH="1">
            <a:off x="3449848" y="1221333"/>
            <a:ext cx="1543348" cy="871537"/>
            <a:chOff x="3131710" y="992188"/>
            <a:chExt cx="1542318" cy="871537"/>
          </a:xfrm>
        </p:grpSpPr>
        <p:pic>
          <p:nvPicPr>
            <p:cNvPr id="410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1710" y="992188"/>
              <a:ext cx="1542318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1" name="TextBox 410"/>
            <p:cNvSpPr txBox="1"/>
            <p:nvPr/>
          </p:nvSpPr>
          <p:spPr>
            <a:xfrm rot="10800000"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err="1" smtClean="0">
                  <a:latin typeface="HY헤드라인M" pitchFamily="18" charset="-127"/>
                  <a:ea typeface="HY헤드라인M" pitchFamily="18" charset="-127"/>
                </a:rPr>
                <a:t>아리수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얼</a:t>
              </a:r>
              <a:r>
                <a:rPr lang="ko-KR" altLang="en-US" sz="1500" dirty="0">
                  <a:latin typeface="HY헤드라인M" pitchFamily="18" charset="-127"/>
                  <a:ea typeface="HY헤드라인M" pitchFamily="18" charset="-127"/>
                </a:rPr>
                <a:t>음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6" name="모서리가 둥근 직사각형 275"/>
          <p:cNvSpPr/>
          <p:nvPr/>
        </p:nvSpPr>
        <p:spPr>
          <a:xfrm>
            <a:off x="-1704164" y="1794775"/>
            <a:ext cx="1587739" cy="540000"/>
          </a:xfrm>
          <a:prstGeom prst="roundRect">
            <a:avLst/>
          </a:prstGeom>
          <a:blipFill dpi="0" rotWithShape="1">
            <a:blip r:embed="rId13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대강 얼음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7" name="모서리가 둥근 직사각형 276"/>
          <p:cNvSpPr/>
          <p:nvPr/>
        </p:nvSpPr>
        <p:spPr>
          <a:xfrm>
            <a:off x="-1830645" y="2605906"/>
            <a:ext cx="1587739" cy="540000"/>
          </a:xfrm>
          <a:prstGeom prst="roundRect">
            <a:avLst/>
          </a:prstGeom>
          <a:blipFill dpi="0" rotWithShape="1">
            <a:blip r:embed="rId13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accent1">
                    <a:lumMod val="75000"/>
                  </a:schemeClr>
                </a:solidFill>
                <a:ea typeface="HY헤드라인M" pitchFamily="18" charset="-127"/>
              </a:rPr>
              <a:t>아리수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ea typeface="HY헤드라인M" pitchFamily="18" charset="-127"/>
              </a:rPr>
              <a:t> 얼음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-1830646" y="3364951"/>
            <a:ext cx="1587739" cy="540000"/>
          </a:xfrm>
          <a:prstGeom prst="roundRect">
            <a:avLst/>
          </a:prstGeom>
          <a:blipFill dpi="0" rotWithShape="1">
            <a:blip r:embed="rId13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ea typeface="HY헤드라인M" pitchFamily="18" charset="-127"/>
              </a:rPr>
              <a:t>북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ea typeface="HY헤드라인M" pitchFamily="18" charset="-127"/>
              </a:rPr>
              <a:t>극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ea typeface="HY헤드라인M" pitchFamily="18" charset="-127"/>
              </a:rPr>
              <a:t> 얼음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ea typeface="HY헤드라인M" pitchFamily="18" charset="-127"/>
            </a:endParaRPr>
          </a:p>
        </p:txBody>
      </p:sp>
      <p:pic>
        <p:nvPicPr>
          <p:cNvPr id="279" name="Picture 2" descr="C:\Users\sjce\Desktop\임상규\리소스\use\170719\Ic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4164" y="297544"/>
            <a:ext cx="1444625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-2831752" y="571327"/>
            <a:ext cx="926454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재료 사오기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직사각형 214"/>
          <p:cNvSpPr/>
          <p:nvPr/>
        </p:nvSpPr>
        <p:spPr>
          <a:xfrm>
            <a:off x="2734774" y="-52334"/>
            <a:ext cx="3288928" cy="5818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대체 처리 1"/>
          <p:cNvSpPr/>
          <p:nvPr/>
        </p:nvSpPr>
        <p:spPr>
          <a:xfrm>
            <a:off x="751460" y="1731416"/>
            <a:ext cx="2016224" cy="61757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 이름 입력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-1" y="651018"/>
            <a:ext cx="3288928" cy="3543994"/>
            <a:chOff x="-1" y="651018"/>
            <a:chExt cx="3288928" cy="3543994"/>
          </a:xfrm>
        </p:grpSpPr>
        <p:sp>
          <p:nvSpPr>
            <p:cNvPr id="214" name="직사각형 213"/>
            <p:cNvSpPr/>
            <p:nvPr/>
          </p:nvSpPr>
          <p:spPr>
            <a:xfrm>
              <a:off x="-1" y="907364"/>
              <a:ext cx="3288928" cy="32876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96640" y="651018"/>
              <a:ext cx="1816289" cy="647602"/>
              <a:chOff x="696640" y="651018"/>
              <a:chExt cx="1816289" cy="647602"/>
            </a:xfrm>
          </p:grpSpPr>
          <p:sp>
            <p:nvSpPr>
              <p:cNvPr id="16" name="모서리가 둥근 사각형 설명선 15"/>
              <p:cNvSpPr/>
              <p:nvPr/>
            </p:nvSpPr>
            <p:spPr>
              <a:xfrm>
                <a:off x="696640" y="669702"/>
                <a:ext cx="1816289" cy="628918"/>
              </a:xfrm>
              <a:prstGeom prst="wedgeRoundRectCallout">
                <a:avLst>
                  <a:gd name="adj1" fmla="val 901"/>
                  <a:gd name="adj2" fmla="val 66377"/>
                  <a:gd name="adj3" fmla="val 166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    메뉴 개발</a:t>
                </a:r>
                <a:endParaRPr lang="ko-KR" altLang="en-US" sz="15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pic>
            <p:nvPicPr>
              <p:cNvPr id="20" name="Picture 2" descr="C:\Users\sjce\Desktop\정리\임상규\리소스\icecoffe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656" y="651018"/>
                <a:ext cx="377565" cy="59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5" name="그룹 254"/>
          <p:cNvGrpSpPr/>
          <p:nvPr/>
        </p:nvGrpSpPr>
        <p:grpSpPr>
          <a:xfrm>
            <a:off x="3479674" y="4236009"/>
            <a:ext cx="626620" cy="598971"/>
            <a:chOff x="2484163" y="4195011"/>
            <a:chExt cx="626620" cy="598971"/>
          </a:xfrm>
        </p:grpSpPr>
        <p:sp>
          <p:nvSpPr>
            <p:cNvPr id="256" name="순서도: 연결자 255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이등변 삼각형 256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-1175568" y="4225381"/>
            <a:ext cx="626620" cy="598971"/>
            <a:chOff x="2484163" y="4195011"/>
            <a:chExt cx="626620" cy="598971"/>
          </a:xfrm>
        </p:grpSpPr>
        <p:sp>
          <p:nvSpPr>
            <p:cNvPr id="259" name="순서도: 연결자 258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이등변 삼각형 259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1" name="직사각형 320"/>
          <p:cNvSpPr/>
          <p:nvPr/>
        </p:nvSpPr>
        <p:spPr>
          <a:xfrm>
            <a:off x="0" y="4195011"/>
            <a:ext cx="3288928" cy="795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8292" y="4270102"/>
            <a:ext cx="626620" cy="598971"/>
            <a:chOff x="2484163" y="4195011"/>
            <a:chExt cx="626620" cy="598971"/>
          </a:xfrm>
        </p:grpSpPr>
        <p:sp>
          <p:nvSpPr>
            <p:cNvPr id="25" name="순서도: 연결자 24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127270" y="4258648"/>
            <a:ext cx="626620" cy="598971"/>
            <a:chOff x="2484163" y="4195011"/>
            <a:chExt cx="626620" cy="598971"/>
          </a:xfrm>
        </p:grpSpPr>
        <p:sp>
          <p:nvSpPr>
            <p:cNvPr id="253" name="순서도: 연결자 252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이등변 삼각형 253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5" name="그룹 324"/>
          <p:cNvGrpSpPr/>
          <p:nvPr/>
        </p:nvGrpSpPr>
        <p:grpSpPr>
          <a:xfrm>
            <a:off x="3479674" y="1350494"/>
            <a:ext cx="2135666" cy="532437"/>
            <a:chOff x="781578" y="1429627"/>
            <a:chExt cx="2135666" cy="532437"/>
          </a:xfrm>
        </p:grpSpPr>
        <p:pic>
          <p:nvPicPr>
            <p:cNvPr id="326" name="Picture 3"/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1578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" name="TextBox 326"/>
            <p:cNvSpPr txBox="1"/>
            <p:nvPr/>
          </p:nvSpPr>
          <p:spPr>
            <a:xfrm>
              <a:off x="1505618" y="1509414"/>
              <a:ext cx="1411626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메뉴 이름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28" name="그룹 327"/>
          <p:cNvGrpSpPr/>
          <p:nvPr/>
        </p:nvGrpSpPr>
        <p:grpSpPr>
          <a:xfrm>
            <a:off x="188643" y="1462151"/>
            <a:ext cx="1946834" cy="532437"/>
            <a:chOff x="784603" y="1429627"/>
            <a:chExt cx="1946834" cy="532437"/>
          </a:xfrm>
        </p:grpSpPr>
        <p:pic>
          <p:nvPicPr>
            <p:cNvPr id="329" name="Picture 3"/>
            <p:cNvPicPr preferRelativeResize="0"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4603" y="1429627"/>
              <a:ext cx="713949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0" name="TextBox 329"/>
            <p:cNvSpPr txBox="1"/>
            <p:nvPr/>
          </p:nvSpPr>
          <p:spPr>
            <a:xfrm>
              <a:off x="1505616" y="1509414"/>
              <a:ext cx="1225821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우유 종</a:t>
              </a:r>
              <a:r>
                <a:rPr lang="ko-KR" altLang="en-US" sz="2000" dirty="0">
                  <a:latin typeface="HY헤드라인M" pitchFamily="18" charset="-127"/>
                  <a:ea typeface="HY헤드라인M" pitchFamily="18" charset="-127"/>
                </a:rPr>
                <a:t>류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31" name="그룹 330"/>
          <p:cNvGrpSpPr/>
          <p:nvPr/>
        </p:nvGrpSpPr>
        <p:grpSpPr>
          <a:xfrm>
            <a:off x="-3152459" y="2118903"/>
            <a:ext cx="1758863" cy="532437"/>
            <a:chOff x="972574" y="1429627"/>
            <a:chExt cx="1758863" cy="532437"/>
          </a:xfrm>
        </p:grpSpPr>
        <p:pic>
          <p:nvPicPr>
            <p:cNvPr id="332" name="Picture 3"/>
            <p:cNvPicPr preferRelativeResize="0"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72574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3" name="TextBox 332"/>
            <p:cNvSpPr txBox="1"/>
            <p:nvPr/>
          </p:nvSpPr>
          <p:spPr>
            <a:xfrm>
              <a:off x="1505616" y="1509414"/>
              <a:ext cx="1225821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원두 종류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6" name="한쪽 모서리는 잘리고 다른 쪽 모서리는 둥근 사각형 375"/>
          <p:cNvSpPr/>
          <p:nvPr/>
        </p:nvSpPr>
        <p:spPr>
          <a:xfrm flipH="1">
            <a:off x="-3301871" y="4134457"/>
            <a:ext cx="1400706" cy="487311"/>
          </a:xfrm>
          <a:prstGeom prst="snipRoundRect">
            <a:avLst>
              <a:gd name="adj1" fmla="val 16667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ㅇㄴㅁㄷㅈ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3" name="한쪽 모서리는 잘리고 다른 쪽 모서리는 둥근 사각형 382"/>
          <p:cNvSpPr/>
          <p:nvPr/>
        </p:nvSpPr>
        <p:spPr>
          <a:xfrm>
            <a:off x="-3447951" y="3153786"/>
            <a:ext cx="1524924" cy="844319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4" name="Picture 2" descr="C:\Users\sjce\Desktop\정리\임상규\리소스\그림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536865" y="1762921"/>
            <a:ext cx="1554162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/>
          <p:cNvGrpSpPr/>
          <p:nvPr/>
        </p:nvGrpSpPr>
        <p:grpSpPr>
          <a:xfrm>
            <a:off x="148110" y="2186604"/>
            <a:ext cx="1554162" cy="871537"/>
            <a:chOff x="3125788" y="992188"/>
            <a:chExt cx="1554162" cy="871537"/>
          </a:xfrm>
        </p:grpSpPr>
        <p:pic>
          <p:nvPicPr>
            <p:cNvPr id="155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7" name="TextBox 386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NO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우</a:t>
              </a:r>
              <a:r>
                <a:rPr lang="ko-KR" altLang="en-US" sz="15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유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한약 맛</a:t>
              </a:r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</a:p>
          </p:txBody>
        </p:sp>
      </p:grpSp>
      <p:grpSp>
        <p:nvGrpSpPr>
          <p:cNvPr id="388" name="그룹 387"/>
          <p:cNvGrpSpPr/>
          <p:nvPr/>
        </p:nvGrpSpPr>
        <p:grpSpPr>
          <a:xfrm>
            <a:off x="4778005" y="782398"/>
            <a:ext cx="1554162" cy="871537"/>
            <a:chOff x="3125788" y="992188"/>
            <a:chExt cx="1554162" cy="871537"/>
          </a:xfrm>
        </p:grpSpPr>
        <p:pic>
          <p:nvPicPr>
            <p:cNvPr id="389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0" name="TextBox 389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NO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원두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원가 절감</a:t>
              </a:r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</a:p>
          </p:txBody>
        </p:sp>
      </p:grpSp>
      <p:grpSp>
        <p:nvGrpSpPr>
          <p:cNvPr id="391" name="그룹 390"/>
          <p:cNvGrpSpPr/>
          <p:nvPr/>
        </p:nvGrpSpPr>
        <p:grpSpPr>
          <a:xfrm flipH="1">
            <a:off x="1670828" y="2186604"/>
            <a:ext cx="1555200" cy="871537"/>
            <a:chOff x="3125788" y="992188"/>
            <a:chExt cx="1554162" cy="871537"/>
          </a:xfrm>
        </p:grpSpPr>
        <p:pic>
          <p:nvPicPr>
            <p:cNvPr id="392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3" name="TextBox 392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소젖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우</a:t>
              </a:r>
              <a:r>
                <a:rPr lang="ko-KR" altLang="en-US" sz="15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유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97" name="그룹 396"/>
          <p:cNvGrpSpPr/>
          <p:nvPr/>
        </p:nvGrpSpPr>
        <p:grpSpPr>
          <a:xfrm rot="10800000" flipH="1">
            <a:off x="129275" y="3033708"/>
            <a:ext cx="1555200" cy="871537"/>
            <a:chOff x="3125788" y="992188"/>
            <a:chExt cx="1554162" cy="871537"/>
          </a:xfrm>
        </p:grpSpPr>
        <p:pic>
          <p:nvPicPr>
            <p:cNvPr id="398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" name="TextBox 398"/>
            <p:cNvSpPr txBox="1"/>
            <p:nvPr/>
          </p:nvSpPr>
          <p:spPr>
            <a:xfrm rot="10800000"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서울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우유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400" name="그룹 399"/>
          <p:cNvGrpSpPr/>
          <p:nvPr/>
        </p:nvGrpSpPr>
        <p:grpSpPr>
          <a:xfrm>
            <a:off x="3468164" y="374229"/>
            <a:ext cx="1543348" cy="871537"/>
            <a:chOff x="3131195" y="992188"/>
            <a:chExt cx="1543348" cy="871537"/>
          </a:xfrm>
        </p:grpSpPr>
        <p:pic>
          <p:nvPicPr>
            <p:cNvPr id="401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1195" y="992188"/>
              <a:ext cx="1543348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2" name="TextBox 401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en-US" altLang="ko-KR" sz="1500" dirty="0" smtClean="0">
                  <a:latin typeface="HY헤드라인M" pitchFamily="18" charset="-127"/>
                  <a:ea typeface="HY헤드라인M" pitchFamily="18" charset="-127"/>
                </a:rPr>
                <a:t>NO </a:t>
              </a:r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우</a:t>
              </a:r>
              <a:r>
                <a:rPr lang="ko-KR" altLang="en-US" sz="1500" dirty="0">
                  <a:latin typeface="HY헤드라인M" pitchFamily="18" charset="-127"/>
                  <a:ea typeface="HY헤드라인M" pitchFamily="18" charset="-127"/>
                </a:rPr>
                <a:t>유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en-US" altLang="ko-KR" sz="1500" dirty="0" smtClean="0"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한약 맛</a:t>
              </a:r>
              <a:r>
                <a:rPr lang="en-US" altLang="ko-KR" sz="1500" dirty="0" smtClean="0">
                  <a:latin typeface="HY헤드라인M" pitchFamily="18" charset="-127"/>
                  <a:ea typeface="HY헤드라인M" pitchFamily="18" charset="-127"/>
                </a:rPr>
                <a:t>)</a:t>
              </a:r>
            </a:p>
          </p:txBody>
        </p:sp>
      </p:grpSp>
      <p:grpSp>
        <p:nvGrpSpPr>
          <p:cNvPr id="403" name="그룹 402"/>
          <p:cNvGrpSpPr/>
          <p:nvPr/>
        </p:nvGrpSpPr>
        <p:grpSpPr>
          <a:xfrm flipH="1">
            <a:off x="4991401" y="374229"/>
            <a:ext cx="1543348" cy="871537"/>
            <a:chOff x="3131710" y="992188"/>
            <a:chExt cx="1542318" cy="871537"/>
          </a:xfrm>
        </p:grpSpPr>
        <p:pic>
          <p:nvPicPr>
            <p:cNvPr id="404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1710" y="992188"/>
              <a:ext cx="1542318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5" name="TextBox 404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소젖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우</a:t>
              </a:r>
              <a:r>
                <a:rPr lang="ko-KR" altLang="en-US" sz="1500" dirty="0">
                  <a:latin typeface="HY헤드라인M" pitchFamily="18" charset="-127"/>
                  <a:ea typeface="HY헤드라인M" pitchFamily="18" charset="-127"/>
                </a:rPr>
                <a:t>유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406" name="그룹 405"/>
          <p:cNvGrpSpPr/>
          <p:nvPr/>
        </p:nvGrpSpPr>
        <p:grpSpPr>
          <a:xfrm rot="10800000">
            <a:off x="4982106" y="1221332"/>
            <a:ext cx="1543348" cy="871537"/>
            <a:chOff x="3131195" y="992188"/>
            <a:chExt cx="1543348" cy="871537"/>
          </a:xfrm>
        </p:grpSpPr>
        <p:pic>
          <p:nvPicPr>
            <p:cNvPr id="407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1195" y="992188"/>
              <a:ext cx="1543348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8" name="TextBox 407"/>
            <p:cNvSpPr txBox="1"/>
            <p:nvPr/>
          </p:nvSpPr>
          <p:spPr>
            <a:xfrm rot="10800000">
              <a:off x="3360936" y="1223074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모유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409" name="그룹 408"/>
          <p:cNvGrpSpPr/>
          <p:nvPr/>
        </p:nvGrpSpPr>
        <p:grpSpPr>
          <a:xfrm rot="10800000" flipH="1">
            <a:off x="3449848" y="1221333"/>
            <a:ext cx="1543348" cy="871537"/>
            <a:chOff x="3131710" y="992188"/>
            <a:chExt cx="1542318" cy="871537"/>
          </a:xfrm>
        </p:grpSpPr>
        <p:pic>
          <p:nvPicPr>
            <p:cNvPr id="410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1710" y="992188"/>
              <a:ext cx="1542318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1" name="TextBox 410"/>
            <p:cNvSpPr txBox="1"/>
            <p:nvPr/>
          </p:nvSpPr>
          <p:spPr>
            <a:xfrm rot="10800000"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서울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우</a:t>
              </a:r>
              <a:r>
                <a:rPr lang="ko-KR" altLang="en-US" sz="1500" dirty="0">
                  <a:latin typeface="HY헤드라인M" pitchFamily="18" charset="-127"/>
                  <a:ea typeface="HY헤드라인M" pitchFamily="18" charset="-127"/>
                </a:rPr>
                <a:t>유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90" name="모서리가 둥근 직사각형 289"/>
          <p:cNvSpPr/>
          <p:nvPr/>
        </p:nvSpPr>
        <p:spPr>
          <a:xfrm>
            <a:off x="-1704164" y="1669521"/>
            <a:ext cx="1587739" cy="540000"/>
          </a:xfrm>
          <a:prstGeom prst="roundRect">
            <a:avLst/>
          </a:prstGeom>
          <a:blipFill dpi="0" rotWithShape="1">
            <a:blip r:embed="rId13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헤드라인M" pitchFamily="18" charset="-127"/>
              </a:rPr>
              <a:t>소젖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-1830645" y="2480652"/>
            <a:ext cx="1587739" cy="540000"/>
          </a:xfrm>
          <a:prstGeom prst="roundRect">
            <a:avLst/>
          </a:prstGeom>
          <a:blipFill dpi="0" rotWithShape="1">
            <a:blip r:embed="rId13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헤드라인M" pitchFamily="18" charset="-127"/>
              </a:rPr>
              <a:t>서울 우유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-1830646" y="3239697"/>
            <a:ext cx="1587739" cy="540000"/>
          </a:xfrm>
          <a:prstGeom prst="roundRect">
            <a:avLst/>
          </a:prstGeom>
          <a:blipFill dpi="0" rotWithShape="1">
            <a:blip r:embed="rId13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헤드라인M" pitchFamily="18" charset="-127"/>
              </a:rPr>
              <a:t>모유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ea typeface="HY헤드라인M" pitchFamily="18" charset="-127"/>
            </a:endParaRPr>
          </a:p>
        </p:txBody>
      </p:sp>
      <p:grpSp>
        <p:nvGrpSpPr>
          <p:cNvPr id="293" name="그룹 292"/>
          <p:cNvGrpSpPr/>
          <p:nvPr/>
        </p:nvGrpSpPr>
        <p:grpSpPr>
          <a:xfrm rot="10800000">
            <a:off x="1641392" y="3033708"/>
            <a:ext cx="1554162" cy="871537"/>
            <a:chOff x="3125788" y="992188"/>
            <a:chExt cx="1554162" cy="871537"/>
          </a:xfrm>
        </p:grpSpPr>
        <p:pic>
          <p:nvPicPr>
            <p:cNvPr id="294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5" name="TextBox 294"/>
            <p:cNvSpPr txBox="1"/>
            <p:nvPr/>
          </p:nvSpPr>
          <p:spPr>
            <a:xfrm rot="10800000">
              <a:off x="3360936" y="1223074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모유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6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-2831752" y="571327"/>
            <a:ext cx="926454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재료 사오기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직사각형 214"/>
          <p:cNvSpPr/>
          <p:nvPr/>
        </p:nvSpPr>
        <p:spPr>
          <a:xfrm>
            <a:off x="2734774" y="-52334"/>
            <a:ext cx="3288928" cy="5818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대체 처리 1"/>
          <p:cNvSpPr/>
          <p:nvPr/>
        </p:nvSpPr>
        <p:spPr>
          <a:xfrm>
            <a:off x="751460" y="1731416"/>
            <a:ext cx="2016224" cy="61757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 이름 입력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-1" y="651018"/>
            <a:ext cx="3288928" cy="3543994"/>
            <a:chOff x="-1" y="651018"/>
            <a:chExt cx="3288928" cy="3543994"/>
          </a:xfrm>
        </p:grpSpPr>
        <p:sp>
          <p:nvSpPr>
            <p:cNvPr id="214" name="직사각형 213"/>
            <p:cNvSpPr/>
            <p:nvPr/>
          </p:nvSpPr>
          <p:spPr>
            <a:xfrm>
              <a:off x="-1" y="907364"/>
              <a:ext cx="3288928" cy="32876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96640" y="651018"/>
              <a:ext cx="1816289" cy="647602"/>
              <a:chOff x="696640" y="651018"/>
              <a:chExt cx="1816289" cy="647602"/>
            </a:xfrm>
          </p:grpSpPr>
          <p:sp>
            <p:nvSpPr>
              <p:cNvPr id="16" name="모서리가 둥근 사각형 설명선 15"/>
              <p:cNvSpPr/>
              <p:nvPr/>
            </p:nvSpPr>
            <p:spPr>
              <a:xfrm>
                <a:off x="696640" y="669702"/>
                <a:ext cx="1816289" cy="628918"/>
              </a:xfrm>
              <a:prstGeom prst="wedgeRoundRectCallout">
                <a:avLst>
                  <a:gd name="adj1" fmla="val 901"/>
                  <a:gd name="adj2" fmla="val 66377"/>
                  <a:gd name="adj3" fmla="val 166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    메뉴 종</a:t>
                </a:r>
                <a:r>
                  <a:rPr lang="ko-KR" altLang="en-US" sz="15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합</a:t>
                </a:r>
              </a:p>
            </p:txBody>
          </p:sp>
          <p:pic>
            <p:nvPicPr>
              <p:cNvPr id="20" name="Picture 2" descr="C:\Users\sjce\Desktop\정리\임상규\리소스\icecoffe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656" y="651018"/>
                <a:ext cx="377565" cy="59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5" name="그룹 254"/>
          <p:cNvGrpSpPr/>
          <p:nvPr/>
        </p:nvGrpSpPr>
        <p:grpSpPr>
          <a:xfrm>
            <a:off x="3479674" y="4236009"/>
            <a:ext cx="626620" cy="598971"/>
            <a:chOff x="2484163" y="4195011"/>
            <a:chExt cx="626620" cy="598971"/>
          </a:xfrm>
        </p:grpSpPr>
        <p:sp>
          <p:nvSpPr>
            <p:cNvPr id="256" name="순서도: 연결자 255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이등변 삼각형 256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-1175568" y="4225381"/>
            <a:ext cx="626620" cy="598971"/>
            <a:chOff x="2484163" y="4195011"/>
            <a:chExt cx="626620" cy="598971"/>
          </a:xfrm>
        </p:grpSpPr>
        <p:sp>
          <p:nvSpPr>
            <p:cNvPr id="259" name="순서도: 연결자 258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이등변 삼각형 259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1" name="직사각형 320"/>
          <p:cNvSpPr/>
          <p:nvPr/>
        </p:nvSpPr>
        <p:spPr>
          <a:xfrm>
            <a:off x="0" y="4195011"/>
            <a:ext cx="3288928" cy="795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8292" y="4270102"/>
            <a:ext cx="626620" cy="598971"/>
            <a:chOff x="2484163" y="4195011"/>
            <a:chExt cx="626620" cy="598971"/>
          </a:xfrm>
        </p:grpSpPr>
        <p:sp>
          <p:nvSpPr>
            <p:cNvPr id="25" name="순서도: 연결자 24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127270" y="4258648"/>
            <a:ext cx="626620" cy="598971"/>
            <a:chOff x="2484163" y="4195011"/>
            <a:chExt cx="626620" cy="598971"/>
          </a:xfrm>
        </p:grpSpPr>
        <p:sp>
          <p:nvSpPr>
            <p:cNvPr id="253" name="순서도: 연결자 252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이등변 삼각형 253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5" name="그룹 324"/>
          <p:cNvGrpSpPr/>
          <p:nvPr/>
        </p:nvGrpSpPr>
        <p:grpSpPr>
          <a:xfrm>
            <a:off x="3479674" y="1368049"/>
            <a:ext cx="2135666" cy="532437"/>
            <a:chOff x="781578" y="1429627"/>
            <a:chExt cx="2135666" cy="532437"/>
          </a:xfrm>
        </p:grpSpPr>
        <p:pic>
          <p:nvPicPr>
            <p:cNvPr id="326" name="Picture 3"/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1578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" name="TextBox 326"/>
            <p:cNvSpPr txBox="1"/>
            <p:nvPr/>
          </p:nvSpPr>
          <p:spPr>
            <a:xfrm>
              <a:off x="1505618" y="1509414"/>
              <a:ext cx="1411626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메뉴 이름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31" name="그룹 330"/>
          <p:cNvGrpSpPr/>
          <p:nvPr/>
        </p:nvGrpSpPr>
        <p:grpSpPr>
          <a:xfrm>
            <a:off x="-3152459" y="2118903"/>
            <a:ext cx="1758863" cy="532437"/>
            <a:chOff x="972574" y="1429627"/>
            <a:chExt cx="1758863" cy="532437"/>
          </a:xfrm>
        </p:grpSpPr>
        <p:pic>
          <p:nvPicPr>
            <p:cNvPr id="332" name="Picture 3"/>
            <p:cNvPicPr preferRelativeResize="0"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72574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3" name="TextBox 332"/>
            <p:cNvSpPr txBox="1"/>
            <p:nvPr/>
          </p:nvSpPr>
          <p:spPr>
            <a:xfrm>
              <a:off x="1505616" y="1509414"/>
              <a:ext cx="1225821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원두 종류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6" name="한쪽 모서리는 잘리고 다른 쪽 모서리는 둥근 사각형 375"/>
          <p:cNvSpPr/>
          <p:nvPr/>
        </p:nvSpPr>
        <p:spPr>
          <a:xfrm flipH="1">
            <a:off x="-3301871" y="4134457"/>
            <a:ext cx="1400706" cy="487311"/>
          </a:xfrm>
          <a:prstGeom prst="snipRoundRect">
            <a:avLst>
              <a:gd name="adj1" fmla="val 16667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ㅇㄴㅁㄷㅈ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-1704164" y="1669521"/>
            <a:ext cx="1587739" cy="540000"/>
          </a:xfrm>
          <a:prstGeom prst="roundRect">
            <a:avLst/>
          </a:prstGeom>
          <a:blipFill dpi="0" rotWithShape="1">
            <a:blip r:embed="rId10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헤드라인M" pitchFamily="18" charset="-127"/>
              </a:rPr>
              <a:t>소젖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-1830645" y="2480652"/>
            <a:ext cx="1587739" cy="540000"/>
          </a:xfrm>
          <a:prstGeom prst="roundRect">
            <a:avLst/>
          </a:prstGeom>
          <a:blipFill dpi="0" rotWithShape="1">
            <a:blip r:embed="rId10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헤드라인M" pitchFamily="18" charset="-127"/>
              </a:rPr>
              <a:t>서울 우유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-1830646" y="3239697"/>
            <a:ext cx="1587739" cy="540000"/>
          </a:xfrm>
          <a:prstGeom prst="roundRect">
            <a:avLst/>
          </a:prstGeom>
          <a:blipFill dpi="0" rotWithShape="1">
            <a:blip r:embed="rId10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헤드라인M" pitchFamily="18" charset="-127"/>
              </a:rPr>
              <a:t>모유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ea typeface="HY헤드라인M" pitchFamily="18" charset="-127"/>
            </a:endParaRPr>
          </a:p>
        </p:txBody>
      </p:sp>
      <p:pic>
        <p:nvPicPr>
          <p:cNvPr id="273" name="Picture 2" descr="C:\Users\sjce\Desktop\정리\임상규\리소스\icecoffee.png"/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3" y="139890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jce\Desktop\정리\임상규\리소스\use\170719\CoffeeBean2.png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9" y="254471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jce\Desktop\정리\임상규\리소스\use\170719\Ice2.png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6" y="36246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jce\Desktop\정리\임상규\리소스\use\170719\Milk2.png"/>
          <p:cNvPicPr preferRelativeResize="0"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310163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jce\Desktop\정리\임상규\리소스\use\170725\Syrup.png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6" y="198296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1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-2831752" y="571327"/>
            <a:ext cx="926454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재료 사오기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직사각형 214"/>
          <p:cNvSpPr/>
          <p:nvPr/>
        </p:nvSpPr>
        <p:spPr>
          <a:xfrm>
            <a:off x="2734774" y="-52334"/>
            <a:ext cx="3288928" cy="5818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대체 처리 1"/>
          <p:cNvSpPr/>
          <p:nvPr/>
        </p:nvSpPr>
        <p:spPr>
          <a:xfrm>
            <a:off x="751460" y="1731416"/>
            <a:ext cx="2016224" cy="61757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 이름 입력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-1" y="651018"/>
            <a:ext cx="3288928" cy="3543994"/>
            <a:chOff x="-1" y="651018"/>
            <a:chExt cx="3288928" cy="3543994"/>
          </a:xfrm>
        </p:grpSpPr>
        <p:sp>
          <p:nvSpPr>
            <p:cNvPr id="214" name="직사각형 213"/>
            <p:cNvSpPr/>
            <p:nvPr/>
          </p:nvSpPr>
          <p:spPr>
            <a:xfrm>
              <a:off x="-1" y="907364"/>
              <a:ext cx="3288928" cy="32876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96640" y="651018"/>
              <a:ext cx="1816289" cy="647602"/>
              <a:chOff x="696640" y="651018"/>
              <a:chExt cx="1816289" cy="647602"/>
            </a:xfrm>
          </p:grpSpPr>
          <p:sp>
            <p:nvSpPr>
              <p:cNvPr id="16" name="모서리가 둥근 사각형 설명선 15"/>
              <p:cNvSpPr/>
              <p:nvPr/>
            </p:nvSpPr>
            <p:spPr>
              <a:xfrm>
                <a:off x="696640" y="669702"/>
                <a:ext cx="1816289" cy="628918"/>
              </a:xfrm>
              <a:prstGeom prst="wedgeRoundRectCallout">
                <a:avLst>
                  <a:gd name="adj1" fmla="val 901"/>
                  <a:gd name="adj2" fmla="val 66377"/>
                  <a:gd name="adj3" fmla="val 166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    메뉴 종</a:t>
                </a:r>
                <a:r>
                  <a:rPr lang="ko-KR" altLang="en-US" sz="15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합</a:t>
                </a:r>
              </a:p>
            </p:txBody>
          </p:sp>
          <p:pic>
            <p:nvPicPr>
              <p:cNvPr id="20" name="Picture 2" descr="C:\Users\sjce\Desktop\정리\임상규\리소스\icecoffe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656" y="651018"/>
                <a:ext cx="377565" cy="59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5" name="그룹 254"/>
          <p:cNvGrpSpPr/>
          <p:nvPr/>
        </p:nvGrpSpPr>
        <p:grpSpPr>
          <a:xfrm>
            <a:off x="3479674" y="4236009"/>
            <a:ext cx="626620" cy="598971"/>
            <a:chOff x="2484163" y="4195011"/>
            <a:chExt cx="626620" cy="598971"/>
          </a:xfrm>
        </p:grpSpPr>
        <p:sp>
          <p:nvSpPr>
            <p:cNvPr id="256" name="순서도: 연결자 255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이등변 삼각형 256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-1175568" y="4225381"/>
            <a:ext cx="626620" cy="598971"/>
            <a:chOff x="2484163" y="4195011"/>
            <a:chExt cx="626620" cy="598971"/>
          </a:xfrm>
        </p:grpSpPr>
        <p:sp>
          <p:nvSpPr>
            <p:cNvPr id="259" name="순서도: 연결자 258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이등변 삼각형 259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1" name="직사각형 320"/>
          <p:cNvSpPr/>
          <p:nvPr/>
        </p:nvSpPr>
        <p:spPr>
          <a:xfrm>
            <a:off x="0" y="4195011"/>
            <a:ext cx="3288928" cy="795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8292" y="4270102"/>
            <a:ext cx="626620" cy="598971"/>
            <a:chOff x="2484163" y="4195011"/>
            <a:chExt cx="626620" cy="598971"/>
          </a:xfrm>
        </p:grpSpPr>
        <p:sp>
          <p:nvSpPr>
            <p:cNvPr id="25" name="순서도: 연결자 24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127270" y="4258648"/>
            <a:ext cx="626620" cy="598971"/>
            <a:chOff x="2484163" y="4195011"/>
            <a:chExt cx="626620" cy="598971"/>
          </a:xfrm>
        </p:grpSpPr>
        <p:sp>
          <p:nvSpPr>
            <p:cNvPr id="253" name="순서도: 연결자 252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이등변 삼각형 253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5" name="그룹 324"/>
          <p:cNvGrpSpPr/>
          <p:nvPr/>
        </p:nvGrpSpPr>
        <p:grpSpPr>
          <a:xfrm>
            <a:off x="3479674" y="1368049"/>
            <a:ext cx="2135666" cy="532437"/>
            <a:chOff x="781578" y="1429627"/>
            <a:chExt cx="2135666" cy="532437"/>
          </a:xfrm>
        </p:grpSpPr>
        <p:pic>
          <p:nvPicPr>
            <p:cNvPr id="326" name="Picture 3"/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1578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" name="TextBox 326"/>
            <p:cNvSpPr txBox="1"/>
            <p:nvPr/>
          </p:nvSpPr>
          <p:spPr>
            <a:xfrm>
              <a:off x="1505618" y="1509414"/>
              <a:ext cx="1411626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메뉴 이름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pic>
        <p:nvPicPr>
          <p:cNvPr id="273" name="Picture 2" descr="C:\Users\sjce\Desktop\정리\임상규\리소스\icecoffee.png"/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3" y="139890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jce\Desktop\정리\임상규\리소스\use\170719\CoffeeBean2.png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9" y="254471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jce\Desktop\정리\임상규\리소스\use\170719\Ice2.png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6" y="36246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jce\Desktop\정리\임상규\리소스\use\170719\Milk2.png"/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310163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jce\Desktop\정리\임상규\리소스\use\170725\Syrup.png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6" y="198296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149646" y="1893838"/>
            <a:ext cx="2995266" cy="2000854"/>
            <a:chOff x="149646" y="1893838"/>
            <a:chExt cx="2995266" cy="2000854"/>
          </a:xfrm>
        </p:grpSpPr>
        <p:sp>
          <p:nvSpPr>
            <p:cNvPr id="22" name="직사각형 21"/>
            <p:cNvSpPr/>
            <p:nvPr/>
          </p:nvSpPr>
          <p:spPr>
            <a:xfrm>
              <a:off x="149646" y="2252960"/>
              <a:ext cx="2995266" cy="16417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149646" y="1893838"/>
              <a:ext cx="2995266" cy="3591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251" name="모서리가 둥근 직사각형 250"/>
          <p:cNvSpPr/>
          <p:nvPr/>
        </p:nvSpPr>
        <p:spPr>
          <a:xfrm>
            <a:off x="336600" y="3279322"/>
            <a:ext cx="1132685" cy="41471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취</a:t>
            </a:r>
            <a:r>
              <a:rPr lang="ko-KR" altLang="en-US" sz="1400" dirty="0" smtClean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 소</a:t>
            </a:r>
            <a:endParaRPr lang="ko-KR" altLang="en-US" sz="1400" dirty="0">
              <a:solidFill>
                <a:schemeClr val="tx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1869873" y="3289305"/>
            <a:ext cx="1132685" cy="414716"/>
          </a:xfrm>
          <a:prstGeom prst="roundRect">
            <a:avLst/>
          </a:prstGeom>
          <a:solidFill>
            <a:schemeClr val="accent3">
              <a:lumMod val="50000"/>
              <a:alpha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확 인</a:t>
            </a:r>
            <a:endParaRPr lang="en-US" altLang="ko-KR" sz="1400" dirty="0" smtClean="0">
              <a:solidFill>
                <a:schemeClr val="tx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-1428601" y="3318312"/>
            <a:ext cx="1132685" cy="41471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취</a:t>
            </a:r>
            <a:r>
              <a:rPr lang="ko-KR" altLang="en-US" sz="1400" dirty="0" smtClean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 소</a:t>
            </a:r>
            <a:endParaRPr lang="ko-KR" altLang="en-US" sz="1400" dirty="0">
              <a:solidFill>
                <a:schemeClr val="tx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3751426" y="3369951"/>
            <a:ext cx="1132685" cy="414716"/>
          </a:xfrm>
          <a:prstGeom prst="roundRect">
            <a:avLst/>
          </a:prstGeom>
          <a:solidFill>
            <a:schemeClr val="accent3">
              <a:lumMod val="50000"/>
              <a:alpha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확 인</a:t>
            </a:r>
            <a:endParaRPr lang="en-US" altLang="ko-KR" sz="1400" dirty="0" smtClean="0">
              <a:solidFill>
                <a:schemeClr val="tx1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-2831752" y="571327"/>
            <a:ext cx="926454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재료 사오기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직사각형 214"/>
          <p:cNvSpPr/>
          <p:nvPr/>
        </p:nvSpPr>
        <p:spPr>
          <a:xfrm>
            <a:off x="2734774" y="-52334"/>
            <a:ext cx="3288928" cy="5818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대체 처리 1"/>
          <p:cNvSpPr/>
          <p:nvPr/>
        </p:nvSpPr>
        <p:spPr>
          <a:xfrm>
            <a:off x="751460" y="1731416"/>
            <a:ext cx="2016224" cy="61757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 이름 입력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-1" y="381670"/>
            <a:ext cx="3288928" cy="4339164"/>
            <a:chOff x="-1" y="651018"/>
            <a:chExt cx="3288928" cy="3543994"/>
          </a:xfrm>
        </p:grpSpPr>
        <p:sp>
          <p:nvSpPr>
            <p:cNvPr id="214" name="직사각형 213"/>
            <p:cNvSpPr/>
            <p:nvPr/>
          </p:nvSpPr>
          <p:spPr>
            <a:xfrm>
              <a:off x="-1" y="907364"/>
              <a:ext cx="3288928" cy="32876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96640" y="651018"/>
              <a:ext cx="1816289" cy="647602"/>
              <a:chOff x="696640" y="651018"/>
              <a:chExt cx="1816289" cy="647602"/>
            </a:xfrm>
          </p:grpSpPr>
          <p:sp>
            <p:nvSpPr>
              <p:cNvPr id="16" name="모서리가 둥근 사각형 설명선 15"/>
              <p:cNvSpPr/>
              <p:nvPr/>
            </p:nvSpPr>
            <p:spPr>
              <a:xfrm>
                <a:off x="696640" y="669702"/>
                <a:ext cx="1816289" cy="628918"/>
              </a:xfrm>
              <a:prstGeom prst="wedgeRoundRectCallout">
                <a:avLst>
                  <a:gd name="adj1" fmla="val 901"/>
                  <a:gd name="adj2" fmla="val 66377"/>
                  <a:gd name="adj3" fmla="val 166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    메뉴 결</a:t>
                </a:r>
                <a:r>
                  <a:rPr lang="ko-KR" altLang="en-US" sz="15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과</a:t>
                </a:r>
              </a:p>
            </p:txBody>
          </p:sp>
          <p:pic>
            <p:nvPicPr>
              <p:cNvPr id="20" name="Picture 2" descr="C:\Users\sjce\Desktop\정리\임상규\리소스\icecoffe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656" y="651018"/>
                <a:ext cx="377565" cy="59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5" name="그룹 254"/>
          <p:cNvGrpSpPr/>
          <p:nvPr/>
        </p:nvGrpSpPr>
        <p:grpSpPr>
          <a:xfrm>
            <a:off x="3479674" y="4236009"/>
            <a:ext cx="626620" cy="598971"/>
            <a:chOff x="2484163" y="4195011"/>
            <a:chExt cx="626620" cy="598971"/>
          </a:xfrm>
        </p:grpSpPr>
        <p:sp>
          <p:nvSpPr>
            <p:cNvPr id="256" name="순서도: 연결자 255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이등변 삼각형 256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-1175568" y="4225381"/>
            <a:ext cx="626620" cy="598971"/>
            <a:chOff x="2484163" y="4195011"/>
            <a:chExt cx="626620" cy="598971"/>
          </a:xfrm>
        </p:grpSpPr>
        <p:sp>
          <p:nvSpPr>
            <p:cNvPr id="259" name="순서도: 연결자 258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이등변 삼각형 259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5" name="그룹 324"/>
          <p:cNvGrpSpPr/>
          <p:nvPr/>
        </p:nvGrpSpPr>
        <p:grpSpPr>
          <a:xfrm>
            <a:off x="3479674" y="1368049"/>
            <a:ext cx="2135666" cy="532437"/>
            <a:chOff x="781578" y="1429627"/>
            <a:chExt cx="2135666" cy="532437"/>
          </a:xfrm>
        </p:grpSpPr>
        <p:pic>
          <p:nvPicPr>
            <p:cNvPr id="326" name="Picture 3"/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1578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" name="TextBox 326"/>
            <p:cNvSpPr txBox="1"/>
            <p:nvPr/>
          </p:nvSpPr>
          <p:spPr>
            <a:xfrm>
              <a:off x="1505618" y="1509414"/>
              <a:ext cx="1411626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메뉴 이름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31" name="그룹 330"/>
          <p:cNvGrpSpPr/>
          <p:nvPr/>
        </p:nvGrpSpPr>
        <p:grpSpPr>
          <a:xfrm>
            <a:off x="-3152459" y="2118903"/>
            <a:ext cx="1758863" cy="532437"/>
            <a:chOff x="972574" y="1429627"/>
            <a:chExt cx="1758863" cy="532437"/>
          </a:xfrm>
        </p:grpSpPr>
        <p:pic>
          <p:nvPicPr>
            <p:cNvPr id="332" name="Picture 3"/>
            <p:cNvPicPr preferRelativeResize="0"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72574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3" name="TextBox 332"/>
            <p:cNvSpPr txBox="1"/>
            <p:nvPr/>
          </p:nvSpPr>
          <p:spPr>
            <a:xfrm>
              <a:off x="1505616" y="1509414"/>
              <a:ext cx="1225821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원두 종류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6" name="한쪽 모서리는 잘리고 다른 쪽 모서리는 둥근 사각형 375"/>
          <p:cNvSpPr/>
          <p:nvPr/>
        </p:nvSpPr>
        <p:spPr>
          <a:xfrm flipH="1">
            <a:off x="-3301871" y="4134457"/>
            <a:ext cx="1400706" cy="487311"/>
          </a:xfrm>
          <a:prstGeom prst="snipRoundRect">
            <a:avLst>
              <a:gd name="adj1" fmla="val 16667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ㅇㄴㅁㄷㅈ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-1704164" y="1669521"/>
            <a:ext cx="1587739" cy="540000"/>
          </a:xfrm>
          <a:prstGeom prst="roundRect">
            <a:avLst/>
          </a:prstGeom>
          <a:blipFill dpi="0" rotWithShape="1">
            <a:blip r:embed="rId10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헤드라인M" pitchFamily="18" charset="-127"/>
              </a:rPr>
              <a:t>소젖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-1830645" y="2480652"/>
            <a:ext cx="1587739" cy="540000"/>
          </a:xfrm>
          <a:prstGeom prst="roundRect">
            <a:avLst/>
          </a:prstGeom>
          <a:blipFill dpi="0" rotWithShape="1">
            <a:blip r:embed="rId10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헤드라인M" pitchFamily="18" charset="-127"/>
              </a:rPr>
              <a:t>서울 우유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-1830646" y="3239697"/>
            <a:ext cx="1587739" cy="540000"/>
          </a:xfrm>
          <a:prstGeom prst="roundRect">
            <a:avLst/>
          </a:prstGeom>
          <a:blipFill dpi="0" rotWithShape="1">
            <a:blip r:embed="rId10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헤드라인M" pitchFamily="18" charset="-127"/>
              </a:rPr>
              <a:t>모유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ea typeface="HY헤드라인M" pitchFamily="18" charset="-127"/>
            </a:endParaRPr>
          </a:p>
        </p:txBody>
      </p:sp>
      <p:pic>
        <p:nvPicPr>
          <p:cNvPr id="273" name="Picture 2" descr="C:\Users\sjce\Desktop\정리\임상규\리소스\icecoffee.png"/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3" y="139890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jce\Desktop\정리\임상규\리소스\use\170719\CoffeeBean2.png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9" y="254471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jce\Desktop\정리\임상규\리소스\use\170719\Ice2.png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6" y="36246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jce\Desktop\정리\임상규\리소스\use\170719\Milk2.png"/>
          <p:cNvPicPr preferRelativeResize="0"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310163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jce\Desktop\정리\임상규\리소스\use\170725\Syrup.png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6" y="198296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743169" y="4018134"/>
            <a:ext cx="180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메뉴 개발 완료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4301208" y="4065990"/>
            <a:ext cx="180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메뉴 개발 완료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pic>
        <p:nvPicPr>
          <p:cNvPr id="22" name="Picture 2" descr="C:\Users\sjce\Desktop\정리\임상규\리소스\popularit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072" y="10396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sjce\Desktop\정리\임상규\리소스\use\170728\ComprehensiveImage0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0" y="3330575"/>
            <a:ext cx="5365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sjce\Desktop\정리\임상규\리소스\use\170728\ComprehensiveImage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3" y="3351213"/>
            <a:ext cx="536575" cy="54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1" name="그룹 260"/>
          <p:cNvGrpSpPr/>
          <p:nvPr/>
        </p:nvGrpSpPr>
        <p:grpSpPr>
          <a:xfrm>
            <a:off x="-4271912" y="2947082"/>
            <a:ext cx="1944168" cy="385397"/>
            <a:chOff x="972574" y="1541684"/>
            <a:chExt cx="1742212" cy="385397"/>
          </a:xfrm>
        </p:grpSpPr>
        <p:pic>
          <p:nvPicPr>
            <p:cNvPr id="262" name="Picture 3"/>
            <p:cNvPicPr preferRelativeResize="0"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72574" y="1541684"/>
              <a:ext cx="338007" cy="381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/>
            <p:cNvSpPr txBox="1"/>
            <p:nvPr/>
          </p:nvSpPr>
          <p:spPr>
            <a:xfrm>
              <a:off x="1303160" y="1560704"/>
              <a:ext cx="1411626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 인기도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2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 214"/>
          <p:cNvSpPr/>
          <p:nvPr/>
        </p:nvSpPr>
        <p:spPr>
          <a:xfrm>
            <a:off x="944" y="-14350"/>
            <a:ext cx="3288928" cy="581825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8" name="모서리가 둥근 직사각형 397"/>
          <p:cNvSpPr/>
          <p:nvPr/>
        </p:nvSpPr>
        <p:spPr>
          <a:xfrm>
            <a:off x="3504952" y="4990182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399" name="모서리가 둥근 직사각형 398"/>
          <p:cNvSpPr/>
          <p:nvPr/>
        </p:nvSpPr>
        <p:spPr>
          <a:xfrm>
            <a:off x="5110541" y="4989260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grpSp>
        <p:nvGrpSpPr>
          <p:cNvPr id="182" name="그룹 181"/>
          <p:cNvGrpSpPr/>
          <p:nvPr/>
        </p:nvGrpSpPr>
        <p:grpSpPr>
          <a:xfrm>
            <a:off x="-4271912" y="-100233"/>
            <a:ext cx="3289617" cy="5813496"/>
            <a:chOff x="-4271912" y="-100233"/>
            <a:chExt cx="3289617" cy="5813496"/>
          </a:xfrm>
        </p:grpSpPr>
        <p:sp>
          <p:nvSpPr>
            <p:cNvPr id="408" name="직사각형 407"/>
            <p:cNvSpPr/>
            <p:nvPr/>
          </p:nvSpPr>
          <p:spPr>
            <a:xfrm>
              <a:off x="-4271223" y="2532259"/>
              <a:ext cx="3288928" cy="1935238"/>
            </a:xfrm>
            <a:prstGeom prst="rect">
              <a:avLst/>
            </a:prstGeom>
            <a:solidFill>
              <a:schemeClr val="bg1">
                <a:lumMod val="65000"/>
                <a:alpha val="86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직사각형 408"/>
            <p:cNvSpPr/>
            <p:nvPr/>
          </p:nvSpPr>
          <p:spPr>
            <a:xfrm>
              <a:off x="-4271223" y="719867"/>
              <a:ext cx="1348988" cy="1020304"/>
            </a:xfrm>
            <a:prstGeom prst="rect">
              <a:avLst/>
            </a:prstGeom>
            <a:solidFill>
              <a:schemeClr val="bg1">
                <a:lumMod val="65000"/>
                <a:alpha val="86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-2381230" y="719867"/>
              <a:ext cx="1397991" cy="1020304"/>
            </a:xfrm>
            <a:prstGeom prst="rect">
              <a:avLst/>
            </a:prstGeom>
            <a:solidFill>
              <a:schemeClr val="bg1">
                <a:lumMod val="65000"/>
                <a:alpha val="86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>
              <a:off x="-4271912" y="-100233"/>
              <a:ext cx="3288673" cy="820100"/>
            </a:xfrm>
            <a:prstGeom prst="rect">
              <a:avLst/>
            </a:prstGeom>
            <a:solidFill>
              <a:schemeClr val="bg1">
                <a:lumMod val="65000"/>
                <a:alpha val="86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>
              <a:off x="-2922235" y="719868"/>
              <a:ext cx="541005" cy="1020304"/>
            </a:xfrm>
            <a:prstGeom prst="rect">
              <a:avLst/>
            </a:prstGeom>
            <a:solidFill>
              <a:schemeClr val="bg1">
                <a:lumMod val="65000"/>
                <a:alpha val="86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-4271223" y="1740171"/>
              <a:ext cx="3288928" cy="792087"/>
            </a:xfrm>
            <a:prstGeom prst="rect">
              <a:avLst/>
            </a:prstGeom>
            <a:solidFill>
              <a:schemeClr val="bg1">
                <a:lumMod val="65000"/>
                <a:alpha val="86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직사각형 414"/>
            <p:cNvSpPr/>
            <p:nvPr/>
          </p:nvSpPr>
          <p:spPr>
            <a:xfrm>
              <a:off x="-4271695" y="4467497"/>
              <a:ext cx="3288928" cy="1245766"/>
            </a:xfrm>
            <a:prstGeom prst="rect">
              <a:avLst/>
            </a:prstGeom>
            <a:solidFill>
              <a:schemeClr val="bg1">
                <a:lumMod val="65000"/>
                <a:alpha val="86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7" name="그룹 416"/>
            <p:cNvGrpSpPr/>
            <p:nvPr/>
          </p:nvGrpSpPr>
          <p:grpSpPr>
            <a:xfrm>
              <a:off x="-4271912" y="2541910"/>
              <a:ext cx="3288928" cy="1925587"/>
              <a:chOff x="-4271912" y="2541910"/>
              <a:chExt cx="3288928" cy="1925587"/>
            </a:xfrm>
          </p:grpSpPr>
          <p:sp>
            <p:nvSpPr>
              <p:cNvPr id="418" name="직사각형 417"/>
              <p:cNvSpPr/>
              <p:nvPr/>
            </p:nvSpPr>
            <p:spPr>
              <a:xfrm>
                <a:off x="-4271912" y="3345836"/>
                <a:ext cx="3288928" cy="11216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91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1500" dirty="0" smtClean="0"/>
                  <a:t>이</a:t>
                </a:r>
                <a:r>
                  <a:rPr lang="ko-KR" altLang="en-US" sz="1500" dirty="0"/>
                  <a:t>제</a:t>
                </a:r>
                <a:r>
                  <a:rPr lang="ko-KR" altLang="en-US" sz="1500" dirty="0" smtClean="0"/>
                  <a:t>부터</a:t>
                </a:r>
                <a:endParaRPr lang="en-US" altLang="ko-KR" sz="1500" dirty="0" smtClean="0"/>
              </a:p>
              <a:p>
                <a:pPr algn="r"/>
                <a:r>
                  <a:rPr lang="ko-KR" altLang="en-US" sz="1500" dirty="0" smtClean="0"/>
                  <a:t>카페를 잘 운영해보도록</a:t>
                </a:r>
                <a:r>
                  <a:rPr lang="en-US" altLang="ko-KR" sz="1500" dirty="0" smtClean="0"/>
                  <a:t>….</a:t>
                </a:r>
              </a:p>
              <a:p>
                <a:pPr algn="r"/>
                <a:r>
                  <a:rPr lang="ko-KR" altLang="en-US" sz="1500" dirty="0" smtClean="0"/>
                  <a:t>행운을 빌지</a:t>
                </a:r>
                <a:r>
                  <a:rPr lang="en-US" altLang="ko-KR" sz="1500" dirty="0" smtClean="0"/>
                  <a:t>.</a:t>
                </a:r>
                <a:endParaRPr lang="en-US" altLang="ko-KR" sz="1500" dirty="0"/>
              </a:p>
            </p:txBody>
          </p:sp>
          <p:pic>
            <p:nvPicPr>
              <p:cNvPr id="419" name="Picture 2" descr="C:\Users\sjce\Desktop\정리\임상규\리소스\점주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1912" y="2541910"/>
                <a:ext cx="1489724" cy="1489724"/>
              </a:xfrm>
              <a:prstGeom prst="rect">
                <a:avLst/>
              </a:prstGeom>
              <a:noFill/>
              <a:effectLst>
                <a:reflection endPos="0" dist="50800" dir="5400000" sy="-100000" algn="bl" rotWithShape="0"/>
              </a:effectLst>
              <a:scene3d>
                <a:camera prst="orthographicFront">
                  <a:rot lat="0" lon="1080000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5" name="그룹 184"/>
          <p:cNvGrpSpPr/>
          <p:nvPr/>
        </p:nvGrpSpPr>
        <p:grpSpPr>
          <a:xfrm>
            <a:off x="4421537" y="254151"/>
            <a:ext cx="573042" cy="565148"/>
            <a:chOff x="4421537" y="254151"/>
            <a:chExt cx="573042" cy="565148"/>
          </a:xfrm>
        </p:grpSpPr>
        <p:sp>
          <p:nvSpPr>
            <p:cNvPr id="183" name="1/2 액자 182"/>
            <p:cNvSpPr/>
            <p:nvPr/>
          </p:nvSpPr>
          <p:spPr>
            <a:xfrm rot="8100000">
              <a:off x="4421537" y="254151"/>
              <a:ext cx="273330" cy="273330"/>
            </a:xfrm>
            <a:prstGeom prst="halfFrame">
              <a:avLst>
                <a:gd name="adj1" fmla="val 10754"/>
                <a:gd name="adj2" fmla="val 12366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>
                <a:rot lat="0" lon="12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0" name="1/2 액자 419"/>
            <p:cNvSpPr/>
            <p:nvPr/>
          </p:nvSpPr>
          <p:spPr>
            <a:xfrm rot="8100000">
              <a:off x="4619290" y="257509"/>
              <a:ext cx="273330" cy="273330"/>
            </a:xfrm>
            <a:prstGeom prst="halfFrame">
              <a:avLst>
                <a:gd name="adj1" fmla="val 10754"/>
                <a:gd name="adj2" fmla="val 12366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>
                <a:rot lat="0" lon="12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4531352" y="591421"/>
              <a:ext cx="463227" cy="227878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SKIP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3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-2831752" y="571327"/>
            <a:ext cx="926454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재료 사오기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직사각형 213"/>
          <p:cNvSpPr/>
          <p:nvPr/>
        </p:nvSpPr>
        <p:spPr>
          <a:xfrm>
            <a:off x="-1" y="525686"/>
            <a:ext cx="3288928" cy="4080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직사각형 215"/>
          <p:cNvSpPr/>
          <p:nvPr/>
        </p:nvSpPr>
        <p:spPr>
          <a:xfrm>
            <a:off x="-2" y="4608771"/>
            <a:ext cx="3288928" cy="579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>
            <a:off x="2734774" y="-52334"/>
            <a:ext cx="3288928" cy="5818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254" y="525686"/>
            <a:ext cx="3288928" cy="5791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-6194" y="525686"/>
            <a:ext cx="1405608" cy="532437"/>
            <a:chOff x="781578" y="1429627"/>
            <a:chExt cx="1405608" cy="532437"/>
          </a:xfrm>
        </p:grpSpPr>
        <p:pic>
          <p:nvPicPr>
            <p:cNvPr id="19" name="Picture 3"/>
            <p:cNvPicPr preferRelativeResize="0"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1578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" name="TextBox 226"/>
            <p:cNvSpPr txBox="1"/>
            <p:nvPr/>
          </p:nvSpPr>
          <p:spPr>
            <a:xfrm>
              <a:off x="1505618" y="1509414"/>
              <a:ext cx="681568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원두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" name="곱셈 기호 23"/>
          <p:cNvSpPr/>
          <p:nvPr/>
        </p:nvSpPr>
        <p:spPr>
          <a:xfrm>
            <a:off x="2586929" y="525686"/>
            <a:ext cx="678559" cy="578165"/>
          </a:xfrm>
          <a:prstGeom prst="mathMultiply">
            <a:avLst/>
          </a:prstGeom>
          <a:solidFill>
            <a:srgbClr val="D2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왼쪽 화살표 227"/>
          <p:cNvSpPr/>
          <p:nvPr/>
        </p:nvSpPr>
        <p:spPr>
          <a:xfrm>
            <a:off x="437949" y="4680049"/>
            <a:ext cx="685007" cy="454149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-1905298" y="1706763"/>
            <a:ext cx="1587739" cy="540000"/>
          </a:xfrm>
          <a:prstGeom prst="roundRect">
            <a:avLst/>
          </a:prstGeom>
          <a:blipFill dpi="0" rotWithShape="1">
            <a:blip r:embed="rId8">
              <a:alphaModFix amt="85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중국산 원두</a:t>
            </a:r>
            <a:endParaRPr lang="en-US" altLang="ko-KR" sz="1500" dirty="0" smtClean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(50</a:t>
            </a:r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15443" y="1696278"/>
            <a:ext cx="1587739" cy="540000"/>
          </a:xfrm>
          <a:prstGeom prst="round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중국산 원두</a:t>
            </a:r>
            <a:endParaRPr lang="en-US" altLang="ko-KR" sz="1500" dirty="0" smtClean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(50</a:t>
            </a:r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52026" y="2674275"/>
            <a:ext cx="1587739" cy="540000"/>
          </a:xfrm>
          <a:prstGeom prst="round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그</a:t>
            </a: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냥</a:t>
            </a:r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원두</a:t>
            </a:r>
            <a:endParaRPr lang="en-US" altLang="ko-KR" sz="1500" dirty="0" smtClean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(80</a:t>
            </a:r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</a:t>
            </a: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원</a:t>
            </a:r>
            <a:r>
              <a:rPr lang="en-US" altLang="ko-KR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802499" y="3554459"/>
            <a:ext cx="1587739" cy="540000"/>
          </a:xfrm>
          <a:prstGeom prst="round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고양이 똥 원두</a:t>
            </a:r>
            <a:endParaRPr lang="en-US" altLang="ko-KR" sz="1500" dirty="0" smtClean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(100</a:t>
            </a:r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-2031779" y="2517894"/>
            <a:ext cx="1587739" cy="540000"/>
          </a:xfrm>
          <a:prstGeom prst="roundRect">
            <a:avLst/>
          </a:prstGeom>
          <a:blipFill dpi="0" rotWithShape="1">
            <a:blip r:embed="rId8">
              <a:alphaModFix amt="85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그냥 원두</a:t>
            </a:r>
            <a:endParaRPr lang="en-US" altLang="ko-KR" sz="1500" dirty="0" smtClean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(80</a:t>
            </a:r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-2031780" y="3276939"/>
            <a:ext cx="1587739" cy="540000"/>
          </a:xfrm>
          <a:prstGeom prst="roundRect">
            <a:avLst/>
          </a:prstGeom>
          <a:blipFill dpi="0" rotWithShape="1">
            <a:blip r:embed="rId8">
              <a:alphaModFix amt="85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고양이 똥 원두</a:t>
            </a:r>
            <a:endParaRPr lang="en-US" altLang="ko-KR" sz="1500" dirty="0" smtClean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(100</a:t>
            </a:r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8" name="곱셈 기호 237"/>
          <p:cNvSpPr/>
          <p:nvPr/>
        </p:nvSpPr>
        <p:spPr>
          <a:xfrm>
            <a:off x="3312912" y="743374"/>
            <a:ext cx="678559" cy="578165"/>
          </a:xfrm>
          <a:prstGeom prst="mathMultiply">
            <a:avLst/>
          </a:prstGeom>
          <a:solidFill>
            <a:srgbClr val="D2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950110" y="4679402"/>
            <a:ext cx="684000" cy="4536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왼쪽 화살표 240"/>
          <p:cNvSpPr/>
          <p:nvPr/>
        </p:nvSpPr>
        <p:spPr>
          <a:xfrm>
            <a:off x="3576967" y="4236656"/>
            <a:ext cx="685007" cy="454149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오른쪽 화살표 241"/>
          <p:cNvSpPr/>
          <p:nvPr/>
        </p:nvSpPr>
        <p:spPr>
          <a:xfrm>
            <a:off x="5089128" y="4236009"/>
            <a:ext cx="684000" cy="4536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-2831752" y="571327"/>
            <a:ext cx="926454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재료 사오기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직사각형 213"/>
          <p:cNvSpPr/>
          <p:nvPr/>
        </p:nvSpPr>
        <p:spPr>
          <a:xfrm>
            <a:off x="-1" y="1368198"/>
            <a:ext cx="3288928" cy="4082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직사각형 215"/>
          <p:cNvSpPr/>
          <p:nvPr/>
        </p:nvSpPr>
        <p:spPr>
          <a:xfrm>
            <a:off x="-2" y="4872838"/>
            <a:ext cx="3288928" cy="579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>
            <a:off x="2734774" y="-52334"/>
            <a:ext cx="3288928" cy="5818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254" y="784011"/>
            <a:ext cx="3288928" cy="579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왼쪽 화살표 227"/>
          <p:cNvSpPr/>
          <p:nvPr/>
        </p:nvSpPr>
        <p:spPr>
          <a:xfrm>
            <a:off x="494520" y="4953020"/>
            <a:ext cx="685007" cy="454149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왼쪽 화살표 228"/>
          <p:cNvSpPr/>
          <p:nvPr/>
        </p:nvSpPr>
        <p:spPr>
          <a:xfrm rot="10800000">
            <a:off x="1962005" y="4953019"/>
            <a:ext cx="685007" cy="454149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-1905298" y="1706763"/>
            <a:ext cx="1587739" cy="540000"/>
          </a:xfrm>
          <a:prstGeom prst="roundRect">
            <a:avLst/>
          </a:prstGeom>
          <a:blipFill dpi="0" rotWithShape="1">
            <a:blip r:embed="rId7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소젖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15443" y="1696278"/>
            <a:ext cx="1587739" cy="540000"/>
          </a:xfrm>
          <a:prstGeom prst="round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소젖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52026" y="2674275"/>
            <a:ext cx="1587739" cy="540000"/>
          </a:xfrm>
          <a:prstGeom prst="round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서울 우유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(80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802499" y="3554459"/>
            <a:ext cx="1587739" cy="540000"/>
          </a:xfrm>
          <a:prstGeom prst="round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모유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(100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-2031779" y="2517894"/>
            <a:ext cx="1587739" cy="540000"/>
          </a:xfrm>
          <a:prstGeom prst="roundRect">
            <a:avLst/>
          </a:prstGeom>
          <a:blipFill dpi="0" rotWithShape="1">
            <a:blip r:embed="rId7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서울 우유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(80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-2031780" y="3276939"/>
            <a:ext cx="1587739" cy="540000"/>
          </a:xfrm>
          <a:prstGeom prst="roundRect">
            <a:avLst/>
          </a:prstGeom>
          <a:blipFill dpi="0" rotWithShape="1">
            <a:blip r:embed="rId7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모유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(100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6" name="Picture 2" descr="C:\Users\sjce\Desktop\임상규\리소스\use\170719\Mil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11" y="819190"/>
            <a:ext cx="1450975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00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-2831752" y="571327"/>
            <a:ext cx="926454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재료 사오기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직사각형 213"/>
          <p:cNvSpPr/>
          <p:nvPr/>
        </p:nvSpPr>
        <p:spPr>
          <a:xfrm>
            <a:off x="-1" y="1368198"/>
            <a:ext cx="3288928" cy="4082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직사각형 215"/>
          <p:cNvSpPr/>
          <p:nvPr/>
        </p:nvSpPr>
        <p:spPr>
          <a:xfrm>
            <a:off x="-2" y="4872838"/>
            <a:ext cx="3288928" cy="579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>
            <a:off x="2734774" y="-52334"/>
            <a:ext cx="3288928" cy="5818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254" y="784011"/>
            <a:ext cx="3288928" cy="579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왼쪽 화살표 227"/>
          <p:cNvSpPr/>
          <p:nvPr/>
        </p:nvSpPr>
        <p:spPr>
          <a:xfrm>
            <a:off x="650894" y="4953020"/>
            <a:ext cx="685007" cy="454149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왼쪽 화살표 228"/>
          <p:cNvSpPr/>
          <p:nvPr/>
        </p:nvSpPr>
        <p:spPr>
          <a:xfrm rot="10800000">
            <a:off x="2004874" y="4910095"/>
            <a:ext cx="685007" cy="454149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-1905298" y="1706763"/>
            <a:ext cx="1587739" cy="540000"/>
          </a:xfrm>
          <a:prstGeom prst="roundRect">
            <a:avLst/>
          </a:prstGeom>
          <a:blipFill dpi="0" rotWithShape="1">
            <a:blip r:embed="rId7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대강 얼음</a:t>
            </a:r>
            <a:endParaRPr lang="en-US" altLang="ko-KR" sz="1500" dirty="0" smtClean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(50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15443" y="1696278"/>
            <a:ext cx="1587739" cy="540000"/>
          </a:xfrm>
          <a:prstGeom prst="round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대강 얼음</a:t>
            </a:r>
            <a:endParaRPr lang="en-US" altLang="ko-KR" sz="1500" dirty="0" smtClean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(50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52026" y="2674275"/>
            <a:ext cx="1587739" cy="540000"/>
          </a:xfrm>
          <a:prstGeom prst="round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아리수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얼음</a:t>
            </a:r>
            <a:endParaRPr lang="en-US" altLang="ko-KR" sz="1500" dirty="0" smtClean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(80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802499" y="3554459"/>
            <a:ext cx="1587739" cy="540000"/>
          </a:xfrm>
          <a:prstGeom prst="round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북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극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얼음</a:t>
            </a:r>
            <a:endParaRPr lang="en-US" altLang="ko-KR" sz="1500" dirty="0" smtClean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(100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-2031779" y="2517894"/>
            <a:ext cx="1587739" cy="540000"/>
          </a:xfrm>
          <a:prstGeom prst="roundRect">
            <a:avLst/>
          </a:prstGeom>
          <a:blipFill dpi="0" rotWithShape="1">
            <a:blip r:embed="rId7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아리수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얼음</a:t>
            </a:r>
            <a:endParaRPr lang="en-US" altLang="ko-KR" sz="1500" dirty="0" smtClean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(80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-2031780" y="3276939"/>
            <a:ext cx="1587739" cy="540000"/>
          </a:xfrm>
          <a:prstGeom prst="roundRect">
            <a:avLst/>
          </a:prstGeom>
          <a:blipFill dpi="0" rotWithShape="1">
            <a:blip r:embed="rId7">
              <a:alphaModFix amt="60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북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극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얼음</a:t>
            </a:r>
            <a:endParaRPr lang="en-US" altLang="ko-KR" sz="1500" dirty="0" smtClean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(100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 descr="C:\Users\sjce\Desktop\임상규\리소스\use\170719\I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0" y="798496"/>
            <a:ext cx="1444625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0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-2831752" y="571327"/>
            <a:ext cx="926454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재료 사오기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직사각형 213"/>
          <p:cNvSpPr/>
          <p:nvPr/>
        </p:nvSpPr>
        <p:spPr>
          <a:xfrm>
            <a:off x="-1" y="907363"/>
            <a:ext cx="3288928" cy="40828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직사각형 214"/>
          <p:cNvSpPr/>
          <p:nvPr/>
        </p:nvSpPr>
        <p:spPr>
          <a:xfrm>
            <a:off x="2734774" y="-52334"/>
            <a:ext cx="3288928" cy="5818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대체 처리 1"/>
          <p:cNvSpPr/>
          <p:nvPr/>
        </p:nvSpPr>
        <p:spPr>
          <a:xfrm>
            <a:off x="3792984" y="1218167"/>
            <a:ext cx="2016224" cy="6175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7" name="Picture 3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183680" y="1350494"/>
            <a:ext cx="720000" cy="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696640" y="651018"/>
            <a:ext cx="1816289" cy="647602"/>
            <a:chOff x="696640" y="651018"/>
            <a:chExt cx="1816289" cy="647602"/>
          </a:xfrm>
        </p:grpSpPr>
        <p:sp>
          <p:nvSpPr>
            <p:cNvPr id="16" name="모서리가 둥근 사각형 설명선 15"/>
            <p:cNvSpPr/>
            <p:nvPr/>
          </p:nvSpPr>
          <p:spPr>
            <a:xfrm>
              <a:off x="696640" y="669702"/>
              <a:ext cx="1816289" cy="628918"/>
            </a:xfrm>
            <a:prstGeom prst="wedgeRoundRectCallout">
              <a:avLst>
                <a:gd name="adj1" fmla="val 901"/>
                <a:gd name="adj2" fmla="val 66377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   이번 달 현황</a:t>
              </a:r>
              <a:endParaRPr lang="ko-KR" altLang="en-US" sz="1500" dirty="0">
                <a:solidFill>
                  <a:schemeClr val="accent6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pic>
          <p:nvPicPr>
            <p:cNvPr id="20" name="Picture 2" descr="C:\Users\sjce\Desktop\정리\임상규\리소스\icecoffe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56" y="651018"/>
              <a:ext cx="377565" cy="59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408608" y="1605806"/>
            <a:ext cx="1571499" cy="486000"/>
            <a:chOff x="408608" y="1605806"/>
            <a:chExt cx="1571499" cy="486000"/>
          </a:xfrm>
        </p:grpSpPr>
        <p:pic>
          <p:nvPicPr>
            <p:cNvPr id="21" name="Picture 3" descr="C:\Users\sjce\Desktop\정리\임상규\리소스\coffeedrink.png"/>
            <p:cNvPicPr preferRelativeResize="0"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608" y="1605806"/>
              <a:ext cx="448488" cy="4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1" name="TextBox 230"/>
            <p:cNvSpPr txBox="1"/>
            <p:nvPr/>
          </p:nvSpPr>
          <p:spPr>
            <a:xfrm>
              <a:off x="857813" y="1792160"/>
              <a:ext cx="1122294" cy="227878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이번 달 고객 수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414842" y="3280046"/>
            <a:ext cx="1571499" cy="486000"/>
            <a:chOff x="408608" y="1624562"/>
            <a:chExt cx="1571499" cy="486000"/>
          </a:xfrm>
        </p:grpSpPr>
        <p:pic>
          <p:nvPicPr>
            <p:cNvPr id="244" name="Picture 3"/>
            <p:cNvPicPr preferRelativeResize="0"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8608" y="1624562"/>
              <a:ext cx="448488" cy="4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" name="TextBox 244"/>
            <p:cNvSpPr txBox="1"/>
            <p:nvPr/>
          </p:nvSpPr>
          <p:spPr>
            <a:xfrm>
              <a:off x="857813" y="1792160"/>
              <a:ext cx="1122294" cy="227878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이번 달 수</a:t>
              </a:r>
              <a:r>
                <a:rPr lang="ko-KR" altLang="en-US" dirty="0">
                  <a:latin typeface="HY헤드라인M" pitchFamily="18" charset="-127"/>
                  <a:ea typeface="HY헤드라인M" pitchFamily="18" charset="-127"/>
                </a:rPr>
                <a:t>익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419584" y="2469902"/>
            <a:ext cx="1573200" cy="486000"/>
            <a:chOff x="478588" y="1605806"/>
            <a:chExt cx="1501519" cy="486000"/>
          </a:xfrm>
        </p:grpSpPr>
        <p:pic>
          <p:nvPicPr>
            <p:cNvPr id="247" name="Picture 3"/>
            <p:cNvPicPr preferRelativeResize="0"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8588" y="1605806"/>
              <a:ext cx="450000" cy="4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" name="TextBox 247"/>
            <p:cNvSpPr txBox="1"/>
            <p:nvPr/>
          </p:nvSpPr>
          <p:spPr>
            <a:xfrm>
              <a:off x="857813" y="1792160"/>
              <a:ext cx="1122294" cy="227878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이번 달 판매량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9" name="TextBox 248"/>
          <p:cNvSpPr txBox="1"/>
          <p:nvPr/>
        </p:nvSpPr>
        <p:spPr>
          <a:xfrm>
            <a:off x="1071473" y="2091806"/>
            <a:ext cx="2922247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=&gt; 500</a:t>
            </a:r>
            <a:r>
              <a:rPr lang="ko-KR" altLang="en-US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명</a:t>
            </a:r>
            <a:endParaRPr lang="en-US" altLang="ko-KR" dirty="0" smtClean="0">
              <a:solidFill>
                <a:schemeClr val="accent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064667" y="2915268"/>
            <a:ext cx="2922247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=&gt; 500</a:t>
            </a:r>
            <a:r>
              <a:rPr lang="ko-KR" altLang="en-US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잔</a:t>
            </a:r>
            <a:endParaRPr lang="en-US" altLang="ko-KR" dirty="0" smtClean="0">
              <a:solidFill>
                <a:schemeClr val="accent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76796" y="3709168"/>
            <a:ext cx="2922247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=&gt; 500</a:t>
            </a:r>
            <a:r>
              <a:rPr lang="ko-KR" altLang="en-US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원</a:t>
            </a:r>
            <a:endParaRPr lang="en-US" altLang="ko-KR" dirty="0" smtClean="0">
              <a:solidFill>
                <a:schemeClr val="accent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484163" y="4195011"/>
            <a:ext cx="626620" cy="598971"/>
            <a:chOff x="2484163" y="4195011"/>
            <a:chExt cx="626620" cy="598971"/>
          </a:xfrm>
        </p:grpSpPr>
        <p:sp>
          <p:nvSpPr>
            <p:cNvPr id="25" name="순서도: 연결자 24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127270" y="4258648"/>
            <a:ext cx="626620" cy="598971"/>
            <a:chOff x="2484163" y="4195011"/>
            <a:chExt cx="626620" cy="598971"/>
          </a:xfrm>
        </p:grpSpPr>
        <p:sp>
          <p:nvSpPr>
            <p:cNvPr id="253" name="순서도: 연결자 252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이등변 삼각형 253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3479674" y="4236009"/>
            <a:ext cx="626620" cy="598971"/>
            <a:chOff x="2484163" y="4195011"/>
            <a:chExt cx="626620" cy="598971"/>
          </a:xfrm>
        </p:grpSpPr>
        <p:sp>
          <p:nvSpPr>
            <p:cNvPr id="256" name="순서도: 연결자 255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이등변 삼각형 256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-1175568" y="4225381"/>
            <a:ext cx="626620" cy="598971"/>
            <a:chOff x="2484163" y="4195011"/>
            <a:chExt cx="626620" cy="598971"/>
          </a:xfrm>
        </p:grpSpPr>
        <p:sp>
          <p:nvSpPr>
            <p:cNvPr id="259" name="순서도: 연결자 258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이등변 삼각형 259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9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-2831752" y="571327"/>
            <a:ext cx="926454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재료 사오기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직사각형 213"/>
          <p:cNvSpPr/>
          <p:nvPr/>
        </p:nvSpPr>
        <p:spPr>
          <a:xfrm>
            <a:off x="-1" y="907363"/>
            <a:ext cx="3288928" cy="40828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직사각형 214"/>
          <p:cNvSpPr/>
          <p:nvPr/>
        </p:nvSpPr>
        <p:spPr>
          <a:xfrm>
            <a:off x="2734774" y="-52334"/>
            <a:ext cx="3288928" cy="5818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대체 처리 1"/>
          <p:cNvSpPr/>
          <p:nvPr/>
        </p:nvSpPr>
        <p:spPr>
          <a:xfrm>
            <a:off x="3792984" y="1218167"/>
            <a:ext cx="2016224" cy="6175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7" name="Picture 3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183680" y="1350494"/>
            <a:ext cx="720000" cy="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696640" y="651018"/>
            <a:ext cx="1816289" cy="647602"/>
            <a:chOff x="696640" y="651018"/>
            <a:chExt cx="1816289" cy="647602"/>
          </a:xfrm>
        </p:grpSpPr>
        <p:sp>
          <p:nvSpPr>
            <p:cNvPr id="16" name="모서리가 둥근 사각형 설명선 15"/>
            <p:cNvSpPr/>
            <p:nvPr/>
          </p:nvSpPr>
          <p:spPr>
            <a:xfrm>
              <a:off x="696640" y="669702"/>
              <a:ext cx="1816289" cy="628918"/>
            </a:xfrm>
            <a:prstGeom prst="wedgeRoundRectCallout">
              <a:avLst>
                <a:gd name="adj1" fmla="val 901"/>
                <a:gd name="adj2" fmla="val 66377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   전체 현황</a:t>
              </a:r>
              <a:endParaRPr lang="ko-KR" altLang="en-US" sz="1500" dirty="0">
                <a:solidFill>
                  <a:schemeClr val="accent6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pic>
          <p:nvPicPr>
            <p:cNvPr id="20" name="Picture 2" descr="C:\Users\sjce\Desktop\정리\임상규\리소스\icecoffe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56" y="651018"/>
              <a:ext cx="377565" cy="59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408608" y="1605806"/>
            <a:ext cx="1571499" cy="486000"/>
            <a:chOff x="408608" y="1605806"/>
            <a:chExt cx="1571499" cy="486000"/>
          </a:xfrm>
        </p:grpSpPr>
        <p:pic>
          <p:nvPicPr>
            <p:cNvPr id="21" name="Picture 3" descr="C:\Users\sjce\Desktop\정리\임상규\리소스\coffeedrink.png"/>
            <p:cNvPicPr preferRelativeResize="0"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608" y="1605806"/>
              <a:ext cx="448488" cy="4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1" name="TextBox 230"/>
            <p:cNvSpPr txBox="1"/>
            <p:nvPr/>
          </p:nvSpPr>
          <p:spPr>
            <a:xfrm>
              <a:off x="857813" y="1792160"/>
              <a:ext cx="1122294" cy="227878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dirty="0">
                  <a:latin typeface="HY헤드라인M" pitchFamily="18" charset="-127"/>
                  <a:ea typeface="HY헤드라인M" pitchFamily="18" charset="-127"/>
                </a:rPr>
                <a:t>총</a:t>
              </a:r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 고객 수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414842" y="3280046"/>
            <a:ext cx="1571499" cy="486000"/>
            <a:chOff x="408608" y="1624562"/>
            <a:chExt cx="1571499" cy="486000"/>
          </a:xfrm>
        </p:grpSpPr>
        <p:pic>
          <p:nvPicPr>
            <p:cNvPr id="244" name="Picture 3"/>
            <p:cNvPicPr preferRelativeResize="0"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8608" y="1624562"/>
              <a:ext cx="448488" cy="4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" name="TextBox 244"/>
            <p:cNvSpPr txBox="1"/>
            <p:nvPr/>
          </p:nvSpPr>
          <p:spPr>
            <a:xfrm>
              <a:off x="857813" y="1792160"/>
              <a:ext cx="1122294" cy="227878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dirty="0">
                  <a:latin typeface="HY헤드라인M" pitchFamily="18" charset="-127"/>
                  <a:ea typeface="HY헤드라인M" pitchFamily="18" charset="-127"/>
                </a:rPr>
                <a:t>총</a:t>
              </a:r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 수</a:t>
              </a:r>
              <a:r>
                <a:rPr lang="ko-KR" altLang="en-US" dirty="0">
                  <a:latin typeface="HY헤드라인M" pitchFamily="18" charset="-127"/>
                  <a:ea typeface="HY헤드라인M" pitchFamily="18" charset="-127"/>
                </a:rPr>
                <a:t>익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419584" y="2469902"/>
            <a:ext cx="1573200" cy="486000"/>
            <a:chOff x="478588" y="1605806"/>
            <a:chExt cx="1501519" cy="486000"/>
          </a:xfrm>
        </p:grpSpPr>
        <p:pic>
          <p:nvPicPr>
            <p:cNvPr id="247" name="Picture 3"/>
            <p:cNvPicPr preferRelativeResize="0"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8588" y="1605806"/>
              <a:ext cx="450000" cy="4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" name="TextBox 247"/>
            <p:cNvSpPr txBox="1"/>
            <p:nvPr/>
          </p:nvSpPr>
          <p:spPr>
            <a:xfrm>
              <a:off x="857813" y="1792160"/>
              <a:ext cx="1122294" cy="227878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dirty="0">
                  <a:latin typeface="HY헤드라인M" pitchFamily="18" charset="-127"/>
                  <a:ea typeface="HY헤드라인M" pitchFamily="18" charset="-127"/>
                </a:rPr>
                <a:t>총</a:t>
              </a:r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 판매량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9" name="TextBox 248"/>
          <p:cNvSpPr txBox="1"/>
          <p:nvPr/>
        </p:nvSpPr>
        <p:spPr>
          <a:xfrm>
            <a:off x="1071473" y="2091806"/>
            <a:ext cx="2922247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=&gt; 500</a:t>
            </a:r>
            <a:r>
              <a:rPr lang="ko-KR" altLang="en-US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명</a:t>
            </a:r>
            <a:endParaRPr lang="en-US" altLang="ko-KR" dirty="0" smtClean="0">
              <a:solidFill>
                <a:schemeClr val="accent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064667" y="2915268"/>
            <a:ext cx="2922247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=&gt; 500</a:t>
            </a:r>
            <a:r>
              <a:rPr lang="ko-KR" altLang="en-US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잔</a:t>
            </a:r>
            <a:endParaRPr lang="en-US" altLang="ko-KR" dirty="0" smtClean="0">
              <a:solidFill>
                <a:schemeClr val="accent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76796" y="3709168"/>
            <a:ext cx="2922247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=&gt; 500</a:t>
            </a:r>
            <a:r>
              <a:rPr lang="ko-KR" altLang="en-US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원</a:t>
            </a:r>
            <a:endParaRPr lang="en-US" altLang="ko-KR" dirty="0" smtClean="0">
              <a:solidFill>
                <a:schemeClr val="accent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484163" y="4195011"/>
            <a:ext cx="626620" cy="598971"/>
            <a:chOff x="2484163" y="4195011"/>
            <a:chExt cx="626620" cy="598971"/>
          </a:xfrm>
        </p:grpSpPr>
        <p:sp>
          <p:nvSpPr>
            <p:cNvPr id="25" name="순서도: 연결자 24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127270" y="4258648"/>
            <a:ext cx="626620" cy="598971"/>
            <a:chOff x="2484163" y="4195011"/>
            <a:chExt cx="626620" cy="598971"/>
          </a:xfrm>
        </p:grpSpPr>
        <p:sp>
          <p:nvSpPr>
            <p:cNvPr id="253" name="순서도: 연결자 252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이등변 삼각형 253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3479674" y="4236009"/>
            <a:ext cx="626620" cy="598971"/>
            <a:chOff x="2484163" y="4195011"/>
            <a:chExt cx="626620" cy="598971"/>
          </a:xfrm>
        </p:grpSpPr>
        <p:sp>
          <p:nvSpPr>
            <p:cNvPr id="256" name="순서도: 연결자 255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이등변 삼각형 256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-1175568" y="4225381"/>
            <a:ext cx="626620" cy="598971"/>
            <a:chOff x="2484163" y="4195011"/>
            <a:chExt cx="626620" cy="598971"/>
          </a:xfrm>
        </p:grpSpPr>
        <p:sp>
          <p:nvSpPr>
            <p:cNvPr id="259" name="순서도: 연결자 258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이등변 삼각형 259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14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-2831752" y="571327"/>
            <a:ext cx="926454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재료 사오기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직사각형 214"/>
          <p:cNvSpPr/>
          <p:nvPr/>
        </p:nvSpPr>
        <p:spPr>
          <a:xfrm>
            <a:off x="2734774" y="-52334"/>
            <a:ext cx="3288928" cy="5818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대체 처리 1"/>
          <p:cNvSpPr/>
          <p:nvPr/>
        </p:nvSpPr>
        <p:spPr>
          <a:xfrm>
            <a:off x="751460" y="1731416"/>
            <a:ext cx="2016224" cy="61757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 이름 입력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-1" y="651018"/>
            <a:ext cx="3288928" cy="3543994"/>
            <a:chOff x="-1" y="651018"/>
            <a:chExt cx="3288928" cy="3543994"/>
          </a:xfrm>
        </p:grpSpPr>
        <p:sp>
          <p:nvSpPr>
            <p:cNvPr id="214" name="직사각형 213"/>
            <p:cNvSpPr/>
            <p:nvPr/>
          </p:nvSpPr>
          <p:spPr>
            <a:xfrm>
              <a:off x="-1" y="907364"/>
              <a:ext cx="3288928" cy="32876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96640" y="651018"/>
              <a:ext cx="1816289" cy="647602"/>
              <a:chOff x="696640" y="651018"/>
              <a:chExt cx="1816289" cy="647602"/>
            </a:xfrm>
          </p:grpSpPr>
          <p:sp>
            <p:nvSpPr>
              <p:cNvPr id="16" name="모서리가 둥근 사각형 설명선 15"/>
              <p:cNvSpPr/>
              <p:nvPr/>
            </p:nvSpPr>
            <p:spPr>
              <a:xfrm>
                <a:off x="696640" y="669702"/>
                <a:ext cx="1816289" cy="628918"/>
              </a:xfrm>
              <a:prstGeom prst="wedgeRoundRectCallout">
                <a:avLst>
                  <a:gd name="adj1" fmla="val 901"/>
                  <a:gd name="adj2" fmla="val 66377"/>
                  <a:gd name="adj3" fmla="val 166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    메뉴 개발</a:t>
                </a:r>
                <a:endParaRPr lang="ko-KR" altLang="en-US" sz="15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pic>
            <p:nvPicPr>
              <p:cNvPr id="20" name="Picture 2" descr="C:\Users\sjce\Desktop\정리\임상규\리소스\icecoffe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656" y="651018"/>
                <a:ext cx="377565" cy="59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5" name="그룹 254"/>
          <p:cNvGrpSpPr/>
          <p:nvPr/>
        </p:nvGrpSpPr>
        <p:grpSpPr>
          <a:xfrm>
            <a:off x="3479674" y="4236009"/>
            <a:ext cx="626620" cy="598971"/>
            <a:chOff x="2484163" y="4195011"/>
            <a:chExt cx="626620" cy="598971"/>
          </a:xfrm>
        </p:grpSpPr>
        <p:sp>
          <p:nvSpPr>
            <p:cNvPr id="256" name="순서도: 연결자 255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이등변 삼각형 256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-1175568" y="4225381"/>
            <a:ext cx="626620" cy="598971"/>
            <a:chOff x="2484163" y="4195011"/>
            <a:chExt cx="626620" cy="598971"/>
          </a:xfrm>
        </p:grpSpPr>
        <p:sp>
          <p:nvSpPr>
            <p:cNvPr id="259" name="순서도: 연결자 258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이등변 삼각형 259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3" name="모서리가 둥근 직사각형 262"/>
          <p:cNvSpPr/>
          <p:nvPr/>
        </p:nvSpPr>
        <p:spPr>
          <a:xfrm>
            <a:off x="-1905298" y="1706763"/>
            <a:ext cx="1587739" cy="540000"/>
          </a:xfrm>
          <a:prstGeom prst="roundRect">
            <a:avLst/>
          </a:prstGeom>
          <a:blipFill dpi="0" rotWithShape="1">
            <a:blip r:embed="rId8">
              <a:alphaModFix amt="85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ea typeface="HY헤드라인M" pitchFamily="18" charset="-127"/>
              </a:rPr>
              <a:t>중국산 원두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-2031779" y="2517894"/>
            <a:ext cx="1587739" cy="540000"/>
          </a:xfrm>
          <a:prstGeom prst="roundRect">
            <a:avLst/>
          </a:prstGeom>
          <a:blipFill dpi="0" rotWithShape="1">
            <a:blip r:embed="rId8">
              <a:alphaModFix amt="85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bg2">
                    <a:lumMod val="75000"/>
                  </a:schemeClr>
                </a:solidFill>
                <a:ea typeface="HY헤드라인M" pitchFamily="18" charset="-127"/>
              </a:rPr>
              <a:t>그냥 </a:t>
            </a:r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ea typeface="HY헤드라인M" pitchFamily="18" charset="-127"/>
              </a:rPr>
              <a:t>원두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-2031780" y="3276939"/>
            <a:ext cx="1587739" cy="540000"/>
          </a:xfrm>
          <a:prstGeom prst="roundRect">
            <a:avLst/>
          </a:prstGeom>
          <a:blipFill dpi="0" rotWithShape="1">
            <a:blip r:embed="rId8">
              <a:alphaModFix amt="85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ea typeface="HY헤드라인M" pitchFamily="18" charset="-127"/>
              </a:rPr>
              <a:t>고양이 똥 원두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63652" y="3409546"/>
            <a:ext cx="2407929" cy="1191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3858896" y="3214825"/>
            <a:ext cx="2407929" cy="1191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64669" y="3338327"/>
            <a:ext cx="288032" cy="2616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/>
          <p:cNvSpPr/>
          <p:nvPr/>
        </p:nvSpPr>
        <p:spPr>
          <a:xfrm>
            <a:off x="0" y="4195011"/>
            <a:ext cx="3288928" cy="795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8292" y="4270102"/>
            <a:ext cx="626620" cy="598971"/>
            <a:chOff x="2484163" y="4195011"/>
            <a:chExt cx="626620" cy="598971"/>
          </a:xfrm>
        </p:grpSpPr>
        <p:sp>
          <p:nvSpPr>
            <p:cNvPr id="25" name="순서도: 연결자 24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127270" y="4258648"/>
            <a:ext cx="626620" cy="598971"/>
            <a:chOff x="2484163" y="4195011"/>
            <a:chExt cx="626620" cy="598971"/>
          </a:xfrm>
        </p:grpSpPr>
        <p:sp>
          <p:nvSpPr>
            <p:cNvPr id="253" name="순서도: 연결자 252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이등변 삼각형 253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2" name="그룹 321"/>
          <p:cNvGrpSpPr/>
          <p:nvPr/>
        </p:nvGrpSpPr>
        <p:grpSpPr>
          <a:xfrm>
            <a:off x="60706" y="1361401"/>
            <a:ext cx="1944168" cy="532437"/>
            <a:chOff x="972574" y="1429627"/>
            <a:chExt cx="1742212" cy="532437"/>
          </a:xfrm>
        </p:grpSpPr>
        <p:pic>
          <p:nvPicPr>
            <p:cNvPr id="323" name="Picture 3"/>
            <p:cNvPicPr preferRelativeResize="0"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72574" y="1429627"/>
              <a:ext cx="338007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" name="TextBox 323"/>
            <p:cNvSpPr txBox="1"/>
            <p:nvPr/>
          </p:nvSpPr>
          <p:spPr>
            <a:xfrm>
              <a:off x="1303160" y="1560704"/>
              <a:ext cx="1411626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메뉴 이름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25" name="그룹 324"/>
          <p:cNvGrpSpPr/>
          <p:nvPr/>
        </p:nvGrpSpPr>
        <p:grpSpPr>
          <a:xfrm>
            <a:off x="3479674" y="1350494"/>
            <a:ext cx="2135666" cy="532437"/>
            <a:chOff x="781578" y="1429627"/>
            <a:chExt cx="2135666" cy="532437"/>
          </a:xfrm>
        </p:grpSpPr>
        <p:pic>
          <p:nvPicPr>
            <p:cNvPr id="326" name="Picture 3"/>
            <p:cNvPicPr preferRelativeResize="0"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1578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" name="TextBox 326"/>
            <p:cNvSpPr txBox="1"/>
            <p:nvPr/>
          </p:nvSpPr>
          <p:spPr>
            <a:xfrm>
              <a:off x="1505618" y="1509414"/>
              <a:ext cx="1411626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메뉴 이름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28" name="그룹 327"/>
          <p:cNvGrpSpPr/>
          <p:nvPr/>
        </p:nvGrpSpPr>
        <p:grpSpPr>
          <a:xfrm>
            <a:off x="-3119784" y="1029742"/>
            <a:ext cx="1949859" cy="532437"/>
            <a:chOff x="781578" y="1429627"/>
            <a:chExt cx="1949859" cy="532437"/>
          </a:xfrm>
        </p:grpSpPr>
        <p:pic>
          <p:nvPicPr>
            <p:cNvPr id="329" name="Picture 3"/>
            <p:cNvPicPr preferRelativeResize="0"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1578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0" name="TextBox 329"/>
            <p:cNvSpPr txBox="1"/>
            <p:nvPr/>
          </p:nvSpPr>
          <p:spPr>
            <a:xfrm>
              <a:off x="1505616" y="1509414"/>
              <a:ext cx="1225821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원두 종</a:t>
              </a:r>
              <a:r>
                <a:rPr lang="ko-KR" altLang="en-US" sz="2000" dirty="0">
                  <a:latin typeface="HY헤드라인M" pitchFamily="18" charset="-127"/>
                  <a:ea typeface="HY헤드라인M" pitchFamily="18" charset="-127"/>
                </a:rPr>
                <a:t>류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31" name="그룹 330"/>
          <p:cNvGrpSpPr/>
          <p:nvPr/>
        </p:nvGrpSpPr>
        <p:grpSpPr>
          <a:xfrm>
            <a:off x="-3152459" y="2118903"/>
            <a:ext cx="1758863" cy="532437"/>
            <a:chOff x="972574" y="1429627"/>
            <a:chExt cx="1758863" cy="532437"/>
          </a:xfrm>
        </p:grpSpPr>
        <p:pic>
          <p:nvPicPr>
            <p:cNvPr id="332" name="Picture 3"/>
            <p:cNvPicPr preferRelativeResize="0"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72574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3" name="TextBox 332"/>
            <p:cNvSpPr txBox="1"/>
            <p:nvPr/>
          </p:nvSpPr>
          <p:spPr>
            <a:xfrm>
              <a:off x="1505616" y="1509414"/>
              <a:ext cx="1225821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원두 종류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34" name="그룹 333"/>
          <p:cNvGrpSpPr/>
          <p:nvPr/>
        </p:nvGrpSpPr>
        <p:grpSpPr>
          <a:xfrm>
            <a:off x="70712" y="2606791"/>
            <a:ext cx="1944168" cy="392358"/>
            <a:chOff x="972574" y="1536242"/>
            <a:chExt cx="1742212" cy="392358"/>
          </a:xfrm>
        </p:grpSpPr>
        <p:pic>
          <p:nvPicPr>
            <p:cNvPr id="335" name="Picture 3"/>
            <p:cNvPicPr preferRelativeResize="0"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72574" y="1536242"/>
              <a:ext cx="338007" cy="39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6" name="TextBox 335"/>
            <p:cNvSpPr txBox="1"/>
            <p:nvPr/>
          </p:nvSpPr>
          <p:spPr>
            <a:xfrm>
              <a:off x="1303160" y="1560704"/>
              <a:ext cx="1411626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시럽 양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408608" y="1965846"/>
            <a:ext cx="2607839" cy="5883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1" name="그룹 260"/>
          <p:cNvGrpSpPr/>
          <p:nvPr/>
        </p:nvGrpSpPr>
        <p:grpSpPr>
          <a:xfrm>
            <a:off x="-4487937" y="4211341"/>
            <a:ext cx="1944169" cy="396887"/>
            <a:chOff x="972573" y="1542416"/>
            <a:chExt cx="1742213" cy="396887"/>
          </a:xfrm>
        </p:grpSpPr>
        <p:pic>
          <p:nvPicPr>
            <p:cNvPr id="262" name="Picture 3"/>
            <p:cNvPicPr preferRelativeResize="0"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72573" y="1562114"/>
              <a:ext cx="338007" cy="377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" name="TextBox 263"/>
            <p:cNvSpPr txBox="1"/>
            <p:nvPr/>
          </p:nvSpPr>
          <p:spPr>
            <a:xfrm>
              <a:off x="1303160" y="1542416"/>
              <a:ext cx="1411626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 마진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5059" y="917592"/>
            <a:ext cx="869279" cy="819585"/>
            <a:chOff x="397736" y="251056"/>
            <a:chExt cx="869279" cy="819585"/>
          </a:xfrm>
        </p:grpSpPr>
        <p:sp>
          <p:nvSpPr>
            <p:cNvPr id="9" name="TextBox 8"/>
            <p:cNvSpPr txBox="1"/>
            <p:nvPr/>
          </p:nvSpPr>
          <p:spPr>
            <a:xfrm>
              <a:off x="420800" y="809031"/>
              <a:ext cx="822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커피 제작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97736" y="251056"/>
              <a:ext cx="320685" cy="591795"/>
              <a:chOff x="1130533" y="3779912"/>
              <a:chExt cx="505113" cy="93236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5" name="정육면체 4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순서도: 처리 7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72033" y="251056"/>
              <a:ext cx="320685" cy="591795"/>
              <a:chOff x="1130533" y="3779912"/>
              <a:chExt cx="505113" cy="932368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09" name="정육면체 108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순서도: 처리 111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타원 72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946330" y="251056"/>
              <a:ext cx="320685" cy="591795"/>
              <a:chOff x="1130533" y="3779912"/>
              <a:chExt cx="505113" cy="932368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0533" y="3781499"/>
                <a:ext cx="505113" cy="930781"/>
                <a:chOff x="987572" y="3781499"/>
                <a:chExt cx="505113" cy="930781"/>
              </a:xfrm>
            </p:grpSpPr>
            <p:sp>
              <p:nvSpPr>
                <p:cNvPr id="151" name="정육면체 150"/>
                <p:cNvSpPr/>
                <p:nvPr userDrawn="1"/>
              </p:nvSpPr>
              <p:spPr>
                <a:xfrm>
                  <a:off x="987572" y="4136216"/>
                  <a:ext cx="504057" cy="576064"/>
                </a:xfrm>
                <a:prstGeom prst="cub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151"/>
                <p:cNvSpPr/>
                <p:nvPr userDrawn="1"/>
              </p:nvSpPr>
              <p:spPr>
                <a:xfrm rot="10800000">
                  <a:off x="988629" y="3925515"/>
                  <a:ext cx="504056" cy="42457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 userDrawn="1"/>
              </p:nvSpPr>
              <p:spPr>
                <a:xfrm>
                  <a:off x="988629" y="3781499"/>
                  <a:ext cx="504056" cy="2880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순서도: 처리 153"/>
                <p:cNvSpPr/>
                <p:nvPr userDrawn="1"/>
              </p:nvSpPr>
              <p:spPr>
                <a:xfrm>
                  <a:off x="990272" y="4253466"/>
                  <a:ext cx="357065" cy="458814"/>
                </a:xfrm>
                <a:prstGeom prst="flowChartProcess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타원 114"/>
              <p:cNvSpPr/>
              <p:nvPr/>
            </p:nvSpPr>
            <p:spPr>
              <a:xfrm>
                <a:off x="120359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27560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75606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34761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6386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30437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2035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376386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347614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1962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448394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448394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304378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203598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559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75606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34761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49163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448394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3559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6036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203598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275606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48394" y="3814967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131590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131590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03598" y="3995936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1275606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355998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131590" y="3958983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520402" y="3851920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355998" y="40393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520402" y="3886975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508398" y="3923928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347614" y="3779912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419622" y="4030991"/>
                <a:ext cx="115244" cy="369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-2831752" y="571327"/>
            <a:ext cx="926454" cy="234423"/>
          </a:xfrm>
          <a:prstGeom prst="rect">
            <a:avLst/>
          </a:prstGeom>
          <a:noFill/>
        </p:spPr>
        <p:txBody>
          <a:bodyPr wrap="square" lIns="58033" tIns="29017" rIns="58033" bIns="29017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재료 사오기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395" y="2714165"/>
            <a:ext cx="525266" cy="1687181"/>
            <a:chOff x="314072" y="2099397"/>
            <a:chExt cx="525266" cy="1687181"/>
          </a:xfrm>
        </p:grpSpPr>
        <p:grpSp>
          <p:nvGrpSpPr>
            <p:cNvPr id="1034" name="그룹 1033"/>
            <p:cNvGrpSpPr/>
            <p:nvPr/>
          </p:nvGrpSpPr>
          <p:grpSpPr>
            <a:xfrm>
              <a:off x="314072" y="2099397"/>
              <a:ext cx="509821" cy="407438"/>
              <a:chOff x="531198" y="2548281"/>
              <a:chExt cx="730022" cy="583559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69" name="원통 26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31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3" name="그룹 103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1025" name="원통 1024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0" name="그룹 279"/>
            <p:cNvGrpSpPr/>
            <p:nvPr/>
          </p:nvGrpSpPr>
          <p:grpSpPr>
            <a:xfrm>
              <a:off x="323206" y="2739269"/>
              <a:ext cx="509821" cy="407438"/>
              <a:chOff x="531198" y="2548281"/>
              <a:chExt cx="730022" cy="583559"/>
            </a:xfrm>
          </p:grpSpPr>
          <p:grpSp>
            <p:nvGrpSpPr>
              <p:cNvPr id="281" name="그룹 280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286" name="원통 285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2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3" name="그룹 282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284" name="원통 283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6" name="그룹 295"/>
            <p:cNvGrpSpPr/>
            <p:nvPr/>
          </p:nvGrpSpPr>
          <p:grpSpPr>
            <a:xfrm>
              <a:off x="329517" y="3379140"/>
              <a:ext cx="509821" cy="407438"/>
              <a:chOff x="531198" y="2548281"/>
              <a:chExt cx="730022" cy="583559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02" name="원통 30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98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0" name="원통 29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1825475" y="2705964"/>
            <a:ext cx="1177083" cy="1047310"/>
            <a:chOff x="1838152" y="2099397"/>
            <a:chExt cx="1177083" cy="104731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1838152" y="2099397"/>
              <a:ext cx="509821" cy="407438"/>
              <a:chOff x="531198" y="2548281"/>
              <a:chExt cx="730022" cy="583559"/>
            </a:xfrm>
          </p:grpSpPr>
          <p:grpSp>
            <p:nvGrpSpPr>
              <p:cNvPr id="306" name="그룹 305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1" name="원통 31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07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" name="그룹 307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09" name="원통 30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3" name="그룹 312"/>
            <p:cNvGrpSpPr/>
            <p:nvPr/>
          </p:nvGrpSpPr>
          <p:grpSpPr>
            <a:xfrm>
              <a:off x="1844464" y="2739269"/>
              <a:ext cx="509821" cy="407438"/>
              <a:chOff x="531198" y="2548281"/>
              <a:chExt cx="730022" cy="583559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779045" y="2548281"/>
                <a:ext cx="237642" cy="288032"/>
                <a:chOff x="508713" y="2843808"/>
                <a:chExt cx="237642" cy="288032"/>
              </a:xfrm>
            </p:grpSpPr>
            <p:sp>
              <p:nvSpPr>
                <p:cNvPr id="319" name="원통 318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15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11" y="2627784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6" name="그룹 315"/>
              <p:cNvGrpSpPr/>
              <p:nvPr/>
            </p:nvGrpSpPr>
            <p:grpSpPr>
              <a:xfrm>
                <a:off x="531198" y="2836313"/>
                <a:ext cx="237642" cy="288032"/>
                <a:chOff x="508713" y="2843808"/>
                <a:chExt cx="237642" cy="288032"/>
              </a:xfrm>
            </p:grpSpPr>
            <p:sp>
              <p:nvSpPr>
                <p:cNvPr id="317" name="원통 316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6" name="그룹 1035"/>
            <p:cNvGrpSpPr/>
            <p:nvPr/>
          </p:nvGrpSpPr>
          <p:grpSpPr>
            <a:xfrm>
              <a:off x="2496840" y="2099397"/>
              <a:ext cx="518395" cy="407438"/>
              <a:chOff x="4227334" y="3563888"/>
              <a:chExt cx="742298" cy="583559"/>
            </a:xfrm>
          </p:grpSpPr>
          <p:grpSp>
            <p:nvGrpSpPr>
              <p:cNvPr id="340" name="그룹 339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41" name="원통 340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38" name="그룹 33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43" name="원통 342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3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6" name="그룹 345"/>
            <p:cNvGrpSpPr/>
            <p:nvPr/>
          </p:nvGrpSpPr>
          <p:grpSpPr>
            <a:xfrm>
              <a:off x="2496840" y="2739269"/>
              <a:ext cx="518395" cy="407438"/>
              <a:chOff x="4227334" y="3563888"/>
              <a:chExt cx="742298" cy="583559"/>
            </a:xfrm>
          </p:grpSpPr>
          <p:grpSp>
            <p:nvGrpSpPr>
              <p:cNvPr id="347" name="그룹 346"/>
              <p:cNvGrpSpPr/>
              <p:nvPr/>
            </p:nvGrpSpPr>
            <p:grpSpPr>
              <a:xfrm>
                <a:off x="4731990" y="3779912"/>
                <a:ext cx="237642" cy="288032"/>
                <a:chOff x="508713" y="2843808"/>
                <a:chExt cx="237642" cy="288032"/>
              </a:xfrm>
            </p:grpSpPr>
            <p:sp>
              <p:nvSpPr>
                <p:cNvPr id="352" name="원통 351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타원 352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4309168" y="3563888"/>
                <a:ext cx="237642" cy="288032"/>
                <a:chOff x="508713" y="2843808"/>
                <a:chExt cx="237642" cy="288032"/>
              </a:xfrm>
            </p:grpSpPr>
            <p:sp>
              <p:nvSpPr>
                <p:cNvPr id="350" name="원통 349"/>
                <p:cNvSpPr/>
                <p:nvPr/>
              </p:nvSpPr>
              <p:spPr>
                <a:xfrm>
                  <a:off x="508713" y="2843808"/>
                  <a:ext cx="237642" cy="288032"/>
                </a:xfrm>
                <a:prstGeom prst="can">
                  <a:avLst>
                    <a:gd name="adj" fmla="val 50733"/>
                  </a:avLst>
                </a:prstGeom>
                <a:solidFill>
                  <a:schemeClr val="accent5">
                    <a:lumMod val="75000"/>
                  </a:schemeClr>
                </a:solidFill>
                <a:ln w="3175"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1" name="타원 350"/>
                <p:cNvSpPr/>
                <p:nvPr/>
              </p:nvSpPr>
              <p:spPr>
                <a:xfrm>
                  <a:off x="612969" y="2885354"/>
                  <a:ext cx="47095" cy="3435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349" name="Picture 7" descr="C:\Users\sjce\Desktop\임상규\리소스\Tab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334" y="3643391"/>
                <a:ext cx="564009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036301" y="924661"/>
            <a:ext cx="807902" cy="771617"/>
            <a:chOff x="2050678" y="320216"/>
            <a:chExt cx="667688" cy="637701"/>
          </a:xfrm>
        </p:grpSpPr>
        <p:grpSp>
          <p:nvGrpSpPr>
            <p:cNvPr id="175" name="그룹 174"/>
            <p:cNvGrpSpPr/>
            <p:nvPr/>
          </p:nvGrpSpPr>
          <p:grpSpPr>
            <a:xfrm>
              <a:off x="2050678" y="320216"/>
              <a:ext cx="667687" cy="452480"/>
              <a:chOff x="963259" y="3091942"/>
              <a:chExt cx="1051680" cy="712879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354177" y="3408777"/>
                <a:ext cx="566229" cy="3960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056512" y="3408777"/>
                <a:ext cx="319620" cy="3960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1604223" y="3441183"/>
                <a:ext cx="268269" cy="221709"/>
                <a:chOff x="2820936" y="4160706"/>
                <a:chExt cx="221710" cy="201554"/>
              </a:xfrm>
            </p:grpSpPr>
            <p:sp>
              <p:nvSpPr>
                <p:cNvPr id="158" name="액자 157"/>
                <p:cNvSpPr/>
                <p:nvPr/>
              </p:nvSpPr>
              <p:spPr>
                <a:xfrm>
                  <a:off x="2820936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액자 158"/>
                <p:cNvSpPr/>
                <p:nvPr/>
              </p:nvSpPr>
              <p:spPr>
                <a:xfrm>
                  <a:off x="2931791" y="4261483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액자 160"/>
                <p:cNvSpPr/>
                <p:nvPr/>
              </p:nvSpPr>
              <p:spPr>
                <a:xfrm>
                  <a:off x="2820936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액자 161"/>
                <p:cNvSpPr/>
                <p:nvPr/>
              </p:nvSpPr>
              <p:spPr>
                <a:xfrm>
                  <a:off x="2931791" y="4160706"/>
                  <a:ext cx="110855" cy="100777"/>
                </a:xfrm>
                <a:prstGeom prst="fram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도넛 167"/>
              <p:cNvSpPr/>
              <p:nvPr/>
            </p:nvSpPr>
            <p:spPr>
              <a:xfrm>
                <a:off x="1074650" y="3565109"/>
                <a:ext cx="81294" cy="81294"/>
              </a:xfrm>
              <a:prstGeom prst="donu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사다리꼴 155"/>
              <p:cNvSpPr/>
              <p:nvPr/>
            </p:nvSpPr>
            <p:spPr>
              <a:xfrm>
                <a:off x="963259" y="3091942"/>
                <a:ext cx="1051680" cy="316835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2064192" y="741710"/>
              <a:ext cx="654174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재료 구매</a:t>
              </a:r>
              <a:endParaRPr lang="en-US" altLang="ko-KR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4558134"/>
            <a:ext cx="3288928" cy="1245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270" y="1160986"/>
            <a:ext cx="2833688" cy="1344684"/>
            <a:chOff x="204947" y="957734"/>
            <a:chExt cx="2833688" cy="1344684"/>
          </a:xfrm>
        </p:grpSpPr>
        <p:pic>
          <p:nvPicPr>
            <p:cNvPr id="1027" name="Picture 3" descr="C:\Users\sjce\Desktop\임상규\리소스\라이언완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9297">
              <a:off x="1249378" y="957734"/>
              <a:ext cx="669376" cy="101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Sjce8-pc\공유\tabl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7" y="1632493"/>
              <a:ext cx="2833688" cy="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997489" y="1843316"/>
              <a:ext cx="1091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가게 현황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49646" y="4911017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카</a:t>
            </a:r>
            <a:r>
              <a:rPr lang="ko-KR" altLang="en-US" sz="1500" dirty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페</a:t>
            </a:r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 홍보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755235" y="4910095"/>
            <a:ext cx="1260000" cy="540000"/>
          </a:xfrm>
          <a:prstGeom prst="roundRect">
            <a:avLst/>
          </a:prstGeom>
          <a:gradFill>
            <a:gsLst>
              <a:gs pos="2500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  <a:gs pos="75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50000"/>
                  </a:schemeClr>
                </a:solidFill>
                <a:ea typeface="HY헤드라인M" pitchFamily="18" charset="-127"/>
              </a:rPr>
              <a:t>끝내기</a:t>
            </a:r>
            <a:endParaRPr lang="ko-KR" altLang="en-US" sz="1500" dirty="0">
              <a:solidFill>
                <a:schemeClr val="accent6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4" y="-14350"/>
            <a:ext cx="3288673" cy="820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sjce\Desktop\임상규\리소스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" y="-66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jce\Desktop\임상규\리소스\Money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6" y="4040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직사각형 214"/>
          <p:cNvSpPr/>
          <p:nvPr/>
        </p:nvSpPr>
        <p:spPr>
          <a:xfrm>
            <a:off x="2734774" y="-52334"/>
            <a:ext cx="3288928" cy="5818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대체 처리 1"/>
          <p:cNvSpPr/>
          <p:nvPr/>
        </p:nvSpPr>
        <p:spPr>
          <a:xfrm>
            <a:off x="751460" y="1731416"/>
            <a:ext cx="2016224" cy="61757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 이름 입력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-1" y="651018"/>
            <a:ext cx="3288928" cy="3543994"/>
            <a:chOff x="-1" y="651018"/>
            <a:chExt cx="3288928" cy="3543994"/>
          </a:xfrm>
        </p:grpSpPr>
        <p:sp>
          <p:nvSpPr>
            <p:cNvPr id="214" name="직사각형 213"/>
            <p:cNvSpPr/>
            <p:nvPr/>
          </p:nvSpPr>
          <p:spPr>
            <a:xfrm>
              <a:off x="-1" y="907364"/>
              <a:ext cx="3288928" cy="32876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96640" y="651018"/>
              <a:ext cx="1816289" cy="647602"/>
              <a:chOff x="696640" y="651018"/>
              <a:chExt cx="1816289" cy="647602"/>
            </a:xfrm>
          </p:grpSpPr>
          <p:sp>
            <p:nvSpPr>
              <p:cNvPr id="16" name="모서리가 둥근 사각형 설명선 15"/>
              <p:cNvSpPr/>
              <p:nvPr/>
            </p:nvSpPr>
            <p:spPr>
              <a:xfrm>
                <a:off x="696640" y="669702"/>
                <a:ext cx="1816289" cy="628918"/>
              </a:xfrm>
              <a:prstGeom prst="wedgeRoundRectCallout">
                <a:avLst>
                  <a:gd name="adj1" fmla="val 901"/>
                  <a:gd name="adj2" fmla="val 66377"/>
                  <a:gd name="adj3" fmla="val 166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HY헤드라인M" pitchFamily="18" charset="-127"/>
                    <a:ea typeface="HY헤드라인M" pitchFamily="18" charset="-127"/>
                  </a:rPr>
                  <a:t>    메뉴 개발</a:t>
                </a:r>
                <a:endParaRPr lang="ko-KR" altLang="en-US" sz="15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pic>
            <p:nvPicPr>
              <p:cNvPr id="20" name="Picture 2" descr="C:\Users\sjce\Desktop\정리\임상규\리소스\icecoffe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656" y="651018"/>
                <a:ext cx="377565" cy="59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5" name="그룹 254"/>
          <p:cNvGrpSpPr/>
          <p:nvPr/>
        </p:nvGrpSpPr>
        <p:grpSpPr>
          <a:xfrm>
            <a:off x="3479674" y="4236009"/>
            <a:ext cx="626620" cy="598971"/>
            <a:chOff x="2484163" y="4195011"/>
            <a:chExt cx="626620" cy="598971"/>
          </a:xfrm>
        </p:grpSpPr>
        <p:sp>
          <p:nvSpPr>
            <p:cNvPr id="256" name="순서도: 연결자 255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이등변 삼각형 256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-1175568" y="4225381"/>
            <a:ext cx="626620" cy="598971"/>
            <a:chOff x="2484163" y="4195011"/>
            <a:chExt cx="626620" cy="598971"/>
          </a:xfrm>
        </p:grpSpPr>
        <p:sp>
          <p:nvSpPr>
            <p:cNvPr id="259" name="순서도: 연결자 258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이등변 삼각형 259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3" name="모서리가 둥근 직사각형 262"/>
          <p:cNvSpPr/>
          <p:nvPr/>
        </p:nvSpPr>
        <p:spPr>
          <a:xfrm>
            <a:off x="-1905298" y="1706763"/>
            <a:ext cx="1587739" cy="540000"/>
          </a:xfrm>
          <a:prstGeom prst="roundRect">
            <a:avLst/>
          </a:prstGeom>
          <a:blipFill dpi="0" rotWithShape="1">
            <a:blip r:embed="rId8">
              <a:alphaModFix amt="85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ea typeface="HY헤드라인M" pitchFamily="18" charset="-127"/>
              </a:rPr>
              <a:t>중국산 원두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-2031779" y="2517894"/>
            <a:ext cx="1587739" cy="540000"/>
          </a:xfrm>
          <a:prstGeom prst="roundRect">
            <a:avLst/>
          </a:prstGeom>
          <a:blipFill dpi="0" rotWithShape="1">
            <a:blip r:embed="rId8">
              <a:alphaModFix amt="85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bg2">
                    <a:lumMod val="75000"/>
                  </a:schemeClr>
                </a:solidFill>
                <a:ea typeface="HY헤드라인M" pitchFamily="18" charset="-127"/>
              </a:rPr>
              <a:t>그냥 </a:t>
            </a:r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ea typeface="HY헤드라인M" pitchFamily="18" charset="-127"/>
              </a:rPr>
              <a:t>원두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-2031780" y="3276939"/>
            <a:ext cx="1587739" cy="540000"/>
          </a:xfrm>
          <a:prstGeom prst="roundRect">
            <a:avLst/>
          </a:prstGeom>
          <a:blipFill dpi="0" rotWithShape="1">
            <a:blip r:embed="rId8">
              <a:alphaModFix amt="85000"/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75000"/>
                  </a:schemeClr>
                </a:solidFill>
                <a:ea typeface="HY헤드라인M" pitchFamily="18" charset="-127"/>
              </a:rPr>
              <a:t>고양이 똥 원두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0" y="4195011"/>
            <a:ext cx="3288928" cy="795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8292" y="4270102"/>
            <a:ext cx="626620" cy="598971"/>
            <a:chOff x="2484163" y="4195011"/>
            <a:chExt cx="626620" cy="598971"/>
          </a:xfrm>
        </p:grpSpPr>
        <p:sp>
          <p:nvSpPr>
            <p:cNvPr id="25" name="순서도: 연결자 24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2661759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127270" y="4258648"/>
            <a:ext cx="626620" cy="598971"/>
            <a:chOff x="2484163" y="4195011"/>
            <a:chExt cx="626620" cy="598971"/>
          </a:xfrm>
        </p:grpSpPr>
        <p:sp>
          <p:nvSpPr>
            <p:cNvPr id="253" name="순서도: 연결자 252"/>
            <p:cNvSpPr/>
            <p:nvPr/>
          </p:nvSpPr>
          <p:spPr>
            <a:xfrm>
              <a:off x="2484163" y="4195011"/>
              <a:ext cx="626620" cy="598971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이등변 삼각형 253"/>
            <p:cNvSpPr/>
            <p:nvPr/>
          </p:nvSpPr>
          <p:spPr>
            <a:xfrm rot="16200000">
              <a:off x="2569417" y="4294536"/>
              <a:ext cx="360040" cy="39992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5" name="그룹 324"/>
          <p:cNvGrpSpPr/>
          <p:nvPr/>
        </p:nvGrpSpPr>
        <p:grpSpPr>
          <a:xfrm>
            <a:off x="3479674" y="1350494"/>
            <a:ext cx="2135666" cy="532437"/>
            <a:chOff x="781578" y="1429627"/>
            <a:chExt cx="2135666" cy="532437"/>
          </a:xfrm>
        </p:grpSpPr>
        <p:pic>
          <p:nvPicPr>
            <p:cNvPr id="326" name="Picture 3"/>
            <p:cNvPicPr preferRelativeResize="0"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1578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" name="TextBox 326"/>
            <p:cNvSpPr txBox="1"/>
            <p:nvPr/>
          </p:nvSpPr>
          <p:spPr>
            <a:xfrm>
              <a:off x="1505618" y="1509414"/>
              <a:ext cx="1411626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메뉴 이름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28" name="그룹 327"/>
          <p:cNvGrpSpPr/>
          <p:nvPr/>
        </p:nvGrpSpPr>
        <p:grpSpPr>
          <a:xfrm>
            <a:off x="96811" y="1403302"/>
            <a:ext cx="1949859" cy="532437"/>
            <a:chOff x="781578" y="1429627"/>
            <a:chExt cx="1949859" cy="532437"/>
          </a:xfrm>
        </p:grpSpPr>
        <p:pic>
          <p:nvPicPr>
            <p:cNvPr id="329" name="Picture 3"/>
            <p:cNvPicPr preferRelativeResize="0"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1578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0" name="TextBox 329"/>
            <p:cNvSpPr txBox="1"/>
            <p:nvPr/>
          </p:nvSpPr>
          <p:spPr>
            <a:xfrm>
              <a:off x="1505616" y="1509414"/>
              <a:ext cx="1225821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원두 종</a:t>
              </a:r>
              <a:r>
                <a:rPr lang="ko-KR" altLang="en-US" sz="2000" dirty="0">
                  <a:latin typeface="HY헤드라인M" pitchFamily="18" charset="-127"/>
                  <a:ea typeface="HY헤드라인M" pitchFamily="18" charset="-127"/>
                </a:rPr>
                <a:t>류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31" name="그룹 330"/>
          <p:cNvGrpSpPr/>
          <p:nvPr/>
        </p:nvGrpSpPr>
        <p:grpSpPr>
          <a:xfrm>
            <a:off x="-3152459" y="2118903"/>
            <a:ext cx="1758863" cy="532437"/>
            <a:chOff x="972574" y="1429627"/>
            <a:chExt cx="1758863" cy="532437"/>
          </a:xfrm>
        </p:grpSpPr>
        <p:pic>
          <p:nvPicPr>
            <p:cNvPr id="332" name="Picture 3"/>
            <p:cNvPicPr preferRelativeResize="0"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72574" y="1429627"/>
              <a:ext cx="720000" cy="5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3" name="TextBox 332"/>
            <p:cNvSpPr txBox="1"/>
            <p:nvPr/>
          </p:nvSpPr>
          <p:spPr>
            <a:xfrm>
              <a:off x="1505616" y="1509414"/>
              <a:ext cx="1225821" cy="366377"/>
            </a:xfrm>
            <a:prstGeom prst="rect">
              <a:avLst/>
            </a:prstGeom>
            <a:noFill/>
          </p:spPr>
          <p:txBody>
            <a:bodyPr wrap="square" lIns="58033" tIns="29017" rIns="58033" bIns="29017" rtlCol="0">
              <a:spAutoFit/>
            </a:bodyPr>
            <a:lstStyle/>
            <a:p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원두 종류</a:t>
              </a:r>
              <a:endParaRPr lang="en-US" altLang="ko-KR" sz="20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6" name="한쪽 모서리는 잘리고 다른 쪽 모서리는 둥근 사각형 375"/>
          <p:cNvSpPr/>
          <p:nvPr/>
        </p:nvSpPr>
        <p:spPr>
          <a:xfrm flipH="1">
            <a:off x="-3301871" y="4134457"/>
            <a:ext cx="1400706" cy="487311"/>
          </a:xfrm>
          <a:prstGeom prst="snipRoundRect">
            <a:avLst>
              <a:gd name="adj1" fmla="val 16667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ㅇㄴㅁㄷㅈ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3" name="한쪽 모서리는 잘리고 다른 쪽 모서리는 둥근 사각형 382"/>
          <p:cNvSpPr/>
          <p:nvPr/>
        </p:nvSpPr>
        <p:spPr>
          <a:xfrm>
            <a:off x="-3447951" y="3153786"/>
            <a:ext cx="1524924" cy="844319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4" name="Picture 2" descr="C:\Users\sjce\Desktop\정리\임상규\리소스\그림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536865" y="1762921"/>
            <a:ext cx="1554162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/>
          <p:cNvGrpSpPr/>
          <p:nvPr/>
        </p:nvGrpSpPr>
        <p:grpSpPr>
          <a:xfrm>
            <a:off x="148110" y="2186604"/>
            <a:ext cx="1554162" cy="871537"/>
            <a:chOff x="3125788" y="992188"/>
            <a:chExt cx="1554162" cy="871537"/>
          </a:xfrm>
        </p:grpSpPr>
        <p:pic>
          <p:nvPicPr>
            <p:cNvPr id="155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7" name="TextBox 386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NO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원두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원가 절감</a:t>
              </a:r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</a:p>
          </p:txBody>
        </p:sp>
      </p:grpSp>
      <p:grpSp>
        <p:nvGrpSpPr>
          <p:cNvPr id="388" name="그룹 387"/>
          <p:cNvGrpSpPr/>
          <p:nvPr/>
        </p:nvGrpSpPr>
        <p:grpSpPr>
          <a:xfrm>
            <a:off x="4778005" y="782398"/>
            <a:ext cx="1554162" cy="871537"/>
            <a:chOff x="3125788" y="992188"/>
            <a:chExt cx="1554162" cy="871537"/>
          </a:xfrm>
        </p:grpSpPr>
        <p:pic>
          <p:nvPicPr>
            <p:cNvPr id="389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0" name="TextBox 389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NO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원두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원가 절감</a:t>
              </a:r>
              <a:r>
                <a:rPr lang="en-US" altLang="ko-KR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</a:p>
          </p:txBody>
        </p:sp>
      </p:grpSp>
      <p:grpSp>
        <p:nvGrpSpPr>
          <p:cNvPr id="391" name="그룹 390"/>
          <p:cNvGrpSpPr/>
          <p:nvPr/>
        </p:nvGrpSpPr>
        <p:grpSpPr>
          <a:xfrm flipH="1">
            <a:off x="1670828" y="2186604"/>
            <a:ext cx="1555200" cy="871537"/>
            <a:chOff x="3125788" y="992188"/>
            <a:chExt cx="1554162" cy="871537"/>
          </a:xfrm>
        </p:grpSpPr>
        <p:pic>
          <p:nvPicPr>
            <p:cNvPr id="392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3" name="TextBox 392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중국산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원두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94" name="그룹 393"/>
          <p:cNvGrpSpPr/>
          <p:nvPr/>
        </p:nvGrpSpPr>
        <p:grpSpPr>
          <a:xfrm rot="10800000">
            <a:off x="1662052" y="3033707"/>
            <a:ext cx="1554162" cy="871537"/>
            <a:chOff x="3125788" y="992188"/>
            <a:chExt cx="1554162" cy="871537"/>
          </a:xfrm>
        </p:grpSpPr>
        <p:pic>
          <p:nvPicPr>
            <p:cNvPr id="395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6" name="TextBox 395"/>
            <p:cNvSpPr txBox="1"/>
            <p:nvPr/>
          </p:nvSpPr>
          <p:spPr>
            <a:xfrm rot="10800000"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고양이 똥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원두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97" name="그룹 396"/>
          <p:cNvGrpSpPr/>
          <p:nvPr/>
        </p:nvGrpSpPr>
        <p:grpSpPr>
          <a:xfrm rot="10800000" flipH="1">
            <a:off x="129275" y="3033708"/>
            <a:ext cx="1555200" cy="871537"/>
            <a:chOff x="3125788" y="992188"/>
            <a:chExt cx="1554162" cy="871537"/>
          </a:xfrm>
        </p:grpSpPr>
        <p:pic>
          <p:nvPicPr>
            <p:cNvPr id="398" name="Picture 3" descr="C:\Users\sjce\Desktop\정리\임상규\리소스\그림1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992188"/>
              <a:ext cx="1554162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" name="TextBox 398"/>
            <p:cNvSpPr txBox="1"/>
            <p:nvPr/>
          </p:nvSpPr>
          <p:spPr>
            <a:xfrm rot="10800000"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그냥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원두</a:t>
              </a:r>
              <a:endPara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400" name="그룹 399"/>
          <p:cNvGrpSpPr/>
          <p:nvPr/>
        </p:nvGrpSpPr>
        <p:grpSpPr>
          <a:xfrm>
            <a:off x="3468164" y="374229"/>
            <a:ext cx="1543348" cy="871537"/>
            <a:chOff x="3131195" y="992188"/>
            <a:chExt cx="1543348" cy="871537"/>
          </a:xfrm>
        </p:grpSpPr>
        <p:pic>
          <p:nvPicPr>
            <p:cNvPr id="401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1195" y="992188"/>
              <a:ext cx="1543348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2" name="TextBox 401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en-US" altLang="ko-KR" sz="1500" dirty="0" smtClean="0">
                  <a:latin typeface="HY헤드라인M" pitchFamily="18" charset="-127"/>
                  <a:ea typeface="HY헤드라인M" pitchFamily="18" charset="-127"/>
                </a:rPr>
                <a:t>NO </a:t>
              </a:r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원두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en-US" altLang="ko-KR" sz="1500" dirty="0" smtClean="0"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원가 절감</a:t>
              </a:r>
              <a:r>
                <a:rPr lang="en-US" altLang="ko-KR" sz="1500" dirty="0" smtClean="0">
                  <a:latin typeface="HY헤드라인M" pitchFamily="18" charset="-127"/>
                  <a:ea typeface="HY헤드라인M" pitchFamily="18" charset="-127"/>
                </a:rPr>
                <a:t>)</a:t>
              </a:r>
            </a:p>
          </p:txBody>
        </p:sp>
      </p:grpSp>
      <p:grpSp>
        <p:nvGrpSpPr>
          <p:cNvPr id="403" name="그룹 402"/>
          <p:cNvGrpSpPr/>
          <p:nvPr/>
        </p:nvGrpSpPr>
        <p:grpSpPr>
          <a:xfrm flipH="1">
            <a:off x="4991401" y="374229"/>
            <a:ext cx="1543348" cy="871537"/>
            <a:chOff x="3131710" y="992188"/>
            <a:chExt cx="1542318" cy="871537"/>
          </a:xfrm>
        </p:grpSpPr>
        <p:pic>
          <p:nvPicPr>
            <p:cNvPr id="404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1710" y="992188"/>
              <a:ext cx="1542318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5" name="TextBox 404"/>
            <p:cNvSpPr txBox="1"/>
            <p:nvPr/>
          </p:nvSpPr>
          <p:spPr>
            <a:xfrm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중국산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원두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406" name="그룹 405"/>
          <p:cNvGrpSpPr/>
          <p:nvPr/>
        </p:nvGrpSpPr>
        <p:grpSpPr>
          <a:xfrm rot="10800000">
            <a:off x="4982106" y="1221332"/>
            <a:ext cx="1543348" cy="871537"/>
            <a:chOff x="3131195" y="992188"/>
            <a:chExt cx="1543348" cy="871537"/>
          </a:xfrm>
        </p:grpSpPr>
        <p:pic>
          <p:nvPicPr>
            <p:cNvPr id="407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1195" y="992188"/>
              <a:ext cx="1543348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8" name="TextBox 407"/>
            <p:cNvSpPr txBox="1"/>
            <p:nvPr/>
          </p:nvSpPr>
          <p:spPr>
            <a:xfrm rot="10800000"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고양이 똥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원두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409" name="그룹 408"/>
          <p:cNvGrpSpPr/>
          <p:nvPr/>
        </p:nvGrpSpPr>
        <p:grpSpPr>
          <a:xfrm rot="10800000" flipH="1">
            <a:off x="3449848" y="1221333"/>
            <a:ext cx="1543348" cy="871537"/>
            <a:chOff x="3131710" y="992188"/>
            <a:chExt cx="1542318" cy="871537"/>
          </a:xfrm>
        </p:grpSpPr>
        <p:pic>
          <p:nvPicPr>
            <p:cNvPr id="410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1710" y="992188"/>
              <a:ext cx="1542318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1" name="TextBox 410"/>
            <p:cNvSpPr txBox="1"/>
            <p:nvPr/>
          </p:nvSpPr>
          <p:spPr>
            <a:xfrm rot="10800000">
              <a:off x="3360936" y="1186498"/>
              <a:ext cx="1143735" cy="520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8033" tIns="29017" rIns="58033" bIns="29017" rtlCol="0">
              <a:noAutofit/>
            </a:bodyPr>
            <a:lstStyle/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그냥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500" dirty="0" smtClean="0">
                  <a:latin typeface="HY헤드라인M" pitchFamily="18" charset="-127"/>
                  <a:ea typeface="HY헤드라인M" pitchFamily="18" charset="-127"/>
                </a:rPr>
                <a:t>원두</a:t>
              </a:r>
              <a:endParaRPr lang="en-US" altLang="ko-KR" sz="1500" dirty="0" smtClean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3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7034</TotalTime>
  <Words>558</Words>
  <Application>Microsoft Office PowerPoint</Application>
  <PresentationFormat>사용자 지정</PresentationFormat>
  <Paragraphs>262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sjce</dc:creator>
  <cp:lastModifiedBy>sjce</cp:lastModifiedBy>
  <cp:revision>111</cp:revision>
  <dcterms:created xsi:type="dcterms:W3CDTF">2017-07-18T03:16:53Z</dcterms:created>
  <dcterms:modified xsi:type="dcterms:W3CDTF">2017-08-24T11:09:58Z</dcterms:modified>
</cp:coreProperties>
</file>