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18" d="100"/>
          <a:sy n="118" d="100"/>
        </p:scale>
        <p:origin x="1493" y="8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/>
          <a:srcRect l="1040"/>
          <a:stretch>
            <a:fillRect/>
          </a:stretch>
        </p:blipFill>
        <p:spPr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</a:p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srgbClr val="77787B"/>
                </a:solidFill>
                <a:latin typeface="맑은 고딕"/>
                <a:ea typeface="맑은 고딕"/>
                <a:cs typeface="맑은 고딕"/>
              </a:rPr>
              <a:t>프로젝트 명 </a:t>
            </a:r>
            <a:r>
              <a:rPr kumimoji="0" lang="en-US" altLang="ko-KR" sz="2400" b="1" i="0" u="none" strike="noStrike" kern="1200" cap="none" spc="-150" normalizeH="0" baseline="0">
                <a:solidFill>
                  <a:srgbClr val="77787B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2400" b="1" i="0" u="none" strike="noStrike" kern="1200" cap="none" spc="-150" normalizeH="0" baseline="0">
                <a:solidFill>
                  <a:srgbClr val="77787B"/>
                </a:solidFill>
                <a:latin typeface="맑은 고딕"/>
                <a:ea typeface="맑은 고딕"/>
                <a:cs typeface="맑은 고딕"/>
              </a:rPr>
              <a:t>범람방지 수위 자동 조절 시스템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808680" y="4754468"/>
            <a:ext cx="75266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>
                  <a:lumMod val="40000"/>
                  <a:lumOff val="60000"/>
                </a:schemeClr>
              </a:buClr>
              <a:buSzPct val="120000"/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2021. </a:t>
            </a:r>
            <a:r>
              <a:rPr lang="en-US" altLang="ko-KR" sz="160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17</a:t>
            </a:r>
            <a:endParaRPr kumimoji="0" lang="en-US" altLang="ko-KR" sz="1600" b="0" i="0" u="none" strike="noStrike" kern="1200" cap="none" spc="0" normalizeH="0" baseline="0" dirty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2266673"/>
            <a:ext cx="3384376" cy="2890518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28556"/>
              </p:ext>
            </p:extLst>
          </p:nvPr>
        </p:nvGraphicFramePr>
        <p:xfrm>
          <a:off x="4593798" y="1806932"/>
          <a:ext cx="4248064" cy="3810000"/>
        </p:xfrm>
        <a:graphic>
          <a:graphicData uri="http://schemas.openxmlformats.org/drawingml/2006/table">
            <a:tbl>
              <a:tblPr firstRow="1" bandRow="1"/>
              <a:tblGrid>
                <a:gridCol w="68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73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항목명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0CD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Type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0CD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/</a:t>
                      </a:r>
                      <a:endParaRPr sz="1000" b="1" i="0" u="none" strike="noStrike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선택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0CD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설명</a:t>
                      </a:r>
                      <a:endParaRPr sz="1000" b="1" i="0" u="none" strike="noStrike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C0CDE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APP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AUTO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CHAR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Application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AUTO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상태를 나타내는 변수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APP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PUMP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CHAR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Application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PUMP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상태를 나타내는 변수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AUTO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CHAR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메인 시스템의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AUTO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상태를 나타내는 변수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DIS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TANCE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INT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레이저 센서의 값을 나타내는 변수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INI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INT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초기값을 나타내는 변수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2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PUMP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CHAR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필수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메인</a:t>
                      </a:r>
                      <a:r>
                        <a:rPr sz="1000" b="0" i="0" u="none" strike="noStrike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sz="1000" b="0" i="0" u="none" strike="noStrike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시스템의</a:t>
                      </a:r>
                      <a:r>
                        <a:rPr sz="1000" b="0" i="0" u="none" strike="noStrike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PUMP </a:t>
                      </a:r>
                      <a:r>
                        <a:rPr sz="1000" b="0" i="0" u="none" strike="noStrike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상태를</a:t>
                      </a:r>
                      <a:r>
                        <a:rPr sz="1000" b="0" i="0" u="none" strike="noStrike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sz="1000" b="0" i="0" u="none" strike="noStrike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나타내는</a:t>
                      </a:r>
                      <a:r>
                        <a:rPr sz="1000" b="0" i="0" u="none" strike="noStrike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 </a:t>
                      </a:r>
                      <a:r>
                        <a:rPr sz="1000" b="0" i="0" u="none" strike="noStrike" dirty="0" err="1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변수</a:t>
                      </a:r>
                      <a:endParaRPr sz="1000" b="0" i="0" u="none" strike="noStrike" dirty="0">
                        <a:solidFill>
                          <a:srgbClr val="000000"/>
                        </a:solidFill>
                        <a:latin typeface="휴먼명조"/>
                        <a:ea typeface="휴먼명조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528" y="1268760"/>
            <a:ext cx="2716861" cy="5065675"/>
          </a:xfrm>
          <a:prstGeom prst="rect">
            <a:avLst/>
          </a:prstGeom>
        </p:spPr>
      </p:pic>
      <p:pic>
        <p:nvPicPr>
          <p:cNvPr id="34" name="그림 33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213550" y="1268760"/>
            <a:ext cx="2716899" cy="506583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메인 시스템</a:t>
            </a:r>
          </a:p>
        </p:txBody>
      </p:sp>
      <p:pic>
        <p:nvPicPr>
          <p:cNvPr id="37" name="그림 36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103572" y="1268760"/>
            <a:ext cx="2716899" cy="5065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5" name="그림 34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12160" y="1315495"/>
            <a:ext cx="2716899" cy="506583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메인 시스템</a:t>
            </a:r>
          </a:p>
        </p:txBody>
      </p:sp>
      <p:pic>
        <p:nvPicPr>
          <p:cNvPr id="37" name="그림 3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251520" y="1268760"/>
            <a:ext cx="2716899" cy="5065833"/>
          </a:xfrm>
          <a:prstGeom prst="rect">
            <a:avLst/>
          </a:prstGeom>
        </p:spPr>
      </p:pic>
      <p:pic>
        <p:nvPicPr>
          <p:cNvPr id="38" name="그림 37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203848" y="1268760"/>
            <a:ext cx="2716899" cy="5065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9776" y="1283908"/>
            <a:ext cx="8406680" cy="4952609"/>
          </a:xfrm>
          <a:prstGeom prst="rect">
            <a:avLst/>
          </a:prstGeom>
        </p:spPr>
      </p:pic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r="32220"/>
          <a:stretch>
            <a:fillRect/>
          </a:stretch>
        </p:blipFill>
        <p:spPr>
          <a:xfrm>
            <a:off x="5580112" y="3429000"/>
            <a:ext cx="2918151" cy="259228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08104" y="1412776"/>
            <a:ext cx="3143688" cy="192431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문자 메시지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(3)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웹페이지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(Viewer)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5949" y="1268760"/>
            <a:ext cx="2967979" cy="4994770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5004048" y="1268760"/>
            <a:ext cx="2967851" cy="4994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(4)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Application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(App inventer)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756" y="1412776"/>
            <a:ext cx="8964488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(4)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Application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(App inventer)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96752"/>
            <a:ext cx="9144000" cy="4989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(5)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OpenCV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1115616" y="143502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3725" y="1435023"/>
            <a:ext cx="8556550" cy="4921327"/>
            <a:chOff x="389697" y="1435023"/>
            <a:chExt cx="8556550" cy="49213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89697" y="1435024"/>
              <a:ext cx="4254312" cy="492132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644009" y="1435023"/>
              <a:ext cx="4302238" cy="492132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(5)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72000" y="764703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OpenCV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1115616" y="1435025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58968" y="1628831"/>
            <a:ext cx="8468124" cy="4230829"/>
            <a:chOff x="424356" y="1625132"/>
            <a:chExt cx="8468124" cy="423082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24356" y="1640245"/>
              <a:ext cx="3005513" cy="42157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429870" y="1625132"/>
              <a:ext cx="2798314" cy="421571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228184" y="1640244"/>
              <a:ext cx="2664296" cy="42157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/>
          <a:srcRect l="1040"/>
          <a:stretch>
            <a:fillRect/>
          </a:stretch>
        </p:blipFill>
        <p:spPr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1" spc="-150">
                <a:solidFill>
                  <a:srgbClr val="3B5AA8"/>
                </a:solidFill>
              </a:rPr>
              <a:t>Thank you</a:t>
            </a:r>
            <a:endParaRPr lang="ko-KR" altLang="en-US" sz="5000" b="1" spc="-15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가</a:t>
                </a:r>
              </a:p>
              <a:p>
                <a:pPr lvl="0">
                  <a:defRPr/>
                </a:pPr>
                <a:r>
                  <a:rPr lang="ko-KR" altLang="en-US" sz="1200" b="1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0740" y="1693176"/>
          <a:ext cx="4321259" cy="4184096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89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96">
                <a:tc rowSpan="7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  <a:endParaRPr lang="en-US" sz="9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Application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Application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을 이용한 펌프 제어를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9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Application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AUTO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메인시스템의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AUTO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모드 및 버튼을 제어한다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9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Application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PUMP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메인시스템의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PUMP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모드 및 버튼을 제어한다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6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실시간 데이터 통신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Application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ESP8266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의 연동 및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Firebase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데이터베이스의 실시간 통신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 전송을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6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SMS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전송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특정 조건을 만족시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SMS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를 통해 메시지를 전송한다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4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웹페이지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라즈베리파이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LCD View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구성을 위한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Firebase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연동 웹페이지를 구성한다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42">
                <a:tc vMerge="1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기상레이더 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OpenCV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를 활용해 기상레이더 분석한다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95857" y="1330724"/>
          <a:ext cx="4102736" cy="4830158"/>
        </p:xfrm>
        <a:graphic>
          <a:graphicData uri="http://schemas.openxmlformats.org/drawingml/2006/table">
            <a:tbl>
              <a:tblPr/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13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03">
                <a:tc row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레이저센서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값 출력</a:t>
                      </a:r>
                    </a:p>
                  </a:txBody>
                  <a:tcPr marL="64770" marR="64770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레이저 센서를 통한 거리 측정을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8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라즈베리파이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LCD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구성을 위한 시스템으로 라즈베리파이를 사용하고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LCD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를 부착후 웹페이지를 출력한다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2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펌프 제어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SSR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을 이용하여 펌프 제어 및 작동을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65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ESP8266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웹서버 통신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ESP8266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에서 와이파이로 웹 서버 통신을 하고 데이터를 받아오거나 센서값을 외부로 전송할 수 있도록 연결한다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2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AUTO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메인시스템의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AUTO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버튼으로 펌프가 일정조건 충족시 펌프를 작동시킨다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2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PUMP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메인시스템의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PUMP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버튼으로 펌프를 조건없이 작동시킨다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21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초기값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AUTO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버튼의 조건을 만들어 주기 위한 초기값 설정 버튼이다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96752"/>
            <a:ext cx="9144000" cy="5037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1484784"/>
            <a:ext cx="4219652" cy="465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1500"/>
              <a:t>센서 값을 메인 시스템으로 전달</a:t>
            </a:r>
          </a:p>
          <a:p>
            <a:pPr marL="342900" indent="-342900"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Firebase database </a:t>
            </a:r>
            <a:r>
              <a:rPr lang="ko-KR" altLang="en-US" sz="1500"/>
              <a:t>연동 </a:t>
            </a:r>
            <a:r>
              <a:rPr lang="en-US" altLang="ko-KR" sz="1500"/>
              <a:t>(</a:t>
            </a:r>
            <a:r>
              <a:rPr lang="ko-KR" altLang="en-US" sz="1500"/>
              <a:t>메인 시스템</a:t>
            </a:r>
            <a:r>
              <a:rPr lang="en-US" altLang="ko-KR" sz="1500"/>
              <a:t>, </a:t>
            </a:r>
            <a:r>
              <a:rPr lang="ko-KR" altLang="en-US" sz="1500"/>
              <a:t>애플리케이션</a:t>
            </a:r>
            <a:r>
              <a:rPr lang="en-US" altLang="ko-KR" sz="1500"/>
              <a:t>, </a:t>
            </a:r>
            <a:r>
              <a:rPr lang="ko-KR" altLang="en-US" sz="1500"/>
              <a:t>웹페이지</a:t>
            </a:r>
            <a:r>
              <a:rPr lang="en-US" altLang="ko-KR" sz="1500"/>
              <a:t>)</a:t>
            </a:r>
          </a:p>
          <a:p>
            <a:pPr marL="342900" indent="-342900"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ko-KR" altLang="en-US" sz="1500"/>
              <a:t>메인 시스템 정보를 </a:t>
            </a:r>
            <a:r>
              <a:rPr lang="en-US" altLang="ko-KR" sz="1500"/>
              <a:t>Firebase </a:t>
            </a:r>
            <a:r>
              <a:rPr lang="ko-KR" altLang="en-US" sz="1500"/>
              <a:t>통해서 실시간으로 전달받고</a:t>
            </a:r>
            <a:r>
              <a:rPr lang="en-US" altLang="ko-KR" sz="1500"/>
              <a:t> </a:t>
            </a:r>
            <a:r>
              <a:rPr lang="ko-KR" altLang="en-US" sz="1500"/>
              <a:t>애플리케이션을 통해 실시간으로 제어</a:t>
            </a:r>
          </a:p>
          <a:p>
            <a:pPr marL="342900" indent="-342900"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Firebase</a:t>
            </a:r>
            <a:r>
              <a:rPr lang="ko-KR" altLang="en-US" sz="1500"/>
              <a:t> 연동으로 웹페이지 구성</a:t>
            </a:r>
            <a:r>
              <a:rPr lang="en-US" altLang="ko-KR" sz="1500"/>
              <a:t>, </a:t>
            </a:r>
            <a:r>
              <a:rPr lang="ko-KR" altLang="en-US" sz="1500"/>
              <a:t>현장에 설치된 </a:t>
            </a:r>
            <a:r>
              <a:rPr lang="en-US" altLang="ko-KR" sz="1500"/>
              <a:t>LCD</a:t>
            </a:r>
            <a:r>
              <a:rPr lang="ko-KR" altLang="en-US" sz="1500"/>
              <a:t>에서 센서 및 버튼값 실시간 상태표시</a:t>
            </a:r>
            <a:r>
              <a:rPr lang="en-US" altLang="ko-KR" sz="1500"/>
              <a:t> </a:t>
            </a:r>
          </a:p>
          <a:p>
            <a:pPr marL="342900" indent="-342900">
              <a:buAutoNum type="arabicPeriod"/>
              <a:defRPr/>
            </a:pPr>
            <a:endParaRPr lang="en-US" altLang="ko-KR" sz="1500"/>
          </a:p>
          <a:p>
            <a:pPr marL="342900" indent="-342900">
              <a:buAutoNum type="arabicPeriod"/>
              <a:defRPr/>
            </a:pPr>
            <a:r>
              <a:rPr lang="ko-KR" altLang="en-US" sz="1500"/>
              <a:t>웹 서버와 </a:t>
            </a:r>
            <a:r>
              <a:rPr lang="en-US" altLang="ko-KR" sz="1500"/>
              <a:t>SMS </a:t>
            </a:r>
            <a:r>
              <a:rPr lang="ko-KR" altLang="en-US" sz="1500"/>
              <a:t>서비스 연동</a:t>
            </a:r>
          </a:p>
          <a:p>
            <a:pPr marL="342900" indent="-342900"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ko-KR" altLang="en-US" sz="1500"/>
              <a:t>정해진 수위 도달 시 관리자에게 </a:t>
            </a:r>
            <a:r>
              <a:rPr lang="en-US" altLang="ko-KR" sz="1500"/>
              <a:t>SMS </a:t>
            </a:r>
            <a:r>
              <a:rPr lang="ko-KR" altLang="en-US" sz="1500"/>
              <a:t>전송</a:t>
            </a:r>
          </a:p>
          <a:p>
            <a:pPr marL="342900" indent="-342900">
              <a:buAutoNum type="arabicPeriod"/>
              <a:defRPr/>
            </a:pPr>
            <a:endParaRPr lang="ko-KR" altLang="en-US" sz="1500"/>
          </a:p>
          <a:p>
            <a:pPr marL="342900" indent="-342900">
              <a:buAutoNum type="arabicPeriod"/>
              <a:defRPr/>
            </a:pPr>
            <a:r>
              <a:rPr lang="en-US" altLang="ko-KR" sz="1500"/>
              <a:t>OpenCV</a:t>
            </a:r>
            <a:r>
              <a:rPr lang="ko-KR" altLang="en-US" sz="1500"/>
              <a:t>에서 </a:t>
            </a:r>
            <a:r>
              <a:rPr lang="en-US" altLang="ko-KR" sz="1500"/>
              <a:t>Firebase</a:t>
            </a:r>
            <a:r>
              <a:rPr lang="ko-KR" altLang="en-US" sz="1500"/>
              <a:t>로 분석 값을 전달</a:t>
            </a:r>
          </a:p>
          <a:p>
            <a:pPr marL="342900" indent="-342900">
              <a:buAutoNum type="arabicPeriod"/>
              <a:defRPr/>
            </a:pPr>
            <a:endParaRPr lang="en-US" altLang="ko-KR" sz="1500"/>
          </a:p>
          <a:p>
            <a:pPr marL="342900" indent="-342900">
              <a:buAutoNum type="arabicPeriod"/>
              <a:defRPr/>
            </a:pPr>
            <a:endParaRPr lang="ko-KR" altLang="en-US" sz="150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519" y="2062172"/>
            <a:ext cx="4248472" cy="3167027"/>
          </a:xfrm>
          <a:prstGeom prst="rect">
            <a:avLst/>
          </a:prstGeom>
        </p:spPr>
      </p:pic>
      <p:sp>
        <p:nvSpPr>
          <p:cNvPr id="39" name="타원 19"/>
          <p:cNvSpPr/>
          <p:nvPr/>
        </p:nvSpPr>
        <p:spPr>
          <a:xfrm>
            <a:off x="1187624" y="2348880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타원 19"/>
          <p:cNvSpPr/>
          <p:nvPr/>
        </p:nvSpPr>
        <p:spPr>
          <a:xfrm>
            <a:off x="2699792" y="2132856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41" name="타원 19"/>
          <p:cNvSpPr/>
          <p:nvPr/>
        </p:nvSpPr>
        <p:spPr>
          <a:xfrm>
            <a:off x="3563888" y="1988840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42" name="타원 19"/>
          <p:cNvSpPr/>
          <p:nvPr/>
        </p:nvSpPr>
        <p:spPr>
          <a:xfrm>
            <a:off x="899592" y="4581128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43" name="타원 19"/>
          <p:cNvSpPr/>
          <p:nvPr/>
        </p:nvSpPr>
        <p:spPr>
          <a:xfrm>
            <a:off x="2339752" y="3717032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4" name="타원 19"/>
          <p:cNvSpPr/>
          <p:nvPr/>
        </p:nvSpPr>
        <p:spPr>
          <a:xfrm>
            <a:off x="3851920" y="4581128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45" name="타원 19"/>
          <p:cNvSpPr/>
          <p:nvPr/>
        </p:nvSpPr>
        <p:spPr>
          <a:xfrm>
            <a:off x="2555776" y="5085184"/>
            <a:ext cx="216024" cy="216024"/>
          </a:xfrm>
          <a:prstGeom prst="ellipse">
            <a:avLst/>
          </a:prstGeom>
          <a:noFill/>
          <a:ln w="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050" name="그림 20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762" y="1356853"/>
            <a:ext cx="2043006" cy="4144292"/>
          </a:xfrm>
          <a:prstGeom prst="rect">
            <a:avLst/>
          </a:prstGeom>
        </p:spPr>
      </p:pic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7824" y="1412776"/>
            <a:ext cx="2164097" cy="4032448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00146" y="2587914"/>
            <a:ext cx="3364340" cy="1682170"/>
          </a:xfrm>
          <a:prstGeom prst="rect">
            <a:avLst/>
          </a:prstGeom>
        </p:spPr>
      </p:pic>
      <p:sp>
        <p:nvSpPr>
          <p:cNvPr id="2054" name="직사각형 2053"/>
          <p:cNvSpPr/>
          <p:nvPr/>
        </p:nvSpPr>
        <p:spPr>
          <a:xfrm>
            <a:off x="179512" y="5517232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Application</a:t>
            </a:r>
          </a:p>
        </p:txBody>
      </p:sp>
      <p:sp>
        <p:nvSpPr>
          <p:cNvPr id="2056" name="직사각형 2055"/>
          <p:cNvSpPr/>
          <p:nvPr/>
        </p:nvSpPr>
        <p:spPr>
          <a:xfrm>
            <a:off x="2771800" y="5517232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메인 시스템</a:t>
            </a:r>
          </a:p>
        </p:txBody>
      </p:sp>
      <p:sp>
        <p:nvSpPr>
          <p:cNvPr id="2057" name="직사각형 2056"/>
          <p:cNvSpPr/>
          <p:nvPr/>
        </p:nvSpPr>
        <p:spPr>
          <a:xfrm>
            <a:off x="5868144" y="5517232"/>
            <a:ext cx="259228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웹페이지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(Viewer)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7393" cy="4793790"/>
        </p:xfrm>
        <a:graphic>
          <a:graphicData uri="http://schemas.openxmlformats.org/drawingml/2006/table">
            <a:tbl>
              <a:tblPr firstRow="1" bandRow="1"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BTN-01-01~02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시스템 제어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메인시스템의 자동모드제어 및 펌프 제어를 할 수 있다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외부 데이터베이스와 연동되어있음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실시간으로 거리값을 받아옴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∎자동모드 작동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메인시스템의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ON/OFF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상태에 따라 자동모드를 작동할지 말지 결정한다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∎펌프 작동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메인시스템의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ON/OFF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상태에 따라 수동모드를 작동할지 말지 결정한다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없음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없음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2" name="그림 20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4778" y="1556792"/>
            <a:ext cx="2043006" cy="4144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45255" y="2168860"/>
            <a:ext cx="2950880" cy="2520280"/>
          </a:xfrm>
          <a:prstGeom prst="rect">
            <a:avLst/>
          </a:prstGeom>
        </p:spPr>
      </p:pic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82203" y="1844823"/>
          <a:ext cx="2145580" cy="3312367"/>
        </p:xfrm>
        <a:graphic>
          <a:graphicData uri="http://schemas.openxmlformats.org/drawingml/2006/table">
            <a:tbl>
              <a:tblPr firstRow="1" bandRow="1"/>
              <a:tblGrid>
                <a:gridCol w="214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96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1" i="0" u="none" strike="noStrike">
                          <a:solidFill>
                            <a:srgbClr val="FFFFFF"/>
                          </a:solidFill>
                          <a:latin typeface="휴먼명조"/>
                          <a:ea typeface="휴먼명조"/>
                        </a:rPr>
                        <a:t>항목명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8C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398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+ APPAUTO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+ APPPUMP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+ AUTO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+ DISTANCE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+ INI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+ PUMP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12160" y="2205804"/>
            <a:ext cx="2985428" cy="2446392"/>
          </a:xfrm>
          <a:prstGeom prst="rect">
            <a:avLst/>
          </a:prstGeom>
        </p:spPr>
      </p:pic>
      <p:sp>
        <p:nvSpPr>
          <p:cNvPr id="36" name="직사각형 2053"/>
          <p:cNvSpPr/>
          <p:nvPr/>
        </p:nvSpPr>
        <p:spPr>
          <a:xfrm>
            <a:off x="2033718" y="5445224"/>
            <a:ext cx="50765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(NoSQL)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하나의 테이블로 작성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관계도 없음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3057B9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88034" y="1196752"/>
            <a:ext cx="6367931" cy="5068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8209" y="2056965"/>
          <a:ext cx="8547580" cy="2364615"/>
        </p:xfrm>
        <a:graphic>
          <a:graphicData uri="http://schemas.openxmlformats.org/drawingml/2006/table">
            <a:tbl>
              <a:tblPr firstRow="1" bandRow="1"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BTN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BTN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-01-01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자동모드설정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BTN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-01-02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수동모드설정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BTN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레이저센서 거리측정값 저장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초기값 설정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)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MSG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MSG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위험알림 메시지 전송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조건달성시 자동전송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)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화면 슬라이드 쇼(4:3)</PresentationFormat>
  <Paragraphs>189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 </cp:lastModifiedBy>
  <cp:revision>278</cp:revision>
  <dcterms:created xsi:type="dcterms:W3CDTF">2014-04-16T00:55:54Z</dcterms:created>
  <dcterms:modified xsi:type="dcterms:W3CDTF">2021-10-17T14:26:07Z</dcterms:modified>
  <cp:version/>
</cp:coreProperties>
</file>