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6" r:id="rId4"/>
    <p:sldId id="277" r:id="rId5"/>
    <p:sldId id="278" r:id="rId6"/>
    <p:sldId id="279" r:id="rId7"/>
    <p:sldId id="265" r:id="rId8"/>
    <p:sldId id="258" r:id="rId9"/>
    <p:sldId id="260" r:id="rId10"/>
    <p:sldId id="259" r:id="rId11"/>
    <p:sldId id="261" r:id="rId12"/>
    <p:sldId id="268" r:id="rId13"/>
    <p:sldId id="266" r:id="rId14"/>
    <p:sldId id="267" r:id="rId15"/>
    <p:sldId id="262" r:id="rId16"/>
    <p:sldId id="263" r:id="rId17"/>
    <p:sldId id="264" r:id="rId18"/>
    <p:sldId id="269" r:id="rId19"/>
    <p:sldId id="281" r:id="rId20"/>
    <p:sldId id="282" r:id="rId21"/>
    <p:sldId id="283" r:id="rId22"/>
    <p:sldId id="284" r:id="rId23"/>
    <p:sldId id="270" r:id="rId24"/>
    <p:sldId id="285" r:id="rId25"/>
    <p:sldId id="286" r:id="rId26"/>
    <p:sldId id="287" r:id="rId27"/>
    <p:sldId id="288" r:id="rId28"/>
    <p:sldId id="289" r:id="rId29"/>
    <p:sldId id="291" r:id="rId30"/>
    <p:sldId id="280" r:id="rId31"/>
    <p:sldId id="293" r:id="rId32"/>
    <p:sldId id="292" r:id="rId33"/>
    <p:sldId id="294" r:id="rId34"/>
    <p:sldId id="295" r:id="rId35"/>
    <p:sldId id="296" r:id="rId36"/>
    <p:sldId id="298" r:id="rId37"/>
    <p:sldId id="299" r:id="rId38"/>
    <p:sldId id="297" r:id="rId39"/>
    <p:sldId id="27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1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geant4.slac.stanford.edu/Presentations/vis/G4OpenGLTutorial/G4OpenGLTutorial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topas.readthedocs.io/en/late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1838131"/>
            <a:ext cx="8825658" cy="2426067"/>
          </a:xfrm>
        </p:spPr>
        <p:txBody>
          <a:bodyPr/>
          <a:lstStyle/>
          <a:p>
            <a:r>
              <a:rPr lang="en-US" altLang="ko-KR" dirty="0" smtClean="0"/>
              <a:t>TOPAS </a:t>
            </a:r>
            <a:br>
              <a:rPr lang="en-US" altLang="ko-KR" dirty="0" smtClean="0"/>
            </a:br>
            <a:r>
              <a:rPr lang="en-US" altLang="ko-KR" dirty="0" smtClean="0"/>
              <a:t>Basic Course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232722"/>
          </a:xfrm>
        </p:spPr>
        <p:txBody>
          <a:bodyPr>
            <a:noAutofit/>
          </a:bodyPr>
          <a:lstStyle/>
          <a:p>
            <a:r>
              <a:rPr lang="en-US" altLang="ko-KR" sz="1800" dirty="0" smtClean="0"/>
              <a:t>2017.07.19</a:t>
            </a:r>
          </a:p>
          <a:p>
            <a:r>
              <a:rPr lang="en-US" altLang="ko-KR" sz="1800" dirty="0" smtClean="0"/>
              <a:t>SUMP Lab</a:t>
            </a:r>
          </a:p>
          <a:p>
            <a:r>
              <a:rPr lang="en-US" altLang="ko-KR" sz="1800" dirty="0" smtClean="0"/>
              <a:t>by Sang </a:t>
            </a:r>
            <a:r>
              <a:rPr lang="en-US" altLang="ko-KR" sz="1800" dirty="0" err="1" smtClean="0"/>
              <a:t>Hee</a:t>
            </a:r>
            <a:r>
              <a:rPr lang="en-US" altLang="ko-KR" sz="1800" dirty="0" smtClean="0"/>
              <a:t> AHN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31447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Installation( Ubuntu)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4178" y="1753659"/>
            <a:ext cx="8946541" cy="4195481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Debian</a:t>
            </a:r>
            <a:r>
              <a:rPr lang="en-US" altLang="ko-KR" dirty="0"/>
              <a:t> Users: Install the following: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sz="2800" dirty="0" smtClean="0"/>
              <a:t>$ tar </a:t>
            </a:r>
            <a:r>
              <a:rPr lang="en-US" altLang="ko-KR" sz="2800" dirty="0"/>
              <a:t>-</a:t>
            </a:r>
            <a:r>
              <a:rPr lang="en-US" altLang="ko-KR" sz="2800" dirty="0" err="1"/>
              <a:t>zxvf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topas_3_1_*.tar.gz</a:t>
            </a:r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$ cd  </a:t>
            </a:r>
            <a:r>
              <a:rPr lang="en-US" altLang="ko-KR" sz="2800" dirty="0" err="1" smtClean="0"/>
              <a:t>topas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 smtClean="0"/>
              <a:t>$ unzip Geant4Headers.zip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 smtClean="0"/>
              <a:t>$ </a:t>
            </a:r>
            <a:r>
              <a:rPr lang="en-US" altLang="ko-KR" sz="2800" dirty="0" err="1" smtClean="0"/>
              <a:t>ccmake</a:t>
            </a:r>
            <a:r>
              <a:rPr lang="en-US" altLang="ko-KR" sz="2800" dirty="0" smtClean="0"/>
              <a:t> ./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 smtClean="0"/>
              <a:t>$ make –j 4(number thread)</a:t>
            </a:r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577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Installation( Ubuntu)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4293" y="2426991"/>
            <a:ext cx="8946541" cy="41954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#!/bin/bash</a:t>
            </a:r>
          </a:p>
          <a:p>
            <a:pPr marL="0" indent="0">
              <a:buNone/>
            </a:pPr>
            <a:r>
              <a:rPr lang="en-US" altLang="ko-KR" dirty="0" smtClean="0"/>
              <a:t>export </a:t>
            </a:r>
            <a:r>
              <a:rPr lang="en-US" altLang="ko-KR" dirty="0"/>
              <a:t>G4LEDATA=~/G4Data/G4EMLOW6.50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 smtClean="0"/>
              <a:t>export </a:t>
            </a:r>
            <a:r>
              <a:rPr lang="en-US" altLang="ko-KR" dirty="0"/>
              <a:t>G4NEUTRONHPDATA=~/G4Data/G4NDL4.5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export G4LEVELGAMMADATA=~/G4Data/PhotonEvaporation4.3.2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export G4RADIOACTIVEDATA=~/G4Data/RadioactiveDecay5.1.1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export G4SAIDXSDATA=~/G4Data/G4SAIDDATA1.1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export G4NEUTRONXSDATA=~/G4Data/G4NEUTRONXS1.4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export G4PIIDATA=~/G4Data/G4PII1.3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export G4REALSURFACEDATA=~/G4Data/RealSurface1.0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export G4ABLADATA=~/G4Data/G4ABLA3.0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export G4ENSDFSTATEDATA=~/G4Data/G4ENSDFSTATE2.1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export G4TENDLDATA=~/G4Data/G4TENDL1.3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export LD_LIBRARY_PATH=~/</a:t>
            </a:r>
            <a:r>
              <a:rPr lang="en-US" altLang="ko-KR" dirty="0" err="1"/>
              <a:t>topas</a:t>
            </a:r>
            <a:r>
              <a:rPr lang="en-US" altLang="ko-KR" dirty="0"/>
              <a:t>/</a:t>
            </a:r>
            <a:r>
              <a:rPr lang="en-US" altLang="ko-KR" dirty="0" err="1"/>
              <a:t>libexternal</a:t>
            </a:r>
            <a:r>
              <a:rPr lang="en-US" altLang="ko-KR" dirty="0"/>
              <a:t>/:$</a:t>
            </a:r>
            <a:r>
              <a:rPr lang="en-US" altLang="ko-KR" dirty="0" smtClean="0"/>
              <a:t>LD_LIBRARY_PATH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echo “Topas</a:t>
            </a:r>
            <a:r>
              <a:rPr lang="en-US" altLang="ko-KR" dirty="0"/>
              <a:t>_</a:t>
            </a:r>
            <a:r>
              <a:rPr lang="en-US" altLang="ko-KR" dirty="0" smtClean="0"/>
              <a:t>3.1 Run Ready !!” 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04293" y="1992861"/>
            <a:ext cx="2637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$ </a:t>
            </a:r>
            <a:r>
              <a:rPr lang="en-US" altLang="ko-KR" dirty="0" err="1" smtClean="0"/>
              <a:t>gedit</a:t>
            </a:r>
            <a:r>
              <a:rPr lang="en-US" altLang="ko-KR" dirty="0" smtClean="0"/>
              <a:t> Start_topas.sh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750895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Run TOPAS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../</a:t>
            </a:r>
            <a:r>
              <a:rPr lang="en-US" altLang="ko-KR" sz="3200" dirty="0" err="1" smtClean="0"/>
              <a:t>topas</a:t>
            </a:r>
            <a:r>
              <a:rPr lang="en-US" altLang="ko-KR" sz="3200" dirty="0" smtClean="0"/>
              <a:t> mysimulationfile.txt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91892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7012" y="2638966"/>
            <a:ext cx="9404723" cy="1400530"/>
          </a:xfrm>
        </p:spPr>
        <p:txBody>
          <a:bodyPr anchor="ctr"/>
          <a:lstStyle/>
          <a:p>
            <a:pPr algn="ctr"/>
            <a:r>
              <a:rPr lang="en-US" altLang="ko-KR" sz="8000" dirty="0" smtClean="0"/>
              <a:t>Basic Geometry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664662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Open-</a:t>
            </a:r>
            <a:r>
              <a:rPr lang="en-US" altLang="ko-KR" dirty="0" err="1" smtClean="0"/>
              <a:t>gl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Visualization command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45373" y="1792424"/>
            <a:ext cx="10684626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hlinkClick r:id="rId2"/>
              </a:rPr>
              <a:t>http://</a:t>
            </a:r>
            <a:r>
              <a:rPr lang="ko-KR" altLang="en-US" sz="1600" dirty="0" smtClean="0">
                <a:hlinkClick r:id="rId2"/>
              </a:rPr>
              <a:t>geant4.slac.stanford.edu/Presentations/vis/G4OpenGLTutorial/G4OpenGLTutorial.html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Idle&gt;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/vis/viewer/rest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/vis/viewer/set/zoom 2 : zoom in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/</a:t>
            </a:r>
            <a:r>
              <a:rPr lang="en-US" altLang="ko-KR" sz="1600" dirty="0"/>
              <a:t>vis/viewer/set/zoom </a:t>
            </a:r>
            <a:r>
              <a:rPr lang="en-US" altLang="ko-KR" sz="1600" dirty="0" smtClean="0"/>
              <a:t>2 : zoom out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/vis/viewer/set/</a:t>
            </a:r>
            <a:r>
              <a:rPr lang="en-US" altLang="ko-KR" sz="1600" dirty="0" err="1" smtClean="0"/>
              <a:t>viewpointThetaPhi</a:t>
            </a:r>
            <a:r>
              <a:rPr lang="en-US" altLang="ko-KR" sz="1600" dirty="0" smtClean="0"/>
              <a:t> 30 30 : view point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/vis/viewer/</a:t>
            </a:r>
            <a:r>
              <a:rPr lang="en-US" altLang="ko-KR" sz="1600" dirty="0" err="1" smtClean="0"/>
              <a:t>panTo</a:t>
            </a:r>
            <a:r>
              <a:rPr lang="en-US" altLang="ko-KR" sz="1600" dirty="0" smtClean="0"/>
              <a:t> 1 0  : center position reference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/vis/viewer/set/style surface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/vis/viewer/set/wireframe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/vis/open OGL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98764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82781" y="1612992"/>
            <a:ext cx="3880723" cy="4829694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Geometry – Box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1401" y="1254199"/>
            <a:ext cx="829610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$ </a:t>
            </a:r>
            <a:r>
              <a:rPr lang="en-US" altLang="ko-KR" sz="1200" dirty="0" err="1"/>
              <a:t>gedit</a:t>
            </a:r>
            <a:r>
              <a:rPr lang="en-US" altLang="ko-KR" sz="1200" dirty="0"/>
              <a:t> OneBox.txt </a:t>
            </a:r>
          </a:p>
          <a:p>
            <a:endParaRPr lang="ko-KR" altLang="en-US" sz="1200" dirty="0"/>
          </a:p>
          <a:p>
            <a:r>
              <a:rPr lang="ko-KR" altLang="en-US" sz="1200" dirty="0"/>
              <a:t>s:Ge/MyBox/Type     = "</a:t>
            </a:r>
            <a:r>
              <a:rPr lang="ko-KR" altLang="en-US" sz="1200" dirty="0" err="1"/>
              <a:t>TsBox</a:t>
            </a:r>
            <a:r>
              <a:rPr lang="ko-KR" altLang="en-US" sz="1200" dirty="0"/>
              <a:t>"</a:t>
            </a:r>
          </a:p>
          <a:p>
            <a:r>
              <a:rPr lang="ko-KR" altLang="en-US" sz="1200" dirty="0"/>
              <a:t>s:Ge/MyBox/Material = "Air"</a:t>
            </a:r>
          </a:p>
          <a:p>
            <a:r>
              <a:rPr lang="ko-KR" altLang="en-US" sz="1200" dirty="0"/>
              <a:t>s:Ge/MyBox/Parent   = "World"</a:t>
            </a:r>
          </a:p>
          <a:p>
            <a:r>
              <a:rPr lang="ko-KR" altLang="en-US" sz="1200" dirty="0"/>
              <a:t>d:Ge/MyBox/HLX      = 2.5 </a:t>
            </a:r>
            <a:r>
              <a:rPr lang="ko-KR" altLang="en-US" sz="1200" dirty="0" err="1"/>
              <a:t>m</a:t>
            </a:r>
            <a:endParaRPr lang="ko-KR" altLang="en-US" sz="1200" dirty="0"/>
          </a:p>
          <a:p>
            <a:r>
              <a:rPr lang="ko-KR" altLang="en-US" sz="1200" dirty="0"/>
              <a:t>d:Ge/MyBox/HLY      = 2. </a:t>
            </a:r>
            <a:r>
              <a:rPr lang="ko-KR" altLang="en-US" sz="1200" dirty="0" err="1"/>
              <a:t>m</a:t>
            </a:r>
            <a:endParaRPr lang="ko-KR" altLang="en-US" sz="1200" dirty="0"/>
          </a:p>
          <a:p>
            <a:r>
              <a:rPr lang="ko-KR" altLang="en-US" sz="1200" dirty="0"/>
              <a:t>d:Ge/MyBox/HLZ      = 1. </a:t>
            </a:r>
            <a:r>
              <a:rPr lang="ko-KR" altLang="en-US" sz="1200" dirty="0" err="1"/>
              <a:t>m</a:t>
            </a:r>
            <a:endParaRPr lang="ko-KR" altLang="en-US" sz="1200" dirty="0"/>
          </a:p>
          <a:p>
            <a:r>
              <a:rPr lang="ko-KR" altLang="en-US" sz="1200" dirty="0"/>
              <a:t>d:Ge/MyBox/TransX   = 2. </a:t>
            </a:r>
            <a:r>
              <a:rPr lang="ko-KR" altLang="en-US" sz="1200" dirty="0" err="1"/>
              <a:t>m</a:t>
            </a:r>
            <a:endParaRPr lang="ko-KR" altLang="en-US" sz="1200" dirty="0"/>
          </a:p>
          <a:p>
            <a:r>
              <a:rPr lang="ko-KR" altLang="en-US" sz="1200" dirty="0"/>
              <a:t>d:Ge/MyBox/TransY   = 0. </a:t>
            </a:r>
            <a:r>
              <a:rPr lang="ko-KR" altLang="en-US" sz="1200" dirty="0" err="1"/>
              <a:t>m</a:t>
            </a:r>
            <a:endParaRPr lang="ko-KR" altLang="en-US" sz="1200" dirty="0"/>
          </a:p>
          <a:p>
            <a:r>
              <a:rPr lang="ko-KR" altLang="en-US" sz="1200" dirty="0"/>
              <a:t>d:Ge/MyBox/TransZ   = 0. </a:t>
            </a:r>
            <a:r>
              <a:rPr lang="ko-KR" altLang="en-US" sz="1200" dirty="0" err="1"/>
              <a:t>m</a:t>
            </a:r>
            <a:endParaRPr lang="ko-KR" altLang="en-US" sz="1200" dirty="0"/>
          </a:p>
          <a:p>
            <a:r>
              <a:rPr lang="ko-KR" altLang="en-US" sz="1200" dirty="0"/>
              <a:t>d:Ge/MyBox/RotX     = 0. </a:t>
            </a:r>
            <a:r>
              <a:rPr lang="ko-KR" altLang="en-US" sz="1200" dirty="0" err="1"/>
              <a:t>deg</a:t>
            </a:r>
            <a:endParaRPr lang="ko-KR" altLang="en-US" sz="1200" dirty="0"/>
          </a:p>
          <a:p>
            <a:r>
              <a:rPr lang="ko-KR" altLang="en-US" sz="1200" dirty="0"/>
              <a:t>d:Ge/MyBox/RotY     = 0. </a:t>
            </a:r>
            <a:r>
              <a:rPr lang="ko-KR" altLang="en-US" sz="1200" dirty="0" err="1"/>
              <a:t>deg</a:t>
            </a:r>
            <a:endParaRPr lang="ko-KR" altLang="en-US" sz="1200" dirty="0"/>
          </a:p>
          <a:p>
            <a:r>
              <a:rPr lang="ko-KR" altLang="en-US" sz="1200" dirty="0"/>
              <a:t>d:Ge/MyBox/RotZ     = 0. </a:t>
            </a:r>
            <a:r>
              <a:rPr lang="ko-KR" altLang="en-US" sz="1200" dirty="0" err="1"/>
              <a:t>deg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 err="1"/>
              <a:t>sv:Ph</a:t>
            </a:r>
            <a:r>
              <a:rPr lang="ko-KR" altLang="en-US" sz="1200" dirty="0"/>
              <a:t>/</a:t>
            </a:r>
            <a:r>
              <a:rPr lang="ko-KR" altLang="en-US" sz="1200" dirty="0" err="1"/>
              <a:t>Default</a:t>
            </a:r>
            <a:r>
              <a:rPr lang="ko-KR" altLang="en-US" sz="1200" dirty="0"/>
              <a:t>/</a:t>
            </a:r>
            <a:r>
              <a:rPr lang="ko-KR" altLang="en-US" sz="1200" dirty="0" err="1"/>
              <a:t>Modules</a:t>
            </a:r>
            <a:r>
              <a:rPr lang="ko-KR" altLang="en-US" sz="1200" dirty="0"/>
              <a:t> = 1 "g4em-standard_opt0"</a:t>
            </a:r>
          </a:p>
          <a:p>
            <a:endParaRPr lang="ko-KR" altLang="en-US" sz="1200" dirty="0"/>
          </a:p>
          <a:p>
            <a:r>
              <a:rPr lang="ko-KR" altLang="en-US" sz="1200" dirty="0"/>
              <a:t>s:Gr/ViewA/Type             = "</a:t>
            </a:r>
            <a:r>
              <a:rPr lang="ko-KR" altLang="en-US" sz="1200" dirty="0" err="1"/>
              <a:t>OpenGL</a:t>
            </a:r>
            <a:r>
              <a:rPr lang="ko-KR" altLang="en-US" sz="1200" dirty="0"/>
              <a:t>"</a:t>
            </a:r>
          </a:p>
          <a:p>
            <a:r>
              <a:rPr lang="ko-KR" altLang="en-US" sz="1200" dirty="0"/>
              <a:t>i:Gr/ViewA/WindowSizeX      = 1024</a:t>
            </a:r>
          </a:p>
          <a:p>
            <a:r>
              <a:rPr lang="ko-KR" altLang="en-US" sz="1200" dirty="0"/>
              <a:t>i:Gr/ViewA/WindowSizeY      = 768</a:t>
            </a:r>
          </a:p>
          <a:p>
            <a:r>
              <a:rPr lang="ko-KR" altLang="en-US" sz="1200" dirty="0"/>
              <a:t>b:Gr/ViewA/IncludeAxes      = "</a:t>
            </a:r>
            <a:r>
              <a:rPr lang="ko-KR" altLang="en-US" sz="1200" dirty="0" err="1"/>
              <a:t>True</a:t>
            </a:r>
            <a:r>
              <a:rPr lang="ko-KR" altLang="en-US" sz="1200" dirty="0"/>
              <a:t>"</a:t>
            </a:r>
          </a:p>
          <a:p>
            <a:r>
              <a:rPr lang="ko-KR" altLang="en-US" sz="1200" dirty="0"/>
              <a:t>d:Gr/ViewA/Theta            = 55 </a:t>
            </a:r>
            <a:r>
              <a:rPr lang="ko-KR" altLang="en-US" sz="1200" dirty="0" err="1"/>
              <a:t>deg</a:t>
            </a:r>
            <a:endParaRPr lang="ko-KR" altLang="en-US" sz="1200" dirty="0"/>
          </a:p>
          <a:p>
            <a:r>
              <a:rPr lang="ko-KR" altLang="en-US" sz="1200" dirty="0"/>
              <a:t>d:Gr/ViewA/Phi              = 20 </a:t>
            </a:r>
            <a:r>
              <a:rPr lang="ko-KR" altLang="en-US" sz="1200" dirty="0" err="1"/>
              <a:t>deg</a:t>
            </a:r>
            <a:endParaRPr lang="ko-KR" altLang="en-US" sz="1200" dirty="0"/>
          </a:p>
          <a:p>
            <a:r>
              <a:rPr lang="ko-KR" altLang="en-US" sz="1200" dirty="0"/>
              <a:t>s:Gr/ViewA/Projection       = "</a:t>
            </a:r>
            <a:r>
              <a:rPr lang="ko-KR" altLang="en-US" sz="1200" dirty="0" err="1"/>
              <a:t>Perspective</a:t>
            </a:r>
            <a:r>
              <a:rPr lang="ko-KR" altLang="en-US" sz="1200" dirty="0"/>
              <a:t>"</a:t>
            </a:r>
          </a:p>
          <a:p>
            <a:r>
              <a:rPr lang="ko-KR" altLang="en-US" sz="1200" dirty="0"/>
              <a:t>d:Gr/ViewA/PerspectiveAngle = 30 </a:t>
            </a:r>
            <a:r>
              <a:rPr lang="ko-KR" altLang="en-US" sz="1200" dirty="0" err="1"/>
              <a:t>deg</a:t>
            </a:r>
            <a:endParaRPr lang="ko-KR" altLang="en-US" sz="1200" dirty="0"/>
          </a:p>
          <a:p>
            <a:r>
              <a:rPr lang="ko-KR" altLang="en-US" sz="1200" dirty="0"/>
              <a:t>u:Gr/ViewA/Zoom             = 2.</a:t>
            </a:r>
          </a:p>
          <a:p>
            <a:endParaRPr lang="ko-KR" altLang="en-US" sz="1200" dirty="0"/>
          </a:p>
          <a:p>
            <a:r>
              <a:rPr lang="ko-KR" altLang="en-US" sz="1200" dirty="0">
                <a:solidFill>
                  <a:srgbClr val="FFFF00"/>
                </a:solidFill>
              </a:rPr>
              <a:t>b:Ts/PauseBeforeQuit = "</a:t>
            </a:r>
            <a:r>
              <a:rPr lang="ko-KR" altLang="en-US" sz="1200" dirty="0" err="1" smtClean="0">
                <a:solidFill>
                  <a:srgbClr val="FFFF00"/>
                </a:solidFill>
              </a:rPr>
              <a:t>True</a:t>
            </a:r>
            <a:r>
              <a:rPr lang="ko-KR" altLang="en-US" sz="1200" dirty="0" smtClean="0">
                <a:solidFill>
                  <a:srgbClr val="FFFF00"/>
                </a:solidFill>
              </a:rPr>
              <a:t>“</a:t>
            </a:r>
            <a:endParaRPr lang="en-US" altLang="ko-KR" sz="1200" dirty="0" smtClean="0">
              <a:solidFill>
                <a:srgbClr val="FFFF00"/>
              </a:solidFill>
            </a:endParaRPr>
          </a:p>
          <a:p>
            <a:endParaRPr lang="en-US" altLang="ko-KR" sz="1200" dirty="0">
              <a:solidFill>
                <a:srgbClr val="FFFF00"/>
              </a:solidFill>
            </a:endParaRPr>
          </a:p>
          <a:p>
            <a:r>
              <a:rPr lang="en-US" altLang="ko-KR" sz="1200" dirty="0" smtClean="0"/>
              <a:t>$ ../</a:t>
            </a:r>
            <a:r>
              <a:rPr lang="en-US" altLang="ko-KR" sz="1200" dirty="0" err="1" smtClean="0"/>
              <a:t>topas</a:t>
            </a:r>
            <a:r>
              <a:rPr lang="en-US" altLang="ko-KR" sz="1200" dirty="0" smtClean="0"/>
              <a:t> OneBox.txt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432" y="1471353"/>
            <a:ext cx="5462104" cy="49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09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altLang="ko-KR" dirty="0" smtClean="0"/>
              <a:t>Basic Geometry – Box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6111" y="147086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$ </a:t>
            </a:r>
            <a:r>
              <a:rPr lang="en-US" altLang="ko-KR" dirty="0" err="1" smtClean="0"/>
              <a:t>geidt</a:t>
            </a:r>
            <a:r>
              <a:rPr lang="en-US" altLang="ko-KR" dirty="0" smtClean="0"/>
              <a:t> OneBoxRoation.txt</a:t>
            </a:r>
          </a:p>
          <a:p>
            <a:endParaRPr lang="en-US" altLang="ko-KR" dirty="0"/>
          </a:p>
          <a:p>
            <a:r>
              <a:rPr lang="en-US" altLang="ko-KR" dirty="0"/>
              <a:t># Demonstrates use of </a:t>
            </a:r>
            <a:r>
              <a:rPr lang="en-US" altLang="ko-KR" dirty="0" err="1"/>
              <a:t>includeFile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 Overrides the </a:t>
            </a:r>
            <a:r>
              <a:rPr lang="en-US" altLang="ko-KR" dirty="0" err="1"/>
              <a:t>RotX</a:t>
            </a:r>
            <a:r>
              <a:rPr lang="en-US" altLang="ko-KR" dirty="0"/>
              <a:t> value from OneBox.txt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 err="1"/>
              <a:t>includeFile</a:t>
            </a:r>
            <a:r>
              <a:rPr lang="ko-KR" altLang="en-US" dirty="0"/>
              <a:t> = OneBox.txt</a:t>
            </a:r>
          </a:p>
          <a:p>
            <a:endParaRPr lang="ko-KR" altLang="en-US" dirty="0"/>
          </a:p>
          <a:p>
            <a:r>
              <a:rPr lang="ko-KR" altLang="en-US" dirty="0"/>
              <a:t>d:Ge/MyBox/RotX = 45. </a:t>
            </a:r>
            <a:r>
              <a:rPr lang="ko-KR" altLang="en-US" dirty="0" err="1"/>
              <a:t>deg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46111" y="404226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$ </a:t>
            </a:r>
            <a:r>
              <a:rPr lang="en-US" altLang="ko-KR" dirty="0" err="1" smtClean="0"/>
              <a:t>geidt</a:t>
            </a:r>
            <a:r>
              <a:rPr lang="en-US" altLang="ko-KR" dirty="0" smtClean="0"/>
              <a:t> OneBoxTranslation.txt</a:t>
            </a:r>
          </a:p>
          <a:p>
            <a:endParaRPr lang="ko-KR" altLang="en-US" dirty="0"/>
          </a:p>
          <a:p>
            <a:r>
              <a:rPr lang="en-US" altLang="ko-KR" dirty="0"/>
              <a:t># Demonstrates use of </a:t>
            </a:r>
            <a:r>
              <a:rPr lang="en-US" altLang="ko-KR" dirty="0" err="1"/>
              <a:t>includeFile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 Translates box by a value of -0.5 times the value</a:t>
            </a:r>
          </a:p>
          <a:p>
            <a:r>
              <a:rPr lang="en-US" altLang="ko-KR" dirty="0"/>
              <a:t># of </a:t>
            </a:r>
            <a:r>
              <a:rPr lang="en-US" altLang="ko-KR" dirty="0" err="1"/>
              <a:t>TransX</a:t>
            </a:r>
            <a:r>
              <a:rPr lang="en-US" altLang="ko-KR" dirty="0"/>
              <a:t> that was inherited from the </a:t>
            </a:r>
            <a:r>
              <a:rPr lang="en-US" altLang="ko-KR" dirty="0" err="1"/>
              <a:t>includeFile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includeFile</a:t>
            </a:r>
            <a:r>
              <a:rPr lang="en-US" altLang="ko-KR" dirty="0"/>
              <a:t> = OneBox.txt</a:t>
            </a:r>
          </a:p>
          <a:p>
            <a:endParaRPr lang="en-US" altLang="ko-KR" dirty="0"/>
          </a:p>
          <a:p>
            <a:r>
              <a:rPr lang="en-US" altLang="ko-KR" dirty="0"/>
              <a:t>d:Ge/MyBox/TransX = </a:t>
            </a:r>
            <a:r>
              <a:rPr lang="en-US" altLang="ko-KR" dirty="0" err="1"/>
              <a:t>inheritedValue</a:t>
            </a:r>
            <a:r>
              <a:rPr lang="en-US" altLang="ko-KR" dirty="0"/>
              <a:t> m * -0.5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851" y="1444041"/>
            <a:ext cx="2474441" cy="23619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852" y="4250966"/>
            <a:ext cx="2474441" cy="225789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46111" y="2712517"/>
            <a:ext cx="3310069" cy="1198209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46111" y="5560922"/>
            <a:ext cx="5157530" cy="1198209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467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</a:t>
            </a:r>
            <a:r>
              <a:rPr lang="en-US" altLang="ko-KR" dirty="0" smtClean="0"/>
              <a:t>Geometry extra Geometry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Example/Basic</a:t>
            </a:r>
          </a:p>
          <a:p>
            <a:pPr marL="0" indent="0">
              <a:buNone/>
            </a:pPr>
            <a:r>
              <a:rPr lang="en-US" altLang="ko-KR" dirty="0" smtClean="0"/>
              <a:t>$ ../</a:t>
            </a:r>
            <a:r>
              <a:rPr lang="en-US" altLang="ko-KR" dirty="0" err="1" smtClean="0"/>
              <a:t>topas</a:t>
            </a:r>
            <a:r>
              <a:rPr lang="en-US" altLang="ko-KR" dirty="0" smtClean="0"/>
              <a:t> ShapeTestWithAllParameters.txt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257" y="1763486"/>
            <a:ext cx="4143720" cy="405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03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Hands-on 01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210" y="1515220"/>
            <a:ext cx="6119451" cy="445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24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Hands-on 01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$ </a:t>
            </a:r>
            <a:r>
              <a:rPr lang="en-US" altLang="ko-KR" dirty="0" err="1" smtClean="0"/>
              <a:t>gedit</a:t>
            </a:r>
            <a:r>
              <a:rPr lang="en-US" altLang="ko-KR" dirty="0" smtClean="0"/>
              <a:t> Beamparameter.txt</a:t>
            </a:r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gedit</a:t>
            </a:r>
            <a:r>
              <a:rPr lang="en-US" altLang="ko-KR" dirty="0" smtClean="0"/>
              <a:t> Scoring</a:t>
            </a:r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gedit</a:t>
            </a:r>
            <a:r>
              <a:rPr lang="en-US" altLang="ko-KR" dirty="0" smtClean="0"/>
              <a:t> Geometry.txt</a:t>
            </a:r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gedit</a:t>
            </a:r>
            <a:r>
              <a:rPr lang="en-US" altLang="ko-KR" dirty="0" smtClean="0"/>
              <a:t> Visu.txt</a:t>
            </a:r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gedit</a:t>
            </a:r>
            <a:r>
              <a:rPr lang="en-US" altLang="ko-KR" dirty="0" smtClean="0"/>
              <a:t> Mymain.txt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5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TOPAS </a:t>
            </a:r>
            <a:br>
              <a:rPr lang="en-US" altLang="ko-KR" dirty="0" smtClean="0"/>
            </a:br>
            <a:r>
              <a:rPr lang="en-US" altLang="ko-KR" dirty="0" smtClean="0"/>
              <a:t>Tool for particle simulation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35287" y="3253778"/>
            <a:ext cx="5802284" cy="11554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TOPAS manual (wiki)</a:t>
            </a:r>
          </a:p>
          <a:p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://topas.readthedocs.io/en/latest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en-US" altLang="ko-KR" dirty="0"/>
              <a:t>http://www.topasmc.org</a:t>
            </a:r>
            <a:r>
              <a:rPr lang="en-US" altLang="ko-KR" dirty="0" smtClean="0"/>
              <a:t>/(official)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70" y="1918562"/>
            <a:ext cx="4586002" cy="47433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924" y="1918562"/>
            <a:ext cx="3665740" cy="124847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81436" y="2955117"/>
            <a:ext cx="2146042" cy="1812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26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Hands-on 01- Geometry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39418" y="2421209"/>
            <a:ext cx="49709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includeFile</a:t>
            </a:r>
            <a:r>
              <a:rPr lang="ko-KR" altLang="en-US" dirty="0"/>
              <a:t> = Scoring.txt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# </a:t>
            </a:r>
            <a:r>
              <a:rPr lang="ko-KR" altLang="en-US" dirty="0"/>
              <a:t>World #</a:t>
            </a:r>
          </a:p>
          <a:p>
            <a:r>
              <a:rPr lang="ko-KR" altLang="en-US" dirty="0"/>
              <a:t>s:Ge/World/Material  = "</a:t>
            </a:r>
            <a:r>
              <a:rPr lang="ko-KR" altLang="en-US" dirty="0" err="1"/>
              <a:t>Vacuum</a:t>
            </a:r>
            <a:r>
              <a:rPr lang="ko-KR" altLang="en-US" dirty="0"/>
              <a:t>"</a:t>
            </a:r>
          </a:p>
          <a:p>
            <a:r>
              <a:rPr lang="ko-KR" altLang="en-US" dirty="0"/>
              <a:t>d:Ge/World/HLX       = 1.0 </a:t>
            </a:r>
            <a:r>
              <a:rPr lang="ko-KR" altLang="en-US" dirty="0" err="1"/>
              <a:t>m</a:t>
            </a:r>
            <a:endParaRPr lang="ko-KR" altLang="en-US" dirty="0"/>
          </a:p>
          <a:p>
            <a:r>
              <a:rPr lang="ko-KR" altLang="en-US" dirty="0"/>
              <a:t>d:Ge/World/HLY       = 1.0 </a:t>
            </a:r>
            <a:r>
              <a:rPr lang="ko-KR" altLang="en-US" dirty="0" err="1"/>
              <a:t>m</a:t>
            </a:r>
            <a:endParaRPr lang="ko-KR" altLang="en-US" dirty="0"/>
          </a:p>
          <a:p>
            <a:r>
              <a:rPr lang="ko-KR" altLang="en-US" dirty="0"/>
              <a:t>d:Ge/World/HLZ       = 1.0 </a:t>
            </a:r>
            <a:r>
              <a:rPr lang="ko-KR" altLang="en-US" dirty="0" err="1"/>
              <a:t>m</a:t>
            </a:r>
            <a:endParaRPr lang="ko-KR" altLang="en-US" dirty="0"/>
          </a:p>
          <a:p>
            <a:r>
              <a:rPr lang="ko-KR" altLang="en-US" dirty="0"/>
              <a:t>b:Ge/World/Invisible = "</a:t>
            </a:r>
            <a:r>
              <a:rPr lang="ko-KR" altLang="en-US" dirty="0" err="1"/>
              <a:t>True</a:t>
            </a:r>
            <a:r>
              <a:rPr lang="ko-KR" altLang="en-US" dirty="0"/>
              <a:t>"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39418" y="2329109"/>
            <a:ext cx="4065847" cy="2466826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931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Hands-on 01- Geometry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6111" y="1936016"/>
            <a:ext cx="8646197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# </a:t>
            </a:r>
            <a:r>
              <a:rPr lang="en-US" altLang="ko-KR" sz="1400" dirty="0" err="1"/>
              <a:t>WaterCylinder</a:t>
            </a:r>
            <a:r>
              <a:rPr lang="en-US" altLang="ko-KR" sz="1400" dirty="0"/>
              <a:t> #</a:t>
            </a:r>
          </a:p>
          <a:p>
            <a:r>
              <a:rPr lang="en-US" altLang="ko-KR" sz="1400" dirty="0"/>
              <a:t>s:Ge/WaterCylinder/Parent="World"</a:t>
            </a:r>
          </a:p>
          <a:p>
            <a:r>
              <a:rPr lang="en-US" altLang="ko-KR" sz="1400" dirty="0"/>
              <a:t>s:Ge/WaterCylinder/Type="TsCylinder"</a:t>
            </a:r>
          </a:p>
          <a:p>
            <a:r>
              <a:rPr lang="en-US" altLang="ko-KR" sz="1400" dirty="0"/>
              <a:t>s:Ge/WaterCylinder/Material="G4_WATER"</a:t>
            </a:r>
          </a:p>
          <a:p>
            <a:r>
              <a:rPr lang="en-US" altLang="ko-KR" sz="1400" dirty="0"/>
              <a:t>d:Ge/WaterCylinder/RMin=0.0 cm</a:t>
            </a:r>
          </a:p>
          <a:p>
            <a:r>
              <a:rPr lang="en-US" altLang="ko-KR" sz="1400" dirty="0"/>
              <a:t>d:Ge/WaterCylinder/RMax=1.5 cm  		</a:t>
            </a:r>
          </a:p>
          <a:p>
            <a:r>
              <a:rPr lang="en-US" altLang="ko-KR" sz="1400" dirty="0"/>
              <a:t>d:Ge/WaterCylinder/HL=3.0 cm</a:t>
            </a:r>
          </a:p>
          <a:p>
            <a:r>
              <a:rPr lang="en-US" altLang="ko-KR" sz="1400" dirty="0"/>
              <a:t>d:Ge/WaterCylinder/SPhi=0. </a:t>
            </a:r>
            <a:r>
              <a:rPr lang="en-US" altLang="ko-KR" sz="1400" dirty="0" err="1"/>
              <a:t>deg</a:t>
            </a:r>
            <a:endParaRPr lang="en-US" altLang="ko-KR" sz="1400" dirty="0"/>
          </a:p>
          <a:p>
            <a:r>
              <a:rPr lang="en-US" altLang="ko-KR" sz="1400" dirty="0"/>
              <a:t>d:Ge/WaterCylinder/DPhi=360. </a:t>
            </a:r>
            <a:r>
              <a:rPr lang="en-US" altLang="ko-KR" sz="1400" dirty="0" err="1"/>
              <a:t>deg</a:t>
            </a:r>
            <a:endParaRPr lang="en-US" altLang="ko-KR" sz="1400" dirty="0"/>
          </a:p>
          <a:p>
            <a:r>
              <a:rPr lang="en-US" altLang="ko-KR" sz="1400" dirty="0"/>
              <a:t>d:Ge/WaterCylinder/TransX=0. cm</a:t>
            </a:r>
          </a:p>
          <a:p>
            <a:r>
              <a:rPr lang="en-US" altLang="ko-KR" sz="1400" dirty="0"/>
              <a:t>d:Ge/WaterCylinder/TransY=0. cm</a:t>
            </a:r>
          </a:p>
          <a:p>
            <a:r>
              <a:rPr lang="en-US" altLang="ko-KR" sz="1400" dirty="0"/>
              <a:t>d:Ge/WaterCylinder/TransZ=0. cm</a:t>
            </a:r>
          </a:p>
          <a:p>
            <a:r>
              <a:rPr lang="en-US" altLang="ko-KR" sz="1400" dirty="0"/>
              <a:t>d:Ge/WaterCylinder/RotX=0. </a:t>
            </a:r>
            <a:r>
              <a:rPr lang="en-US" altLang="ko-KR" sz="1400" dirty="0" err="1"/>
              <a:t>deg</a:t>
            </a:r>
            <a:endParaRPr lang="en-US" altLang="ko-KR" sz="1400" dirty="0"/>
          </a:p>
          <a:p>
            <a:r>
              <a:rPr lang="en-US" altLang="ko-KR" sz="1400" dirty="0"/>
              <a:t>d:Ge/WaterCylinder/RotY=0. </a:t>
            </a:r>
            <a:r>
              <a:rPr lang="en-US" altLang="ko-KR" sz="1400" dirty="0" err="1"/>
              <a:t>deg</a:t>
            </a:r>
            <a:endParaRPr lang="en-US" altLang="ko-KR" sz="1400" dirty="0"/>
          </a:p>
          <a:p>
            <a:r>
              <a:rPr lang="en-US" altLang="ko-KR" sz="1400" dirty="0"/>
              <a:t>d:Ge/WaterCylinder/RotZ=0. </a:t>
            </a:r>
            <a:r>
              <a:rPr lang="en-US" altLang="ko-KR" sz="1400" dirty="0" err="1"/>
              <a:t>deg</a:t>
            </a:r>
            <a:endParaRPr lang="en-US" altLang="ko-KR" sz="1400" dirty="0"/>
          </a:p>
          <a:p>
            <a:r>
              <a:rPr lang="en-US" altLang="ko-KR" sz="1400" dirty="0"/>
              <a:t>i:Ge/WaterCylinder/RBins    = 1</a:t>
            </a:r>
          </a:p>
          <a:p>
            <a:r>
              <a:rPr lang="en-US" altLang="ko-KR" sz="1400" dirty="0"/>
              <a:t>i:Ge/WaterCylinder/PhiBins  = 1</a:t>
            </a:r>
          </a:p>
          <a:p>
            <a:r>
              <a:rPr lang="en-US" altLang="ko-KR" sz="1400" dirty="0"/>
              <a:t>i:Ge/WaterCylinder/ZBins    = 1</a:t>
            </a:r>
          </a:p>
          <a:p>
            <a:r>
              <a:rPr lang="en-US" altLang="ko-KR" sz="1400" dirty="0"/>
              <a:t>s:Ge/WaterCylinder/Color = "blue"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646111" y="1936016"/>
            <a:ext cx="3880723" cy="410089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447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Hands-on 01- Geometry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6111" y="1936016"/>
            <a:ext cx="864619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 Flat Detector #</a:t>
            </a:r>
          </a:p>
          <a:p>
            <a:r>
              <a:rPr lang="en-US" altLang="ko-KR" sz="1600" dirty="0"/>
              <a:t>s:Ge/Flat_Detector/Type     = "</a:t>
            </a:r>
            <a:r>
              <a:rPr lang="en-US" altLang="ko-KR" sz="1600" dirty="0" err="1"/>
              <a:t>TsBox</a:t>
            </a:r>
            <a:r>
              <a:rPr lang="en-US" altLang="ko-KR" sz="1600" dirty="0"/>
              <a:t>"</a:t>
            </a:r>
          </a:p>
          <a:p>
            <a:r>
              <a:rPr lang="en-US" altLang="ko-KR" sz="1600" dirty="0"/>
              <a:t>s:Ge/Flat_Detector/Parent   = "World"</a:t>
            </a:r>
          </a:p>
          <a:p>
            <a:r>
              <a:rPr lang="en-US" altLang="ko-KR" sz="1600" dirty="0"/>
              <a:t>s:Ge/Flat_Detector/Material = "G4_AIR"</a:t>
            </a:r>
          </a:p>
          <a:p>
            <a:r>
              <a:rPr lang="en-US" altLang="ko-KR" sz="1600" dirty="0"/>
              <a:t>d:Ge/Flat_Detector/HLX      = 0.05 cm</a:t>
            </a:r>
          </a:p>
          <a:p>
            <a:r>
              <a:rPr lang="en-US" altLang="ko-KR" sz="1600" dirty="0"/>
              <a:t>d:Ge/Flat_Detector/HLY      = 3.0 cm</a:t>
            </a:r>
          </a:p>
          <a:p>
            <a:r>
              <a:rPr lang="en-US" altLang="ko-KR" sz="1600" dirty="0"/>
              <a:t>d:Ge/Flat_Detector/HLZ      = 3.0 cm</a:t>
            </a:r>
          </a:p>
          <a:p>
            <a:r>
              <a:rPr lang="en-US" altLang="ko-KR" sz="1600" dirty="0"/>
              <a:t>d:Ge/Flat_Detector/TransX   = 3. cm</a:t>
            </a:r>
          </a:p>
          <a:p>
            <a:r>
              <a:rPr lang="en-US" altLang="ko-KR" sz="1600" dirty="0"/>
              <a:t>d:Ge/Flat_Detector/TransY   = 0. cm</a:t>
            </a:r>
          </a:p>
          <a:p>
            <a:r>
              <a:rPr lang="en-US" altLang="ko-KR" sz="1600" dirty="0"/>
              <a:t>d:Ge/Flat_Detector/TransZ   = 0. cm</a:t>
            </a:r>
          </a:p>
          <a:p>
            <a:r>
              <a:rPr lang="en-US" altLang="ko-KR" sz="1600" dirty="0"/>
              <a:t>s:Ge/Flat_Detector/Color    = "red"</a:t>
            </a:r>
          </a:p>
          <a:p>
            <a:r>
              <a:rPr lang="en-US" altLang="ko-KR" sz="1600" dirty="0"/>
              <a:t>i:Ge/Flat_Detector/XBins    = 1</a:t>
            </a:r>
          </a:p>
          <a:p>
            <a:r>
              <a:rPr lang="en-US" altLang="ko-KR" sz="1600" dirty="0"/>
              <a:t>i:Ge/Flat_Detector/YBins    = 1</a:t>
            </a:r>
          </a:p>
          <a:p>
            <a:r>
              <a:rPr lang="en-US" altLang="ko-KR" sz="1600" dirty="0"/>
              <a:t>i:Ge/Flat_Detector/ZBins    = 1</a:t>
            </a:r>
          </a:p>
          <a:p>
            <a:r>
              <a:rPr lang="en-US" altLang="ko-KR" sz="1600" dirty="0"/>
              <a:t>s:Ge/Flat_Detector/DrawingStyle = "Wireframe"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646111" y="1853248"/>
            <a:ext cx="4784305" cy="386842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517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46111" y="1650574"/>
            <a:ext cx="4784305" cy="4247317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Hands-on 01-Beamparameter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2670" y="1650575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includeFile</a:t>
            </a:r>
            <a:r>
              <a:rPr lang="ko-KR" altLang="en-US" dirty="0"/>
              <a:t> = Geometry.txt 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i:Ts/Seed = </a:t>
            </a:r>
            <a:r>
              <a:rPr lang="en-US" altLang="ko-KR" dirty="0"/>
              <a:t>1</a:t>
            </a:r>
            <a:endParaRPr lang="ko-KR" altLang="en-US" dirty="0"/>
          </a:p>
          <a:p>
            <a:r>
              <a:rPr lang="ko-KR" altLang="en-US" dirty="0"/>
              <a:t>i:Ts/NumberOfThreads = </a:t>
            </a:r>
            <a:r>
              <a:rPr lang="en-US" altLang="ko-KR" dirty="0" smtClean="0"/>
              <a:t>4</a:t>
            </a:r>
            <a:r>
              <a:rPr lang="ko-KR" altLang="en-US" dirty="0" smtClean="0"/>
              <a:t> 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</a:t>
            </a:r>
            <a:r>
              <a:rPr lang="ko-KR" altLang="en-US" dirty="0" err="1"/>
              <a:t>Beam</a:t>
            </a:r>
            <a:r>
              <a:rPr lang="ko-KR" altLang="en-US" dirty="0"/>
              <a:t> </a:t>
            </a:r>
            <a:r>
              <a:rPr lang="ko-KR" altLang="en-US" dirty="0" err="1"/>
              <a:t>Parameter</a:t>
            </a:r>
            <a:r>
              <a:rPr lang="ko-KR" altLang="en-US" dirty="0"/>
              <a:t> #</a:t>
            </a:r>
          </a:p>
          <a:p>
            <a:r>
              <a:rPr lang="ko-KR" altLang="en-US" dirty="0"/>
              <a:t>s:Ge/MyBeamGroup/Parent = "World"</a:t>
            </a:r>
          </a:p>
          <a:p>
            <a:r>
              <a:rPr lang="ko-KR" altLang="en-US" dirty="0"/>
              <a:t>s:Ge/MyBeamGroup/Type   = "Group"</a:t>
            </a:r>
          </a:p>
          <a:p>
            <a:r>
              <a:rPr lang="ko-KR" altLang="en-US" dirty="0"/>
              <a:t>d:Ge/MyBeamGroup/TransX = 0. </a:t>
            </a:r>
            <a:r>
              <a:rPr lang="ko-KR" altLang="en-US" dirty="0" err="1"/>
              <a:t>cm</a:t>
            </a:r>
            <a:endParaRPr lang="ko-KR" altLang="en-US" dirty="0"/>
          </a:p>
          <a:p>
            <a:r>
              <a:rPr lang="ko-KR" altLang="en-US" dirty="0"/>
              <a:t>d:Ge/MyBeamGroup/TransY = 0. </a:t>
            </a:r>
            <a:r>
              <a:rPr lang="ko-KR" altLang="en-US" dirty="0" err="1"/>
              <a:t>cm</a:t>
            </a:r>
            <a:endParaRPr lang="ko-KR" altLang="en-US" dirty="0"/>
          </a:p>
          <a:p>
            <a:r>
              <a:rPr lang="ko-KR" altLang="en-US" dirty="0"/>
              <a:t>d:Ge/MyBeamGroup/TransZ = 10. </a:t>
            </a:r>
            <a:r>
              <a:rPr lang="ko-KR" altLang="en-US" dirty="0" err="1"/>
              <a:t>cm</a:t>
            </a:r>
            <a:endParaRPr lang="ko-KR" altLang="en-US" dirty="0"/>
          </a:p>
          <a:p>
            <a:r>
              <a:rPr lang="ko-KR" altLang="en-US" dirty="0"/>
              <a:t>d:Ge/MyBeamGroup/RotX   = 0. </a:t>
            </a:r>
            <a:r>
              <a:rPr lang="ko-KR" altLang="en-US" dirty="0" err="1"/>
              <a:t>deg</a:t>
            </a:r>
            <a:endParaRPr lang="ko-KR" altLang="en-US" dirty="0"/>
          </a:p>
          <a:p>
            <a:r>
              <a:rPr lang="ko-KR" altLang="en-US" dirty="0"/>
              <a:t>d:Ge/MyBeamGroup/RotY   = 180. </a:t>
            </a:r>
            <a:r>
              <a:rPr lang="ko-KR" altLang="en-US" dirty="0" err="1"/>
              <a:t>deg</a:t>
            </a:r>
            <a:endParaRPr lang="ko-KR" altLang="en-US" dirty="0"/>
          </a:p>
          <a:p>
            <a:r>
              <a:rPr lang="ko-KR" altLang="en-US" dirty="0"/>
              <a:t>d:Ge/MyBeamGroup/RotZ   = 0. </a:t>
            </a:r>
            <a:r>
              <a:rPr lang="ko-KR" altLang="en-US" dirty="0" err="1"/>
              <a:t>deg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05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Hands-on 01-Beamparameter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8079" y="1853248"/>
            <a:ext cx="8899105" cy="4591816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8079" y="1920749"/>
            <a:ext cx="99441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s:So/MyBeam/Type = "</a:t>
            </a:r>
            <a:r>
              <a:rPr lang="ko-KR" altLang="en-US" sz="1600" dirty="0" err="1"/>
              <a:t>Beam</a:t>
            </a:r>
            <a:r>
              <a:rPr lang="ko-KR" altLang="en-US" sz="1600" dirty="0"/>
              <a:t>" # </a:t>
            </a:r>
            <a:r>
              <a:rPr lang="ko-KR" altLang="en-US" sz="1600" dirty="0" err="1"/>
              <a:t>Beam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Isotropic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Emittance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or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PhaseSpace</a:t>
            </a:r>
            <a:endParaRPr lang="ko-KR" altLang="en-US" sz="1600" dirty="0"/>
          </a:p>
          <a:p>
            <a:r>
              <a:rPr lang="ko-KR" altLang="en-US" sz="1600" dirty="0"/>
              <a:t>s:So/MyBeam/Component = "</a:t>
            </a:r>
            <a:r>
              <a:rPr lang="ko-KR" altLang="en-US" sz="1600" dirty="0" err="1"/>
              <a:t>MyBeamGroup</a:t>
            </a:r>
            <a:r>
              <a:rPr lang="ko-KR" altLang="en-US" sz="1600" dirty="0"/>
              <a:t>"</a:t>
            </a:r>
          </a:p>
          <a:p>
            <a:r>
              <a:rPr lang="ko-KR" altLang="en-US" sz="1600" dirty="0"/>
              <a:t>s:So/MyBeam/BeamParticle = "</a:t>
            </a:r>
            <a:r>
              <a:rPr lang="ko-KR" altLang="en-US" sz="1600" dirty="0" err="1"/>
              <a:t>proton</a:t>
            </a:r>
            <a:r>
              <a:rPr lang="ko-KR" altLang="en-US" sz="1600" dirty="0"/>
              <a:t>"</a:t>
            </a:r>
          </a:p>
          <a:p>
            <a:r>
              <a:rPr lang="ko-KR" altLang="en-US" sz="1600" dirty="0"/>
              <a:t>d:So/MyBeam/BeamEnergy = 80 </a:t>
            </a:r>
            <a:r>
              <a:rPr lang="ko-KR" altLang="en-US" sz="1600" dirty="0" err="1"/>
              <a:t>MeV</a:t>
            </a:r>
            <a:endParaRPr lang="ko-KR" altLang="en-US" sz="1600" dirty="0"/>
          </a:p>
          <a:p>
            <a:r>
              <a:rPr lang="ko-KR" altLang="en-US" sz="1600" dirty="0"/>
              <a:t>u:So/MyBeam/BeamEnergySpread = 0.757504</a:t>
            </a:r>
          </a:p>
          <a:p>
            <a:r>
              <a:rPr lang="ko-KR" altLang="en-US" sz="1600" dirty="0"/>
              <a:t>s:So/MyBeam/BeamPositionDistribution = "</a:t>
            </a:r>
            <a:r>
              <a:rPr lang="ko-KR" altLang="en-US" sz="1600" dirty="0" err="1"/>
              <a:t>Gaussian</a:t>
            </a:r>
            <a:r>
              <a:rPr lang="ko-KR" altLang="en-US" sz="1600" dirty="0"/>
              <a:t>" # </a:t>
            </a:r>
            <a:r>
              <a:rPr lang="ko-KR" altLang="en-US" sz="1600" dirty="0" err="1"/>
              <a:t>Flat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or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Gaussian</a:t>
            </a:r>
            <a:endParaRPr lang="ko-KR" altLang="en-US" sz="1600" dirty="0"/>
          </a:p>
          <a:p>
            <a:r>
              <a:rPr lang="ko-KR" altLang="en-US" sz="1600" dirty="0"/>
              <a:t>s:So/MyBeam/BeamPositionCutoffShape = "</a:t>
            </a:r>
            <a:r>
              <a:rPr lang="ko-KR" altLang="en-US" sz="1600" dirty="0" err="1"/>
              <a:t>Ellipse</a:t>
            </a:r>
            <a:r>
              <a:rPr lang="ko-KR" altLang="en-US" sz="1600" dirty="0"/>
              <a:t>" # </a:t>
            </a:r>
            <a:r>
              <a:rPr lang="ko-KR" altLang="en-US" sz="1600" dirty="0" err="1"/>
              <a:t>Point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Ellipse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Rectangle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or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Isotropic</a:t>
            </a:r>
            <a:endParaRPr lang="ko-KR" altLang="en-US" sz="1600" dirty="0"/>
          </a:p>
          <a:p>
            <a:r>
              <a:rPr lang="ko-KR" altLang="en-US" sz="1600" dirty="0"/>
              <a:t>d:So/MyBeam/BeamPositionCutoffX = 0.1 </a:t>
            </a:r>
            <a:r>
              <a:rPr lang="ko-KR" altLang="en-US" sz="1600" dirty="0" err="1"/>
              <a:t>cm</a:t>
            </a:r>
            <a:endParaRPr lang="ko-KR" altLang="en-US" sz="1600" dirty="0"/>
          </a:p>
          <a:p>
            <a:r>
              <a:rPr lang="ko-KR" altLang="en-US" sz="1600" dirty="0"/>
              <a:t>d:So/MyBeam/BeamPositionCutoffY = 0.1 </a:t>
            </a:r>
            <a:r>
              <a:rPr lang="ko-KR" altLang="en-US" sz="1600" dirty="0" err="1"/>
              <a:t>cm</a:t>
            </a:r>
            <a:endParaRPr lang="ko-KR" altLang="en-US" sz="1600" dirty="0"/>
          </a:p>
          <a:p>
            <a:r>
              <a:rPr lang="ko-KR" altLang="en-US" sz="1600" dirty="0"/>
              <a:t>d:So/MyBeam/BeamPositionSpreadX = 0.1 </a:t>
            </a:r>
            <a:r>
              <a:rPr lang="ko-KR" altLang="en-US" sz="1600" dirty="0" err="1"/>
              <a:t>cm</a:t>
            </a:r>
            <a:endParaRPr lang="ko-KR" altLang="en-US" sz="1600" dirty="0"/>
          </a:p>
          <a:p>
            <a:r>
              <a:rPr lang="ko-KR" altLang="en-US" sz="1600" dirty="0"/>
              <a:t>d:So/MyBeam/BeamPositionSpreadY = 0.1 </a:t>
            </a:r>
            <a:r>
              <a:rPr lang="ko-KR" altLang="en-US" sz="1600" dirty="0" err="1"/>
              <a:t>cm</a:t>
            </a:r>
            <a:endParaRPr lang="ko-KR" altLang="en-US" sz="1600" dirty="0"/>
          </a:p>
          <a:p>
            <a:r>
              <a:rPr lang="ko-KR" altLang="en-US" sz="1600" dirty="0"/>
              <a:t>s:So/MyBeam/BeamAngularDistribution = "</a:t>
            </a:r>
            <a:r>
              <a:rPr lang="ko-KR" altLang="en-US" sz="1600" dirty="0" err="1"/>
              <a:t>Gaussian</a:t>
            </a:r>
            <a:r>
              <a:rPr lang="ko-KR" altLang="en-US" sz="1600" dirty="0"/>
              <a:t>" # </a:t>
            </a:r>
            <a:r>
              <a:rPr lang="ko-KR" altLang="en-US" sz="1600" dirty="0" err="1"/>
              <a:t>Flat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or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Gaussian</a:t>
            </a:r>
            <a:endParaRPr lang="ko-KR" altLang="en-US" sz="1600" dirty="0"/>
          </a:p>
          <a:p>
            <a:r>
              <a:rPr lang="ko-KR" altLang="en-US" sz="1600" dirty="0"/>
              <a:t>d:So/MyBeam/BeamAngularCutoffX = 90. </a:t>
            </a:r>
            <a:r>
              <a:rPr lang="ko-KR" altLang="en-US" sz="1600" dirty="0" err="1"/>
              <a:t>deg</a:t>
            </a:r>
            <a:endParaRPr lang="ko-KR" altLang="en-US" sz="1600" dirty="0"/>
          </a:p>
          <a:p>
            <a:r>
              <a:rPr lang="ko-KR" altLang="en-US" sz="1600" dirty="0"/>
              <a:t>d:So/MyBeam/BeamAngularCutoffY = 90. </a:t>
            </a:r>
            <a:r>
              <a:rPr lang="ko-KR" altLang="en-US" sz="1600" dirty="0" err="1"/>
              <a:t>deg</a:t>
            </a:r>
            <a:endParaRPr lang="ko-KR" altLang="en-US" sz="1600" dirty="0"/>
          </a:p>
          <a:p>
            <a:r>
              <a:rPr lang="ko-KR" altLang="en-US" sz="1600" dirty="0"/>
              <a:t>d:So/MyBeam/BeamAngularSpreadX = 0.0032 </a:t>
            </a:r>
            <a:r>
              <a:rPr lang="ko-KR" altLang="en-US" sz="1600" dirty="0" err="1"/>
              <a:t>rad</a:t>
            </a:r>
            <a:endParaRPr lang="ko-KR" altLang="en-US" sz="1600" dirty="0"/>
          </a:p>
          <a:p>
            <a:r>
              <a:rPr lang="ko-KR" altLang="en-US" sz="1600" dirty="0"/>
              <a:t>d:So/MyBeam/BeamAngularSpreadY = 0.0032 </a:t>
            </a:r>
            <a:r>
              <a:rPr lang="ko-KR" altLang="en-US" sz="1600" dirty="0" err="1"/>
              <a:t>rad</a:t>
            </a:r>
            <a:endParaRPr lang="ko-KR" altLang="en-US" sz="1600" dirty="0"/>
          </a:p>
          <a:p>
            <a:r>
              <a:rPr lang="ko-KR" altLang="en-US" sz="1600" dirty="0"/>
              <a:t>i:So/MyBeam/NumberOfHistoriesInRun = 10000</a:t>
            </a:r>
          </a:p>
          <a:p>
            <a:r>
              <a:rPr lang="ko-KR" altLang="en-US" sz="1600" dirty="0"/>
              <a:t>i:Ts/ShowHistoryCountAtInterval = 10000</a:t>
            </a:r>
          </a:p>
        </p:txBody>
      </p:sp>
    </p:spTree>
    <p:extLst>
      <p:ext uri="{BB962C8B-B14F-4D97-AF65-F5344CB8AC3E}">
        <p14:creationId xmlns:p14="http://schemas.microsoft.com/office/powerpoint/2010/main" val="3479489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Hands-on 01-Beamparameter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8079" y="1853248"/>
            <a:ext cx="9720199" cy="1785691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8079" y="1920749"/>
            <a:ext cx="99441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 My Physics List #</a:t>
            </a:r>
          </a:p>
          <a:p>
            <a:r>
              <a:rPr lang="en-US" altLang="ko-KR" sz="1600" dirty="0"/>
              <a:t>s:Ph/ListName = "</a:t>
            </a:r>
            <a:r>
              <a:rPr lang="en-US" altLang="ko-KR" sz="1600" dirty="0" err="1"/>
              <a:t>MyPhysics</a:t>
            </a:r>
            <a:r>
              <a:rPr lang="en-US" altLang="ko-KR" sz="1600" dirty="0"/>
              <a:t>"</a:t>
            </a:r>
          </a:p>
          <a:p>
            <a:r>
              <a:rPr lang="en-US" altLang="ko-KR" sz="1600" dirty="0"/>
              <a:t>b:Ph/ListProcesses = "False" # Set true to dump list of active physics processes to console</a:t>
            </a:r>
          </a:p>
          <a:p>
            <a:r>
              <a:rPr lang="en-US" altLang="ko-KR" sz="1600" dirty="0"/>
              <a:t>s:Ph/MyPhysics/Type= "Geant4_Modular"</a:t>
            </a:r>
          </a:p>
          <a:p>
            <a:r>
              <a:rPr lang="en-US" altLang="ko-KR" sz="1600" dirty="0" err="1"/>
              <a:t>sv:Ph</a:t>
            </a:r>
            <a:r>
              <a:rPr lang="en-US" altLang="ko-KR" sz="1600" dirty="0"/>
              <a:t>/</a:t>
            </a:r>
            <a:r>
              <a:rPr lang="en-US" altLang="ko-KR" sz="1600" dirty="0" err="1"/>
              <a:t>MyPhysics</a:t>
            </a:r>
            <a:r>
              <a:rPr lang="en-US" altLang="ko-KR" sz="1600" dirty="0"/>
              <a:t>/Modules = 6 "g4em-standard_opt4" "g4h-phy_QGSP_BIC_HP" "g4decay" "g4ion-binarycascade" "g4h-elastic_HP" "g4stopping"</a:t>
            </a:r>
          </a:p>
        </p:txBody>
      </p:sp>
    </p:spTree>
    <p:extLst>
      <p:ext uri="{BB962C8B-B14F-4D97-AF65-F5344CB8AC3E}">
        <p14:creationId xmlns:p14="http://schemas.microsoft.com/office/powerpoint/2010/main" val="3765196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Hands-on 01-Scoring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8079" y="1920749"/>
            <a:ext cx="7900729" cy="353943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8079" y="1920749"/>
            <a:ext cx="994413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includeFile</a:t>
            </a:r>
            <a:r>
              <a:rPr lang="en-US" altLang="ko-KR" sz="1600" dirty="0"/>
              <a:t> = Visu.txt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en-US" altLang="ko-KR" sz="1600" dirty="0" err="1"/>
              <a:t>MyScoring</a:t>
            </a:r>
            <a:r>
              <a:rPr lang="en-US" altLang="ko-KR" sz="1600" dirty="0"/>
              <a:t> #</a:t>
            </a:r>
          </a:p>
          <a:p>
            <a:endParaRPr lang="en-US" altLang="ko-KR" sz="1600" dirty="0"/>
          </a:p>
          <a:p>
            <a:r>
              <a:rPr lang="en-US" altLang="ko-KR" sz="1600" dirty="0"/>
              <a:t>s:Sc/MyScoring/Quantity                   = "</a:t>
            </a:r>
            <a:r>
              <a:rPr lang="en-US" altLang="ko-KR" sz="1600" dirty="0" err="1"/>
              <a:t>PhaseSpace</a:t>
            </a:r>
            <a:r>
              <a:rPr lang="en-US" altLang="ko-KR" sz="1600" dirty="0"/>
              <a:t>"</a:t>
            </a:r>
          </a:p>
          <a:p>
            <a:r>
              <a:rPr lang="en-US" altLang="ko-KR" sz="1600" dirty="0"/>
              <a:t>b:Sc/MyScoring/OutputToConsole            = "True"</a:t>
            </a:r>
          </a:p>
          <a:p>
            <a:r>
              <a:rPr lang="en-US" altLang="ko-KR" sz="1600" dirty="0"/>
              <a:t>s:Sc/MyScoring/Surface                    = "</a:t>
            </a:r>
            <a:r>
              <a:rPr lang="en-US" altLang="ko-KR" sz="1600" dirty="0" err="1"/>
              <a:t>Flat_Detector</a:t>
            </a:r>
            <a:r>
              <a:rPr lang="en-US" altLang="ko-KR" sz="1600" dirty="0"/>
              <a:t>/</a:t>
            </a:r>
            <a:r>
              <a:rPr lang="en-US" altLang="ko-KR" sz="1600" dirty="0" err="1"/>
              <a:t>XMinusSurface</a:t>
            </a:r>
            <a:r>
              <a:rPr lang="en-US" altLang="ko-KR" sz="1600" dirty="0"/>
              <a:t>"</a:t>
            </a:r>
          </a:p>
          <a:p>
            <a:r>
              <a:rPr lang="en-US" altLang="ko-KR" sz="1600" dirty="0"/>
              <a:t>s:Sc/MyScoring/OutputType                 = "ASCII" # ASCII, Binary, Limited or ROOT</a:t>
            </a:r>
          </a:p>
          <a:p>
            <a:r>
              <a:rPr lang="en-US" altLang="ko-KR" sz="1600" dirty="0"/>
              <a:t>s:Sc/MyScoring/OutputFile                 = "./</a:t>
            </a:r>
            <a:r>
              <a:rPr lang="en-US" altLang="ko-KR" sz="1600" dirty="0" err="1"/>
              <a:t>Python_Hist_Reading</a:t>
            </a:r>
            <a:r>
              <a:rPr lang="en-US" altLang="ko-KR" sz="1600" dirty="0"/>
              <a:t>/Output"</a:t>
            </a:r>
          </a:p>
          <a:p>
            <a:r>
              <a:rPr lang="en-US" altLang="ko-KR" sz="1600" dirty="0"/>
              <a:t>s:Sc/MyScoring/Component 		  = "</a:t>
            </a:r>
            <a:r>
              <a:rPr lang="en-US" altLang="ko-KR" sz="1600" dirty="0" err="1"/>
              <a:t>Flat_Detector</a:t>
            </a:r>
            <a:r>
              <a:rPr lang="en-US" altLang="ko-KR" sz="1600" dirty="0"/>
              <a:t>"</a:t>
            </a:r>
          </a:p>
          <a:p>
            <a:r>
              <a:rPr lang="en-US" altLang="ko-KR" sz="1600" dirty="0"/>
              <a:t>i:Sc/MyScoring/OutputBufferSize           = 10000</a:t>
            </a:r>
          </a:p>
          <a:p>
            <a:r>
              <a:rPr lang="en-US" altLang="ko-KR" sz="1600" dirty="0"/>
              <a:t>#</a:t>
            </a:r>
            <a:r>
              <a:rPr lang="en-US" altLang="ko-KR" sz="1600" dirty="0" err="1"/>
              <a:t>sv:Sc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MyScoring</a:t>
            </a:r>
            <a:r>
              <a:rPr lang="en-US" altLang="ko-KR" sz="1600" dirty="0"/>
              <a:t>/</a:t>
            </a:r>
            <a:r>
              <a:rPr lang="en-US" altLang="ko-KR" sz="1600" dirty="0" err="1"/>
              <a:t>OnlyIncludeParticlesNamed</a:t>
            </a:r>
            <a:r>
              <a:rPr lang="en-US" altLang="ko-KR" sz="1600" dirty="0"/>
              <a:t> = 1 "gamma"</a:t>
            </a:r>
          </a:p>
          <a:p>
            <a:r>
              <a:rPr lang="en-US" altLang="ko-KR" sz="1600" dirty="0"/>
              <a:t>s:Sc/MyScoring/IfOutputFileAlreadyExists  = "Overwrite"</a:t>
            </a:r>
          </a:p>
        </p:txBody>
      </p:sp>
    </p:spTree>
    <p:extLst>
      <p:ext uri="{BB962C8B-B14F-4D97-AF65-F5344CB8AC3E}">
        <p14:creationId xmlns:p14="http://schemas.microsoft.com/office/powerpoint/2010/main" val="4292957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Hands-on 01-Visu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8080" y="1853248"/>
            <a:ext cx="4858950" cy="3693319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58080" y="2007136"/>
            <a:ext cx="6096000" cy="338554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/>
              <a:t># </a:t>
            </a:r>
            <a:r>
              <a:rPr lang="ko-KR" altLang="en-US" sz="1600" dirty="0" err="1"/>
              <a:t>Visulaization</a:t>
            </a:r>
            <a:r>
              <a:rPr lang="ko-KR" altLang="en-US" sz="1600" dirty="0"/>
              <a:t> #</a:t>
            </a:r>
          </a:p>
          <a:p>
            <a:endParaRPr lang="ko-KR" altLang="en-US" sz="1600" dirty="0"/>
          </a:p>
          <a:p>
            <a:r>
              <a:rPr lang="ko-KR" altLang="en-US" sz="1600" dirty="0"/>
              <a:t>s:Gr/ViewA/Type             = "</a:t>
            </a:r>
            <a:r>
              <a:rPr lang="ko-KR" altLang="en-US" sz="1600" dirty="0" err="1"/>
              <a:t>OpenGL</a:t>
            </a:r>
            <a:r>
              <a:rPr lang="ko-KR" altLang="en-US" sz="1600" dirty="0"/>
              <a:t>"</a:t>
            </a:r>
          </a:p>
          <a:p>
            <a:r>
              <a:rPr lang="ko-KR" altLang="en-US" sz="1600" dirty="0"/>
              <a:t>i:Gr/ViewA/WindowSizeX      = 1024</a:t>
            </a:r>
          </a:p>
          <a:p>
            <a:r>
              <a:rPr lang="ko-KR" altLang="en-US" sz="1600" dirty="0"/>
              <a:t>i:Gr/ViewA/WindowSizeY      = 768</a:t>
            </a:r>
          </a:p>
          <a:p>
            <a:r>
              <a:rPr lang="ko-KR" altLang="en-US" sz="1600" dirty="0"/>
              <a:t>b:Gr/ViewA/IncludeAxes      = "</a:t>
            </a:r>
            <a:r>
              <a:rPr lang="ko-KR" altLang="en-US" sz="1600" dirty="0" err="1"/>
              <a:t>True</a:t>
            </a:r>
            <a:r>
              <a:rPr lang="ko-KR" altLang="en-US" sz="1600" dirty="0"/>
              <a:t>"</a:t>
            </a:r>
          </a:p>
          <a:p>
            <a:r>
              <a:rPr lang="ko-KR" altLang="en-US" sz="1600" dirty="0"/>
              <a:t>d:Gr/ViewA/AxesSize 	    = 0.1 </a:t>
            </a:r>
            <a:r>
              <a:rPr lang="ko-KR" altLang="en-US" sz="1600" dirty="0" err="1"/>
              <a:t>m</a:t>
            </a:r>
            <a:endParaRPr lang="ko-KR" altLang="en-US" sz="1600" dirty="0"/>
          </a:p>
          <a:p>
            <a:r>
              <a:rPr lang="ko-KR" altLang="en-US" sz="1600" dirty="0"/>
              <a:t>d:Gr/ViewA/Theta            = 30 </a:t>
            </a:r>
            <a:r>
              <a:rPr lang="ko-KR" altLang="en-US" sz="1600" dirty="0" err="1"/>
              <a:t>deg</a:t>
            </a:r>
            <a:endParaRPr lang="ko-KR" altLang="en-US" sz="1600" dirty="0"/>
          </a:p>
          <a:p>
            <a:r>
              <a:rPr lang="ko-KR" altLang="en-US" sz="1600" dirty="0"/>
              <a:t>d:Gr/ViewA/Phi              = 30 </a:t>
            </a:r>
            <a:r>
              <a:rPr lang="ko-KR" altLang="en-US" sz="1600" dirty="0" err="1"/>
              <a:t>deg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/>
              <a:t>#</a:t>
            </a:r>
            <a:r>
              <a:rPr lang="ko-KR" altLang="en-US" sz="1600" dirty="0" err="1"/>
              <a:t>s:Gr</a:t>
            </a:r>
            <a:r>
              <a:rPr lang="ko-KR" altLang="en-US" sz="1600" dirty="0"/>
              <a:t>/</a:t>
            </a:r>
            <a:r>
              <a:rPr lang="ko-KR" altLang="en-US" sz="1600" dirty="0" err="1"/>
              <a:t>ViewA</a:t>
            </a:r>
            <a:r>
              <a:rPr lang="ko-KR" altLang="en-US" sz="1600" dirty="0"/>
              <a:t>/</a:t>
            </a:r>
            <a:r>
              <a:rPr lang="ko-KR" altLang="en-US" sz="1600" dirty="0" err="1"/>
              <a:t>Projection</a:t>
            </a:r>
            <a:r>
              <a:rPr lang="ko-KR" altLang="en-US" sz="1600" dirty="0"/>
              <a:t>       = "</a:t>
            </a:r>
            <a:r>
              <a:rPr lang="ko-KR" altLang="en-US" sz="1600" dirty="0" err="1"/>
              <a:t>Perspective</a:t>
            </a:r>
            <a:r>
              <a:rPr lang="ko-KR" altLang="en-US" sz="1600" dirty="0"/>
              <a:t>"</a:t>
            </a:r>
          </a:p>
          <a:p>
            <a:r>
              <a:rPr lang="ko-KR" altLang="en-US" sz="1600" dirty="0"/>
              <a:t>#</a:t>
            </a:r>
            <a:r>
              <a:rPr lang="ko-KR" altLang="en-US" sz="1600" dirty="0" err="1"/>
              <a:t>d:Gr</a:t>
            </a:r>
            <a:r>
              <a:rPr lang="ko-KR" altLang="en-US" sz="1600" dirty="0"/>
              <a:t>/</a:t>
            </a:r>
            <a:r>
              <a:rPr lang="ko-KR" altLang="en-US" sz="1600" dirty="0" err="1"/>
              <a:t>ViewA</a:t>
            </a:r>
            <a:r>
              <a:rPr lang="ko-KR" altLang="en-US" sz="1600" dirty="0"/>
              <a:t>/</a:t>
            </a:r>
            <a:r>
              <a:rPr lang="ko-KR" altLang="en-US" sz="1600" dirty="0" err="1"/>
              <a:t>PerspectiveAngle</a:t>
            </a:r>
            <a:r>
              <a:rPr lang="ko-KR" altLang="en-US" sz="1600" dirty="0"/>
              <a:t> = 30 </a:t>
            </a:r>
            <a:r>
              <a:rPr lang="ko-KR" altLang="en-US" sz="1600" dirty="0" err="1"/>
              <a:t>deg</a:t>
            </a:r>
            <a:endParaRPr lang="ko-KR" altLang="en-US" sz="1600" dirty="0"/>
          </a:p>
          <a:p>
            <a:r>
              <a:rPr lang="ko-KR" altLang="en-US" sz="1600" dirty="0"/>
              <a:t>#</a:t>
            </a:r>
            <a:r>
              <a:rPr lang="ko-KR" altLang="en-US" sz="1600" dirty="0" err="1"/>
              <a:t>u:Gr</a:t>
            </a:r>
            <a:r>
              <a:rPr lang="ko-KR" altLang="en-US" sz="1600" dirty="0"/>
              <a:t>/</a:t>
            </a:r>
            <a:r>
              <a:rPr lang="ko-KR" altLang="en-US" sz="1600" dirty="0" err="1"/>
              <a:t>ViewA</a:t>
            </a:r>
            <a:r>
              <a:rPr lang="ko-KR" altLang="en-US" sz="1600" dirty="0"/>
              <a:t>/</a:t>
            </a:r>
            <a:r>
              <a:rPr lang="ko-KR" altLang="en-US" sz="1600" dirty="0" err="1"/>
              <a:t>Zoom</a:t>
            </a:r>
            <a:r>
              <a:rPr lang="ko-KR" altLang="en-US" sz="1600" dirty="0"/>
              <a:t>             = 3.</a:t>
            </a:r>
          </a:p>
        </p:txBody>
      </p:sp>
    </p:spTree>
    <p:extLst>
      <p:ext uri="{BB962C8B-B14F-4D97-AF65-F5344CB8AC3E}">
        <p14:creationId xmlns:p14="http://schemas.microsoft.com/office/powerpoint/2010/main" val="296881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Hands-on 01-MyMain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71331" y="1969588"/>
            <a:ext cx="4858950" cy="1332619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71331" y="203573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includeFile</a:t>
            </a:r>
            <a:r>
              <a:rPr lang="ko-KR" altLang="en-US" dirty="0"/>
              <a:t> = Beamparameter.txt </a:t>
            </a:r>
          </a:p>
          <a:p>
            <a:endParaRPr lang="ko-KR" altLang="en-US" dirty="0"/>
          </a:p>
          <a:p>
            <a:r>
              <a:rPr lang="ko-KR" altLang="en-US" dirty="0"/>
              <a:t>#</a:t>
            </a:r>
            <a:r>
              <a:rPr lang="ko-KR" altLang="en-US" dirty="0" err="1"/>
              <a:t>b:Ts</a:t>
            </a:r>
            <a:r>
              <a:rPr lang="ko-KR" altLang="en-US" dirty="0"/>
              <a:t>/</a:t>
            </a:r>
            <a:r>
              <a:rPr lang="ko-KR" altLang="en-US" dirty="0" err="1"/>
              <a:t>PauseBeforeQuit</a:t>
            </a:r>
            <a:r>
              <a:rPr lang="ko-KR" altLang="en-US" dirty="0"/>
              <a:t> = "</a:t>
            </a:r>
            <a:r>
              <a:rPr lang="ko-KR" altLang="en-US" dirty="0" err="1"/>
              <a:t>True</a:t>
            </a:r>
            <a:r>
              <a:rPr lang="ko-KR" altLang="en-US" dirty="0"/>
              <a:t>"</a:t>
            </a:r>
          </a:p>
          <a:p>
            <a:r>
              <a:rPr lang="ko-KR" altLang="en-US" dirty="0" smtClean="0"/>
              <a:t>b:Ts/PauseBeforeSequence </a:t>
            </a:r>
            <a:r>
              <a:rPr lang="ko-KR" altLang="en-US" dirty="0"/>
              <a:t>= "</a:t>
            </a:r>
            <a:r>
              <a:rPr lang="ko-KR" altLang="en-US" dirty="0" err="1"/>
              <a:t>True</a:t>
            </a:r>
            <a:r>
              <a:rPr lang="ko-KR" altLang="en-US" dirty="0"/>
              <a:t>"</a:t>
            </a:r>
          </a:p>
        </p:txBody>
      </p:sp>
      <p:pic>
        <p:nvPicPr>
          <p:cNvPr id="6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4862" y="1969588"/>
            <a:ext cx="3925511" cy="4195762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771331" y="3833387"/>
            <a:ext cx="8946541" cy="1576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dirty="0" smtClean="0"/>
              <a:t>$ ../</a:t>
            </a:r>
            <a:r>
              <a:rPr lang="en-US" altLang="ko-KR" dirty="0" err="1" smtClean="0"/>
              <a:t>topas</a:t>
            </a:r>
            <a:r>
              <a:rPr lang="en-US" altLang="ko-KR" dirty="0" smtClean="0"/>
              <a:t> MyMain.txt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94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Hands-on 01-Analysis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92878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/>
              <a:t>sudo</a:t>
            </a:r>
            <a:r>
              <a:rPr lang="en-US" altLang="ko-KR" dirty="0"/>
              <a:t> apt-get install python-</a:t>
            </a:r>
            <a:r>
              <a:rPr lang="en-US" altLang="ko-KR" dirty="0" err="1"/>
              <a:t>matplotlib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en-US" altLang="ko-KR" dirty="0" err="1"/>
              <a:t>sudo</a:t>
            </a:r>
            <a:r>
              <a:rPr lang="en-US" altLang="ko-KR" dirty="0"/>
              <a:t> pip install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en-US" altLang="ko-KR" dirty="0" err="1"/>
              <a:t>sudo</a:t>
            </a:r>
            <a:r>
              <a:rPr lang="en-US" altLang="ko-KR" dirty="0"/>
              <a:t> apt-get install python-</a:t>
            </a:r>
            <a:r>
              <a:rPr lang="en-US" altLang="ko-KR" dirty="0" err="1"/>
              <a:t>numpy</a:t>
            </a:r>
            <a:r>
              <a:rPr lang="en-US" altLang="ko-KR" dirty="0"/>
              <a:t> python-</a:t>
            </a:r>
            <a:r>
              <a:rPr lang="en-US" altLang="ko-KR" dirty="0" err="1"/>
              <a:t>scipy</a:t>
            </a:r>
            <a:r>
              <a:rPr lang="en-US" altLang="ko-KR" dirty="0"/>
              <a:t>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$ cd Python </a:t>
            </a:r>
            <a:r>
              <a:rPr lang="en-US" altLang="ko-KR" smtClean="0"/>
              <a:t>_</a:t>
            </a:r>
            <a:r>
              <a:rPr lang="en-US" altLang="ko-KR" smtClean="0"/>
              <a:t>Analysis</a:t>
            </a:r>
            <a:endParaRPr lang="en-US" altLang="ko-KR" dirty="0" smtClean="0"/>
          </a:p>
          <a:p>
            <a:r>
              <a:rPr lang="en-US" altLang="ko-KR" dirty="0" smtClean="0"/>
              <a:t>$ python Phsp2csvFile.py</a:t>
            </a:r>
          </a:p>
          <a:p>
            <a:r>
              <a:rPr lang="en-US" altLang="ko-KR" dirty="0" smtClean="0"/>
              <a:t>% python Myhist.py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870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The TOPAS Parameters System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61" y="1763388"/>
            <a:ext cx="8116537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886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Hands-on </a:t>
            </a:r>
            <a:r>
              <a:rPr lang="en-US" altLang="ko-KR" dirty="0" smtClean="0"/>
              <a:t>01</a:t>
            </a:r>
            <a:br>
              <a:rPr lang="en-US" altLang="ko-KR" dirty="0" smtClean="0"/>
            </a:br>
            <a:r>
              <a:rPr lang="en-US" altLang="ko-KR" dirty="0" smtClean="0"/>
              <a:t>Results of Simulation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024" y="2071300"/>
            <a:ext cx="4147735" cy="41957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544" y="2071300"/>
            <a:ext cx="539715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14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501" y="1215822"/>
            <a:ext cx="6841375" cy="465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06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Hands-on </a:t>
            </a:r>
            <a:r>
              <a:rPr lang="en-US" altLang="ko-KR" dirty="0" smtClean="0"/>
              <a:t>02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181" y="1928813"/>
            <a:ext cx="6125063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90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Hands-on </a:t>
            </a:r>
            <a:r>
              <a:rPr lang="en-US" altLang="ko-KR" dirty="0" smtClean="0"/>
              <a:t>02-Geometry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22792" y="2213391"/>
            <a:ext cx="49709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includeFile</a:t>
            </a:r>
            <a:r>
              <a:rPr lang="ko-KR" altLang="en-US" dirty="0"/>
              <a:t> = Scoring.txt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# </a:t>
            </a:r>
            <a:r>
              <a:rPr lang="ko-KR" altLang="en-US" dirty="0"/>
              <a:t>World #</a:t>
            </a:r>
          </a:p>
          <a:p>
            <a:r>
              <a:rPr lang="ko-KR" altLang="en-US" dirty="0"/>
              <a:t>s:Ge/World/Material  = "</a:t>
            </a:r>
            <a:r>
              <a:rPr lang="ko-KR" altLang="en-US" dirty="0" err="1"/>
              <a:t>Vacuum</a:t>
            </a:r>
            <a:r>
              <a:rPr lang="ko-KR" altLang="en-US" dirty="0"/>
              <a:t>"</a:t>
            </a:r>
          </a:p>
          <a:p>
            <a:r>
              <a:rPr lang="ko-KR" altLang="en-US" dirty="0"/>
              <a:t>d:Ge/World/HLX       = 1.0 </a:t>
            </a:r>
            <a:r>
              <a:rPr lang="ko-KR" altLang="en-US" dirty="0" err="1"/>
              <a:t>m</a:t>
            </a:r>
            <a:endParaRPr lang="ko-KR" altLang="en-US" dirty="0"/>
          </a:p>
          <a:p>
            <a:r>
              <a:rPr lang="ko-KR" altLang="en-US" dirty="0"/>
              <a:t>d:Ge/World/HLY       = 1.0 </a:t>
            </a:r>
            <a:r>
              <a:rPr lang="ko-KR" altLang="en-US" dirty="0" err="1"/>
              <a:t>m</a:t>
            </a:r>
            <a:endParaRPr lang="ko-KR" altLang="en-US" dirty="0"/>
          </a:p>
          <a:p>
            <a:r>
              <a:rPr lang="ko-KR" altLang="en-US" dirty="0"/>
              <a:t>d:Ge/World/HLZ       = 1.0 </a:t>
            </a:r>
            <a:r>
              <a:rPr lang="ko-KR" altLang="en-US" dirty="0" err="1"/>
              <a:t>m</a:t>
            </a:r>
            <a:endParaRPr lang="ko-KR" altLang="en-US" dirty="0"/>
          </a:p>
          <a:p>
            <a:r>
              <a:rPr lang="ko-KR" altLang="en-US" dirty="0"/>
              <a:t>b:Ge/World/Invisible = "</a:t>
            </a:r>
            <a:r>
              <a:rPr lang="ko-KR" altLang="en-US" dirty="0" err="1"/>
              <a:t>True</a:t>
            </a:r>
            <a:r>
              <a:rPr lang="ko-KR" altLang="en-US" dirty="0"/>
              <a:t>"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22792" y="2121291"/>
            <a:ext cx="4065847" cy="2466826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996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Hands-on </a:t>
            </a:r>
            <a:r>
              <a:rPr lang="en-US" altLang="ko-KR" dirty="0" smtClean="0"/>
              <a:t>02-Geometry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46111" y="178748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# </a:t>
            </a:r>
            <a:r>
              <a:rPr lang="ko-KR" altLang="en-US" dirty="0" err="1"/>
              <a:t>WaterPhantom</a:t>
            </a:r>
            <a:r>
              <a:rPr lang="ko-KR" altLang="en-US" dirty="0"/>
              <a:t> </a:t>
            </a:r>
            <a:r>
              <a:rPr lang="en-US" altLang="ko-KR" dirty="0" smtClean="0"/>
              <a:t>15 x 15 x 15 cm</a:t>
            </a:r>
            <a:r>
              <a:rPr lang="ko-KR" altLang="en-US" dirty="0" smtClean="0"/>
              <a:t># 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/>
              <a:t>s:Ge/WaterPhantom/Type     = "</a:t>
            </a:r>
            <a:r>
              <a:rPr lang="ko-KR" altLang="en-US" dirty="0" err="1"/>
              <a:t>TsBox</a:t>
            </a:r>
            <a:r>
              <a:rPr lang="ko-KR" altLang="en-US" dirty="0"/>
              <a:t>"</a:t>
            </a:r>
          </a:p>
          <a:p>
            <a:r>
              <a:rPr lang="ko-KR" altLang="en-US" dirty="0"/>
              <a:t>s:Ge/WaterPhantom/Parent   = "World"</a:t>
            </a:r>
          </a:p>
          <a:p>
            <a:r>
              <a:rPr lang="ko-KR" altLang="en-US" dirty="0"/>
              <a:t>s:Ge/WaterPhantom/Material = "G4_WATER"</a:t>
            </a:r>
          </a:p>
          <a:p>
            <a:r>
              <a:rPr lang="ko-KR" altLang="en-US" dirty="0"/>
              <a:t>d:Ge/WaterPhantom/HLX      = 15 </a:t>
            </a:r>
            <a:r>
              <a:rPr lang="ko-KR" altLang="en-US" dirty="0" err="1"/>
              <a:t>cm</a:t>
            </a:r>
            <a:endParaRPr lang="ko-KR" altLang="en-US" dirty="0"/>
          </a:p>
          <a:p>
            <a:r>
              <a:rPr lang="ko-KR" altLang="en-US" dirty="0"/>
              <a:t>d:Ge/WaterPhantom/HLY      = 15 </a:t>
            </a:r>
            <a:r>
              <a:rPr lang="ko-KR" altLang="en-US" dirty="0" err="1"/>
              <a:t>cm</a:t>
            </a:r>
            <a:endParaRPr lang="ko-KR" altLang="en-US" dirty="0"/>
          </a:p>
          <a:p>
            <a:r>
              <a:rPr lang="ko-KR" altLang="en-US" dirty="0"/>
              <a:t>d:Ge/WaterPhantom/HLZ      = 15 </a:t>
            </a:r>
            <a:r>
              <a:rPr lang="ko-KR" altLang="en-US" dirty="0" err="1"/>
              <a:t>cm</a:t>
            </a:r>
            <a:endParaRPr lang="ko-KR" altLang="en-US" dirty="0"/>
          </a:p>
          <a:p>
            <a:r>
              <a:rPr lang="ko-KR" altLang="en-US" dirty="0"/>
              <a:t>d:Ge/WaterPhantom/TransX   = 0. </a:t>
            </a:r>
            <a:r>
              <a:rPr lang="ko-KR" altLang="en-US" dirty="0" err="1"/>
              <a:t>cm</a:t>
            </a:r>
            <a:endParaRPr lang="ko-KR" altLang="en-US" dirty="0"/>
          </a:p>
          <a:p>
            <a:r>
              <a:rPr lang="ko-KR" altLang="en-US" dirty="0"/>
              <a:t>d:Ge/WaterPhantom/TransY   = 0. </a:t>
            </a:r>
            <a:r>
              <a:rPr lang="ko-KR" altLang="en-US" dirty="0" err="1"/>
              <a:t>cm</a:t>
            </a:r>
            <a:endParaRPr lang="ko-KR" altLang="en-US" dirty="0"/>
          </a:p>
          <a:p>
            <a:r>
              <a:rPr lang="ko-KR" altLang="en-US" dirty="0"/>
              <a:t>d:Ge/WaterPhantom/TransZ   = 0. </a:t>
            </a:r>
            <a:r>
              <a:rPr lang="ko-KR" altLang="en-US" dirty="0" err="1"/>
              <a:t>cm</a:t>
            </a:r>
            <a:endParaRPr lang="ko-KR" altLang="en-US" dirty="0"/>
          </a:p>
          <a:p>
            <a:r>
              <a:rPr lang="ko-KR" altLang="en-US" dirty="0"/>
              <a:t>s:Ge/WaterPhantom/Color    = "</a:t>
            </a:r>
            <a:r>
              <a:rPr lang="ko-KR" altLang="en-US" dirty="0" err="1"/>
              <a:t>blue</a:t>
            </a:r>
            <a:r>
              <a:rPr lang="ko-KR" altLang="en-US" dirty="0"/>
              <a:t>"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i:Ge/WaterPhantom/XBins    = 1    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i:Ge/WaterPhantom/YBins    = 1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i:Ge/WaterPhantom/ZBins    = 1</a:t>
            </a:r>
          </a:p>
          <a:p>
            <a:r>
              <a:rPr lang="ko-KR" altLang="en-US" dirty="0"/>
              <a:t>s:Ge/WaterPhantom/DrawingStyle = "</a:t>
            </a:r>
            <a:r>
              <a:rPr lang="ko-KR" altLang="en-US" dirty="0" err="1"/>
              <a:t>Wireframe</a:t>
            </a:r>
            <a:r>
              <a:rPr lang="ko-KR" altLang="en-US" dirty="0"/>
              <a:t>"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6111" y="1820364"/>
            <a:ext cx="5835950" cy="4458548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121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Hands-on </a:t>
            </a:r>
            <a:r>
              <a:rPr lang="en-US" altLang="ko-KR" dirty="0" smtClean="0"/>
              <a:t>02-Scroing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46111" y="1707064"/>
            <a:ext cx="8190808" cy="487637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46111" y="1782122"/>
            <a:ext cx="852331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includeFile</a:t>
            </a:r>
            <a:r>
              <a:rPr lang="ko-KR" altLang="en-US" dirty="0"/>
              <a:t> = Visu.txt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</a:t>
            </a:r>
            <a:r>
              <a:rPr lang="ko-KR" altLang="en-US" dirty="0" err="1"/>
              <a:t>MyScoring</a:t>
            </a:r>
            <a:r>
              <a:rPr lang="ko-KR" altLang="en-US" dirty="0"/>
              <a:t> #</a:t>
            </a:r>
          </a:p>
          <a:p>
            <a:endParaRPr lang="ko-KR" altLang="en-US" dirty="0"/>
          </a:p>
          <a:p>
            <a:r>
              <a:rPr lang="ko-KR" altLang="en-US" dirty="0"/>
              <a:t>s:Sc/MyScorer/Quantity                  </a:t>
            </a:r>
            <a:r>
              <a:rPr lang="ko-KR" altLang="en-US" dirty="0" smtClean="0"/>
              <a:t>   </a:t>
            </a:r>
            <a:r>
              <a:rPr lang="ko-KR" altLang="en-US" dirty="0"/>
              <a:t>= "</a:t>
            </a:r>
            <a:r>
              <a:rPr lang="ko-KR" altLang="en-US" dirty="0" err="1"/>
              <a:t>EnergyDeposit</a:t>
            </a:r>
            <a:r>
              <a:rPr lang="ko-KR" altLang="en-US" dirty="0"/>
              <a:t>"</a:t>
            </a:r>
          </a:p>
          <a:p>
            <a:r>
              <a:rPr lang="ko-KR" altLang="en-US" dirty="0"/>
              <a:t>#</a:t>
            </a:r>
            <a:r>
              <a:rPr lang="ko-KR" altLang="en-US" dirty="0" err="1"/>
              <a:t>s:Sc</a:t>
            </a:r>
            <a:r>
              <a:rPr lang="ko-KR" altLang="en-US" dirty="0"/>
              <a:t>/</a:t>
            </a:r>
            <a:r>
              <a:rPr lang="ko-KR" altLang="en-US" dirty="0" err="1"/>
              <a:t>MYScorer</a:t>
            </a:r>
            <a:r>
              <a:rPr lang="ko-KR" altLang="en-US" dirty="0"/>
              <a:t>/</a:t>
            </a:r>
            <a:r>
              <a:rPr lang="ko-KR" altLang="en-US" dirty="0" err="1"/>
              <a:t>Quantity</a:t>
            </a:r>
            <a:r>
              <a:rPr lang="ko-KR" altLang="en-US" dirty="0"/>
              <a:t>                  = "</a:t>
            </a:r>
            <a:r>
              <a:rPr lang="ko-KR" altLang="en-US" dirty="0" err="1"/>
              <a:t>DoseToWater</a:t>
            </a:r>
            <a:r>
              <a:rPr lang="ko-KR" altLang="en-US" dirty="0"/>
              <a:t>"</a:t>
            </a:r>
          </a:p>
          <a:p>
            <a:r>
              <a:rPr lang="ko-KR" altLang="en-US" dirty="0"/>
              <a:t>#</a:t>
            </a:r>
            <a:r>
              <a:rPr lang="ko-KR" altLang="en-US" dirty="0" err="1"/>
              <a:t>s:Sc</a:t>
            </a:r>
            <a:r>
              <a:rPr lang="ko-KR" altLang="en-US" dirty="0"/>
              <a:t>/</a:t>
            </a:r>
            <a:r>
              <a:rPr lang="ko-KR" altLang="en-US" dirty="0" err="1"/>
              <a:t>MyScorer</a:t>
            </a:r>
            <a:r>
              <a:rPr lang="ko-KR" altLang="en-US" dirty="0"/>
              <a:t>/</a:t>
            </a:r>
            <a:r>
              <a:rPr lang="ko-KR" altLang="en-US" dirty="0" err="1"/>
              <a:t>Quantity</a:t>
            </a:r>
            <a:r>
              <a:rPr lang="ko-KR" altLang="en-US" dirty="0"/>
              <a:t>                  = "</a:t>
            </a:r>
            <a:r>
              <a:rPr lang="ko-KR" altLang="en-US" dirty="0" err="1"/>
              <a:t>Fluence</a:t>
            </a:r>
            <a:r>
              <a:rPr lang="ko-KR" altLang="en-US" dirty="0"/>
              <a:t>"</a:t>
            </a:r>
          </a:p>
          <a:p>
            <a:r>
              <a:rPr lang="ko-KR" altLang="en-US" dirty="0"/>
              <a:t>#</a:t>
            </a:r>
            <a:r>
              <a:rPr lang="ko-KR" altLang="en-US" dirty="0" err="1"/>
              <a:t>s:Sc</a:t>
            </a:r>
            <a:r>
              <a:rPr lang="ko-KR" altLang="en-US" dirty="0"/>
              <a:t>/</a:t>
            </a:r>
            <a:r>
              <a:rPr lang="ko-KR" altLang="en-US" dirty="0" err="1"/>
              <a:t>MYScorer</a:t>
            </a:r>
            <a:r>
              <a:rPr lang="ko-KR" altLang="en-US" dirty="0"/>
              <a:t>/</a:t>
            </a:r>
            <a:r>
              <a:rPr lang="ko-KR" altLang="en-US" dirty="0" err="1"/>
              <a:t>Quantity</a:t>
            </a:r>
            <a:r>
              <a:rPr lang="ko-KR" altLang="en-US" dirty="0"/>
              <a:t>                  = "</a:t>
            </a:r>
            <a:r>
              <a:rPr lang="ko-KR" altLang="en-US" dirty="0" err="1"/>
              <a:t>ProtonLET</a:t>
            </a:r>
            <a:r>
              <a:rPr lang="ko-KR" altLang="en-US" dirty="0"/>
              <a:t>"</a:t>
            </a:r>
          </a:p>
          <a:p>
            <a:r>
              <a:rPr lang="ko-KR" altLang="en-US" dirty="0"/>
              <a:t>s:Sc/MyScorer/Component              </a:t>
            </a:r>
            <a:r>
              <a:rPr lang="ko-KR" altLang="en-US" dirty="0" smtClean="0"/>
              <a:t>= </a:t>
            </a:r>
            <a:r>
              <a:rPr lang="ko-KR" altLang="en-US" dirty="0"/>
              <a:t>"</a:t>
            </a:r>
            <a:r>
              <a:rPr lang="ko-KR" altLang="en-US" dirty="0" err="1"/>
              <a:t>WaterPhantom</a:t>
            </a:r>
            <a:r>
              <a:rPr lang="ko-KR" altLang="en-US" dirty="0"/>
              <a:t>"</a:t>
            </a:r>
          </a:p>
          <a:p>
            <a:r>
              <a:rPr lang="ko-KR" altLang="en-US" dirty="0"/>
              <a:t>#</a:t>
            </a:r>
            <a:r>
              <a:rPr lang="ko-KR" altLang="en-US" dirty="0" err="1"/>
              <a:t>b:Sc</a:t>
            </a:r>
            <a:r>
              <a:rPr lang="ko-KR" altLang="en-US" dirty="0"/>
              <a:t>/</a:t>
            </a:r>
            <a:r>
              <a:rPr lang="ko-KR" altLang="en-US" dirty="0" err="1"/>
              <a:t>DoseAtPhantom</a:t>
            </a:r>
            <a:r>
              <a:rPr lang="ko-KR" altLang="en-US" dirty="0"/>
              <a:t>/</a:t>
            </a:r>
            <a:r>
              <a:rPr lang="ko-KR" altLang="en-US" dirty="0" err="1"/>
              <a:t>OutputToConsole</a:t>
            </a:r>
            <a:r>
              <a:rPr lang="ko-KR" altLang="en-US" dirty="0"/>
              <a:t>      = "TRUE"</a:t>
            </a:r>
          </a:p>
          <a:p>
            <a:r>
              <a:rPr lang="ko-KR" altLang="en-US" dirty="0"/>
              <a:t>s:Sc/MyScorer/IfOutputFileAlreadyExists = "</a:t>
            </a:r>
            <a:r>
              <a:rPr lang="ko-KR" altLang="en-US" dirty="0" err="1"/>
              <a:t>Overwrite</a:t>
            </a:r>
            <a:r>
              <a:rPr lang="ko-KR" altLang="en-US" dirty="0"/>
              <a:t>"</a:t>
            </a:r>
          </a:p>
          <a:p>
            <a:r>
              <a:rPr lang="ko-KR" altLang="en-US" dirty="0"/>
              <a:t>s:Sc/MyScorer/OutputType                   </a:t>
            </a:r>
            <a:r>
              <a:rPr lang="ko-KR" altLang="en-US" dirty="0" smtClean="0"/>
              <a:t>= </a:t>
            </a:r>
            <a:r>
              <a:rPr lang="ko-KR" altLang="en-US" dirty="0"/>
              <a:t>"</a:t>
            </a:r>
            <a:r>
              <a:rPr lang="ko-KR" altLang="en-US" dirty="0" err="1" smtClean="0"/>
              <a:t>csv</a:t>
            </a:r>
            <a:r>
              <a:rPr lang="ko-KR" altLang="en-US" dirty="0" smtClean="0"/>
              <a:t>＂ </a:t>
            </a:r>
            <a:r>
              <a:rPr lang="en-US" altLang="ko-KR" dirty="0" smtClean="0"/>
              <a:t>#binary , root </a:t>
            </a:r>
            <a:endParaRPr lang="ko-KR" altLang="en-US" dirty="0"/>
          </a:p>
          <a:p>
            <a:r>
              <a:rPr lang="ko-KR" altLang="en-US" dirty="0"/>
              <a:t>i:Sc/MyScorer/XBins                                = 1</a:t>
            </a:r>
          </a:p>
          <a:p>
            <a:r>
              <a:rPr lang="ko-KR" altLang="en-US" dirty="0"/>
              <a:t>i:Sc/MyScorer/YBins                                = 300</a:t>
            </a:r>
          </a:p>
          <a:p>
            <a:r>
              <a:rPr lang="ko-KR" altLang="en-US" dirty="0"/>
              <a:t>i:Sc/MyScorer/ZBins                                = 300</a:t>
            </a:r>
          </a:p>
          <a:p>
            <a:r>
              <a:rPr lang="ko-KR" altLang="en-US" dirty="0"/>
              <a:t>s:Sc/MYScorer/OutputFile                    </a:t>
            </a:r>
            <a:r>
              <a:rPr lang="ko-KR" altLang="en-US" dirty="0" smtClean="0"/>
              <a:t> </a:t>
            </a:r>
            <a:r>
              <a:rPr lang="ko-KR" altLang="en-US" dirty="0"/>
              <a:t>= "./</a:t>
            </a:r>
            <a:r>
              <a:rPr lang="ko-KR" altLang="en-US" dirty="0" err="1"/>
              <a:t>Python_Dose_Reading</a:t>
            </a:r>
            <a:r>
              <a:rPr lang="ko-KR" altLang="en-US" dirty="0"/>
              <a:t>/</a:t>
            </a:r>
            <a:r>
              <a:rPr lang="ko-KR" altLang="en-US" dirty="0" err="1"/>
              <a:t>Output</a:t>
            </a:r>
            <a:r>
              <a:rPr lang="ko-KR" alt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74040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Hands-on 01-MyMain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71331" y="1969588"/>
            <a:ext cx="4858950" cy="1332619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71331" y="203573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includeFile</a:t>
            </a:r>
            <a:r>
              <a:rPr lang="ko-KR" altLang="en-US" dirty="0"/>
              <a:t> = Beamparameter.txt </a:t>
            </a:r>
          </a:p>
          <a:p>
            <a:endParaRPr lang="ko-KR" altLang="en-US" dirty="0"/>
          </a:p>
          <a:p>
            <a:r>
              <a:rPr lang="ko-KR" altLang="en-US" dirty="0"/>
              <a:t>#</a:t>
            </a:r>
            <a:r>
              <a:rPr lang="ko-KR" altLang="en-US" dirty="0" err="1"/>
              <a:t>b:Ts</a:t>
            </a:r>
            <a:r>
              <a:rPr lang="ko-KR" altLang="en-US" dirty="0"/>
              <a:t>/</a:t>
            </a:r>
            <a:r>
              <a:rPr lang="ko-KR" altLang="en-US" dirty="0" err="1"/>
              <a:t>PauseBeforeQuit</a:t>
            </a:r>
            <a:r>
              <a:rPr lang="ko-KR" altLang="en-US" dirty="0"/>
              <a:t> = "</a:t>
            </a:r>
            <a:r>
              <a:rPr lang="ko-KR" altLang="en-US" dirty="0" err="1"/>
              <a:t>True</a:t>
            </a:r>
            <a:r>
              <a:rPr lang="ko-KR" altLang="en-US" dirty="0"/>
              <a:t>"</a:t>
            </a:r>
          </a:p>
          <a:p>
            <a:r>
              <a:rPr lang="ko-KR" altLang="en-US" dirty="0" smtClean="0"/>
              <a:t>b:Ts/PauseBeforeSequence </a:t>
            </a:r>
            <a:r>
              <a:rPr lang="ko-KR" altLang="en-US" dirty="0"/>
              <a:t>= "</a:t>
            </a:r>
            <a:r>
              <a:rPr lang="ko-KR" altLang="en-US" dirty="0" err="1"/>
              <a:t>True</a:t>
            </a:r>
            <a:r>
              <a:rPr lang="ko-KR" altLang="en-US" dirty="0"/>
              <a:t>"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71331" y="3833387"/>
            <a:ext cx="8946541" cy="1576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dirty="0" smtClean="0"/>
              <a:t>$ ../</a:t>
            </a:r>
            <a:r>
              <a:rPr lang="en-US" altLang="ko-KR" dirty="0" err="1" smtClean="0"/>
              <a:t>topas</a:t>
            </a:r>
            <a:r>
              <a:rPr lang="en-US" altLang="ko-KR" dirty="0" smtClean="0"/>
              <a:t> MyMain.txt</a:t>
            </a:r>
            <a:endParaRPr lang="ko-KR" altLang="en-US" dirty="0"/>
          </a:p>
        </p:txBody>
      </p:sp>
      <p:pic>
        <p:nvPicPr>
          <p:cNvPr id="9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336" y="1969588"/>
            <a:ext cx="4451373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7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Hands-on 01-Analysis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92878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$ cd Python _Analysis</a:t>
            </a:r>
          </a:p>
          <a:p>
            <a:r>
              <a:rPr lang="en-US" altLang="ko-KR" dirty="0" smtClean="0"/>
              <a:t>$ python Dose_Map_Reading_TOPAS.py</a:t>
            </a:r>
          </a:p>
        </p:txBody>
      </p:sp>
    </p:spTree>
    <p:extLst>
      <p:ext uri="{BB962C8B-B14F-4D97-AF65-F5344CB8AC3E}">
        <p14:creationId xmlns:p14="http://schemas.microsoft.com/office/powerpoint/2010/main" val="16513606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Hands-on </a:t>
            </a:r>
            <a:r>
              <a:rPr lang="en-US" altLang="ko-KR" dirty="0" smtClean="0"/>
              <a:t>02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Results of Simulation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64" y="2260456"/>
            <a:ext cx="5382145" cy="41957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795" y="2260456"/>
            <a:ext cx="5520085" cy="417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092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1930" y="2850685"/>
            <a:ext cx="9404723" cy="1400530"/>
          </a:xfrm>
        </p:spPr>
        <p:txBody>
          <a:bodyPr/>
          <a:lstStyle/>
          <a:p>
            <a:pPr algn="ctr"/>
            <a:r>
              <a:rPr lang="en-US" altLang="ko-KR" sz="7200" dirty="0" smtClean="0"/>
              <a:t>Additional TIP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72046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The TOPAS Parameters System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079" y="2052560"/>
            <a:ext cx="6938198" cy="24821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916" y="2052560"/>
            <a:ext cx="2836256" cy="24821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79" y="5021665"/>
            <a:ext cx="6938198" cy="105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50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The TOPAS Parameters System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41" y="2629168"/>
            <a:ext cx="7670640" cy="10365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41" y="4441662"/>
            <a:ext cx="86201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0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The TOPAS Parameters System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853248"/>
            <a:ext cx="9720199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1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7012" y="2638966"/>
            <a:ext cx="9404723" cy="1400530"/>
          </a:xfrm>
        </p:spPr>
        <p:txBody>
          <a:bodyPr anchor="ctr"/>
          <a:lstStyle/>
          <a:p>
            <a:pPr algn="ctr"/>
            <a:r>
              <a:rPr lang="en-US" altLang="ko-KR" sz="8000" dirty="0" smtClean="0"/>
              <a:t>Installation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024691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Installation( Ubuntu)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4178" y="1753659"/>
            <a:ext cx="8946541" cy="4195481"/>
          </a:xfrm>
        </p:spPr>
        <p:txBody>
          <a:bodyPr/>
          <a:lstStyle/>
          <a:p>
            <a:r>
              <a:rPr lang="en-US" altLang="ko-KR" dirty="0" err="1"/>
              <a:t>Debian</a:t>
            </a:r>
            <a:r>
              <a:rPr lang="en-US" altLang="ko-KR" dirty="0"/>
              <a:t> Users: Install the following: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 smtClean="0"/>
              <a:t>apt-get </a:t>
            </a:r>
            <a:r>
              <a:rPr lang="en-US" altLang="ko-KR" dirty="0"/>
              <a:t>install libexpat1-dev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 smtClean="0"/>
              <a:t>apt-get </a:t>
            </a:r>
            <a:r>
              <a:rPr lang="en-US" altLang="ko-KR" dirty="0"/>
              <a:t>install libgl1-mesa-dev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apt-get install libglu1-mesa-dev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apt-get install </a:t>
            </a:r>
            <a:r>
              <a:rPr lang="en-US" altLang="ko-KR" dirty="0" err="1"/>
              <a:t>libxt</a:t>
            </a:r>
            <a:r>
              <a:rPr lang="en-US" altLang="ko-KR" dirty="0"/>
              <a:t>-dev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apt-get install </a:t>
            </a:r>
            <a:r>
              <a:rPr lang="en-US" altLang="ko-KR" dirty="0" err="1"/>
              <a:t>xorg</a:t>
            </a:r>
            <a:r>
              <a:rPr lang="en-US" altLang="ko-KR" dirty="0"/>
              <a:t>-dev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apt-get install build-essential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253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Installation(Ubuntu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4293" y="1953166"/>
            <a:ext cx="8946541" cy="41954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Data package (Physics)</a:t>
            </a:r>
          </a:p>
          <a:p>
            <a:pPr marL="0" indent="0">
              <a:buNone/>
            </a:pPr>
            <a:r>
              <a:rPr lang="en-US" altLang="ko-KR" dirty="0" err="1" smtClean="0"/>
              <a:t>wget</a:t>
            </a:r>
            <a:r>
              <a:rPr lang="en-US" altLang="ko-KR" dirty="0" smtClean="0"/>
              <a:t> </a:t>
            </a:r>
            <a:r>
              <a:rPr lang="en-US" altLang="ko-KR" dirty="0"/>
              <a:t>http://geant4.cern.ch/support/source/G4EMLOW.6.50.tar.gz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 err="1"/>
              <a:t>wget</a:t>
            </a:r>
            <a:r>
              <a:rPr lang="en-US" altLang="ko-KR" dirty="0"/>
              <a:t> http://geant4.cern.ch/support/source/G4NDL.4.5.tar.gz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 err="1"/>
              <a:t>wget</a:t>
            </a:r>
            <a:r>
              <a:rPr lang="en-US" altLang="ko-KR" dirty="0"/>
              <a:t> http://geant4.cern.ch/support/source/G4PhotonEvaporation.4.3.2.tar.gz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 err="1"/>
              <a:t>wget</a:t>
            </a:r>
            <a:r>
              <a:rPr lang="en-US" altLang="ko-KR" dirty="0"/>
              <a:t> http://geant4.cern.ch/support/source/G4RadioactiveDecay.5.1.1.tar.gz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 err="1"/>
              <a:t>wget</a:t>
            </a:r>
            <a:r>
              <a:rPr lang="en-US" altLang="ko-KR" dirty="0"/>
              <a:t> http://geant4.cern.ch/support/source/G4SAIDDATA.1.1.tar.gz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 err="1"/>
              <a:t>wget</a:t>
            </a:r>
            <a:r>
              <a:rPr lang="en-US" altLang="ko-KR" dirty="0"/>
              <a:t> http://geant4.cern.ch/support/source/G4NEUTRONXS.1.4.tar.gz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 err="1"/>
              <a:t>wget</a:t>
            </a:r>
            <a:r>
              <a:rPr lang="en-US" altLang="ko-KR" dirty="0"/>
              <a:t> http://geant4.cern.ch/support/source/G4PII.1.3.tar.gz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 err="1"/>
              <a:t>wget</a:t>
            </a:r>
            <a:r>
              <a:rPr lang="en-US" altLang="ko-KR" dirty="0"/>
              <a:t> http://geant4.cern.ch/support/source/RealSurface.1.0.tar.gz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 err="1"/>
              <a:t>wget</a:t>
            </a:r>
            <a:r>
              <a:rPr lang="en-US" altLang="ko-KR" dirty="0"/>
              <a:t> http://geant4.cern.ch/support/source/G4ABLA.3.0.tar.gz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 err="1"/>
              <a:t>wget</a:t>
            </a:r>
            <a:r>
              <a:rPr lang="en-US" altLang="ko-KR" dirty="0"/>
              <a:t> http://geant4.cern.ch/support/source/G4ENSDFSTATE.2.1.tar.gz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 err="1"/>
              <a:t>wget</a:t>
            </a:r>
            <a:r>
              <a:rPr lang="en-US" altLang="ko-KR" dirty="0"/>
              <a:t> http://geant4.cern.ch/support/source/G4TENDL.1.3.tar.gz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450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341</TotalTime>
  <Words>1142</Words>
  <Application>Microsoft Office PowerPoint</Application>
  <PresentationFormat>와이드스크린</PresentationFormat>
  <Paragraphs>332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맑은 고딕</vt:lpstr>
      <vt:lpstr>Arial</vt:lpstr>
      <vt:lpstr>Century Gothic</vt:lpstr>
      <vt:lpstr>Wingdings 3</vt:lpstr>
      <vt:lpstr>이온</vt:lpstr>
      <vt:lpstr>TOPAS  Basic Course</vt:lpstr>
      <vt:lpstr>TOPAS  Tool for particle simulation</vt:lpstr>
      <vt:lpstr>The TOPAS Parameters System</vt:lpstr>
      <vt:lpstr>The TOPAS Parameters System</vt:lpstr>
      <vt:lpstr>The TOPAS Parameters System</vt:lpstr>
      <vt:lpstr>The TOPAS Parameters System</vt:lpstr>
      <vt:lpstr>Installation</vt:lpstr>
      <vt:lpstr>Installation( Ubuntu)</vt:lpstr>
      <vt:lpstr>Installation(Ubuntu)</vt:lpstr>
      <vt:lpstr>Installation( Ubuntu)</vt:lpstr>
      <vt:lpstr>Installation( Ubuntu)</vt:lpstr>
      <vt:lpstr>Run TOPAS </vt:lpstr>
      <vt:lpstr>Basic Geometry</vt:lpstr>
      <vt:lpstr>Open-gl  Visualization command</vt:lpstr>
      <vt:lpstr>Basic Geometry – Box </vt:lpstr>
      <vt:lpstr>Basic Geometry – Box </vt:lpstr>
      <vt:lpstr>Basic Geometry extra Geometry</vt:lpstr>
      <vt:lpstr>Hands-on 01</vt:lpstr>
      <vt:lpstr>Hands-on 01</vt:lpstr>
      <vt:lpstr>Hands-on 01- Geometry </vt:lpstr>
      <vt:lpstr>Hands-on 01- Geometry </vt:lpstr>
      <vt:lpstr>Hands-on 01- Geometry </vt:lpstr>
      <vt:lpstr>Hands-on 01-Beamparameter </vt:lpstr>
      <vt:lpstr>Hands-on 01-Beamparameter </vt:lpstr>
      <vt:lpstr>Hands-on 01-Beamparameter </vt:lpstr>
      <vt:lpstr>Hands-on 01-Scoring </vt:lpstr>
      <vt:lpstr>Hands-on 01-Visu </vt:lpstr>
      <vt:lpstr>Hands-on 01-MyMain </vt:lpstr>
      <vt:lpstr>Hands-on 01-Analysis </vt:lpstr>
      <vt:lpstr>Hands-on 01 Results of Simulation</vt:lpstr>
      <vt:lpstr>PowerPoint 프레젠테이션</vt:lpstr>
      <vt:lpstr>Hands-on 02</vt:lpstr>
      <vt:lpstr>Hands-on 02-Geometry</vt:lpstr>
      <vt:lpstr>Hands-on 02-Geometry</vt:lpstr>
      <vt:lpstr>Hands-on 02-Scroing</vt:lpstr>
      <vt:lpstr>Hands-on 01-MyMain </vt:lpstr>
      <vt:lpstr>Hands-on 01-Analysis </vt:lpstr>
      <vt:lpstr>Hands-on 02 Results of Simulation</vt:lpstr>
      <vt:lpstr>Additional TIP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TOPAS  Basic Course</dc:title>
  <dc:creator>ash</dc:creator>
  <cp:lastModifiedBy>ash</cp:lastModifiedBy>
  <cp:revision>127</cp:revision>
  <dcterms:created xsi:type="dcterms:W3CDTF">2017-07-18T05:11:01Z</dcterms:created>
  <dcterms:modified xsi:type="dcterms:W3CDTF">2017-07-19T11:17:29Z</dcterms:modified>
</cp:coreProperties>
</file>