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7104063" cy="10234613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1" d="100"/>
          <a:sy n="111" d="100"/>
        </p:scale>
        <p:origin x="816" y="102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 /><Relationship Id="rId43" Type="http://schemas.openxmlformats.org/officeDocument/2006/relationships/tableStyles" Target="tableStyles.xml" /><Relationship Id="rId4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2" y="3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4023994" y="3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pPr>
              <a:defRPr/>
            </a:pPr>
            <a:fld id="{60A30E63-0307-4A09-8C13-2EAADDF71D76}" type="datetimeFigureOut">
              <a:rPr lang="ko-KR"/>
              <a:t>2024-01-11</a:t>
            </a:fld>
            <a:endParaRPr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249363" y="1279525"/>
            <a:ext cx="4605337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>
              <a:defRPr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710407" y="4925409"/>
            <a:ext cx="5683250" cy="4029880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>
              <a:defRPr/>
            </a:pPr>
            <a:r>
              <a:rPr lang="ko-KR"/>
              <a:t>마스터 텍스트 스타일 편집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2" y="9721109"/>
            <a:ext cx="3078427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4023994" y="9721109"/>
            <a:ext cx="3078427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pPr>
              <a:defRPr/>
            </a:pPr>
            <a:fld id="{E3D72EB7-D929-4414-9629-E8BE1F1B14F0}" type="slidenum">
              <a:rPr lang="ko-KR"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605D34-FEE0-725A-4966-C4E24367870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2EBD7-8BF5-9841-2DB4-DC39D28FAF1C}" type="slidenum">
              <a:rPr/>
              <a:t>10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3F372A-8C69-A3D3-75BC-FA0FF734D42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2BD18-88A4-5762-304B-FDCEF99E9B4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F344A4-3E3C-5796-B1EE-036C005AD0C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6BE4C6-415C-9289-592B-7ECF48C80BF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25E1AF-21D4-9CFD-EAC8-425448FCACC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7E9630-BDE3-FE83-1072-80357483E4F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117CFF-F319-FE53-3997-FD896D4088B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F8770A-BAC2-E5CC-163F-72265FFE11E3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E48188-C331-F12B-9896-09AF1BD7108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3F8230-DC02-F2E4-2DED-A0A2546E2FA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D4B50F-6A27-FC3D-D867-0712A1ACE0C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E62760-4701-6CDE-B0F1-235E9AB5C42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DAE37D-D917-12D3-EBE6-0C89FD0BEC5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EAC23B-832F-C7D8-C832-93D413EA2797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879821-FC9F-DBEE-224A-BA93327FAC3C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340FF9-03FF-CCB1-695A-08E0865FC115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107ABE-9577-DB7C-265F-C822F920D9F9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1FF843-0A79-1D0E-C354-4653F0CB4500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82A2BC-1B4B-0B08-EFD5-E5CFFECB5B92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E45A6D-12C9-1C9D-5602-8236E8DC50B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846148-9A25-D916-2A39-3AD4385E2CD0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6D8146-51D3-1BB6-F789-BA717D1979A1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D84DEE-AC5F-2F95-C327-15D2B5D8BFA9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B55CDE-CF80-53A4-2010-BB9849572CC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DD87A4-0704-9C9A-CF72-EB29A71FB71F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EB8A38-8E6F-DB23-A887-8B663B7E2A54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17F92D-E920-9D92-5159-DBBCF91270CD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4D098D-8AB0-7F57-CDD2-7A0FC1357B1D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BD2302-218C-D3B8-4152-F31506E66F4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BE5AE5-0CCB-964B-6B24-5046A833009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79169C-2FB3-72D9-F729-08AC7891ED70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964396-75BB-6342-3E1C-445D59FB3A6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ED3875-B10C-47FB-9FF2-ACECA377956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EAAD8C-97E2-16A3-CA08-5C72825C006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C0D6BD-0DD3-7FDB-6562-301335C96E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2.sv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제목 슬라이드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 bwMode="auto">
          <a:xfrm>
            <a:off x="8001000" y="5943094"/>
            <a:ext cx="1142999" cy="507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3695352" y="5481653"/>
            <a:ext cx="1765996" cy="709402"/>
          </a:xfrm>
          <a:prstGeom prst="rect">
            <a:avLst/>
          </a:prstGeom>
        </p:spPr>
      </p:pic>
      <p:cxnSp>
        <p:nvCxnSpPr>
          <p:cNvPr id="14" name="직선 연결선 13"/>
          <p:cNvCxnSpPr>
            <a:cxnSpLocks/>
          </p:cNvCxnSpPr>
          <p:nvPr userDrawn="1"/>
        </p:nvCxnSpPr>
        <p:spPr bwMode="auto">
          <a:xfrm>
            <a:off x="1899062" y="3102801"/>
            <a:ext cx="5345876" cy="0"/>
          </a:xfrm>
          <a:prstGeom prst="line">
            <a:avLst/>
          </a:prstGeom>
          <a:ln w="19050">
            <a:solidFill>
              <a:srgbClr val="005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/>
          </p:nvPr>
        </p:nvSpPr>
        <p:spPr bwMode="auto">
          <a:xfrm>
            <a:off x="330924" y="1324352"/>
            <a:ext cx="8482149" cy="167846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3000" y="4224518"/>
            <a:ext cx="6858000" cy="118565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나눔바른고딕"/>
                <a:ea typeface="나눔바른고딕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ko-KR"/>
              <a:t>인하대학교 항공우주제어시스템연구실</a:t>
            </a:r>
            <a:endParaRPr lang="en-US"/>
          </a:p>
          <a:p>
            <a:pPr>
              <a:defRPr/>
            </a:pPr>
            <a:r>
              <a:rPr lang="en-US"/>
              <a:t>OO</a:t>
            </a:r>
            <a:r>
              <a:rPr lang="ko-KR"/>
              <a:t>과정   김 뭐 김</a:t>
            </a:r>
            <a:endParaRPr lang="en-US"/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85799" y="3429000"/>
            <a:ext cx="7772400" cy="369331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b="1">
                <a:solidFill>
                  <a:srgbClr val="767171"/>
                </a:solidFill>
              </a:defRPr>
            </a:lvl1pPr>
          </a:lstStyle>
          <a:p>
            <a:pPr marL="0" marR="0" lvl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ko-KR" sz="1800" b="1"/>
              <a:t>발표 제목    </a:t>
            </a:r>
            <a:r>
              <a:rPr lang="en-US" sz="1800" b="1"/>
              <a:t>|   </a:t>
            </a:r>
            <a:fld id="{30E1BE02-196D-4AC6-9937-7C8654C05238}" type="datetime5">
              <a:rPr lang="ko-KR" sz="1800" b="1"/>
              <a:t>2022/11/28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목차 슬라이드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 bwMode="auto">
          <a:xfrm>
            <a:off x="0" y="-235"/>
            <a:ext cx="9144000" cy="85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나눔바른고딕"/>
              <a:ea typeface="나눔바른고딕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257675" y="6477252"/>
            <a:ext cx="628650" cy="380747"/>
          </a:xfrm>
        </p:spPr>
        <p:txBody>
          <a:bodyPr lIns="0" tIns="0" rIns="0" bIns="0"/>
          <a:lstStyle>
            <a:lvl1pPr>
              <a:defRPr sz="1300" b="1"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fld id="{A542AB29-6C45-4F0A-8B02-AB537C0C21F9}" type="slidenum">
              <a:rPr lang="ko-KR"/>
              <a:t>‹#›</a:t>
            </a:fld>
            <a:endParaRPr lang="ko-K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345057" y="0"/>
            <a:ext cx="7027293" cy="8497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pic>
        <p:nvPicPr>
          <p:cNvPr id="4" name="그래픽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27925" y="131432"/>
            <a:ext cx="1460500" cy="586684"/>
          </a:xfrm>
          <a:prstGeom prst="rect">
            <a:avLst/>
          </a:prstGeom>
        </p:spPr>
      </p:pic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  <a:prstGeom prst="rect">
            <a:avLst/>
          </a:prstGeom>
        </p:spPr>
        <p:txBody>
          <a:bodyPr lIns="0" tIns="0" rIns="72000" bIns="0" anchor="ctr"/>
          <a:lstStyle>
            <a:lvl1pPr algn="r">
              <a:defRPr sz="800" b="1">
                <a:solidFill>
                  <a:schemeClr val="bg1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발표의 제목은 여기에 입력해주세요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구역 슬라이드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8650" y="1732996"/>
            <a:ext cx="788670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257675" y="6477252"/>
            <a:ext cx="628650" cy="380747"/>
          </a:xfrm>
        </p:spPr>
        <p:txBody>
          <a:bodyPr lIns="0" tIns="0" rIns="0" bIns="0"/>
          <a:lstStyle>
            <a:lvl1pPr>
              <a:defRPr sz="1300" b="1"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fld id="{A542AB29-6C45-4F0A-8B02-AB537C0C21F9}" type="slidenum">
              <a:rPr lang="ko-KR"/>
              <a:t>‹#›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  <a:prstGeom prst="rect">
            <a:avLst/>
          </a:prstGeom>
        </p:spPr>
        <p:txBody>
          <a:bodyPr lIns="0" tIns="0" rIns="72000" bIns="0" anchor="ctr"/>
          <a:lstStyle>
            <a:lvl1pPr algn="r">
              <a:defRPr sz="800" b="1">
                <a:solidFill>
                  <a:schemeClr val="bg1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발표의 제목은 여기에 입력해주세요</a:t>
            </a:r>
            <a:endParaRPr lang="ko-KR"/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4173" y="6530339"/>
            <a:ext cx="690676" cy="2774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본문 슬라이드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 bwMode="auto">
          <a:xfrm>
            <a:off x="0" y="-235"/>
            <a:ext cx="9144000" cy="85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나눔바른고딕"/>
              <a:ea typeface="나눔바른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1pPr>
            <a:lvl2pPr marL="432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2pPr>
            <a:lvl3pPr marL="864000" indent="-228600">
              <a:lnSpc>
                <a:spcPct val="100000"/>
              </a:lnSpc>
              <a:buFont typeface="Wingdings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3pPr>
            <a:lvl4pPr marL="1296000" indent="-228600">
              <a:lnSpc>
                <a:spcPct val="100000"/>
              </a:lnSpc>
              <a:buFont typeface="Arial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4pPr>
            <a:lvl5pPr marL="1728000" indent="-228600">
              <a:lnSpc>
                <a:spcPct val="100000"/>
              </a:lnSpc>
              <a:buFont typeface="Wingdings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5pPr>
          </a:lstStyle>
          <a:p>
            <a:pPr lvl="0">
              <a:defRPr/>
            </a:pPr>
            <a:r>
              <a:rPr lang="ko-KR"/>
              <a:t>마스터 텍스트 스타일 편집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45057" y="0"/>
            <a:ext cx="7027293" cy="8497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257675" y="6477252"/>
            <a:ext cx="628650" cy="380747"/>
          </a:xfrm>
        </p:spPr>
        <p:txBody>
          <a:bodyPr lIns="0" tIns="0" rIns="0" bIns="0"/>
          <a:lstStyle>
            <a:lvl1pPr>
              <a:defRPr sz="1300" b="1"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fld id="{A542AB29-6C45-4F0A-8B02-AB537C0C21F9}" type="slidenum">
              <a:rPr lang="ko-KR"/>
              <a:t>‹#›</a:t>
            </a:fld>
            <a:endParaRPr lang="ko-KR"/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27925" y="131432"/>
            <a:ext cx="1460500" cy="58668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  <a:prstGeom prst="rect">
            <a:avLst/>
          </a:prstGeom>
        </p:spPr>
        <p:txBody>
          <a:bodyPr lIns="0" tIns="0" rIns="72000" bIns="0" anchor="ctr"/>
          <a:lstStyle>
            <a:lvl1pPr algn="r">
              <a:defRPr sz="800" b="1">
                <a:solidFill>
                  <a:schemeClr val="bg1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발표의 제목은 여기에 입력해주세요</a:t>
            </a:r>
            <a:endParaRPr lang="ko-KR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152" y="6477251"/>
            <a:ext cx="1282183" cy="379921"/>
          </a:xfrm>
        </p:spPr>
        <p:txBody>
          <a:bodyPr vert="horz" lIns="72000" tIns="0" rIns="0" bIns="0" anchor="ctr" anchorCtr="0">
            <a:normAutofit/>
          </a:bodyPr>
          <a:lstStyle>
            <a:lvl1pPr marL="0" indent="0">
              <a:buNone/>
              <a:defRPr sz="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ko-KR"/>
              <a:t>문단 제목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이중 본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 bwMode="auto">
          <a:xfrm>
            <a:off x="0" y="-235"/>
            <a:ext cx="9144000" cy="85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나눔바른고딕"/>
              <a:ea typeface="나눔바른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45055" y="1004342"/>
            <a:ext cx="4150745" cy="53183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1pPr>
            <a:lvl2pPr marL="432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2pPr>
            <a:lvl3pPr marL="921150" indent="-285750">
              <a:lnSpc>
                <a:spcPct val="100000"/>
              </a:lnSpc>
              <a:buFont typeface="Wingdings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3pPr>
            <a:lvl4pPr marL="1296000" indent="-228600">
              <a:lnSpc>
                <a:spcPct val="100000"/>
              </a:lnSpc>
              <a:buFont typeface="Arial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4pPr>
            <a:lvl5pPr marL="1728000" indent="-228600">
              <a:lnSpc>
                <a:spcPct val="100000"/>
              </a:lnSpc>
              <a:buFont typeface="Wingdings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5pPr>
          </a:lstStyle>
          <a:p>
            <a:pPr lvl="0">
              <a:defRPr/>
            </a:pPr>
            <a:r>
              <a:rPr lang="ko-KR"/>
              <a:t>마스터 텍스트 스타일 편집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45057" y="0"/>
            <a:ext cx="7027293" cy="8497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257675" y="6477252"/>
            <a:ext cx="628650" cy="380747"/>
          </a:xfrm>
        </p:spPr>
        <p:txBody>
          <a:bodyPr lIns="0" tIns="0" rIns="0" bIns="0"/>
          <a:lstStyle>
            <a:lvl1pPr>
              <a:defRPr sz="1300" b="1"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fld id="{A542AB29-6C45-4F0A-8B02-AB537C0C21F9}" type="slidenum">
              <a:rPr lang="ko-KR"/>
              <a:t>‹#›</a:t>
            </a:fld>
            <a:endParaRPr lang="ko-KR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 bwMode="auto">
          <a:xfrm>
            <a:off x="4648200" y="1004342"/>
            <a:ext cx="4150744" cy="53183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1pPr>
            <a:lvl2pPr marL="4891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2pPr>
            <a:lvl3pPr marL="864000" indent="-228600">
              <a:lnSpc>
                <a:spcPct val="100000"/>
              </a:lnSpc>
              <a:buFont typeface="Wingdings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3pPr>
            <a:lvl4pPr marL="1296000">
              <a:lnSpc>
                <a:spcPct val="10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4pPr>
            <a:lvl5pPr marL="1728000" indent="-228600">
              <a:lnSpc>
                <a:spcPct val="100000"/>
              </a:lnSpc>
              <a:buFont typeface="Wingdings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5pPr>
          </a:lstStyle>
          <a:p>
            <a:pPr lvl="0">
              <a:defRPr/>
            </a:pPr>
            <a:r>
              <a:rPr lang="ko-KR"/>
              <a:t>마스터 텍스트 스타일 편집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27925" y="131432"/>
            <a:ext cx="1460500" cy="5866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  <a:prstGeom prst="rect">
            <a:avLst/>
          </a:prstGeom>
        </p:spPr>
        <p:txBody>
          <a:bodyPr lIns="0" tIns="0" rIns="72000" bIns="0" anchor="ctr"/>
          <a:lstStyle>
            <a:lvl1pPr algn="r">
              <a:defRPr sz="800" b="1">
                <a:solidFill>
                  <a:schemeClr val="bg1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발표의 제목은 여기에 입력해주세요</a:t>
            </a:r>
            <a:endParaRPr lang="ko-KR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152" y="6477251"/>
            <a:ext cx="1282183" cy="379921"/>
          </a:xfrm>
        </p:spPr>
        <p:txBody>
          <a:bodyPr vert="horz" lIns="72000" tIns="0" rIns="0" bIns="0" anchor="ctr" anchorCtr="0">
            <a:normAutofit/>
          </a:bodyPr>
          <a:lstStyle>
            <a:lvl1pPr marL="0" indent="0">
              <a:buNone/>
              <a:defRPr sz="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ko-KR"/>
              <a:t>문단 제목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대형 이미지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 bwMode="auto">
          <a:xfrm>
            <a:off x="0" y="-235"/>
            <a:ext cx="9144000" cy="850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나눔바른고딕"/>
              <a:ea typeface="나눔바른고딕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257675" y="6477252"/>
            <a:ext cx="628650" cy="380747"/>
          </a:xfrm>
        </p:spPr>
        <p:txBody>
          <a:bodyPr lIns="0" tIns="0" rIns="0" bIns="0"/>
          <a:lstStyle>
            <a:lvl1pPr>
              <a:defRPr sz="1300" b="1"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fld id="{A542AB29-6C45-4F0A-8B02-AB537C0C21F9}" type="slidenum">
              <a:rPr lang="ko-KR"/>
              <a:t>‹#›</a:t>
            </a:fld>
            <a:endParaRPr lang="ko-K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345057" y="0"/>
            <a:ext cx="7027293" cy="84978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27925" y="131432"/>
            <a:ext cx="1460500" cy="586684"/>
          </a:xfrm>
          <a:prstGeom prst="rect">
            <a:avLst/>
          </a:prstGeom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  <a:prstGeom prst="rect">
            <a:avLst/>
          </a:prstGeom>
        </p:spPr>
        <p:txBody>
          <a:bodyPr lIns="0" tIns="0" rIns="72000" bIns="0" anchor="ctr"/>
          <a:lstStyle>
            <a:lvl1pPr algn="r">
              <a:defRPr sz="800" b="1">
                <a:solidFill>
                  <a:schemeClr val="bg1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ko-KR"/>
              <a:t>발표의 제목은 여기에 입력해주세요</a:t>
            </a:r>
            <a:endParaRPr lang="ko-KR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152" y="6477251"/>
            <a:ext cx="1282183" cy="379921"/>
          </a:xfrm>
        </p:spPr>
        <p:txBody>
          <a:bodyPr vert="horz" lIns="72000" tIns="0" rIns="0" bIns="0" anchor="ctr" anchorCtr="0">
            <a:normAutofit/>
          </a:bodyPr>
          <a:lstStyle>
            <a:lvl1pPr marL="0" indent="0">
              <a:buNone/>
              <a:defRPr sz="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ko-KR"/>
              <a:t>문단 제목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종료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 bwMode="auto">
          <a:xfrm flipH="1">
            <a:off x="2854701" y="1996998"/>
            <a:ext cx="343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rgbClr val="005BAC"/>
                </a:solidFill>
                <a:latin typeface="나눔바른고딕"/>
                <a:ea typeface="나눔바른고딕"/>
              </a:rPr>
              <a:t>Thank You</a:t>
            </a:r>
            <a:endParaRPr lang="ko-KR" sz="4000" b="1">
              <a:solidFill>
                <a:srgbClr val="005BAC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18" name="직선 연결선 17"/>
          <p:cNvCxnSpPr>
            <a:cxnSpLocks/>
          </p:cNvCxnSpPr>
          <p:nvPr userDrawn="1"/>
        </p:nvCxnSpPr>
        <p:spPr bwMode="auto">
          <a:xfrm>
            <a:off x="3504009" y="2842995"/>
            <a:ext cx="2135982" cy="0"/>
          </a:xfrm>
          <a:prstGeom prst="line">
            <a:avLst/>
          </a:prstGeom>
          <a:ln w="19050">
            <a:solidFill>
              <a:srgbClr val="005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695352" y="5481653"/>
            <a:ext cx="1765996" cy="7094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 bwMode="auto">
          <a:xfrm>
            <a:off x="0" y="6477252"/>
            <a:ext cx="9144000" cy="380747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ko-KR"/>
              <a:t>마스터 텍스트 스타일 편집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257675" y="6477252"/>
            <a:ext cx="628650" cy="380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42AB29-6C45-4F0A-8B02-AB537C0C21F9}" type="slidenum">
              <a:rPr lang="ko-KR"/>
              <a:t>‹#›</a:t>
            </a:fld>
            <a:endParaRPr lang="ko-KR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나눔바른고딕"/>
          <a:ea typeface="나눔바른고딕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000">
          <a:solidFill>
            <a:schemeClr val="tx1"/>
          </a:solidFill>
          <a:latin typeface="나눔바른고딕"/>
          <a:ea typeface="나눔바른고딕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나눔바른고딕"/>
          <a:ea typeface="나눔바른고딕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나눔바른고딕"/>
          <a:ea typeface="나눔바른고딕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나눔바른고딕"/>
          <a:ea typeface="나눔바른고딕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나눔바른고딕"/>
          <a:ea typeface="나눔바른고딕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subicura.com/git/" TargetMode="External"/><Relationship Id="rId4" Type="http://schemas.openxmlformats.org/officeDocument/2006/relationships/hyperlink" Target="https://git-scm.com/book/en/v2" TargetMode="Externa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yyj_a95@inha.edu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media3.svg"/><Relationship Id="rId5" Type="http://schemas.openxmlformats.org/officeDocument/2006/relationships/image" Target="../media/image5.png"/><Relationship Id="rId6" Type="http://schemas.openxmlformats.org/officeDocument/2006/relationships/hyperlink" Target="https://ko.wikipedia.org/wiki/%EB%8C%80%ED%95%9C%EB%AF%BC%EA%B5%AD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media4.sv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media5.svg"/><Relationship Id="rId8" Type="http://schemas.openxmlformats.org/officeDocument/2006/relationships/hyperlink" Target="https://ko.wikipedia.org/wiki/%EB%8C%80%ED%95%9C%EB%AF%BC%EA%B5%AD" TargetMode="External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Git</a:t>
            </a:r>
            <a:br>
              <a:rPr lang="en-US"/>
            </a:br>
            <a:endParaRPr lang="ko-KR" sz="2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인하대학교 항공우주제어시스템연구실</a:t>
            </a:r>
            <a:endParaRPr lang="en-US"/>
          </a:p>
          <a:p>
            <a:pPr>
              <a:defRPr/>
            </a:pPr>
            <a:r>
              <a:rPr lang="ko-KR"/>
              <a:t>석사과정   양 예 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2024 </a:t>
            </a:r>
            <a:r>
              <a:rPr lang="ko-KR"/>
              <a:t>동계세미나  </a:t>
            </a:r>
            <a:r>
              <a:rPr lang="en-US"/>
              <a:t>|   2024/01/11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292811" name="Content Placeholder 2"/>
          <p:cNvSpPr>
            <a:spLocks noGrp="1"/>
          </p:cNvSpPr>
          <p:nvPr>
            <p:ph idx="1"/>
          </p:nvPr>
        </p:nvSpPr>
        <p:spPr bwMode="auto">
          <a:xfrm>
            <a:off x="404811" y="1024638"/>
            <a:ext cx="8334374" cy="529805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1pPr>
            <a:lvl2pPr marL="432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2pPr>
            <a:lvl3pPr marL="864000" indent="-228600">
              <a:lnSpc>
                <a:spcPct val="100000"/>
              </a:lnSpc>
              <a:buFont typeface="Wingdings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3pPr>
            <a:lvl4pPr marL="1296000" indent="-228600">
              <a:lnSpc>
                <a:spcPct val="100000"/>
              </a:lnSpc>
              <a:buFont typeface="Arial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4pPr>
            <a:lvl5pPr marL="1728000" indent="-228600">
              <a:lnSpc>
                <a:spcPct val="100000"/>
              </a:lnSpc>
              <a:buFont typeface="Wingdings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5pPr>
          </a:lstStyle>
          <a:p>
            <a:pPr>
              <a:defRPr/>
            </a:pPr>
            <a:r>
              <a:rPr lang="ko-KR"/>
              <a:t>방법 </a:t>
            </a:r>
            <a:r>
              <a:rPr lang="en-US"/>
              <a:t>1</a:t>
            </a:r>
            <a:endParaRPr lang="en-US"/>
          </a:p>
          <a:p>
            <a:pPr lvl="1">
              <a:defRPr/>
            </a:pPr>
            <a:r>
              <a:rPr/>
              <a:t>Windows Terminal </a:t>
            </a:r>
            <a:r>
              <a:rPr/>
              <a:t>설치</a:t>
            </a:r>
            <a:endParaRPr/>
          </a:p>
          <a:p>
            <a:pPr lvl="2">
              <a:defRPr/>
            </a:pPr>
            <a:r>
              <a:rPr/>
              <a:t>Windows Store </a:t>
            </a:r>
            <a:r>
              <a:rPr lang="ko-KR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cs typeface="나눔바른고딕"/>
              </a:rPr>
              <a:t>→</a:t>
            </a:r>
            <a:r>
              <a:rPr/>
              <a:t> Windows Terminal </a:t>
            </a:r>
            <a:r>
              <a:rPr/>
              <a:t>설치</a:t>
            </a:r>
            <a:endParaRPr/>
          </a:p>
          <a:p>
            <a:pPr lvl="1">
              <a:defRPr/>
            </a:pPr>
            <a:r>
              <a:rPr/>
              <a:t>Windows </a:t>
            </a:r>
            <a:r>
              <a:rPr/>
              <a:t>패키지</a:t>
            </a:r>
            <a:r>
              <a:rPr/>
              <a:t> </a:t>
            </a:r>
            <a:r>
              <a:rPr/>
              <a:t>관리자</a:t>
            </a:r>
            <a:r>
              <a:rPr/>
              <a:t> </a:t>
            </a:r>
            <a:r>
              <a:rPr/>
              <a:t>Winget</a:t>
            </a:r>
            <a:r>
              <a:rPr/>
              <a:t> 를 </a:t>
            </a:r>
            <a:r>
              <a:rPr/>
              <a:t>이용한</a:t>
            </a:r>
            <a:r>
              <a:rPr/>
              <a:t> Git </a:t>
            </a:r>
            <a:r>
              <a:rPr/>
              <a:t>설치</a:t>
            </a:r>
            <a:endParaRPr/>
          </a:p>
          <a:p>
            <a:pPr lvl="2">
              <a:defRPr/>
            </a:pPr>
            <a:r>
              <a:rPr/>
              <a:t>Windows Terminal </a:t>
            </a:r>
            <a:r>
              <a:rPr lang="ko-KR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cs typeface="나눔바른고딕"/>
              </a:rPr>
              <a:t>→</a:t>
            </a:r>
            <a:r>
              <a:rPr/>
              <a:t> </a:t>
            </a:r>
            <a:r>
              <a:rPr/>
              <a:t>Powershell에서</a:t>
            </a:r>
            <a:r>
              <a:rPr/>
              <a:t> </a:t>
            </a:r>
            <a:r>
              <a:rPr/>
              <a:t>다음</a:t>
            </a:r>
            <a:r>
              <a:rPr/>
              <a:t> </a:t>
            </a:r>
            <a:r>
              <a:rPr/>
              <a:t>명령어</a:t>
            </a:r>
            <a:r>
              <a:rPr/>
              <a:t> </a:t>
            </a:r>
            <a:r>
              <a:rPr/>
              <a:t>실행</a:t>
            </a:r>
            <a:r>
              <a:rPr lang="en-US"/>
              <a:t> </a:t>
            </a:r>
            <a:endParaRPr/>
          </a:p>
          <a:p>
            <a:pPr lvl="3">
              <a:defRPr/>
            </a:pP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&gt; 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winget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 install –e –id 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Git.Git</a:t>
            </a:r>
            <a:endParaRPr/>
          </a:p>
          <a:p>
            <a:pPr lvl="1">
              <a:defRPr/>
            </a:pPr>
            <a:r>
              <a:rPr/>
              <a:t>설치</a:t>
            </a:r>
            <a:r>
              <a:rPr/>
              <a:t> </a:t>
            </a:r>
            <a:r>
              <a:rPr/>
              <a:t>확인</a:t>
            </a:r>
            <a:endParaRPr lang="en-US"/>
          </a:p>
          <a:p>
            <a:pPr lvl="2">
              <a:defRPr/>
            </a:pPr>
            <a:r>
              <a:rPr lang="en-US" sz="1400">
                <a:solidFill>
                  <a:schemeClr val="bg1"/>
                </a:solidFill>
                <a:highlight>
                  <a:srgbClr val="191D20"/>
                </a:highlight>
              </a:rPr>
              <a:t>&gt; </a:t>
            </a:r>
            <a:r>
              <a:rPr sz="1400">
                <a:solidFill>
                  <a:schemeClr val="bg1"/>
                </a:solidFill>
                <a:highlight>
                  <a:srgbClr val="191D20"/>
                </a:highlight>
              </a:rPr>
              <a:t>git </a:t>
            </a:r>
            <a:r>
              <a:rPr lang="en-US" sz="1400">
                <a:solidFill>
                  <a:schemeClr val="bg1"/>
                </a:solidFill>
                <a:highlight>
                  <a:srgbClr val="191D20"/>
                </a:highlight>
              </a:rPr>
              <a:t>–</a:t>
            </a:r>
            <a:r>
              <a:rPr sz="1400">
                <a:solidFill>
                  <a:schemeClr val="bg1"/>
                </a:solidFill>
                <a:highlight>
                  <a:srgbClr val="191D20"/>
                </a:highlight>
              </a:rPr>
              <a:t>v</a:t>
            </a:r>
            <a:r>
              <a:rPr lang="en-US" sz="1400"/>
              <a:t>   or  </a:t>
            </a:r>
            <a:r>
              <a:rPr lang="en-US" sz="1400">
                <a:solidFill>
                  <a:schemeClr val="bg1"/>
                </a:solidFill>
                <a:highlight>
                  <a:srgbClr val="191D20"/>
                </a:highlight>
              </a:rPr>
              <a:t>&gt; git --version</a:t>
            </a:r>
            <a:endParaRPr/>
          </a:p>
          <a:p>
            <a:pPr lvl="3">
              <a:defRPr/>
            </a:pPr>
            <a:r>
              <a:rPr/>
              <a:t>git </a:t>
            </a:r>
            <a:r>
              <a:rPr/>
              <a:t>버전이</a:t>
            </a:r>
            <a:r>
              <a:rPr/>
              <a:t> </a:t>
            </a:r>
            <a:r>
              <a:rPr/>
              <a:t>나오면</a:t>
            </a:r>
            <a:r>
              <a:rPr/>
              <a:t> </a:t>
            </a:r>
            <a:r>
              <a:rPr/>
              <a:t>정상</a:t>
            </a:r>
            <a:endParaRPr lang="en-US"/>
          </a:p>
          <a:p>
            <a:pPr lvl="1">
              <a:defRPr/>
            </a:pPr>
            <a:r>
              <a:rPr lang="ko-KR" sz="2000"/>
              <a:t>결과</a:t>
            </a:r>
            <a:endParaRPr lang="en-US" sz="2000"/>
          </a:p>
          <a:p>
            <a:pPr marL="203400" lvl="1" indent="0">
              <a:buNone/>
              <a:defRPr/>
            </a:pPr>
            <a:endParaRPr lang="en-US" b="1" baseline="-25000">
              <a:latin typeface="Consolas"/>
            </a:endParaRPr>
          </a:p>
        </p:txBody>
      </p:sp>
      <p:sp>
        <p:nvSpPr>
          <p:cNvPr id="220471673" name="Title 1"/>
          <p:cNvSpPr>
            <a:spLocks noGrp="1"/>
          </p:cNvSpPr>
          <p:nvPr>
            <p:ph type="title"/>
          </p:nvPr>
        </p:nvSpPr>
        <p:spPr bwMode="auto">
          <a:xfrm>
            <a:off x="345056" y="0"/>
            <a:ext cx="7316852" cy="84978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en-US"/>
              <a:t>Windows (1/2)</a:t>
            </a:r>
            <a:endParaRPr/>
          </a:p>
        </p:txBody>
      </p:sp>
      <p:sp>
        <p:nvSpPr>
          <p:cNvPr id="1166225625" name="직사각형 1166225624"/>
          <p:cNvSpPr/>
          <p:nvPr/>
        </p:nvSpPr>
        <p:spPr bwMode="auto">
          <a:xfrm>
            <a:off x="644242" y="4300858"/>
            <a:ext cx="7865673" cy="11332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180000" rIns="91440" bIns="18000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❯ </a:t>
            </a:r>
            <a:r>
              <a:rPr lang="en-US" sz="1200">
                <a:latin typeface="Consolas"/>
                <a:cs typeface="Consolas"/>
              </a:rPr>
              <a:t>winget</a:t>
            </a:r>
            <a:r>
              <a:rPr lang="en-US" sz="1200">
                <a:latin typeface="Consolas"/>
                <a:cs typeface="Consolas"/>
              </a:rPr>
              <a:t> install -e --id </a:t>
            </a:r>
            <a:r>
              <a:rPr lang="en-US" sz="1200">
                <a:latin typeface="Consolas"/>
                <a:cs typeface="Consolas"/>
              </a:rPr>
              <a:t>Git.Git</a:t>
            </a:r>
            <a:endParaRPr lang="en-US" sz="1200">
              <a:latin typeface="Consolas"/>
              <a:cs typeface="Consolas"/>
            </a:endParaRPr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...</a:t>
            </a:r>
            <a:endParaRPr/>
          </a:p>
          <a:p>
            <a:pPr>
              <a:defRPr/>
            </a:pPr>
            <a:r>
              <a:rPr lang="de-DE" sz="1200">
                <a:latin typeface="Consolas"/>
                <a:cs typeface="Consolas"/>
              </a:rPr>
              <a:t>❯ git --version</a:t>
            </a:r>
            <a:endParaRPr/>
          </a:p>
          <a:p>
            <a:pPr>
              <a:defRPr/>
            </a:pPr>
            <a:r>
              <a:rPr lang="de-DE" sz="1200">
                <a:latin typeface="Consolas"/>
                <a:cs typeface="Consolas"/>
              </a:rPr>
              <a:t>git version 2.43.0.windows.1</a:t>
            </a:r>
            <a:endParaRPr lang="en-US" sz="1200">
              <a:latin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 (2/2)</a:t>
            </a:r>
            <a:endParaRPr 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11</a:t>
            </a:fld>
            <a:endParaRPr lang="ko-KR"/>
          </a:p>
        </p:txBody>
      </p:sp>
      <p:sp>
        <p:nvSpPr>
          <p:cNvPr id="23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/>
          <a:lstStyle/>
          <a:p>
            <a:pPr>
              <a:defRPr/>
            </a:pPr>
            <a:r>
              <a:rPr lang="ko-KR"/>
              <a:t>방법 </a:t>
            </a:r>
            <a:r>
              <a:rPr lang="en-US"/>
              <a:t>2</a:t>
            </a:r>
            <a:endParaRPr/>
          </a:p>
          <a:p>
            <a:pPr lvl="1">
              <a:defRPr/>
            </a:pPr>
            <a:r>
              <a:rPr lang="ko-KR"/>
              <a:t>파일을 다운받아 설치</a:t>
            </a:r>
            <a:endParaRPr lang="en-US" sz="1400"/>
          </a:p>
          <a:p>
            <a:pPr marL="1035450" lvl="2" indent="-342900">
              <a:buFont typeface="Arial"/>
              <a:buAutoNum type="arabicPeriod"/>
              <a:defRPr/>
            </a:pPr>
            <a:r>
              <a:rPr lang="ko-KR" u="sng">
                <a:hlinkClick r:id="rId3" tooltip="https://git-scm.com/"/>
              </a:rPr>
              <a:t>공식 홈페이지 </a:t>
            </a:r>
            <a:r>
              <a:rPr lang="ko-KR"/>
              <a:t>접속 </a:t>
            </a:r>
            <a:r>
              <a:rPr lang="en-US"/>
              <a:t>(</a:t>
            </a:r>
            <a:r>
              <a:rPr lang="en-US" u="sng">
                <a:hlinkClick r:id="rId3" tooltip="https://git-scm.com/"/>
              </a:rPr>
              <a:t>https://git-scm.com</a:t>
            </a:r>
            <a:r>
              <a:rPr lang="en-US"/>
              <a:t>)</a:t>
            </a:r>
            <a:endParaRPr/>
          </a:p>
          <a:p>
            <a:pPr marL="1067400" lvl="3" indent="0">
              <a:buNone/>
              <a:defRPr/>
            </a:pPr>
            <a:r>
              <a:rPr lang="en-US"/>
              <a:t></a:t>
            </a:r>
            <a:r>
              <a:rPr lang="en-US"/>
              <a:t> Ctrl </a:t>
            </a:r>
            <a:r>
              <a:rPr lang="ko-KR"/>
              <a:t>키를 누른 채 </a:t>
            </a:r>
            <a:r>
              <a:rPr lang="ko-KR">
                <a:highlight>
                  <a:srgbClr val="D9D9D9"/>
                </a:highlight>
              </a:rPr>
              <a:t>공식 홈페이지</a:t>
            </a:r>
            <a:r>
              <a:rPr lang="ko-KR"/>
              <a:t> 클릭</a:t>
            </a:r>
            <a:endParaRPr lang="en-US"/>
          </a:p>
          <a:p>
            <a:pPr marL="1035450" lvl="2" indent="-342900">
              <a:buAutoNum type="arabicPeriod"/>
              <a:defRPr/>
            </a:pPr>
            <a:r>
              <a:rPr lang="en-US">
                <a:solidFill>
                  <a:schemeClr val="tx1"/>
                </a:solidFill>
                <a:highlight>
                  <a:srgbClr val="D9D9D9"/>
                </a:highlight>
              </a:rPr>
              <a:t>Download for windows </a:t>
            </a:r>
            <a:r>
              <a:rPr lang="ko-KR">
                <a:solidFill>
                  <a:schemeClr val="tx1"/>
                </a:solidFill>
              </a:rPr>
              <a:t>버튼 클릭</a:t>
            </a:r>
            <a:endParaRPr lang="en-US">
              <a:solidFill>
                <a:schemeClr val="tx1"/>
              </a:solidFill>
            </a:endParaRPr>
          </a:p>
          <a:p>
            <a:pPr marL="1035450" lvl="2" indent="-342900">
              <a:buAutoNum type="arabicPeriod"/>
              <a:defRPr/>
            </a:pPr>
            <a:r>
              <a:rPr lang="ko-KR"/>
              <a:t>파일 다운로드 후 설치 프로그램 실행</a:t>
            </a:r>
            <a:endParaRPr lang="en-US"/>
          </a:p>
          <a:p>
            <a:pPr marL="1035450" lvl="2" indent="-342900">
              <a:buAutoNum type="arabicPeriod"/>
              <a:defRPr/>
            </a:pPr>
            <a:r>
              <a:rPr lang="ko-KR"/>
              <a:t>여러 옵션을 선택하는데</a:t>
            </a:r>
            <a:r>
              <a:rPr lang="en-US"/>
              <a:t>, </a:t>
            </a:r>
            <a:r>
              <a:rPr lang="ko-KR"/>
              <a:t>기본값으로  </a:t>
            </a:r>
            <a:r>
              <a:rPr lang="en-US">
                <a:highlight>
                  <a:srgbClr val="D9D9D9"/>
                </a:highlight>
              </a:rPr>
              <a:t>Next</a:t>
            </a:r>
            <a:r>
              <a:rPr lang="en-US"/>
              <a:t> </a:t>
            </a:r>
            <a:r>
              <a:rPr lang="ko-KR"/>
              <a:t>선택</a:t>
            </a:r>
            <a:endParaRPr lang="en-US"/>
          </a:p>
          <a:p>
            <a:pPr marL="1035450" lvl="2" indent="-342900">
              <a:buAutoNum type="arabicPeriod"/>
              <a:defRPr/>
            </a:pPr>
            <a:r>
              <a:rPr lang="ko-KR"/>
              <a:t>설치 완료</a:t>
            </a:r>
            <a:endParaRPr lang="en-US"/>
          </a:p>
          <a:p>
            <a:pPr marL="1035450" lvl="2" indent="-342900">
              <a:buAutoNum type="arabicPeriod"/>
              <a:defRPr/>
            </a:pPr>
            <a:endParaRPr lang="en-US"/>
          </a:p>
          <a:p>
            <a:pPr marL="1035450" lvl="2" indent="-342900">
              <a:buAutoNum type="arabicPeriod"/>
              <a:defRPr/>
            </a:pPr>
            <a:endParaRPr lang="en-US"/>
          </a:p>
          <a:p>
            <a:pPr marL="1035450" lvl="2" indent="-342900">
              <a:buAutoNum type="arabicPeriod"/>
              <a:defRPr/>
            </a:pPr>
            <a:endParaRPr lang="en-US"/>
          </a:p>
          <a:p>
            <a:pPr marL="1035450" lvl="2" indent="-342900">
              <a:buAutoNum type="arabicPeriod"/>
              <a:defRPr/>
            </a:pPr>
            <a:r>
              <a:rPr lang="en-US">
                <a:solidFill>
                  <a:schemeClr val="tx1"/>
                </a:solidFill>
              </a:rPr>
              <a:t>Git </a:t>
            </a:r>
            <a:r>
              <a:rPr lang="ko-KR">
                <a:solidFill>
                  <a:schemeClr val="tx1"/>
                </a:solidFill>
              </a:rPr>
              <a:t>실행을 위해 바탕화면에서 오른쪽 버튼을 누르고  </a:t>
            </a:r>
            <a:r>
              <a:rPr lang="en-US">
                <a:solidFill>
                  <a:schemeClr val="tx1"/>
                </a:solidFill>
                <a:highlight>
                  <a:srgbClr val="D9D9D9"/>
                </a:highlight>
              </a:rPr>
              <a:t>Git Bash Here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ko-KR">
                <a:solidFill>
                  <a:schemeClr val="tx1"/>
                </a:solidFill>
              </a:rPr>
              <a:t>선택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56986" y="1185334"/>
            <a:ext cx="3327354" cy="211666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4889476" y="5733118"/>
            <a:ext cx="4254523" cy="74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b="1">
                <a:solidFill>
                  <a:srgbClr val="7F7F7F"/>
                </a:solidFill>
                <a:latin typeface="나눔바른고딕"/>
                <a:ea typeface="나눔바른고딕"/>
              </a:rPr>
              <a:t>[</a:t>
            </a:r>
            <a:r>
              <a:rPr lang="ko-KR" sz="1400" b="1">
                <a:solidFill>
                  <a:srgbClr val="7F7F7F"/>
                </a:solidFill>
                <a:latin typeface="나눔바른고딕"/>
                <a:ea typeface="나눔바른고딕"/>
              </a:rPr>
              <a:t> 사이트 참조 </a:t>
            </a:r>
            <a:r>
              <a:rPr lang="en-US" sz="1400" b="1">
                <a:solidFill>
                  <a:srgbClr val="7F7F7F"/>
                </a:solidFill>
                <a:latin typeface="나눔바른고딕"/>
                <a:ea typeface="나눔바른고딕"/>
              </a:rPr>
              <a:t>]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7F7F7F"/>
                </a:solidFill>
                <a:latin typeface="나눔바른고딕"/>
                <a:ea typeface="나눔바른고딕"/>
              </a:rPr>
              <a:t>https://subicura.com/git/prepare/git-setup.html</a:t>
            </a:r>
            <a:endParaRPr lang="ko-KR" sz="1400" b="1"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85336" y="3628807"/>
            <a:ext cx="6178032" cy="7737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180000" rIns="91440" bIns="18000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# </a:t>
            </a:r>
            <a:r>
              <a:rPr lang="ko-KR" sz="1200">
                <a:latin typeface="Consolas"/>
                <a:cs typeface="Consolas"/>
              </a:rPr>
              <a:t>설치 확인</a:t>
            </a:r>
            <a:endParaRPr lang="en-US" sz="1200">
              <a:latin typeface="Consolas"/>
              <a:cs typeface="Consolas"/>
            </a:endParaRPr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git –-version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sp>
        <p:nvSpPr>
          <p:cNvPr id="10" name="직사각형 9"/>
          <p:cNvSpPr/>
          <p:nvPr/>
        </p:nvSpPr>
        <p:spPr bwMode="auto">
          <a:xfrm>
            <a:off x="668126" y="5186605"/>
            <a:ext cx="7807747" cy="45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sz="2000">
                <a:solidFill>
                  <a:srgbClr val="FF0000"/>
                </a:solidFill>
                <a:latin typeface="나눔바른고딕"/>
                <a:ea typeface="나눔바른고딕"/>
              </a:rPr>
              <a:t>되도록 </a:t>
            </a:r>
            <a:r>
              <a:rPr lang="en-US" sz="2000">
                <a:solidFill>
                  <a:srgbClr val="FF0000"/>
                </a:solidFill>
                <a:latin typeface="나눔바른고딕"/>
                <a:ea typeface="나눔바른고딕"/>
              </a:rPr>
              <a:t>Windows </a:t>
            </a:r>
            <a:r>
              <a:rPr lang="ko-KR" sz="2000">
                <a:solidFill>
                  <a:srgbClr val="FF0000"/>
                </a:solidFill>
                <a:latin typeface="나눔바른고딕"/>
                <a:ea typeface="나눔바른고딕"/>
              </a:rPr>
              <a:t>방법 </a:t>
            </a:r>
            <a:r>
              <a:rPr lang="en-US" sz="2000">
                <a:solidFill>
                  <a:srgbClr val="FF0000"/>
                </a:solidFill>
                <a:latin typeface="나눔바른고딕"/>
                <a:ea typeface="나눔바른고딕"/>
              </a:rPr>
              <a:t>1 </a:t>
            </a:r>
            <a:r>
              <a:rPr lang="ko-KR" sz="2000">
                <a:solidFill>
                  <a:srgbClr val="FF0000"/>
                </a:solidFill>
                <a:latin typeface="나눔바른고딕"/>
                <a:ea typeface="나눔바른고딕"/>
              </a:rPr>
              <a:t>추천</a:t>
            </a:r>
            <a:r>
              <a:rPr lang="en-US" sz="2000">
                <a:solidFill>
                  <a:srgbClr val="FF0000"/>
                </a:solidFill>
                <a:latin typeface="나눔바른고딕"/>
                <a:ea typeface="나눔바른고딕"/>
              </a:rPr>
              <a:t>!!</a:t>
            </a:r>
            <a:endParaRPr lang="ko-KR" sz="2000">
              <a:solidFill>
                <a:srgbClr val="FF0000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/>
          <a:lstStyle/>
          <a:p>
            <a:pPr>
              <a:defRPr/>
            </a:pPr>
            <a:r>
              <a:rPr lang="ko-KR"/>
              <a:t>패키지 매니저 </a:t>
            </a:r>
            <a:r>
              <a:rPr lang="en-US"/>
              <a:t>(brew)</a:t>
            </a:r>
            <a:r>
              <a:rPr lang="ko-KR"/>
              <a:t>를 이용하여 설치</a:t>
            </a:r>
            <a:endParaRPr lang="en-US"/>
          </a:p>
          <a:p>
            <a:pPr marL="546300" lvl="1" indent="-342900">
              <a:buAutoNum type="arabicPeriod"/>
              <a:defRPr/>
            </a:pPr>
            <a:r>
              <a:rPr lang="en-US" sz="1400"/>
              <a:t>homebrew </a:t>
            </a:r>
            <a:r>
              <a:rPr lang="ko-KR" sz="1400"/>
              <a:t>패키지 매니저 설치</a:t>
            </a: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r>
              <a:rPr lang="en-US" sz="1400"/>
              <a:t>Git </a:t>
            </a:r>
            <a:r>
              <a:rPr lang="ko-KR" sz="1400"/>
              <a:t>설치</a:t>
            </a: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  <a:p>
            <a:pPr marL="546300" lvl="1" indent="-342900">
              <a:buAutoNum type="arabicPeriod"/>
              <a:defRPr/>
            </a:pPr>
            <a:endParaRPr lang="en-US" sz="140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Mac OS</a:t>
            </a:r>
            <a:endParaRPr 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12</a:t>
            </a:fld>
            <a:endParaRPr lang="ko-KR"/>
          </a:p>
        </p:txBody>
      </p:sp>
      <p:sp>
        <p:nvSpPr>
          <p:cNvPr id="16" name="직사각형 15"/>
          <p:cNvSpPr/>
          <p:nvPr/>
        </p:nvSpPr>
        <p:spPr bwMode="auto">
          <a:xfrm>
            <a:off x="4889476" y="5733118"/>
            <a:ext cx="4254523" cy="74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b="1">
                <a:solidFill>
                  <a:srgbClr val="7F7F7F"/>
                </a:solidFill>
                <a:latin typeface="나눔바른고딕"/>
                <a:ea typeface="나눔바른고딕"/>
              </a:rPr>
              <a:t>[</a:t>
            </a:r>
            <a:r>
              <a:rPr lang="ko-KR" sz="1400" b="1">
                <a:solidFill>
                  <a:srgbClr val="7F7F7F"/>
                </a:solidFill>
                <a:latin typeface="나눔바른고딕"/>
                <a:ea typeface="나눔바른고딕"/>
              </a:rPr>
              <a:t> 사이트 참조 </a:t>
            </a:r>
            <a:r>
              <a:rPr lang="en-US" sz="1400" b="1">
                <a:solidFill>
                  <a:srgbClr val="7F7F7F"/>
                </a:solidFill>
                <a:latin typeface="나눔바른고딕"/>
                <a:ea typeface="나눔바른고딕"/>
              </a:rPr>
              <a:t>]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7F7F7F"/>
                </a:solidFill>
                <a:latin typeface="나눔바른고딕"/>
                <a:ea typeface="나눔바른고딕"/>
              </a:rPr>
              <a:t>https://subicura.com/git/prepare/git-setup.html</a:t>
            </a:r>
            <a:endParaRPr lang="ko-KR" sz="1400" b="1">
              <a:solidFill>
                <a:srgbClr val="7F7F7F"/>
              </a:solidFill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04812" y="1779024"/>
            <a:ext cx="8381225" cy="1183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180000" rIns="91440" bIns="18000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# Homebrew </a:t>
            </a:r>
            <a:r>
              <a:rPr lang="ko-KR" sz="1200">
                <a:latin typeface="Consolas"/>
                <a:cs typeface="Consolas"/>
              </a:rPr>
              <a:t>설치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/</a:t>
            </a:r>
            <a:r>
              <a:rPr lang="en-US" sz="1200">
                <a:latin typeface="Consolas"/>
                <a:cs typeface="Consolas"/>
              </a:rPr>
              <a:t>bin/bash -c "$(curl –</a:t>
            </a:r>
            <a:r>
              <a:rPr lang="en-US" sz="1200">
                <a:latin typeface="Consolas"/>
                <a:cs typeface="Consolas"/>
              </a:rPr>
              <a:t>fsSL</a:t>
            </a:r>
            <a:r>
              <a:rPr lang="en-US" sz="1200">
                <a:latin typeface="Consolas"/>
                <a:cs typeface="Consolas"/>
              </a:rPr>
              <a:t> https://raw.githubusercontent.com/Homebrew/install/master/install.sh)"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# </a:t>
            </a:r>
            <a:r>
              <a:rPr lang="ko-KR" sz="1200">
                <a:latin typeface="Consolas"/>
                <a:cs typeface="Consolas"/>
              </a:rPr>
              <a:t>설치 확인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brew</a:t>
            </a:r>
            <a:endParaRPr/>
          </a:p>
        </p:txBody>
      </p:sp>
      <p:sp>
        <p:nvSpPr>
          <p:cNvPr id="7" name="직사각형 6"/>
          <p:cNvSpPr/>
          <p:nvPr/>
        </p:nvSpPr>
        <p:spPr bwMode="auto">
          <a:xfrm>
            <a:off x="404812" y="3445669"/>
            <a:ext cx="8381225" cy="1594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180000" rIns="91440" bIns="18000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# Git </a:t>
            </a:r>
            <a:r>
              <a:rPr lang="ko-KR" sz="1200">
                <a:latin typeface="Consolas"/>
                <a:cs typeface="Consolas"/>
              </a:rPr>
              <a:t>최초 설치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brew install git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# </a:t>
            </a:r>
            <a:r>
              <a:rPr lang="ko-KR" sz="1200">
                <a:latin typeface="Consolas"/>
                <a:cs typeface="Consolas"/>
              </a:rPr>
              <a:t>이전에 설치했다면</a:t>
            </a:r>
            <a:r>
              <a:rPr lang="en-US" sz="1200">
                <a:latin typeface="Consolas"/>
                <a:cs typeface="Consolas"/>
              </a:rPr>
              <a:t>, </a:t>
            </a:r>
            <a:r>
              <a:rPr lang="ko-KR" sz="1200">
                <a:latin typeface="Consolas"/>
                <a:cs typeface="Consolas"/>
              </a:rPr>
              <a:t>최신버전으로 업데이트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brew upgrade git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# </a:t>
            </a:r>
            <a:r>
              <a:rPr lang="ko-KR" sz="1200">
                <a:latin typeface="Consolas"/>
                <a:cs typeface="Consolas"/>
              </a:rPr>
              <a:t>설치 확인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git version</a:t>
            </a:r>
            <a:endParaRPr lang="en-US" sz="1200">
              <a:latin typeface="Consolas"/>
              <a:cs typeface="Consolas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Linux</a:t>
            </a:r>
            <a:endParaRPr 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13</a:t>
            </a:fld>
            <a:endParaRPr lang="ko-KR"/>
          </a:p>
        </p:txBody>
      </p:sp>
      <p:sp>
        <p:nvSpPr>
          <p:cNvPr id="10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/>
          <a:lstStyle/>
          <a:p>
            <a:pPr>
              <a:defRPr/>
            </a:pPr>
            <a:r>
              <a:rPr lang="ko-KR"/>
              <a:t>데비안</a:t>
            </a:r>
            <a:r>
              <a:rPr lang="ko-KR"/>
              <a:t> 계열 </a:t>
            </a:r>
            <a:r>
              <a:rPr lang="en-US"/>
              <a:t>(</a:t>
            </a:r>
            <a:r>
              <a:rPr lang="ko-KR"/>
              <a:t>데비안</a:t>
            </a:r>
            <a:r>
              <a:rPr lang="en-US"/>
              <a:t>,</a:t>
            </a:r>
            <a:r>
              <a:rPr lang="ko-KR"/>
              <a:t> 우분투</a:t>
            </a:r>
            <a:r>
              <a:rPr lang="en-US"/>
              <a:t>, </a:t>
            </a:r>
            <a:r>
              <a:rPr lang="ko-KR"/>
              <a:t>하모니카</a:t>
            </a:r>
            <a:r>
              <a:rPr lang="en-US"/>
              <a:t>,</a:t>
            </a:r>
            <a:r>
              <a:rPr lang="ko-KR"/>
              <a:t> 민트 등</a:t>
            </a:r>
            <a:r>
              <a:rPr lang="en-US"/>
              <a:t>)</a:t>
            </a:r>
            <a:endParaRPr/>
          </a:p>
          <a:p>
            <a:pPr lvl="1">
              <a:defRPr/>
            </a:pPr>
            <a:r>
              <a:rPr lang="ko-KR"/>
              <a:t>패키지 저장소를 업데이트 후</a:t>
            </a:r>
            <a:r>
              <a:rPr lang="en-US"/>
              <a:t>, </a:t>
            </a:r>
            <a:r>
              <a:rPr lang="ko-KR"/>
              <a:t>해당 </a:t>
            </a:r>
            <a:r>
              <a:rPr lang="ko-KR"/>
              <a:t>배포판</a:t>
            </a:r>
            <a:r>
              <a:rPr lang="ko-KR"/>
              <a:t> 저장소에 등록된 최신 </a:t>
            </a:r>
            <a:r>
              <a:rPr lang="en-US"/>
              <a:t>Git </a:t>
            </a:r>
            <a:r>
              <a:rPr lang="ko-KR"/>
              <a:t>설치</a:t>
            </a: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ko-KR"/>
              <a:t>최신 버전 사용 원할 시</a:t>
            </a:r>
            <a:endParaRPr lang="en-US"/>
          </a:p>
          <a:p>
            <a:pPr lvl="1">
              <a:defRPr/>
            </a:pPr>
            <a:endParaRPr lang="ko-KR" sz="1200"/>
          </a:p>
        </p:txBody>
      </p:sp>
      <p:sp>
        <p:nvSpPr>
          <p:cNvPr id="9" name="직사각형 8"/>
          <p:cNvSpPr/>
          <p:nvPr/>
        </p:nvSpPr>
        <p:spPr bwMode="auto">
          <a:xfrm>
            <a:off x="653450" y="1799908"/>
            <a:ext cx="7865673" cy="14445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180000" rIns="91440" bIns="18000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~$ </a:t>
            </a:r>
            <a:r>
              <a:rPr lang="en-US" sz="1200">
                <a:latin typeface="Consolas"/>
                <a:cs typeface="Consolas"/>
              </a:rPr>
              <a:t>sudo</a:t>
            </a:r>
            <a:r>
              <a:rPr lang="en-US" sz="1200">
                <a:latin typeface="Consolas"/>
                <a:cs typeface="Consolas"/>
              </a:rPr>
              <a:t> apt update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...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~$ </a:t>
            </a:r>
            <a:r>
              <a:rPr lang="en-US" sz="1200">
                <a:latin typeface="Consolas"/>
                <a:cs typeface="Consolas"/>
              </a:rPr>
              <a:t>sudo</a:t>
            </a:r>
            <a:r>
              <a:rPr lang="en-US" sz="1200">
                <a:latin typeface="Consolas"/>
                <a:cs typeface="Consolas"/>
              </a:rPr>
              <a:t> apt install –y git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...</a:t>
            </a:r>
            <a:endParaRPr/>
          </a:p>
          <a:p>
            <a:pPr>
              <a:defRPr/>
            </a:pPr>
            <a:r>
              <a:rPr lang="en-US" sz="1200">
                <a:latin typeface="Consolas"/>
                <a:cs typeface="Consolas"/>
              </a:rPr>
              <a:t>~$ git –version</a:t>
            </a:r>
            <a:endParaRPr/>
          </a:p>
          <a:p>
            <a:pPr>
              <a:defRPr/>
            </a:pPr>
            <a:r>
              <a:rPr lang="de-DE" sz="1200">
                <a:latin typeface="Consolas"/>
                <a:cs typeface="Consolas"/>
              </a:rPr>
              <a:t>git version 2.40.0</a:t>
            </a:r>
            <a:endParaRPr lang="en-US" sz="1200">
              <a:latin typeface="Consolas"/>
              <a:cs typeface="Consola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53450" y="3827675"/>
            <a:ext cx="7865673" cy="14445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180000" rIns="91440" bIns="18000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~$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sudo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add-apt-repository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ppa:git-core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ppa</a:t>
            </a:r>
            <a:endParaRPr lang="en-US" sz="12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  <a:endParaRPr/>
          </a:p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~$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sudo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 apt update &amp;&amp;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sudo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 apt install -y git</a:t>
            </a:r>
            <a:endParaRPr/>
          </a:p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  <a:endParaRPr/>
          </a:p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~$ git --version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 version 2.43.0</a:t>
            </a:r>
            <a:endParaRPr lang="en-US"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653450" y="5660739"/>
            <a:ext cx="7807747" cy="45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sz="1400">
                <a:solidFill>
                  <a:srgbClr val="FF0000"/>
                </a:solidFill>
                <a:latin typeface="나눔바른고딕"/>
                <a:ea typeface="나눔바른고딕"/>
              </a:rPr>
              <a:t>데비안</a:t>
            </a:r>
            <a:r>
              <a:rPr lang="ko-KR" sz="1400">
                <a:solidFill>
                  <a:srgbClr val="FF0000"/>
                </a:solidFill>
                <a:latin typeface="나눔바른고딕"/>
                <a:ea typeface="나눔바른고딕"/>
              </a:rPr>
              <a:t> 계열 배포판에서는 </a:t>
            </a:r>
            <a:r>
              <a:rPr lang="en-US" sz="1400">
                <a:solidFill>
                  <a:srgbClr val="FF0000"/>
                </a:solidFill>
                <a:latin typeface="나눔바른고딕"/>
                <a:ea typeface="나눔바른고딕"/>
              </a:rPr>
              <a:t>OS</a:t>
            </a:r>
            <a:r>
              <a:rPr lang="ko-KR" sz="1400">
                <a:solidFill>
                  <a:srgbClr val="FF0000"/>
                </a:solidFill>
                <a:latin typeface="나눔바른고딕"/>
                <a:ea typeface="나눔바른고딕"/>
              </a:rPr>
              <a:t>에 특정 소프트웨어 버전이 고정되기에 별도의 최신버전 설치가 필요함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명령어 설명 및 실습</a:t>
            </a:r>
            <a:endParaRPr lang="ko-KR" sz="2000"/>
          </a:p>
        </p:txBody>
      </p:sp>
      <p:graphicFrame>
        <p:nvGraphicFramePr>
          <p:cNvPr id="5" name="표 7"/>
          <p:cNvGraphicFramePr>
            <a:graphicFrameLocks xmlns:a="http://schemas.openxmlformats.org/drawingml/2006/main" noGrp="1"/>
          </p:cNvGraphicFramePr>
          <p:nvPr/>
        </p:nvGraphicFramePr>
        <p:xfrm>
          <a:off x="716335" y="4709556"/>
          <a:ext cx="5913066" cy="147877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913066"/>
              </a:tblGrid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ko-KR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기본 사용 명령어</a:t>
                      </a:r>
                      <a:endParaRPr/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ko-KR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협업 시 사용 명령어</a:t>
                      </a:r>
                      <a:endParaRPr/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Gitlab </a:t>
                      </a:r>
                      <a:r>
                        <a:rPr lang="ko-KR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사용법 및 기타</a:t>
                      </a:r>
                      <a:endParaRPr/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14</a:t>
            </a:fld>
            <a:endParaRPr 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init</a:t>
            </a:r>
            <a:r>
              <a:rPr lang="en-US"/>
              <a:t> (</a:t>
            </a:r>
            <a:r>
              <a:rPr lang="ko-KR"/>
              <a:t>로컬 저장소 생성하기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en-US"/>
              <a:t>Git</a:t>
            </a:r>
            <a:r>
              <a:rPr lang="ko-KR"/>
              <a:t>은 수정 이력과 분기</a:t>
            </a:r>
            <a:r>
              <a:rPr lang="en-US"/>
              <a:t>, </a:t>
            </a:r>
            <a:r>
              <a:rPr lang="ko-KR"/>
              <a:t>병합 이력 등의 정보를 저장한 파일이 필요함</a:t>
            </a:r>
            <a:endParaRPr/>
          </a:p>
          <a:p>
            <a:pPr lvl="2">
              <a:defRPr/>
            </a:pPr>
            <a:r>
              <a:rPr lang="ko-KR"/>
              <a:t>이 파일은 로컬 저장소 생성 시 자동으로 생기는 것으로</a:t>
            </a:r>
            <a:r>
              <a:rPr lang="en-US"/>
              <a:t>, </a:t>
            </a:r>
            <a:r>
              <a:rPr lang="ko-KR"/>
              <a:t>초기 선언이 필요</a:t>
            </a:r>
            <a:endParaRPr/>
          </a:p>
          <a:p>
            <a:pPr lvl="2">
              <a:defRPr/>
            </a:pPr>
            <a:r>
              <a:rPr lang="ko-KR"/>
              <a:t>먼저</a:t>
            </a:r>
            <a:r>
              <a:rPr lang="en-US"/>
              <a:t>, </a:t>
            </a:r>
            <a:r>
              <a:rPr lang="ko-KR"/>
              <a:t>로컬 저장소로 만들고 싶은  경로로 이동 </a:t>
            </a:r>
            <a:r>
              <a:rPr lang="en-US"/>
              <a:t>(</a:t>
            </a:r>
            <a:r>
              <a:rPr lang="ko-KR"/>
              <a:t>터미널의 기본 명령어는 아래와 같다</a:t>
            </a:r>
            <a:r>
              <a:rPr lang="en-US"/>
              <a:t>)</a:t>
            </a:r>
            <a:endParaRPr/>
          </a:p>
          <a:p>
            <a:pPr lvl="2">
              <a:defRPr/>
            </a:pPr>
            <a:r>
              <a:rPr lang="en-US" sz="1200">
                <a:solidFill>
                  <a:schemeClr val="bg1"/>
                </a:solidFill>
                <a:highlight>
                  <a:srgbClr val="191D20"/>
                </a:highlight>
              </a:rPr>
              <a:t>&gt; cd</a:t>
            </a:r>
            <a:r>
              <a:rPr lang="ko-KR" sz="1200">
                <a:solidFill>
                  <a:schemeClr val="bg1"/>
                </a:solidFill>
                <a:highlight>
                  <a:srgbClr val="191D20"/>
                </a:highlight>
              </a:rPr>
              <a:t> 파일명</a:t>
            </a:r>
            <a:r>
              <a:rPr lang="ko-KR" sz="120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: </a:t>
            </a:r>
            <a:r>
              <a:rPr lang="ko-KR" sz="1200">
                <a:solidFill>
                  <a:schemeClr val="tx1"/>
                </a:solidFill>
              </a:rPr>
              <a:t>이동 명령어 </a:t>
            </a:r>
            <a:r>
              <a:rPr lang="en-US" sz="1200">
                <a:solidFill>
                  <a:schemeClr val="tx1"/>
                </a:solidFill>
              </a:rPr>
              <a:t>/ </a:t>
            </a:r>
            <a:r>
              <a:rPr lang="en-US" sz="1200">
                <a:solidFill>
                  <a:schemeClr val="bg1"/>
                </a:solidFill>
                <a:highlight>
                  <a:srgbClr val="191D20"/>
                </a:highlight>
              </a:rPr>
              <a:t>&gt; ls 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: </a:t>
            </a:r>
            <a:r>
              <a:rPr lang="ko-KR" sz="1200">
                <a:solidFill>
                  <a:schemeClr val="tx1"/>
                </a:solidFill>
              </a:rPr>
              <a:t>현재 경로에 있는 파일 확인 </a:t>
            </a:r>
            <a:r>
              <a:rPr lang="en-US" sz="1200">
                <a:solidFill>
                  <a:schemeClr val="tx1"/>
                </a:solidFill>
              </a:rPr>
              <a:t>/ </a:t>
            </a:r>
            <a:r>
              <a:rPr lang="en-US" sz="1200">
                <a:solidFill>
                  <a:schemeClr val="bg1"/>
                </a:solidFill>
                <a:highlight>
                  <a:srgbClr val="191D20"/>
                </a:highlight>
              </a:rPr>
              <a:t>&gt; </a:t>
            </a:r>
            <a:r>
              <a:rPr lang="en-US" sz="1200">
                <a:solidFill>
                  <a:schemeClr val="bg1"/>
                </a:solidFill>
                <a:highlight>
                  <a:srgbClr val="191D20"/>
                </a:highlight>
              </a:rPr>
              <a:t>mkdir</a:t>
            </a:r>
            <a:r>
              <a:rPr lang="ko-KR" sz="1200">
                <a:solidFill>
                  <a:schemeClr val="bg1"/>
                </a:solidFill>
                <a:highlight>
                  <a:srgbClr val="191D20"/>
                </a:highlight>
              </a:rPr>
              <a:t> 파일명</a:t>
            </a:r>
            <a:r>
              <a:rPr lang="ko-KR" sz="120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: </a:t>
            </a:r>
            <a:r>
              <a:rPr lang="ko-KR" sz="1200">
                <a:solidFill>
                  <a:schemeClr val="tx1"/>
                </a:solidFill>
              </a:rPr>
              <a:t>현재 경로에 </a:t>
            </a:r>
            <a:r>
              <a:rPr lang="en-US" sz="1200">
                <a:solidFill>
                  <a:schemeClr val="tx1"/>
                </a:solidFill>
              </a:rPr>
              <a:t>‘</a:t>
            </a:r>
            <a:r>
              <a:rPr lang="ko-KR" sz="1200">
                <a:solidFill>
                  <a:schemeClr val="tx1"/>
                </a:solidFill>
              </a:rPr>
              <a:t>파일명</a:t>
            </a:r>
            <a:r>
              <a:rPr lang="en-US" sz="1200">
                <a:solidFill>
                  <a:schemeClr val="tx1"/>
                </a:solidFill>
              </a:rPr>
              <a:t>’</a:t>
            </a:r>
            <a:r>
              <a:rPr lang="ko-KR" sz="1200">
                <a:solidFill>
                  <a:schemeClr val="tx1"/>
                </a:solidFill>
              </a:rPr>
              <a:t>으로 파일 생성</a:t>
            </a:r>
            <a:endParaRPr lang="en-US" sz="120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/>
              <a:t>이어서 해당 저장소를 </a:t>
            </a:r>
            <a:r>
              <a:rPr lang="en-US"/>
              <a:t>Git </a:t>
            </a:r>
            <a:r>
              <a:rPr lang="ko-KR"/>
              <a:t>저장소로 선언</a:t>
            </a:r>
            <a:endParaRPr lang="en-US"/>
          </a:p>
          <a:p>
            <a:pPr lvl="2">
              <a:defRPr/>
            </a:pPr>
            <a:endParaRPr lang="en-US"/>
          </a:p>
          <a:p>
            <a:pPr lvl="3">
              <a:defRPr/>
            </a:pPr>
            <a:endParaRPr lang="en-US"/>
          </a:p>
          <a:p>
            <a:pPr marL="635400" lvl="2" indent="0">
              <a:buNone/>
              <a:defRPr/>
            </a:pPr>
            <a:endParaRPr lang="en-US"/>
          </a:p>
          <a:p>
            <a:pPr lvl="2">
              <a:defRPr/>
            </a:pPr>
            <a:r>
              <a:rPr lang="ko-KR"/>
              <a:t>이때 </a:t>
            </a:r>
            <a:r>
              <a:rPr lang="en-US"/>
              <a:t>branch</a:t>
            </a:r>
            <a:r>
              <a:rPr lang="ko-KR"/>
              <a:t>의 기본 설정이 </a:t>
            </a:r>
            <a:endParaRPr lang="en-US"/>
          </a:p>
          <a:p>
            <a:pPr lvl="2">
              <a:defRPr/>
            </a:pPr>
            <a:r>
              <a:rPr lang="en-US"/>
              <a:t>github</a:t>
            </a:r>
            <a:r>
              <a:rPr lang="ko-KR"/>
              <a:t>에서 </a:t>
            </a:r>
            <a:r>
              <a:rPr lang="en-US"/>
              <a:t>master branch</a:t>
            </a:r>
            <a:r>
              <a:rPr lang="ko-KR"/>
              <a:t>를 </a:t>
            </a:r>
            <a:r>
              <a:rPr lang="en-US"/>
              <a:t>main</a:t>
            </a:r>
            <a:r>
              <a:rPr lang="ko-KR"/>
              <a:t>으로 변경해서 사용</a:t>
            </a:r>
            <a:endParaRPr lang="en-US"/>
          </a:p>
          <a:p>
            <a:pPr lvl="3">
              <a:defRPr/>
            </a:pPr>
            <a:r>
              <a:rPr lang="ko-KR"/>
              <a:t>방법 </a:t>
            </a:r>
            <a:r>
              <a:rPr lang="en-US"/>
              <a:t>1 : </a:t>
            </a:r>
            <a:r>
              <a:rPr lang="ko-KR"/>
              <a:t>초기 </a:t>
            </a:r>
            <a:r>
              <a:rPr lang="en-US"/>
              <a:t>branch</a:t>
            </a:r>
            <a:r>
              <a:rPr lang="ko-KR"/>
              <a:t>를 </a:t>
            </a:r>
            <a:r>
              <a:rPr lang="en-US"/>
              <a:t>main</a:t>
            </a:r>
            <a:r>
              <a:rPr lang="ko-KR"/>
              <a:t>으로 설정</a:t>
            </a:r>
            <a:r>
              <a:rPr lang="en-US"/>
              <a:t>)</a:t>
            </a:r>
            <a:endParaRPr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 sz="2000" spc="0">
              <a:solidFill>
                <a:srgbClr val="000000"/>
              </a:solidFill>
              <a:latin typeface="굴림"/>
              <a:ea typeface="굴림"/>
            </a:endParaRPr>
          </a:p>
          <a:p>
            <a:pPr lvl="3">
              <a:defRPr/>
            </a:pPr>
            <a:r>
              <a:rPr lang="ko-KR"/>
              <a:t>방법 </a:t>
            </a:r>
            <a:r>
              <a:rPr lang="en-US"/>
              <a:t>2 : </a:t>
            </a:r>
            <a:r>
              <a:rPr lang="ko-KR"/>
              <a:t>현재 </a:t>
            </a:r>
            <a:r>
              <a:rPr lang="en-US"/>
              <a:t>master branch </a:t>
            </a:r>
            <a:r>
              <a:rPr lang="ko-KR"/>
              <a:t>변경시</a:t>
            </a:r>
            <a:r>
              <a:rPr lang="ko-KR"/>
              <a:t> 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&gt; git branch –M </a:t>
            </a:r>
            <a:r>
              <a:rPr lang="en-US"/>
              <a:t> </a:t>
            </a:r>
            <a:r>
              <a:rPr lang="ko-KR"/>
              <a:t>명령어 사용</a:t>
            </a: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(1/7)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15</a:t>
            </a:fld>
            <a:endParaRPr 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912733" y="4704494"/>
            <a:ext cx="7944509" cy="5681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❯ git config --global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init.defaultBranch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 main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12733" y="2906118"/>
            <a:ext cx="7944509" cy="748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❯ git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init</a:t>
            </a:r>
            <a:endParaRPr lang="en-US" sz="12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Initialized empty Git repository in C:/Users/user/Desktop/YE900/Git_2024/git_sample1/</a:t>
            </a:r>
            <a:r>
              <a:rPr lang="en-US" sz="1200">
                <a:solidFill>
                  <a:srgbClr val="FF0000"/>
                </a:solidFill>
                <a:latin typeface="Consolas"/>
                <a:cs typeface="Consolas"/>
              </a:rPr>
              <a:t>.git/</a:t>
            </a:r>
            <a:endParaRPr sz="120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4977" y="3810196"/>
            <a:ext cx="876306" cy="24765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898397" y="5635232"/>
            <a:ext cx="7944509" cy="5681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>
                <a:solidFill>
                  <a:schemeClr val="bg1"/>
                </a:solidFill>
                <a:latin typeface="Consolas"/>
                <a:cs typeface="Consolas"/>
              </a:rPr>
              <a:t>❯ git branch -M main</a:t>
            </a:r>
            <a:endParaRPr sz="1200" b="1">
              <a:latin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469472" y="2265757"/>
            <a:ext cx="857849" cy="45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>
                <a:solidFill>
                  <a:srgbClr val="FF0000"/>
                </a:solidFill>
                <a:latin typeface="나눔바른고딕"/>
                <a:ea typeface="나눔바른고딕"/>
              </a:rPr>
              <a:t>Linux</a:t>
            </a:r>
            <a:r>
              <a:rPr lang="ko-KR" sz="1000">
                <a:solidFill>
                  <a:srgbClr val="FF0000"/>
                </a:solidFill>
                <a:latin typeface="나눔바른고딕"/>
                <a:ea typeface="나눔바른고딕"/>
              </a:rPr>
              <a:t>의 기본 명령어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status (branch</a:t>
            </a:r>
            <a:r>
              <a:rPr lang="ko-KR"/>
              <a:t> 상태 확인하기</a:t>
            </a:r>
            <a:r>
              <a:rPr lang="en-US"/>
              <a:t>)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PowerShell</a:t>
            </a:r>
            <a:r>
              <a:rPr lang="ko-KR"/>
              <a:t> 터미널 사용시 명령어를 이용하여 하위 폴더 확인 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&gt; Get-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ChildItem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 -Force</a:t>
            </a:r>
            <a:r>
              <a:rPr lang="en-US"/>
              <a:t> </a:t>
            </a:r>
            <a:endParaRPr/>
          </a:p>
          <a:p>
            <a:pPr lvl="2">
              <a:defRPr/>
            </a:pPr>
            <a:r>
              <a:rPr lang="ko-KR"/>
              <a:t>이 명령어는 현재 디렉터리</a:t>
            </a:r>
            <a:r>
              <a:rPr lang="en-US"/>
              <a:t>(</a:t>
            </a:r>
            <a:r>
              <a:rPr lang="ko-KR"/>
              <a:t>폴더</a:t>
            </a:r>
            <a:r>
              <a:rPr lang="en-US"/>
              <a:t>)</a:t>
            </a:r>
            <a:r>
              <a:rPr lang="ko-KR"/>
              <a:t>의 파일과 </a:t>
            </a:r>
            <a:r>
              <a:rPr lang="ko-KR"/>
              <a:t>서브디렉터리</a:t>
            </a:r>
            <a:r>
              <a:rPr lang="en-US"/>
              <a:t>(</a:t>
            </a:r>
            <a:r>
              <a:rPr lang="ko-KR"/>
              <a:t>하위 폴더</a:t>
            </a:r>
            <a:r>
              <a:rPr lang="en-US"/>
              <a:t>)</a:t>
            </a:r>
            <a:r>
              <a:rPr lang="ko-KR"/>
              <a:t>를 나열</a:t>
            </a:r>
            <a:endParaRPr lang="en-US"/>
          </a:p>
          <a:p>
            <a:pPr lvl="2">
              <a:defRPr/>
            </a:pPr>
            <a:r>
              <a:rPr lang="en-US"/>
              <a:t>-Force </a:t>
            </a:r>
            <a:r>
              <a:rPr lang="ko-KR"/>
              <a:t>옵션은 숨겨진</a:t>
            </a:r>
            <a:r>
              <a:rPr lang="en-US"/>
              <a:t>(hidden) </a:t>
            </a:r>
            <a:r>
              <a:rPr lang="ko-KR"/>
              <a:t>항목도 포함하여 모든 내용을 보여줌</a:t>
            </a: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(2/7)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16</a:t>
            </a:fld>
            <a:endParaRPr 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599745" y="1440365"/>
            <a:ext cx="7944509" cy="14445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 git status</a:t>
            </a:r>
            <a:endParaRPr/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On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branch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commits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yet</a:t>
            </a: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nothing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(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create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copy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files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and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"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track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99744" y="4550048"/>
            <a:ext cx="7944509" cy="17351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❯ Get-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ChildItem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-Force</a:t>
            </a:r>
            <a:endParaRPr/>
          </a:p>
          <a:p>
            <a:pPr>
              <a:defRPr/>
            </a:pP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   Directory: C:\Users\user\Desktop\YE900\Git_2024\git_sample1</a:t>
            </a:r>
            <a:endParaRPr/>
          </a:p>
          <a:p>
            <a:pPr>
              <a:defRPr/>
            </a:pP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Mode                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LastWriteTime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        Length Name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----                 -------------         ------ ----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d--h-        2024-01-09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오후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10:39                .git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437648" y="1784996"/>
            <a:ext cx="522564" cy="25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config (</a:t>
            </a:r>
            <a:r>
              <a:rPr lang="ko-KR"/>
              <a:t>저장소 초기 설정하기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ko-KR"/>
              <a:t>저장소 초기 설정</a:t>
            </a:r>
            <a:endParaRPr/>
          </a:p>
          <a:p>
            <a:pPr lvl="2">
              <a:defRPr/>
            </a:pPr>
            <a:r>
              <a:rPr lang="ko-KR" b="1"/>
              <a:t>변경 사항을 누가 만들었는지</a:t>
            </a:r>
            <a:r>
              <a:rPr lang="en-US" b="1"/>
              <a:t>, </a:t>
            </a:r>
            <a:r>
              <a:rPr lang="ko-KR" b="1"/>
              <a:t>어떻게 연락할 지에 대한 정보가 필요</a:t>
            </a:r>
            <a:endParaRPr lang="ko-KR"/>
          </a:p>
          <a:p>
            <a:pPr lvl="3">
              <a:defRPr/>
            </a:pPr>
            <a:r>
              <a:rPr lang="ko-KR"/>
              <a:t>해당 로컬 저장소 경로에서 이름과 이메일 정보를 입력</a:t>
            </a:r>
            <a:endParaRPr/>
          </a:p>
          <a:p>
            <a:pPr lvl="3">
              <a:defRPr/>
            </a:pPr>
            <a:r>
              <a:rPr lang="en-US" b="1">
                <a:solidFill>
                  <a:srgbClr val="FF0000"/>
                </a:solidFill>
              </a:rPr>
              <a:t>ACSL Git </a:t>
            </a:r>
            <a:r>
              <a:rPr lang="ko-KR" b="1">
                <a:solidFill>
                  <a:srgbClr val="FF0000"/>
                </a:solidFill>
              </a:rPr>
              <a:t>로그인 계정 정보와는 별도의 정보</a:t>
            </a:r>
            <a:endParaRPr lang="ko-KR"/>
          </a:p>
          <a:p>
            <a:pPr lvl="3">
              <a:defRPr/>
            </a:pPr>
            <a:r>
              <a:rPr lang="ko-KR" b="1">
                <a:solidFill>
                  <a:schemeClr val="accent2"/>
                </a:solidFill>
              </a:rPr>
              <a:t>전역 설정도 가능하나</a:t>
            </a:r>
            <a:r>
              <a:rPr lang="en-US" b="1">
                <a:solidFill>
                  <a:schemeClr val="accent2"/>
                </a:solidFill>
              </a:rPr>
              <a:t>, </a:t>
            </a:r>
            <a:r>
              <a:rPr lang="ko-KR" b="1">
                <a:solidFill>
                  <a:schemeClr val="accent2"/>
                </a:solidFill>
              </a:rPr>
              <a:t>의도적으로 하지 않는다</a:t>
            </a:r>
            <a:endParaRPr lang="ko-KR" b="1">
              <a:solidFill>
                <a:srgbClr val="00B050"/>
              </a:solidFill>
            </a:endParaRPr>
          </a:p>
          <a:p>
            <a:pPr lvl="4">
              <a:defRPr/>
            </a:pPr>
            <a:r>
              <a:rPr lang="ko-KR"/>
              <a:t>여러 원격 저장소를 사용할 때 혼란의 소지가 있기 때문</a:t>
            </a:r>
            <a:endParaRPr/>
          </a:p>
          <a:p>
            <a:pPr lvl="4">
              <a:defRPr/>
            </a:pPr>
            <a:r>
              <a:rPr lang="ko-KR"/>
              <a:t>따라서 저장소를 </a:t>
            </a:r>
            <a:r>
              <a:rPr lang="en-US"/>
              <a:t>Clone </a:t>
            </a:r>
            <a:r>
              <a:rPr lang="ko-KR"/>
              <a:t>할 때마다 이 명령어를 입력해야 한다</a:t>
            </a:r>
            <a:endParaRPr lang="en-US"/>
          </a:p>
          <a:p>
            <a:pPr lvl="4">
              <a:defRPr/>
            </a:pPr>
            <a:endParaRPr lang="en-US"/>
          </a:p>
          <a:p>
            <a:pPr lvl="4">
              <a:defRPr/>
            </a:pPr>
            <a:endParaRPr lang="en-US"/>
          </a:p>
          <a:p>
            <a:pPr lvl="4">
              <a:defRPr/>
            </a:pPr>
            <a:endParaRPr lang="en-US"/>
          </a:p>
          <a:p>
            <a:pPr lvl="1">
              <a:defRPr/>
            </a:pP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&gt; git config –list</a:t>
            </a:r>
            <a:r>
              <a:rPr lang="en-US"/>
              <a:t> </a:t>
            </a:r>
            <a:r>
              <a:rPr lang="ko-KR"/>
              <a:t>를 사용하여 설정 확인</a:t>
            </a:r>
            <a:endParaRPr lang="en-US"/>
          </a:p>
          <a:p>
            <a:pPr lvl="1">
              <a:defRPr/>
            </a:pPr>
            <a:endParaRPr lang="ko-KR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(3/7)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17</a:t>
            </a:fld>
            <a:endParaRPr 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577067" y="3500259"/>
            <a:ext cx="7989866" cy="723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config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user.name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YejiYang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config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user.email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yyj_a95@inh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a.edu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add (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파일을 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Staging 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상태로 추가하기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en-US">
                <a:latin typeface="나눔바른고딕"/>
                <a:cs typeface="나눔바른고딕"/>
              </a:rPr>
              <a:t>shopList.txt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라는 파일을 만들고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, 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안에 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a</a:t>
            </a:r>
            <a:r>
              <a:rPr lang="en-US">
                <a:latin typeface="나눔바른고딕"/>
                <a:cs typeface="나눔바른고딕"/>
              </a:rPr>
              <a:t>pple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라는 문자열을 쓴다</a:t>
            </a: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r>
              <a:rPr lang="en-US">
                <a:latin typeface="나눔바른고딕"/>
                <a:ea typeface="나눔바른고딕"/>
                <a:cs typeface="나눔바른고딕"/>
              </a:rPr>
              <a:t>git status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로 상태 확인 후 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git add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 명령어 사용</a:t>
            </a: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endParaRPr lang="en-US">
              <a:latin typeface="나눔바른고딕"/>
              <a:ea typeface="나눔바른고딕"/>
              <a:cs typeface="나눔바른고딕"/>
            </a:endParaRPr>
          </a:p>
          <a:p>
            <a:pPr lvl="1">
              <a:defRPr/>
            </a:pPr>
            <a:r>
              <a:rPr lang="en-US">
                <a:latin typeface="나눔바른고딕"/>
                <a:cs typeface="나눔바른고딕"/>
              </a:rPr>
              <a:t>git add ‘</a:t>
            </a:r>
            <a:r>
              <a:rPr lang="ko-KR">
                <a:latin typeface="나눔바른고딕"/>
                <a:cs typeface="나눔바른고딕"/>
              </a:rPr>
              <a:t>파일명</a:t>
            </a:r>
            <a:r>
              <a:rPr lang="en-US">
                <a:latin typeface="나눔바른고딕"/>
                <a:cs typeface="나눔바른고딕"/>
              </a:rPr>
              <a:t>’ </a:t>
            </a:r>
            <a:r>
              <a:rPr lang="ko-KR">
                <a:latin typeface="나눔바른고딕"/>
                <a:cs typeface="나눔바른고딕"/>
              </a:rPr>
              <a:t>이 아닌</a:t>
            </a:r>
            <a:r>
              <a:rPr lang="en-US">
                <a:latin typeface="나눔바른고딕"/>
                <a:cs typeface="나눔바른고딕"/>
              </a:rPr>
              <a:t> git add . </a:t>
            </a:r>
            <a:r>
              <a:rPr lang="ko-KR">
                <a:latin typeface="나눔바른고딕"/>
                <a:cs typeface="나눔바른고딕"/>
              </a:rPr>
              <a:t>으로 생성된 모든 것</a:t>
            </a:r>
            <a:r>
              <a:rPr lang="en-US" sz="1200">
                <a:latin typeface="나눔바른고딕"/>
                <a:cs typeface="나눔바른고딕"/>
              </a:rPr>
              <a:t>(</a:t>
            </a:r>
            <a:r>
              <a:rPr lang="ko-KR" sz="1200">
                <a:latin typeface="나눔바른고딕"/>
                <a:cs typeface="나눔바른고딕"/>
              </a:rPr>
              <a:t>숨김파일포함</a:t>
            </a:r>
            <a:r>
              <a:rPr lang="en-US" sz="1200">
                <a:latin typeface="나눔바른고딕"/>
                <a:cs typeface="나눔바른고딕"/>
              </a:rPr>
              <a:t>)</a:t>
            </a:r>
            <a:r>
              <a:rPr lang="ko-KR">
                <a:latin typeface="나눔바른고딕"/>
                <a:cs typeface="나눔바른고딕"/>
              </a:rPr>
              <a:t>을  한번에 </a:t>
            </a:r>
            <a:r>
              <a:rPr lang="en-US">
                <a:latin typeface="나눔바른고딕"/>
                <a:cs typeface="나눔바른고딕"/>
              </a:rPr>
              <a:t>git add </a:t>
            </a:r>
            <a:r>
              <a:rPr lang="ko-KR">
                <a:latin typeface="나눔바른고딕"/>
                <a:cs typeface="나눔바른고딕"/>
              </a:rPr>
              <a:t>가능 </a:t>
            </a:r>
            <a:r>
              <a:rPr lang="en-US" sz="1200">
                <a:latin typeface="나눔바른고딕"/>
                <a:cs typeface="나눔바른고딕"/>
              </a:rPr>
              <a:t>(shell</a:t>
            </a:r>
            <a:r>
              <a:rPr lang="ko-KR" sz="1200">
                <a:latin typeface="나눔바른고딕"/>
                <a:cs typeface="나눔바른고딕"/>
              </a:rPr>
              <a:t>의 기능</a:t>
            </a:r>
            <a:r>
              <a:rPr lang="en-US" sz="1200">
                <a:latin typeface="나눔바른고딕"/>
                <a:cs typeface="나눔바른고딕"/>
              </a:rPr>
              <a:t>)</a:t>
            </a:r>
            <a:endParaRPr lang="ko-KR" sz="1200">
              <a:latin typeface="나눔바른고딕"/>
              <a:cs typeface="나눔바른고딕"/>
            </a:endParaRPr>
          </a:p>
          <a:p>
            <a:pPr marL="635400" lvl="2" indent="0">
              <a:buNone/>
              <a:defRPr/>
            </a:pPr>
            <a:endParaRPr lang="ko-KR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(4/7)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18</a:t>
            </a:fld>
            <a:endParaRPr 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577067" y="1627133"/>
            <a:ext cx="8000665" cy="9539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“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apple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" &gt;&gt; shopList.txt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cat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shopList.txt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apple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77067" y="3060714"/>
            <a:ext cx="8021904" cy="2705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status</a:t>
            </a: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On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branch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commits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yet</a:t>
            </a: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Untracked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files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:</a:t>
            </a:r>
            <a:endParaRPr/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(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&lt;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&gt;..."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include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in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what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will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committed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/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      shopList.txt</a:t>
            </a:r>
            <a:endParaRPr/>
          </a:p>
          <a:p>
            <a:pPr>
              <a:defRPr/>
            </a:pP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nothing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added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but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untracked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files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present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(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"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track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shopList.txt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apple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commit (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파일 변경사항 기록하기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en-US">
                <a:latin typeface="나눔바른고딕"/>
                <a:ea typeface="나눔바른고딕"/>
                <a:cs typeface="나눔바른고딕"/>
              </a:rPr>
              <a:t>Staging 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상태를 다시 확인한 뒤 변경 사항을 기록한다</a:t>
            </a:r>
            <a:endParaRPr lang="ko-KR">
              <a:latin typeface="나눔바른고딕"/>
              <a:cs typeface="나눔바른고딕"/>
            </a:endParaRPr>
          </a:p>
          <a:p>
            <a:pPr lvl="2">
              <a:defRPr/>
            </a:pPr>
            <a:r>
              <a:rPr lang="ko-KR">
                <a:latin typeface="나눔바른고딕"/>
                <a:ea typeface="나눔바른고딕"/>
                <a:cs typeface="나눔바른고딕"/>
              </a:rPr>
              <a:t>명령어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: Git commit –m “&lt;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기록할 내용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&gt;”</a:t>
            </a:r>
            <a:endParaRPr/>
          </a:p>
          <a:p>
            <a:pPr lvl="2">
              <a:defRPr/>
            </a:pPr>
            <a:r>
              <a:rPr lang="en-US">
                <a:latin typeface="나눔바른고딕"/>
                <a:ea typeface="나눔바른고딕"/>
                <a:cs typeface="나눔바른고딕"/>
              </a:rPr>
              <a:t>Commit </a:t>
            </a:r>
            <a:r>
              <a:rPr lang="ko-KR">
                <a:latin typeface="나눔바른고딕"/>
                <a:ea typeface="나눔바른고딕"/>
                <a:cs typeface="나눔바른고딕"/>
              </a:rPr>
              <a:t>내역은 다른 사람이 알아볼 수 있어야 한다</a:t>
            </a:r>
            <a:endParaRPr/>
          </a:p>
          <a:p>
            <a:pPr lvl="3">
              <a:defRPr/>
            </a:pPr>
            <a:r>
              <a:rPr lang="ko-KR">
                <a:latin typeface="나눔바른고딕"/>
                <a:ea typeface="나눔바른고딕"/>
                <a:cs typeface="나눔바른고딕"/>
              </a:rPr>
              <a:t>좋은 예시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: </a:t>
            </a:r>
            <a:r>
              <a:rPr lang="en-US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cs typeface="나눔바른고딕"/>
              </a:rPr>
              <a:t>Added </a:t>
            </a:r>
            <a:r>
              <a:rPr lang="en-US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cs typeface="나눔바른고딕"/>
              </a:rPr>
              <a:t>SelfieCam</a:t>
            </a:r>
            <a:r>
              <a:rPr lang="en-US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cs typeface="나눔바른고딕"/>
              </a:rPr>
              <a:t> fliers and rough </a:t>
            </a:r>
            <a:r>
              <a:rPr lang="en-US" sz="14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cs typeface="나눔바른고딕"/>
              </a:rPr>
              <a:t>partlist</a:t>
            </a:r>
            <a:endParaRPr lang="ko-KR">
              <a:latin typeface="나눔바른고딕"/>
              <a:ea typeface="나눔바른고딕"/>
              <a:cs typeface="나눔바른고딕"/>
            </a:endParaRPr>
          </a:p>
          <a:p>
            <a:pPr lvl="3">
              <a:defRPr/>
            </a:pPr>
            <a:r>
              <a:rPr lang="ko-KR">
                <a:latin typeface="나눔바른고딕"/>
                <a:ea typeface="나눔바른고딕"/>
                <a:cs typeface="나눔바른고딕"/>
              </a:rPr>
              <a:t>나쁜 예시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: Update </a:t>
            </a:r>
            <a:r>
              <a:rPr lang="en-US">
                <a:latin typeface="나눔바른고딕"/>
                <a:ea typeface="나눔바른고딕"/>
                <a:cs typeface="나눔바른고딕"/>
              </a:rPr>
              <a:t>part.stp</a:t>
            </a:r>
            <a:endParaRPr lang="en-US">
              <a:latin typeface="나눔바른고딕"/>
              <a:ea typeface="나눔바른고딕"/>
              <a:cs typeface="나눔바른고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(5/7)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19</a:t>
            </a:fld>
            <a:endParaRPr 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540708" y="2955791"/>
            <a:ext cx="8062584" cy="3366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10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status</a:t>
            </a: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On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branch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commits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yet</a:t>
            </a: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Changes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committed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:</a:t>
            </a:r>
            <a:endParaRPr/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(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rm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--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cached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&lt;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&gt;..."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unstage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/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     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new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file:   shopList.txt</a:t>
            </a:r>
            <a:endParaRPr lang="en-US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sz="10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-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“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need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to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buy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an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a</a:t>
            </a:r>
            <a:r>
              <a:rPr lang="en-US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pple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”</a:t>
            </a:r>
            <a:endParaRPr sz="10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[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(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root-commit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 d3fe84e]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need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buy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apple</a:t>
            </a: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1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changed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, 1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insertion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(+)</a:t>
            </a:r>
            <a:endParaRPr/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create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mode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100644 shopList.txt</a:t>
            </a:r>
            <a:endParaRPr lang="en-US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sz="10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log</a:t>
            </a:r>
            <a:endParaRPr sz="10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d3fe84ee1dd672de6f41bc18c1af9910051f3b71 (HEAD -&gt;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/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Author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Yeji Yang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&lt;</a:t>
            </a:r>
            <a:r>
              <a:rPr lang="en-US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yyj_a95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@inha.edu&gt;</a:t>
            </a:r>
            <a:endParaRPr/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Date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:  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Tue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May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2 15:52:10 2023 +0900</a:t>
            </a:r>
            <a:endParaRPr/>
          </a:p>
          <a:p>
            <a:pPr>
              <a:defRPr/>
            </a:pPr>
            <a:endParaRPr lang="ko-KR"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 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need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buy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an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en-US" sz="10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pple</a:t>
            </a:r>
            <a:endParaRPr sz="10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발표 목차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graphicFrame>
        <p:nvGraphicFramePr>
          <p:cNvPr id="7" name="표 7"/>
          <p:cNvGraphicFramePr>
            <a:graphicFrameLocks xmlns:a="http://schemas.openxmlformats.org/drawingml/2006/main" noGrp="1"/>
          </p:cNvGraphicFramePr>
          <p:nvPr/>
        </p:nvGraphicFramePr>
        <p:xfrm>
          <a:off x="496378" y="1188021"/>
          <a:ext cx="7634444" cy="51411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405497"/>
                <a:gridCol w="7228947"/>
              </a:tblGrid>
              <a:tr h="370840">
                <a:tc gridSpan="2"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Git </a:t>
                      </a:r>
                      <a:r>
                        <a:rPr lang="ko-KR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개념 </a:t>
                      </a:r>
                      <a:r>
                        <a:rPr lang="en-US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&amp; </a:t>
                      </a:r>
                      <a:r>
                        <a:rPr lang="ko-KR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기본 기능 소개</a:t>
                      </a:r>
                      <a:endParaRPr lang="en-US" sz="1200" b="1">
                        <a:solidFill>
                          <a:srgbClr val="005BAC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Git </a:t>
                      </a:r>
                      <a:r>
                        <a:rPr lang="ko-KR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개념 및 필요성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ko-KR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기본 기능 및 작동 원리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Git &amp; Gitlab &amp; </a:t>
                      </a: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Github</a:t>
                      </a: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8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8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36674">
                <a:tc gridSpan="2"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Git </a:t>
                      </a:r>
                      <a:r>
                        <a:rPr lang="ko-KR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설치</a:t>
                      </a:r>
                      <a:endParaRPr lang="en-US" sz="1200" b="1">
                        <a:solidFill>
                          <a:srgbClr val="005BAC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Windows</a:t>
                      </a: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Mac OS</a:t>
                      </a: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Linux</a:t>
                      </a: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8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8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ko-KR" sz="2400" b="1">
                          <a:solidFill>
                            <a:srgbClr val="005BAC"/>
                          </a:solidFill>
                          <a:latin typeface="나눔바른고딕"/>
                          <a:ea typeface="나눔바른고딕"/>
                        </a:rPr>
                        <a:t>기본 명령어 설명 및 실습</a:t>
                      </a:r>
                      <a:endParaRPr lang="en-US" sz="1200" b="1">
                        <a:solidFill>
                          <a:srgbClr val="005BAC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ko-KR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기본 사용 명령어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ko-KR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협업 시 사용 명령어</a:t>
                      </a:r>
                      <a:endParaRPr lang="en-US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endParaRPr lang="ko-KR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Gitlab</a:t>
                      </a:r>
                      <a:r>
                        <a:rPr lang="ko-KR" sz="1600" b="1"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</a:rPr>
                        <a:t> 사용법 및 기타</a:t>
                      </a:r>
                      <a:endParaRPr lang="en-US" sz="1600" b="1">
                        <a:solidFill>
                          <a:srgbClr val="262626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</a:t>
            </a:fld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reset (</a:t>
            </a:r>
            <a:r>
              <a:rPr lang="ko-KR"/>
              <a:t>이전 기록 상태로 돌아가기 </a:t>
            </a:r>
            <a:r>
              <a:rPr lang="en-US"/>
              <a:t>– </a:t>
            </a:r>
            <a:r>
              <a:rPr lang="ko-KR"/>
              <a:t>이력 제거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ko-KR"/>
              <a:t>언제나 마지막으로 기록된 상태로 돌아갈 수 있다</a:t>
            </a:r>
            <a:r>
              <a:rPr lang="en-US"/>
              <a:t>! </a:t>
            </a:r>
            <a:endParaRPr/>
          </a:p>
          <a:p>
            <a:pPr lvl="2">
              <a:defRPr/>
            </a:pPr>
            <a:r>
              <a:rPr lang="en-US"/>
              <a:t>shopList.txt</a:t>
            </a:r>
            <a:r>
              <a:rPr lang="ko-KR"/>
              <a:t>의 내용을 수정하고  초기화해본다</a:t>
            </a:r>
            <a:endParaRPr/>
          </a:p>
          <a:p>
            <a:pPr lvl="2">
              <a:defRPr/>
            </a:pPr>
            <a:r>
              <a:rPr lang="ko-KR" b="1"/>
              <a:t>모두 직전 상태로</a:t>
            </a:r>
            <a:r>
              <a:rPr lang="en-US" b="1"/>
              <a:t>: </a:t>
            </a:r>
            <a:r>
              <a:rPr lang="en-US" b="1">
                <a:latin typeface="Consolas"/>
                <a:cs typeface="Consolas"/>
              </a:rPr>
              <a:t>git reset --hard</a:t>
            </a:r>
            <a:endParaRPr lang="ko-KR" b="1"/>
          </a:p>
          <a:p>
            <a:pPr lvl="3">
              <a:defRPr/>
            </a:pPr>
            <a:r>
              <a:rPr lang="en-US"/>
              <a:t>Hard </a:t>
            </a:r>
            <a:r>
              <a:rPr lang="ko-KR"/>
              <a:t>외의 다른 초기화 전략들이 존재</a:t>
            </a:r>
            <a:endParaRPr/>
          </a:p>
          <a:p>
            <a:pPr lvl="3">
              <a:defRPr/>
            </a:pPr>
            <a:r>
              <a:rPr lang="ko-KR"/>
              <a:t>일반적으로 </a:t>
            </a:r>
            <a:r>
              <a:rPr lang="en-US"/>
              <a:t>hard</a:t>
            </a:r>
            <a:r>
              <a:rPr lang="ko-KR"/>
              <a:t>를 많이 쓴다 </a:t>
            </a:r>
            <a:r>
              <a:rPr lang="ko-KR" baseline="-25000"/>
              <a:t>무조건 초기화</a:t>
            </a:r>
            <a:endParaRPr/>
          </a:p>
          <a:p>
            <a:pPr lvl="3">
              <a:defRPr/>
            </a:pPr>
            <a:r>
              <a:rPr lang="en-US"/>
              <a:t>Unstaged</a:t>
            </a:r>
            <a:r>
              <a:rPr lang="en-US"/>
              <a:t> </a:t>
            </a:r>
            <a:r>
              <a:rPr lang="ko-KR"/>
              <a:t>파일들의 삭제</a:t>
            </a:r>
            <a:r>
              <a:rPr lang="en-US"/>
              <a:t>: </a:t>
            </a:r>
            <a:r>
              <a:rPr lang="en-US">
                <a:latin typeface="Consolas"/>
                <a:cs typeface="Consolas"/>
              </a:rPr>
              <a:t>git clean —</a:t>
            </a:r>
            <a:r>
              <a:rPr lang="en-US">
                <a:latin typeface="Consolas"/>
                <a:cs typeface="Consolas"/>
              </a:rPr>
              <a:t>fdx</a:t>
            </a:r>
            <a:endParaRPr lang="ko-KR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(6/7)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20</a:t>
            </a:fld>
            <a:endParaRPr 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530808" y="3203101"/>
            <a:ext cx="8082383" cy="15947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9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Switch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" &gt;&gt; shopList.txt</a:t>
            </a:r>
            <a:endParaRPr sz="9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status</a:t>
            </a:r>
            <a:endParaRPr sz="9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On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branch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endParaRPr lang="ko-KR" sz="9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Changes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staged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for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:</a:t>
            </a:r>
            <a:endParaRPr/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(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&lt;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&gt;..."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update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what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will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committed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/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(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restore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&lt;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file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&gt;..."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discard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changes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in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working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directory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  <a:endParaRPr/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      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modified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:   shopList.txt</a:t>
            </a:r>
            <a:endParaRPr/>
          </a:p>
          <a:p>
            <a:pPr>
              <a:defRPr/>
            </a:pPr>
            <a:endParaRPr lang="ko-KR" sz="9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changes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added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(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use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add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" and/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or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"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-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")</a:t>
            </a:r>
            <a:endParaRPr/>
          </a:p>
        </p:txBody>
      </p:sp>
      <p:sp>
        <p:nvSpPr>
          <p:cNvPr id="8" name="직사각형 7"/>
          <p:cNvSpPr/>
          <p:nvPr/>
        </p:nvSpPr>
        <p:spPr bwMode="auto">
          <a:xfrm>
            <a:off x="530808" y="4972756"/>
            <a:ext cx="8101102" cy="10461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9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reset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--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hard</a:t>
            </a:r>
            <a:endParaRPr lang="ko-KR" sz="9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HEAD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is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now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d3fe84e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I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need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buy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an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avocado</a:t>
            </a:r>
            <a:endParaRPr lang="ko-KR" sz="9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status</a:t>
            </a:r>
            <a:endParaRPr sz="9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On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branch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main</a:t>
            </a:r>
            <a:endParaRPr lang="ko-KR" sz="9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nothing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to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commit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,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working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tree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9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clean</a:t>
            </a:r>
            <a:endParaRPr lang="ko-KR" sz="9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656425" y="1112067"/>
            <a:ext cx="3431850" cy="2003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reset (</a:t>
            </a:r>
            <a:r>
              <a:rPr lang="ko-KR"/>
              <a:t>이전 기록 상태로 돌아가기 </a:t>
            </a:r>
            <a:r>
              <a:rPr lang="en-US"/>
              <a:t>– </a:t>
            </a:r>
            <a:r>
              <a:rPr lang="ko-KR"/>
              <a:t>이력 제거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en-US"/>
              <a:t>Commit</a:t>
            </a:r>
            <a:r>
              <a:rPr lang="ko-KR"/>
              <a:t>을 해도 이전으로 돌아갈 수 있다</a:t>
            </a:r>
            <a:r>
              <a:rPr lang="en-US"/>
              <a:t>.</a:t>
            </a:r>
            <a:endParaRPr/>
          </a:p>
          <a:p>
            <a:pPr lvl="2">
              <a:defRPr/>
            </a:pPr>
            <a:r>
              <a:rPr lang="ko-KR"/>
              <a:t>일단</a:t>
            </a:r>
            <a:r>
              <a:rPr lang="en-US"/>
              <a:t>, </a:t>
            </a:r>
            <a:r>
              <a:rPr lang="ko-KR"/>
              <a:t>파일을 수정한 뒤 </a:t>
            </a:r>
            <a:r>
              <a:rPr lang="en-US"/>
              <a:t>Commit</a:t>
            </a:r>
            <a:r>
              <a:rPr lang="ko-KR"/>
              <a:t>을 해보자</a:t>
            </a:r>
            <a:r>
              <a:rPr lang="en-US"/>
              <a:t>.</a:t>
            </a:r>
            <a:endParaRPr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 lvl="2">
              <a:defRPr/>
            </a:pPr>
            <a:endParaRPr lang="en-US"/>
          </a:p>
          <a:p>
            <a:pPr>
              <a:defRPr/>
            </a:pPr>
            <a:r>
              <a:rPr lang="en-US"/>
              <a:t>revert (</a:t>
            </a:r>
            <a:r>
              <a:rPr lang="ko-KR"/>
              <a:t>이전 기록 상태로 돌아가기 </a:t>
            </a:r>
            <a:r>
              <a:rPr lang="en-US"/>
              <a:t>– </a:t>
            </a:r>
            <a:r>
              <a:rPr lang="ko-KR"/>
              <a:t>이력 유지</a:t>
            </a:r>
            <a:r>
              <a:rPr lang="en-US"/>
              <a:t>)</a:t>
            </a:r>
            <a:endParaRPr/>
          </a:p>
          <a:p>
            <a:pPr lvl="1">
              <a:defRPr/>
            </a:pPr>
            <a:r>
              <a:rPr lang="ko-KR" b="0" i="0">
                <a:solidFill>
                  <a:srgbClr val="212529"/>
                </a:solidFill>
                <a:latin typeface="-apple-system"/>
              </a:rPr>
              <a:t>특정 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커밋으로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 돌아가기 위해 </a:t>
            </a:r>
            <a:r>
              <a:rPr lang="ko-KR" b="1" i="0">
                <a:solidFill>
                  <a:srgbClr val="212529"/>
                </a:solidFill>
                <a:latin typeface="-apple-system"/>
              </a:rPr>
              <a:t>새 </a:t>
            </a:r>
            <a:r>
              <a:rPr lang="ko-KR" b="1" i="0">
                <a:solidFill>
                  <a:srgbClr val="212529"/>
                </a:solidFill>
                <a:latin typeface="-apple-system"/>
              </a:rPr>
              <a:t>커밋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을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 수행한다는 점</a:t>
            </a:r>
            <a:endParaRPr lang="en-US" b="0" i="0">
              <a:solidFill>
                <a:srgbClr val="212529"/>
              </a:solidFill>
              <a:latin typeface="-apple-system"/>
            </a:endParaRPr>
          </a:p>
          <a:p>
            <a:pPr lvl="1">
              <a:defRPr/>
            </a:pPr>
            <a:r>
              <a:rPr lang="en-US" b="0" i="0">
                <a:solidFill>
                  <a:srgbClr val="212529"/>
                </a:solidFill>
                <a:latin typeface="-apple-system"/>
              </a:rPr>
              <a:t>git revert 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명령어 자체가 하나의 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커밋이라고</a:t>
            </a:r>
            <a:r>
              <a:rPr lang="ko-KR" b="0" i="0">
                <a:solidFill>
                  <a:srgbClr val="212529"/>
                </a:solidFill>
                <a:latin typeface="-apple-system"/>
              </a:rPr>
              <a:t> 생각</a:t>
            </a:r>
            <a:endParaRPr lang="en-US" b="0" i="0">
              <a:solidFill>
                <a:srgbClr val="212529"/>
              </a:solidFill>
              <a:latin typeface="-apple-system"/>
            </a:endParaRPr>
          </a:p>
          <a:p>
            <a:pPr lvl="1">
              <a:defRPr/>
            </a:pPr>
            <a:r>
              <a:rPr lang="ko-KR">
                <a:solidFill>
                  <a:srgbClr val="212529"/>
                </a:solidFill>
                <a:latin typeface="-apple-system"/>
              </a:rPr>
              <a:t>예시 </a:t>
            </a:r>
            <a:r>
              <a:rPr lang="en-US" b="0" i="0">
                <a:solidFill>
                  <a:srgbClr val="EB5757"/>
                </a:solidFill>
                <a:latin typeface="SFMono-Regular"/>
              </a:rPr>
              <a:t>git revert (</a:t>
            </a:r>
            <a:r>
              <a:rPr lang="ko-KR" b="0" i="0">
                <a:solidFill>
                  <a:srgbClr val="EB5757"/>
                </a:solidFill>
                <a:latin typeface="SFMono-Regular"/>
              </a:rPr>
              <a:t>돌아갈 </a:t>
            </a:r>
            <a:r>
              <a:rPr lang="ko-KR" b="0" i="0">
                <a:solidFill>
                  <a:srgbClr val="EB5757"/>
                </a:solidFill>
                <a:latin typeface="SFMono-Regular"/>
              </a:rPr>
              <a:t>커밋</a:t>
            </a:r>
            <a:r>
              <a:rPr lang="en-US" b="0" i="0">
                <a:solidFill>
                  <a:srgbClr val="EB5757"/>
                </a:solidFill>
                <a:latin typeface="SFMono-Regular"/>
              </a:rPr>
              <a:t>)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사용 명령어 </a:t>
            </a:r>
            <a:r>
              <a:rPr lang="en-US"/>
              <a:t>(7/7)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21</a:t>
            </a:fld>
            <a:endParaRPr 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537108" y="2102467"/>
            <a:ext cx="8069784" cy="2034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lang="ko-KR"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“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banana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" &gt;&gt; shopList.txt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endParaRPr sz="120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cat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shopList.txt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apple</a:t>
            </a: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cs typeface="Consolas"/>
              </a:rPr>
              <a:t>banana</a:t>
            </a:r>
            <a:endParaRPr/>
          </a:p>
          <a:p>
            <a:pPr>
              <a:defRPr/>
            </a:pPr>
            <a:endParaRPr lang="ko-KR" sz="1200" b="0" i="0" u="none" strike="noStrike" cap="none" spc="0">
              <a:solidFill>
                <a:schemeClr val="bg1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add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shopList.txt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commit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-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“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plus banana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”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388861"/>
          </a:xfrm>
        </p:spPr>
        <p:txBody>
          <a:bodyPr>
            <a:normAutofit/>
          </a:bodyPr>
          <a:lstStyle/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0">
                <a:solidFill>
                  <a:schemeClr val="tx1"/>
                </a:solidFill>
                <a:latin typeface="나눔바른고딕"/>
                <a:ea typeface="굴림"/>
              </a:rPr>
              <a:t> </a:t>
            </a:r>
            <a:r>
              <a:rPr lang="en-US"/>
              <a:t>switch –c (branch </a:t>
            </a:r>
            <a:r>
              <a:rPr lang="ko-KR"/>
              <a:t>만들기</a:t>
            </a:r>
            <a:r>
              <a:rPr lang="en-US"/>
              <a:t>)</a:t>
            </a:r>
            <a:endParaRPr/>
          </a:p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branch </a:t>
            </a:r>
            <a:r>
              <a:rPr lang="ko-KR"/>
              <a:t>만들기</a:t>
            </a:r>
            <a:endParaRPr lang="en-US"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sz="1400">
                <a:solidFill>
                  <a:srgbClr val="005BAC"/>
                </a:solidFill>
              </a:rPr>
              <a:t>새 </a:t>
            </a:r>
            <a:r>
              <a:rPr lang="ko-KR" sz="1400">
                <a:solidFill>
                  <a:srgbClr val="005BAC"/>
                </a:solidFill>
              </a:rPr>
              <a:t>브랜치를</a:t>
            </a:r>
            <a:r>
              <a:rPr lang="ko-KR" sz="1400">
                <a:solidFill>
                  <a:srgbClr val="005BAC"/>
                </a:solidFill>
              </a:rPr>
              <a:t> 만들 때</a:t>
            </a:r>
            <a:r>
              <a:rPr lang="en-US" sz="1400">
                <a:solidFill>
                  <a:srgbClr val="005BAC"/>
                </a:solidFill>
              </a:rPr>
              <a:t>, </a:t>
            </a:r>
            <a:r>
              <a:rPr lang="ko-KR" sz="1400">
                <a:solidFill>
                  <a:srgbClr val="005BAC"/>
                </a:solidFill>
              </a:rPr>
              <a:t>현재 </a:t>
            </a:r>
            <a:r>
              <a:rPr lang="ko-KR" sz="1400">
                <a:solidFill>
                  <a:srgbClr val="005BAC"/>
                </a:solidFill>
              </a:rPr>
              <a:t>브랜치를</a:t>
            </a:r>
            <a:r>
              <a:rPr lang="ko-KR" sz="1400">
                <a:solidFill>
                  <a:srgbClr val="005BAC"/>
                </a:solidFill>
              </a:rPr>
              <a:t> 기준으로 만들기 때문에 현재 </a:t>
            </a:r>
            <a:r>
              <a:rPr lang="ko-KR" sz="1400">
                <a:solidFill>
                  <a:srgbClr val="005BAC"/>
                </a:solidFill>
              </a:rPr>
              <a:t>브랜치</a:t>
            </a:r>
            <a:r>
              <a:rPr lang="ko-KR" sz="1400">
                <a:solidFill>
                  <a:srgbClr val="005BAC"/>
                </a:solidFill>
              </a:rPr>
              <a:t> 확인 꼭 필요 </a:t>
            </a:r>
            <a:r>
              <a:rPr lang="en-US" sz="1400">
                <a:solidFill>
                  <a:srgbClr val="005BAC"/>
                </a:solidFill>
              </a:rPr>
              <a:t>!</a:t>
            </a:r>
            <a:endParaRPr/>
          </a:p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>
              <a:solidFill>
                <a:srgbClr val="005BAC"/>
              </a:solidFill>
            </a:endParaRPr>
          </a:p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‘-c’ </a:t>
            </a:r>
            <a:r>
              <a:rPr lang="ko-KR"/>
              <a:t>옵션</a:t>
            </a:r>
            <a:endParaRPr lang="en-US"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/>
              <a:t> </a:t>
            </a:r>
            <a:r>
              <a:rPr lang="en-US"/>
              <a:t>git switch</a:t>
            </a:r>
            <a:r>
              <a:rPr lang="ko-KR"/>
              <a:t>의 </a:t>
            </a:r>
            <a:r>
              <a:rPr lang="en-US"/>
              <a:t>-c </a:t>
            </a:r>
            <a:r>
              <a:rPr lang="ko-KR"/>
              <a:t>옵션은 </a:t>
            </a:r>
            <a:r>
              <a:rPr lang="ko-KR"/>
              <a:t>브랜치</a:t>
            </a:r>
            <a:r>
              <a:rPr lang="ko-KR"/>
              <a:t> 생성과 </a:t>
            </a:r>
            <a:r>
              <a:rPr lang="ko-KR"/>
              <a:t>브랜치</a:t>
            </a:r>
            <a:r>
              <a:rPr lang="ko-KR"/>
              <a:t> 이동을 한번에 수행</a:t>
            </a:r>
            <a:endParaRPr lang="en-US"/>
          </a:p>
          <a:p>
            <a:pPr marL="762400" lvl="2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900"/>
              <a:t> </a:t>
            </a:r>
            <a:r>
              <a:rPr lang="ko-KR" sz="1700"/>
              <a:t>아래 </a:t>
            </a:r>
            <a:r>
              <a:rPr lang="en-US" sz="1700"/>
              <a:t>2</a:t>
            </a:r>
            <a:r>
              <a:rPr lang="ko-KR" sz="1700"/>
              <a:t>개의 명령어를 실행한 것과 동일</a:t>
            </a:r>
            <a:endParaRPr lang="en-US" sz="2000" b="1"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2000" b="1"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2000" b="1"/>
          </a:p>
          <a:p>
            <a:pPr marL="412750" indent="-285750">
              <a:lnSpc>
                <a:spcPct val="120000"/>
              </a:lnSpc>
              <a:spcBef>
                <a:spcPts val="0"/>
              </a:spcBef>
              <a:defRPr/>
            </a:pPr>
            <a:r>
              <a:rPr lang="ko-KR"/>
              <a:t>결과</a:t>
            </a:r>
            <a:endParaRPr lang="en-US"/>
          </a:p>
          <a:p>
            <a:pPr marL="616150" lvl="1" indent="-285750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main </a:t>
            </a:r>
            <a:r>
              <a:rPr lang="ko-KR"/>
              <a:t>브랜치의</a:t>
            </a:r>
            <a:r>
              <a:rPr lang="ko-KR"/>
              <a:t> 작업 공간과 동일한 </a:t>
            </a:r>
            <a:r>
              <a:rPr lang="en-US"/>
              <a:t>mom-</a:t>
            </a:r>
            <a:r>
              <a:rPr lang="en-US"/>
              <a:t>shopList</a:t>
            </a:r>
            <a:r>
              <a:rPr lang="en-US"/>
              <a:t> </a:t>
            </a:r>
            <a:r>
              <a:rPr lang="ko-KR"/>
              <a:t>브랜치를</a:t>
            </a:r>
            <a:r>
              <a:rPr lang="ko-KR"/>
              <a:t> 생성하면서 이동</a:t>
            </a:r>
            <a:endParaRPr/>
          </a:p>
          <a:p>
            <a:pPr marL="616150" lvl="1" indent="-285750">
              <a:lnSpc>
                <a:spcPct val="120000"/>
              </a:lnSpc>
              <a:spcBef>
                <a:spcPts val="0"/>
              </a:spcBef>
              <a:defRPr/>
            </a:pPr>
            <a:r>
              <a:rPr lang="ko-KR"/>
              <a:t>쉘 프롬프트가  </a:t>
            </a:r>
            <a:r>
              <a:rPr lang="en-US"/>
              <a:t>sample git:(main)</a:t>
            </a:r>
            <a:r>
              <a:rPr lang="ko-KR"/>
              <a:t>에서 </a:t>
            </a:r>
            <a:r>
              <a:rPr lang="en-US"/>
              <a:t></a:t>
            </a:r>
            <a:r>
              <a:rPr lang="ko-KR"/>
              <a:t> </a:t>
            </a:r>
            <a:r>
              <a:rPr lang="en-US"/>
              <a:t>sample git:(mom-</a:t>
            </a:r>
            <a:r>
              <a:rPr lang="en-US"/>
              <a:t>shopList</a:t>
            </a:r>
            <a:r>
              <a:rPr lang="en-US"/>
              <a:t>)</a:t>
            </a:r>
            <a:r>
              <a:rPr lang="ko-KR"/>
              <a:t>로 변경</a:t>
            </a:r>
            <a:endParaRPr lang="en-US"/>
          </a:p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spc="0">
              <a:solidFill>
                <a:schemeClr val="tx1"/>
              </a:solidFill>
              <a:latin typeface="나눔바른고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협업 시 사용 명령어 </a:t>
            </a:r>
            <a:r>
              <a:rPr lang="en-US"/>
              <a:t>(1/5)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22</a:t>
            </a:fld>
            <a:endParaRPr 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537108" y="2126683"/>
            <a:ext cx="8069784" cy="5436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git switch -c </a:t>
            </a:r>
            <a:r>
              <a:rPr lang="en-US" sz="120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mom-</a:t>
            </a:r>
            <a:r>
              <a:rPr lang="en-US" sz="120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shopList</a:t>
            </a: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 # </a:t>
            </a: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gsw</a:t>
            </a: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 -c </a:t>
            </a:r>
            <a:r>
              <a:rPr lang="en-US" sz="120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mom-</a:t>
            </a:r>
            <a:r>
              <a:rPr lang="en-US" sz="120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shopList</a:t>
            </a:r>
            <a:endParaRPr sz="1200" b="0" i="0" u="none" strike="noStrike" cap="none" spc="0">
              <a:solidFill>
                <a:srgbClr val="F2F2F2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7108" y="3772420"/>
            <a:ext cx="8069784" cy="723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branch 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mom-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shopList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swtich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mom-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shopList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37108" y="5598335"/>
            <a:ext cx="8069784" cy="5935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Switched to a new branch '</a:t>
            </a:r>
            <a:r>
              <a:rPr lang="en-US" sz="1200">
                <a:solidFill>
                  <a:schemeClr val="bg1"/>
                </a:solidFill>
                <a:latin typeface="나눔바른고딕"/>
                <a:ea typeface="Consolas"/>
                <a:cs typeface="Consolas"/>
              </a:rPr>
              <a:t> mom-</a:t>
            </a:r>
            <a:r>
              <a:rPr lang="en-US" sz="1200">
                <a:solidFill>
                  <a:schemeClr val="bg1"/>
                </a:solidFill>
                <a:latin typeface="나눔바른고딕"/>
                <a:ea typeface="Consolas"/>
                <a:cs typeface="Consolas"/>
              </a:rPr>
              <a:t>shopList</a:t>
            </a:r>
            <a:r>
              <a:rPr lang="en-US" sz="1200">
                <a:solidFill>
                  <a:schemeClr val="bg1"/>
                </a:solidFill>
                <a:latin typeface="나눔바른고딕"/>
                <a:ea typeface="Consolas"/>
                <a:cs typeface="Consolas"/>
              </a:rPr>
              <a:t>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'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0">
                <a:solidFill>
                  <a:schemeClr val="tx1"/>
                </a:solidFill>
                <a:latin typeface="나눔바른고딕"/>
                <a:ea typeface="굴림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새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브랜치에서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작업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sz="1600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/>
              <a:t>새 </a:t>
            </a:r>
            <a:r>
              <a:rPr lang="ko-KR"/>
              <a:t>브랜치에서</a:t>
            </a:r>
            <a:r>
              <a:rPr lang="ko-KR"/>
              <a:t> 새 </a:t>
            </a:r>
            <a:r>
              <a:rPr lang="ko-KR"/>
              <a:t>커밋을</a:t>
            </a:r>
            <a:r>
              <a:rPr lang="ko-KR"/>
              <a:t> 작성</a:t>
            </a:r>
            <a:endParaRPr lang="en-US"/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  <a:ea typeface="굴림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작업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/>
              <a:t>orange, avocado </a:t>
            </a:r>
            <a:r>
              <a:rPr lang="ko-KR"/>
              <a:t>추가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/>
              <a:t> 전체 변경사항을 인덱스에 추가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/>
              <a:t> </a:t>
            </a:r>
            <a:r>
              <a:rPr lang="en-US"/>
              <a:t>commit</a:t>
            </a:r>
            <a:r>
              <a:rPr lang="ko-KR"/>
              <a:t> 작성</a:t>
            </a:r>
            <a:endParaRPr lang="en-US"/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00" b="0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실습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 b="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 b="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 b="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>
                <a:solidFill>
                  <a:schemeClr val="tx1"/>
                </a:solidFill>
                <a:latin typeface="나눔바른고딕"/>
              </a:rPr>
              <a:t>결과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800" b="0" spc="0">
              <a:solidFill>
                <a:schemeClr val="tx1"/>
              </a:solidFill>
              <a:latin typeface="나눔바른고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협업 시 사용 명령어 </a:t>
            </a:r>
            <a:r>
              <a:rPr lang="en-US"/>
              <a:t>(2/5)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23</a:t>
            </a:fld>
            <a:endParaRPr 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537108" y="3522803"/>
            <a:ext cx="8069784" cy="1183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F2F2F2"/>
                </a:solidFill>
                <a:latin typeface="Consolas"/>
              </a:rPr>
              <a:t>&gt; </a:t>
            </a:r>
            <a:r>
              <a:rPr lang="ko-KR" sz="1200">
                <a:solidFill>
                  <a:srgbClr val="F2F2F2"/>
                </a:solidFill>
                <a:latin typeface="Consolas"/>
              </a:rPr>
              <a:t>“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orange</a:t>
            </a:r>
            <a:r>
              <a:rPr lang="ko-KR" sz="1200">
                <a:solidFill>
                  <a:srgbClr val="F2F2F2"/>
                </a:solidFill>
                <a:latin typeface="Consolas"/>
              </a:rPr>
              <a:t>" &gt;&gt; 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mom-</a:t>
            </a:r>
            <a:r>
              <a:rPr lang="ko-KR" sz="1200">
                <a:solidFill>
                  <a:srgbClr val="F2F2F2"/>
                </a:solidFill>
                <a:latin typeface="Consolas"/>
              </a:rPr>
              <a:t>shopList.txt</a:t>
            </a:r>
            <a:endParaRPr lang="en-US" sz="1200">
              <a:solidFill>
                <a:srgbClr val="F2F2F2"/>
              </a:solidFill>
              <a:latin typeface="Consolas"/>
            </a:endParaRPr>
          </a:p>
          <a:p>
            <a:pPr>
              <a:defRPr/>
            </a:pPr>
            <a:r>
              <a:rPr lang="en-US" sz="1200">
                <a:solidFill>
                  <a:srgbClr val="F2F2F2"/>
                </a:solidFill>
                <a:latin typeface="Consolas"/>
              </a:rPr>
              <a:t>&gt; </a:t>
            </a:r>
            <a:r>
              <a:rPr lang="ko-KR" sz="1200">
                <a:solidFill>
                  <a:srgbClr val="F2F2F2"/>
                </a:solidFill>
                <a:latin typeface="Consolas"/>
              </a:rPr>
              <a:t>“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avocado</a:t>
            </a:r>
            <a:r>
              <a:rPr lang="ko-KR" sz="1200">
                <a:solidFill>
                  <a:srgbClr val="F2F2F2"/>
                </a:solidFill>
                <a:latin typeface="Consolas"/>
              </a:rPr>
              <a:t>" &gt;&gt; 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mom-</a:t>
            </a:r>
            <a:r>
              <a:rPr lang="ko-KR" sz="1200">
                <a:solidFill>
                  <a:srgbClr val="F2F2F2"/>
                </a:solidFill>
                <a:latin typeface="Consolas"/>
              </a:rPr>
              <a:t>shopList.txt</a:t>
            </a:r>
            <a:br>
              <a:rPr lang="en-US" sz="1200">
                <a:solidFill>
                  <a:srgbClr val="F2F2F2"/>
                </a:solidFill>
                <a:latin typeface="Consolas"/>
              </a:rPr>
            </a:br>
            <a:r>
              <a:rPr lang="en-US" sz="1200">
                <a:solidFill>
                  <a:srgbClr val="F2F2F2"/>
                </a:solidFill>
                <a:latin typeface="Consolas"/>
              </a:rPr>
              <a:t>&gt; git add . # 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gaa</a:t>
            </a:r>
            <a:endParaRPr lang="en-US" sz="1200">
              <a:solidFill>
                <a:srgbClr val="F2F2F2"/>
              </a:solidFill>
              <a:latin typeface="Consolas"/>
            </a:endParaRPr>
          </a:p>
          <a:p>
            <a:pPr>
              <a:defRPr/>
            </a:pPr>
            <a:r>
              <a:rPr lang="en-US" sz="1200">
                <a:solidFill>
                  <a:srgbClr val="F2F2F2"/>
                </a:solidFill>
                <a:latin typeface="Consolas"/>
              </a:rPr>
              <a:t>&gt; git commit -m “plus orange, avocado" # 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gc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 -m "plus orange, avocado"</a:t>
            </a:r>
            <a:endParaRPr sz="1200">
              <a:solidFill>
                <a:srgbClr val="F2F2F2"/>
              </a:solidFill>
              <a:latin typeface="Consola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37108" y="5174967"/>
            <a:ext cx="8069784" cy="1084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[mom-</a:t>
            </a: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shopList</a:t>
            </a: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 1b528c8] </a:t>
            </a:r>
            <a:r>
              <a:rPr lang="en-US" sz="1200">
                <a:solidFill>
                  <a:srgbClr val="F2F2F2"/>
                </a:solidFill>
                <a:latin typeface="Consolas"/>
              </a:rPr>
              <a:t>plus orange, avocado</a:t>
            </a:r>
            <a:endParaRPr lang="en-US" sz="1200" b="0" i="0" u="none" strike="noStrike" cap="none" spc="0">
              <a:solidFill>
                <a:srgbClr val="F2F2F2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 1 files changed, 2 insertions(+)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 create mode 100644 orange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 create mode 100644 </a:t>
            </a:r>
            <a:r>
              <a:rPr lang="en-US" sz="1200">
                <a:solidFill>
                  <a:srgbClr val="F2F2F2"/>
                </a:solidFill>
                <a:latin typeface="Consolas"/>
                <a:ea typeface="Consolas"/>
                <a:cs typeface="Consolas"/>
              </a:rPr>
              <a:t>avocado</a:t>
            </a:r>
            <a:endParaRPr sz="1200" b="0" i="0" u="none" strike="noStrike" cap="none" spc="0">
              <a:solidFill>
                <a:srgbClr val="F2F2F2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/>
          <a:lstStyle/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spc="0">
                <a:solidFill>
                  <a:schemeClr val="tx1"/>
                </a:solidFill>
                <a:latin typeface="나눔바른고딕"/>
                <a:ea typeface="굴림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switch (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변경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)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브랜치에서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진행한 작업이 기존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브랜치와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독립적인 것을 확인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작업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이동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00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실습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16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>
                <a:solidFill>
                  <a:schemeClr val="tx1"/>
                </a:solidFill>
                <a:latin typeface="나눔바른고딕"/>
              </a:rPr>
              <a:t>결과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1600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>
                <a:solidFill>
                  <a:schemeClr val="tx1"/>
                </a:solidFill>
                <a:latin typeface="나눔바른고딕"/>
              </a:rPr>
              <a:t> 쉘 프롬프트가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(mom-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)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에서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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(main)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로 변경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브랜치에서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추가한 </a:t>
            </a:r>
            <a:r>
              <a:rPr lang="en-US"/>
              <a:t>orange, avocado</a:t>
            </a:r>
            <a:r>
              <a:rPr lang="ko-KR"/>
              <a:t>가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사라짐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>
                <a:solidFill>
                  <a:schemeClr val="tx1"/>
                </a:solidFill>
                <a:latin typeface="나눔바른고딕"/>
              </a:rPr>
              <a:t> 이전 상태로 돌아온 것을 확인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800" b="0" spc="0">
              <a:solidFill>
                <a:schemeClr val="tx1"/>
              </a:solidFill>
              <a:latin typeface="나눔바른고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협업 시 사용 명령어 </a:t>
            </a:r>
            <a:r>
              <a:rPr lang="en-US"/>
              <a:t>(3/5)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24</a:t>
            </a:fld>
            <a:endParaRPr 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507475" y="2918554"/>
            <a:ext cx="8069784" cy="6296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switch main #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gsw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main,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gsw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한칸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띄고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&lt;tab&gt;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을 눌러보세요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07475" y="4169482"/>
            <a:ext cx="8069784" cy="5436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Switched to branch 'main'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>
            <a:normAutofit/>
          </a:bodyPr>
          <a:lstStyle/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>
                <a:solidFill>
                  <a:srgbClr val="2C3E50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merge (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합치기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)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sz="2000" b="1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에서 작업한 내용을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에 합침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와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브랜치의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차이는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orange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와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avocado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가 추가된 것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762400" lvl="2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800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 sz="1800">
                <a:solidFill>
                  <a:schemeClr val="tx1"/>
                </a:solidFill>
                <a:latin typeface="나눔바른고딕"/>
              </a:rPr>
              <a:t>이때</a:t>
            </a:r>
            <a:r>
              <a:rPr lang="en-US" sz="1800">
                <a:solidFill>
                  <a:schemeClr val="tx1"/>
                </a:solidFill>
                <a:latin typeface="나눔바른고딕"/>
              </a:rPr>
              <a:t> Git</a:t>
            </a:r>
            <a:r>
              <a:rPr lang="ko-KR" sz="1800">
                <a:solidFill>
                  <a:schemeClr val="tx1"/>
                </a:solidFill>
                <a:latin typeface="나눔바른고딕"/>
              </a:rPr>
              <a:t>은 동일한 파일을 수정하지 않으면 자동으로 </a:t>
            </a:r>
            <a:r>
              <a:rPr lang="ko-KR" sz="1800">
                <a:solidFill>
                  <a:schemeClr val="tx1"/>
                </a:solidFill>
                <a:latin typeface="나눔바른고딕"/>
              </a:rPr>
              <a:t>머지</a:t>
            </a:r>
            <a:endParaRPr lang="en-US" sz="1800">
              <a:solidFill>
                <a:schemeClr val="tx1"/>
              </a:solidFill>
              <a:latin typeface="나눔바른고딕"/>
            </a:endParaRPr>
          </a:p>
          <a:p>
            <a:pPr marL="762400" lvl="2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800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 sz="1800">
                <a:solidFill>
                  <a:schemeClr val="tx1"/>
                </a:solidFill>
                <a:latin typeface="나눔바른고딕"/>
              </a:rPr>
              <a:t>같은 파일을 수정했더라도 서로 다른 줄을 수정하면 자동으로 </a:t>
            </a:r>
            <a:r>
              <a:rPr lang="ko-KR" sz="1800">
                <a:solidFill>
                  <a:schemeClr val="tx1"/>
                </a:solidFill>
                <a:latin typeface="나눔바른고딕"/>
              </a:rPr>
              <a:t>머지</a:t>
            </a:r>
            <a:endParaRPr lang="en-US" sz="18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작업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이동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브랜치의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수정사항을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머지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>
                <a:solidFill>
                  <a:schemeClr val="tx1"/>
                </a:solidFill>
                <a:latin typeface="나눔바른고딕"/>
              </a:rPr>
              <a:t> 전체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커밋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메시지 확인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실습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400" b="0">
              <a:solidFill>
                <a:srgbClr val="2C3E50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400" b="0">
              <a:solidFill>
                <a:srgbClr val="2C3E50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1400" b="0">
              <a:solidFill>
                <a:srgbClr val="2C3E50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800" spc="0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협업 시 사용 명령어 </a:t>
            </a:r>
            <a:r>
              <a:rPr lang="en-US"/>
              <a:t>(4/5)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25</a:t>
            </a:fld>
            <a:endParaRPr 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537108" y="4929313"/>
            <a:ext cx="8069784" cy="904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switch main #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gsw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main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merge 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mom-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shopList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# gm 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mom-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shopList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log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>
            <a:normAutofit/>
          </a:bodyPr>
          <a:lstStyle/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결과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에서 작업한 내용이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머지됨</a:t>
            </a:r>
            <a:endParaRPr lang="ko-KR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브랜치에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orange, avocado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파일이 추가된 것을 확인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mom-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shopList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에서 작성한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커밋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로그가 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main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브랜치에도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추가된 것 확인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800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800" spc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협업 시 사용 명령어 </a:t>
            </a:r>
            <a:r>
              <a:rPr lang="en-US"/>
              <a:t>(5/5)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26</a:t>
            </a:fld>
            <a:endParaRPr 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537108" y="1530881"/>
            <a:ext cx="8069784" cy="14445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Merge made by the 'recursive' strategy.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orange  | 1 +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avocado | 1 +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1 files changed, 2 insertions(+)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create mode 100644 orange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 create mode 100644 </a:t>
            </a: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avocado</a:t>
            </a:r>
            <a:endParaRPr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87359" y="4744596"/>
            <a:ext cx="8569282" cy="74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sz="3200" b="1">
                <a:solidFill>
                  <a:srgbClr val="005BAC"/>
                </a:solidFill>
                <a:latin typeface="나눔바른고딕"/>
                <a:ea typeface="나눔바른고딕"/>
              </a:rPr>
              <a:t>첫 </a:t>
            </a:r>
            <a:r>
              <a:rPr lang="ko-KR" sz="3200" b="1">
                <a:solidFill>
                  <a:srgbClr val="005BAC"/>
                </a:solidFill>
                <a:latin typeface="나눔바른고딕"/>
                <a:ea typeface="나눔바른고딕"/>
              </a:rPr>
              <a:t>머지</a:t>
            </a:r>
            <a:r>
              <a:rPr lang="ko-KR" sz="3200" b="1">
                <a:solidFill>
                  <a:srgbClr val="005BAC"/>
                </a:solidFill>
                <a:latin typeface="나눔바른고딕"/>
                <a:ea typeface="나눔바른고딕"/>
              </a:rPr>
              <a:t> 성공 </a:t>
            </a:r>
            <a:r>
              <a:rPr lang="en-US" sz="3200" b="1">
                <a:solidFill>
                  <a:srgbClr val="005BAC"/>
                </a:solidFill>
                <a:latin typeface="나눔바른고딕"/>
                <a:ea typeface="나눔바른고딕"/>
              </a:rPr>
              <a:t>!</a:t>
            </a:r>
            <a:endParaRPr lang="ko-KR" sz="3200">
              <a:solidFill>
                <a:srgbClr val="005BAC"/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Fork (repository</a:t>
            </a:r>
            <a:r>
              <a:rPr lang="ko-KR"/>
              <a:t> 복사하기</a:t>
            </a:r>
            <a:r>
              <a:rPr lang="en-US"/>
              <a:t>)</a:t>
            </a:r>
            <a:endParaRPr/>
          </a:p>
          <a:p>
            <a:pPr lvl="1">
              <a:defRPr/>
            </a:pPr>
            <a:r>
              <a:rPr lang="en-US"/>
              <a:t>Fork </a:t>
            </a:r>
            <a:r>
              <a:rPr lang="ko-KR"/>
              <a:t>항목을 클릭하여 </a:t>
            </a:r>
            <a:r>
              <a:rPr lang="en-US"/>
              <a:t>Project</a:t>
            </a:r>
            <a:r>
              <a:rPr lang="ko-KR"/>
              <a:t>를 복사</a:t>
            </a:r>
            <a:endParaRPr lang="en-US"/>
          </a:p>
          <a:p>
            <a:pPr marL="203400" lvl="1" indent="0">
              <a:buNone/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en-US"/>
              <a:t>Project URL</a:t>
            </a:r>
            <a:r>
              <a:rPr lang="ko-KR"/>
              <a:t>의 </a:t>
            </a:r>
            <a:r>
              <a:rPr lang="en-US"/>
              <a:t>“Select a namespace” </a:t>
            </a:r>
            <a:r>
              <a:rPr lang="ko-KR"/>
              <a:t>에서 </a:t>
            </a:r>
            <a:r>
              <a:rPr lang="en-US"/>
              <a:t>‘Personal project </a:t>
            </a:r>
            <a:r>
              <a:rPr lang="ko-KR"/>
              <a:t>명</a:t>
            </a:r>
            <a:r>
              <a:rPr lang="en-US"/>
              <a:t>’ </a:t>
            </a:r>
            <a:r>
              <a:rPr lang="ko-KR"/>
              <a:t>을 선택</a:t>
            </a:r>
            <a:endParaRPr lang="en-US"/>
          </a:p>
          <a:p>
            <a:pPr lvl="2">
              <a:defRPr/>
            </a:pPr>
            <a:r>
              <a:rPr lang="ko-KR"/>
              <a:t>예시</a:t>
            </a:r>
            <a:r>
              <a:rPr lang="en-US"/>
              <a:t>) yyj_a95</a:t>
            </a:r>
            <a:r>
              <a:rPr lang="ko-KR"/>
              <a:t> </a:t>
            </a:r>
            <a:endParaRPr lang="en-US"/>
          </a:p>
          <a:p>
            <a:pPr lvl="1">
              <a:defRPr/>
            </a:pPr>
            <a:r>
              <a:rPr lang="ko-KR"/>
              <a:t>선택 후 </a:t>
            </a:r>
            <a:r>
              <a:rPr lang="en-US">
                <a:solidFill>
                  <a:schemeClr val="bg1"/>
                </a:solidFill>
                <a:highlight>
                  <a:srgbClr val="005BAC"/>
                </a:highlight>
              </a:rPr>
              <a:t>Fork project </a:t>
            </a:r>
            <a:r>
              <a:rPr lang="ko-KR"/>
              <a:t>클릭</a:t>
            </a: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(1/9)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grpSp>
        <p:nvGrpSpPr>
          <p:cNvPr id="24" name="그룹 23"/>
          <p:cNvGrpSpPr/>
          <p:nvPr/>
        </p:nvGrpSpPr>
        <p:grpSpPr bwMode="auto">
          <a:xfrm>
            <a:off x="967812" y="3543782"/>
            <a:ext cx="5319522" cy="2445217"/>
            <a:chOff x="967812" y="3543782"/>
            <a:chExt cx="5319522" cy="244521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67812" y="3543782"/>
              <a:ext cx="5319522" cy="236793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 bwMode="auto">
            <a:xfrm>
              <a:off x="3283865" y="3953869"/>
              <a:ext cx="1029902" cy="3814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314432" y="5607594"/>
              <a:ext cx="581168" cy="3814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</p:grpSp>
      <p:grpSp>
        <p:nvGrpSpPr>
          <p:cNvPr id="23" name="그룹 22"/>
          <p:cNvGrpSpPr/>
          <p:nvPr/>
        </p:nvGrpSpPr>
        <p:grpSpPr bwMode="auto">
          <a:xfrm>
            <a:off x="967811" y="1800990"/>
            <a:ext cx="5356789" cy="476690"/>
            <a:chOff x="967811" y="1800990"/>
            <a:chExt cx="5356789" cy="47669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967811" y="1800990"/>
              <a:ext cx="5319522" cy="47669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 bwMode="auto">
            <a:xfrm>
              <a:off x="5743432" y="1800990"/>
              <a:ext cx="581168" cy="3814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Personal Project </a:t>
            </a:r>
            <a:r>
              <a:rPr lang="ko-KR"/>
              <a:t>에서 </a:t>
            </a:r>
            <a:r>
              <a:rPr lang="en-US"/>
              <a:t>Fork</a:t>
            </a:r>
            <a:r>
              <a:rPr lang="ko-KR"/>
              <a:t>된 프로젝트 확인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clone</a:t>
            </a:r>
            <a:r>
              <a:rPr lang="ko-KR"/>
              <a:t> 버튼을 눌러 해당 </a:t>
            </a:r>
            <a:r>
              <a:rPr lang="en-US"/>
              <a:t>URL </a:t>
            </a:r>
            <a:r>
              <a:rPr lang="ko-KR"/>
              <a:t>복사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chemeClr val="bg1"/>
                </a:solidFill>
                <a:highlight>
                  <a:srgbClr val="005BAC"/>
                </a:highlight>
              </a:rPr>
              <a:t>clone</a:t>
            </a:r>
            <a:r>
              <a:rPr lang="en-US">
                <a:solidFill>
                  <a:schemeClr val="tx1"/>
                </a:solidFill>
              </a:rPr>
              <a:t> – clone with HTTPS - 	    Copy URL</a:t>
            </a:r>
            <a:endParaRPr/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(2/9)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grpSp>
        <p:nvGrpSpPr>
          <p:cNvPr id="11" name="그룹 10"/>
          <p:cNvGrpSpPr/>
          <p:nvPr/>
        </p:nvGrpSpPr>
        <p:grpSpPr bwMode="auto">
          <a:xfrm>
            <a:off x="875098" y="1401170"/>
            <a:ext cx="7195532" cy="2104030"/>
            <a:chOff x="875098" y="1401170"/>
            <a:chExt cx="7195532" cy="210403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52196" y="1473470"/>
              <a:ext cx="7118434" cy="203173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875098" y="1401170"/>
              <a:ext cx="894435" cy="2582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882631" y="3090270"/>
              <a:ext cx="1961236" cy="3387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03134" y="3960208"/>
            <a:ext cx="397710" cy="43386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 bwMode="auto">
          <a:xfrm>
            <a:off x="404812" y="4191066"/>
            <a:ext cx="7665818" cy="1298906"/>
            <a:chOff x="404812" y="4191066"/>
            <a:chExt cx="7665818" cy="12989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6170380" y="4191066"/>
              <a:ext cx="1900250" cy="1286942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404812" y="4547073"/>
              <a:ext cx="5081883" cy="57492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 bwMode="auto">
            <a:xfrm>
              <a:off x="5054605" y="4511651"/>
              <a:ext cx="447218" cy="2582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742767" y="4576239"/>
              <a:ext cx="232833" cy="2582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cxnSp>
          <p:nvCxnSpPr>
            <p:cNvPr id="28" name="직선 연결선 27"/>
            <p:cNvCxnSpPr>
              <a:cxnSpLocks/>
            </p:cNvCxnSpPr>
            <p:nvPr/>
          </p:nvCxnSpPr>
          <p:spPr bwMode="auto">
            <a:xfrm flipV="1">
              <a:off x="5501822" y="4191066"/>
              <a:ext cx="653709" cy="320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cxnSpLocks/>
            </p:cNvCxnSpPr>
            <p:nvPr/>
          </p:nvCxnSpPr>
          <p:spPr bwMode="auto">
            <a:xfrm>
              <a:off x="5486695" y="4769949"/>
              <a:ext cx="683685" cy="7200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ko-KR">
                <a:solidFill>
                  <a:schemeClr val="tx1"/>
                </a:solidFill>
              </a:rPr>
              <a:t>터미널에서 </a:t>
            </a:r>
            <a:r>
              <a:rPr lang="en-US">
                <a:solidFill>
                  <a:schemeClr val="tx1"/>
                </a:solidFill>
              </a:rPr>
              <a:t>git clone</a:t>
            </a:r>
            <a:endParaRPr/>
          </a:p>
          <a:p>
            <a:pPr lvl="1">
              <a:defRPr/>
            </a:pPr>
            <a:r>
              <a:rPr lang="ko-KR">
                <a:solidFill>
                  <a:schemeClr val="tx1"/>
                </a:solidFill>
              </a:rPr>
              <a:t>복사한 </a:t>
            </a:r>
            <a:r>
              <a:rPr lang="en-US">
                <a:solidFill>
                  <a:schemeClr val="tx1"/>
                </a:solidFill>
              </a:rPr>
              <a:t>URL</a:t>
            </a:r>
            <a:r>
              <a:rPr lang="ko-KR">
                <a:solidFill>
                  <a:schemeClr val="tx1"/>
                </a:solidFill>
              </a:rPr>
              <a:t>을 터미널 </a:t>
            </a:r>
            <a:r>
              <a:rPr lang="en-US">
                <a:solidFill>
                  <a:schemeClr val="tx1"/>
                </a:solidFill>
              </a:rPr>
              <a:t>git clone </a:t>
            </a:r>
            <a:r>
              <a:rPr lang="ko-KR">
                <a:solidFill>
                  <a:schemeClr val="tx1"/>
                </a:solidFill>
              </a:rPr>
              <a:t>명령어 다음 붙여넣기</a:t>
            </a: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Project </a:t>
            </a:r>
            <a:r>
              <a:rPr lang="ko-KR">
                <a:solidFill>
                  <a:schemeClr val="tx1"/>
                </a:solidFill>
              </a:rPr>
              <a:t>파일 확인하고</a:t>
            </a:r>
            <a:r>
              <a:rPr lang="en-US">
                <a:solidFill>
                  <a:schemeClr val="tx1"/>
                </a:solidFill>
              </a:rPr>
              <a:t>(ls)</a:t>
            </a:r>
            <a:r>
              <a:rPr lang="ko-KR">
                <a:solidFill>
                  <a:schemeClr val="tx1"/>
                </a:solidFill>
              </a:rPr>
              <a:t> 경로로 들어가기</a:t>
            </a:r>
            <a:r>
              <a:rPr lang="en-US">
                <a:solidFill>
                  <a:schemeClr val="tx1"/>
                </a:solidFill>
              </a:rPr>
              <a:t>(cd)</a:t>
            </a:r>
            <a:endParaRPr/>
          </a:p>
          <a:p>
            <a:pPr lvl="1">
              <a:defRPr/>
            </a:pPr>
            <a:r>
              <a:rPr lang="en-US" sz="1800">
                <a:solidFill>
                  <a:schemeClr val="bg1"/>
                </a:solidFill>
                <a:highlight>
                  <a:srgbClr val="191D20"/>
                </a:highlight>
              </a:rPr>
              <a:t>&gt; 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ls</a:t>
            </a:r>
            <a:r>
              <a:rPr lang="ko-KR">
                <a:solidFill>
                  <a:schemeClr val="bg1"/>
                </a:solidFill>
                <a:highlight>
                  <a:srgbClr val="191D20"/>
                </a:highlight>
              </a:rPr>
              <a:t> </a:t>
            </a:r>
            <a:r>
              <a:rPr lang="ko-KR" sz="1800">
                <a:solidFill>
                  <a:schemeClr val="bg1"/>
                </a:solidFill>
                <a:highlight>
                  <a:srgbClr val="191D20"/>
                </a:highlight>
              </a:rPr>
              <a:t> 파일명</a:t>
            </a:r>
            <a:endParaRPr lang="en-US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sz="1800">
                <a:solidFill>
                  <a:schemeClr val="bg1"/>
                </a:solidFill>
                <a:highlight>
                  <a:srgbClr val="191D20"/>
                </a:highlight>
              </a:rPr>
              <a:t>&gt; cd</a:t>
            </a:r>
            <a:r>
              <a:rPr lang="ko-KR" sz="1800">
                <a:solidFill>
                  <a:schemeClr val="bg1"/>
                </a:solidFill>
                <a:highlight>
                  <a:srgbClr val="191D20"/>
                </a:highlight>
              </a:rPr>
              <a:t> 파일명</a:t>
            </a:r>
            <a:endParaRPr lang="en-US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git config (</a:t>
            </a:r>
            <a:r>
              <a:rPr lang="ko-KR">
                <a:solidFill>
                  <a:schemeClr val="tx1"/>
                </a:solidFill>
              </a:rPr>
              <a:t>이름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ko-KR">
                <a:solidFill>
                  <a:schemeClr val="tx1"/>
                </a:solidFill>
              </a:rPr>
              <a:t>이메일 등록</a:t>
            </a:r>
            <a:r>
              <a:rPr lang="en-US">
                <a:solidFill>
                  <a:schemeClr val="tx1"/>
                </a:solidFill>
              </a:rPr>
              <a:t>)</a:t>
            </a:r>
            <a:endParaRPr/>
          </a:p>
          <a:p>
            <a:pPr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(3/9)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29</a:t>
            </a:fld>
            <a:endParaRPr 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537108" y="1760147"/>
            <a:ext cx="8069784" cy="5681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❯ git clone https://git.acslc.synology.me/</a:t>
            </a:r>
            <a:r>
              <a:rPr lang="en-US" sz="1200" b="0" i="0" u="none" strike="noStrike" cap="none" spc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yyj_a95/git-seminar.git</a:t>
            </a:r>
            <a:endParaRPr lang="en-US" sz="1200" b="0" i="0" u="none" strike="noStrike" cap="none" spc="0">
              <a:solidFill>
                <a:srgbClr val="FF0000"/>
              </a:solidFill>
              <a:highlight>
                <a:srgbClr val="FF0000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7108" y="4029931"/>
            <a:ext cx="8069784" cy="772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❯ git config user.name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YejiYang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❯ git config user.email yyj_a95@inha.edu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 </a:t>
            </a:r>
            <a:r>
              <a:rPr lang="ko-KR"/>
              <a:t>개념 </a:t>
            </a:r>
            <a:r>
              <a:rPr lang="en-US"/>
              <a:t>&amp; </a:t>
            </a:r>
            <a:r>
              <a:rPr lang="ko-KR"/>
              <a:t>기본 기능 소개</a:t>
            </a:r>
            <a:endParaRPr lang="ko-KR" sz="2000"/>
          </a:p>
        </p:txBody>
      </p:sp>
      <p:graphicFrame>
        <p:nvGraphicFramePr>
          <p:cNvPr id="5" name="표 7"/>
          <p:cNvGraphicFramePr>
            <a:graphicFrameLocks xmlns:a="http://schemas.openxmlformats.org/drawingml/2006/main" noGrp="1"/>
          </p:cNvGraphicFramePr>
          <p:nvPr/>
        </p:nvGraphicFramePr>
        <p:xfrm>
          <a:off x="716335" y="4709556"/>
          <a:ext cx="5913066" cy="147877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913066"/>
              </a:tblGrid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Git</a:t>
                      </a:r>
                      <a:r>
                        <a:rPr lang="ko-KR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 개념 및 필요성</a:t>
                      </a:r>
                      <a:endParaRPr/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ko-KR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기본 기능 및 작동 원리</a:t>
                      </a:r>
                      <a:endParaRPr/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Git &amp; Gitlab &amp; </a:t>
                      </a: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Github</a:t>
                      </a:r>
                      <a:endParaRPr lang="ko-KR" sz="2400" b="1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</a:t>
            </a:fld>
            <a:endParaRPr 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ko-KR">
                <a:solidFill>
                  <a:schemeClr val="tx1"/>
                </a:solidFill>
              </a:rPr>
              <a:t>실습 복습</a:t>
            </a: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>
                <a:solidFill>
                  <a:schemeClr val="tx1"/>
                </a:solidFill>
              </a:rPr>
              <a:t>gitlab</a:t>
            </a:r>
            <a:r>
              <a:rPr lang="ko-KR">
                <a:solidFill>
                  <a:schemeClr val="tx1"/>
                </a:solidFill>
              </a:rPr>
              <a:t>에 연결된 로컬 폴더에서 각자 이름으로 폴더를 생성하여 명령어 복습</a:t>
            </a:r>
            <a:endParaRPr 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ko-KR">
                <a:solidFill>
                  <a:schemeClr val="tx1"/>
                </a:solidFill>
              </a:rPr>
              <a:t>브랜치</a:t>
            </a:r>
            <a:endParaRPr lang="en-US">
              <a:solidFill>
                <a:schemeClr val="tx1"/>
              </a:solidFill>
            </a:endParaRPr>
          </a:p>
          <a:p>
            <a:pPr lvl="3">
              <a:defRPr/>
            </a:pPr>
            <a:r>
              <a:rPr lang="ko-KR">
                <a:solidFill>
                  <a:schemeClr val="tx1"/>
                </a:solidFill>
              </a:rPr>
              <a:t>이번주 저녁메뉴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tx1"/>
                </a:solidFill>
              </a:rPr>
              <a:t>dinner_menu</a:t>
            </a:r>
            <a:r>
              <a:rPr lang="en-US">
                <a:solidFill>
                  <a:schemeClr val="tx1"/>
                </a:solidFill>
              </a:rPr>
              <a:t>_</a:t>
            </a:r>
            <a:r>
              <a:rPr lang="ko-KR">
                <a:solidFill>
                  <a:schemeClr val="tx1"/>
                </a:solidFill>
              </a:rPr>
              <a:t>이름</a:t>
            </a:r>
            <a:r>
              <a:rPr lang="en-US">
                <a:solidFill>
                  <a:schemeClr val="tx1"/>
                </a:solidFill>
              </a:rPr>
              <a:t>)</a:t>
            </a:r>
            <a:endParaRPr/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>
                <a:solidFill>
                  <a:schemeClr val="tx1"/>
                </a:solidFill>
              </a:rPr>
              <a:t>명령어</a:t>
            </a:r>
            <a:endParaRPr lang="en-US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config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status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add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commit –m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reset /revert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switch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merge</a:t>
            </a:r>
            <a:endParaRPr/>
          </a:p>
          <a:p>
            <a:pPr lvl="2">
              <a:defRPr/>
            </a:pPr>
            <a:r>
              <a:rPr lang="en-US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(4/9)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30</a:t>
            </a:fld>
            <a:endParaRPr lang="ko-KR"/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push (</a:t>
            </a:r>
            <a:r>
              <a:rPr lang="ko-KR"/>
              <a:t>파일 올리기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ko-KR">
                <a:solidFill>
                  <a:schemeClr val="tx1"/>
                </a:solidFill>
              </a:rPr>
              <a:t>실습 복습을 통하여 생성한 파일을 </a:t>
            </a:r>
            <a:r>
              <a:rPr lang="en-US">
                <a:solidFill>
                  <a:schemeClr val="tx1"/>
                </a:solidFill>
              </a:rPr>
              <a:t>gitlab</a:t>
            </a:r>
            <a:r>
              <a:rPr lang="ko-KR">
                <a:solidFill>
                  <a:schemeClr val="tx1"/>
                </a:solidFill>
              </a:rPr>
              <a:t>에 </a:t>
            </a:r>
            <a:r>
              <a:rPr lang="en-US">
                <a:solidFill>
                  <a:schemeClr val="tx1"/>
                </a:solidFill>
              </a:rPr>
              <a:t>push </a:t>
            </a:r>
            <a:r>
              <a:rPr lang="ko-KR">
                <a:solidFill>
                  <a:schemeClr val="tx1"/>
                </a:solidFill>
              </a:rPr>
              <a:t>명령어를 사용하여 올리기</a:t>
            </a: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>
                <a:solidFill>
                  <a:schemeClr val="tx1"/>
                </a:solidFill>
              </a:rPr>
              <a:t>만약 새로 만든 </a:t>
            </a:r>
            <a:r>
              <a:rPr lang="en-US">
                <a:solidFill>
                  <a:schemeClr val="tx1"/>
                </a:solidFill>
              </a:rPr>
              <a:t>branch</a:t>
            </a:r>
            <a:r>
              <a:rPr lang="ko-KR">
                <a:solidFill>
                  <a:schemeClr val="tx1"/>
                </a:solidFill>
              </a:rPr>
              <a:t>를 업로드하고 싶다면 </a:t>
            </a:r>
            <a:r>
              <a:rPr lang="en-US">
                <a:solidFill>
                  <a:schemeClr val="tx1"/>
                </a:solidFill>
              </a:rPr>
              <a:t>origin </a:t>
            </a:r>
            <a:r>
              <a:rPr lang="ko-KR">
                <a:solidFill>
                  <a:schemeClr val="tx1"/>
                </a:solidFill>
              </a:rPr>
              <a:t>뒤에 해당 </a:t>
            </a:r>
            <a:r>
              <a:rPr lang="en-US">
                <a:solidFill>
                  <a:schemeClr val="tx1"/>
                </a:solidFill>
              </a:rPr>
              <a:t>branch </a:t>
            </a:r>
            <a:r>
              <a:rPr lang="ko-KR">
                <a:solidFill>
                  <a:schemeClr val="tx1"/>
                </a:solidFill>
              </a:rPr>
              <a:t>명을 넣기</a:t>
            </a: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(5/9)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31</a:t>
            </a:fld>
            <a:endParaRPr 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537108" y="1781319"/>
            <a:ext cx="8069784" cy="5436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git push –u origin main</a:t>
            </a:r>
            <a:endParaRPr sz="120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sp>
        <p:nvSpPr>
          <p:cNvPr id="11" name="직사각형 10"/>
          <p:cNvSpPr/>
          <p:nvPr/>
        </p:nvSpPr>
        <p:spPr bwMode="auto">
          <a:xfrm>
            <a:off x="537108" y="3132210"/>
            <a:ext cx="8069784" cy="5935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120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git push –u origin </a:t>
            </a:r>
            <a:r>
              <a:rPr lang="ko-KR" sz="1200">
                <a:solidFill>
                  <a:srgbClr val="FF0000"/>
                </a:solidFill>
                <a:latin typeface="Consolas"/>
                <a:cs typeface="Consolas"/>
              </a:rPr>
              <a:t>새로운 </a:t>
            </a:r>
            <a:r>
              <a:rPr lang="en-US" sz="1200">
                <a:solidFill>
                  <a:srgbClr val="FF0000"/>
                </a:solidFill>
                <a:latin typeface="Consolas"/>
                <a:cs typeface="Consolas"/>
              </a:rPr>
              <a:t>branch </a:t>
            </a:r>
            <a:r>
              <a:rPr lang="ko-KR" sz="1200">
                <a:solidFill>
                  <a:srgbClr val="FF0000"/>
                </a:solidFill>
                <a:latin typeface="Consolas"/>
                <a:cs typeface="Consolas"/>
              </a:rPr>
              <a:t>이름</a:t>
            </a:r>
            <a:endParaRPr sz="120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merge &amp; request</a:t>
            </a:r>
            <a:endParaRPr/>
          </a:p>
          <a:p>
            <a:pPr lvl="1">
              <a:defRPr/>
            </a:pPr>
            <a:r>
              <a:rPr lang="en-US"/>
              <a:t>1</a:t>
            </a:r>
            <a:r>
              <a:rPr lang="ko-KR"/>
              <a:t> </a:t>
            </a:r>
            <a:r>
              <a:rPr lang="en-US"/>
              <a:t>:</a:t>
            </a:r>
            <a:r>
              <a:rPr lang="ko-KR"/>
              <a:t> </a:t>
            </a:r>
            <a:r>
              <a:rPr lang="en-US"/>
              <a:t>Tab</a:t>
            </a:r>
            <a:r>
              <a:rPr lang="ko-KR"/>
              <a:t>에서 </a:t>
            </a:r>
            <a:r>
              <a:rPr lang="en-US"/>
              <a:t>Merge requests </a:t>
            </a:r>
            <a:r>
              <a:rPr lang="ko-KR"/>
              <a:t>선택</a:t>
            </a:r>
            <a:endParaRPr lang="en-US"/>
          </a:p>
          <a:p>
            <a:pPr lvl="1">
              <a:defRPr/>
            </a:pPr>
            <a:r>
              <a:rPr lang="en-US"/>
              <a:t>2 : Fork </a:t>
            </a:r>
            <a:r>
              <a:rPr lang="ko-KR"/>
              <a:t>한 경로인지 확인</a:t>
            </a:r>
            <a:endParaRPr lang="en-US"/>
          </a:p>
          <a:p>
            <a:pPr lvl="1">
              <a:defRPr/>
            </a:pPr>
            <a:r>
              <a:rPr lang="en-US"/>
              <a:t>3 : </a:t>
            </a:r>
            <a:r>
              <a:rPr lang="ko-KR"/>
              <a:t>수정한 </a:t>
            </a:r>
            <a:r>
              <a:rPr lang="en-US"/>
              <a:t>branch (Source branch) </a:t>
            </a:r>
            <a:r>
              <a:rPr lang="ko-KR"/>
              <a:t>선택</a:t>
            </a:r>
            <a:endParaRPr lang="en-US"/>
          </a:p>
          <a:p>
            <a:pPr lvl="1">
              <a:defRPr/>
            </a:pPr>
            <a:r>
              <a:rPr lang="en-US"/>
              <a:t>4: merge </a:t>
            </a:r>
            <a:r>
              <a:rPr lang="ko-KR"/>
              <a:t>를 요청할 </a:t>
            </a:r>
            <a:r>
              <a:rPr lang="en-US"/>
              <a:t>branch (Target branch) </a:t>
            </a:r>
            <a:r>
              <a:rPr lang="ko-KR"/>
              <a:t>선택</a:t>
            </a:r>
            <a:endParaRPr lang="en-US"/>
          </a:p>
          <a:p>
            <a:pPr lvl="1">
              <a:defRPr/>
            </a:pPr>
            <a:r>
              <a:rPr lang="en-US"/>
              <a:t>5: </a:t>
            </a:r>
            <a:r>
              <a:rPr lang="en-US">
                <a:solidFill>
                  <a:schemeClr val="bg1"/>
                </a:solidFill>
                <a:highlight>
                  <a:srgbClr val="005BAC"/>
                </a:highlight>
              </a:rPr>
              <a:t>Compare branch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ko-KR"/>
              <a:t>버튼 클릭</a:t>
            </a:r>
            <a:endParaRPr lang="en-US"/>
          </a:p>
          <a:p>
            <a:pPr marL="203400" lvl="1" indent="0">
              <a:buNone/>
              <a:defRPr/>
            </a:pPr>
            <a:endParaRPr lang="en-US"/>
          </a:p>
          <a:p>
            <a:pPr lvl="1">
              <a:defRPr/>
            </a:pP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(6/9)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grpSp>
        <p:nvGrpSpPr>
          <p:cNvPr id="22" name="그룹 21"/>
          <p:cNvGrpSpPr/>
          <p:nvPr/>
        </p:nvGrpSpPr>
        <p:grpSpPr bwMode="auto">
          <a:xfrm>
            <a:off x="423752" y="3197982"/>
            <a:ext cx="8296496" cy="1840192"/>
            <a:chOff x="480914" y="1588808"/>
            <a:chExt cx="8296496" cy="184019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80914" y="1799218"/>
              <a:ext cx="8182171" cy="162978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1662498" y="1769532"/>
              <a:ext cx="1588702" cy="254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468034" y="2362376"/>
              <a:ext cx="3077634" cy="406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559965" y="3049360"/>
              <a:ext cx="1237336" cy="267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72844" y="2882901"/>
              <a:ext cx="680223" cy="1664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231577" y="266497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rgbClr val="FF0000"/>
                  </a:solidFill>
                </a:rPr>
                <a:t>1</a:t>
              </a:r>
              <a:endParaRPr lang="ko-KR" sz="1400" b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251200" y="158880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rgbClr val="FF0000"/>
                  </a:solidFill>
                </a:rPr>
                <a:t>2</a:t>
              </a:r>
              <a:endParaRPr lang="ko-KR" sz="1400" b="1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296419" y="2054599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rgbClr val="FF0000"/>
                  </a:solidFill>
                </a:rPr>
                <a:t>3</a:t>
              </a:r>
              <a:endParaRPr lang="ko-KR" sz="1400" b="1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5623503" y="2362376"/>
              <a:ext cx="3077634" cy="406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8488548" y="2054599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rgbClr val="FF0000"/>
                  </a:solidFill>
                </a:rPr>
                <a:t>4</a:t>
              </a:r>
              <a:endParaRPr lang="ko-KR" sz="1400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797301" y="2895471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rgbClr val="FF0000"/>
                  </a:solidFill>
                </a:rPr>
                <a:t>5</a:t>
              </a:r>
              <a:endParaRPr lang="ko-KR" sz="1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merge &amp; request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(7/9)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24638" y="1480748"/>
            <a:ext cx="5468129" cy="4615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271782" y="2906781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sz="1400" b="1">
                <a:solidFill>
                  <a:srgbClr val="FF0000"/>
                </a:solidFill>
              </a:rPr>
              <a:t>구현한 기능에 대하여 간략한  설명 작성</a:t>
            </a:r>
            <a:endParaRPr lang="ko-KR" sz="1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698415" y="3788374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sz="1400" b="1">
                <a:solidFill>
                  <a:srgbClr val="FF0000"/>
                </a:solidFill>
              </a:rPr>
              <a:t>코드를 병합할 사람 지정</a:t>
            </a:r>
            <a:endParaRPr lang="ko-KR" sz="1400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698415" y="409615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sz="1400" b="1">
                <a:solidFill>
                  <a:srgbClr val="FF0000"/>
                </a:solidFill>
              </a:rPr>
              <a:t>코드를 리뷰할 사람 지정</a:t>
            </a:r>
            <a:endParaRPr lang="ko-KR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tag (</a:t>
            </a:r>
            <a:r>
              <a:rPr lang="ko-KR"/>
              <a:t>리포지토리</a:t>
            </a:r>
            <a:r>
              <a:rPr lang="ko-KR"/>
              <a:t> 기록의 특정 지점을 중요한 것으로 구분하는 기능</a:t>
            </a:r>
            <a:r>
              <a:rPr lang="en-US"/>
              <a:t>) </a:t>
            </a:r>
            <a:endParaRPr/>
          </a:p>
          <a:p>
            <a:pPr lvl="1">
              <a:defRPr/>
            </a:pPr>
            <a:r>
              <a:rPr lang="ko-KR"/>
              <a:t>경량 태그</a:t>
            </a: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marL="203400" lvl="1" indent="0">
              <a:buNone/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r>
              <a:rPr lang="ko-KR"/>
              <a:t>주석 태그</a:t>
            </a: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marL="203400" lvl="1" indent="0">
              <a:buNone/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>
                <a:solidFill>
                  <a:schemeClr val="tx1"/>
                </a:solidFill>
              </a:rPr>
              <a:t>태그 삭제 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&gt; git tag –d &lt;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tagname</a:t>
            </a:r>
            <a:r>
              <a:rPr lang="en-US">
                <a:solidFill>
                  <a:schemeClr val="bg1"/>
                </a:solidFill>
                <a:highlight>
                  <a:srgbClr val="191D20"/>
                </a:highlight>
              </a:rPr>
              <a:t>&gt;</a:t>
            </a: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>
              <a:solidFill>
                <a:schemeClr val="tx1"/>
              </a:solidFill>
            </a:endParaRPr>
          </a:p>
          <a:p>
            <a:pPr lvl="2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(8/9)</a:t>
            </a:r>
            <a:endParaRPr 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34</a:t>
            </a:fld>
            <a:endParaRPr 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sp>
        <p:nvSpPr>
          <p:cNvPr id="12" name="직사각형 11"/>
          <p:cNvSpPr/>
          <p:nvPr/>
        </p:nvSpPr>
        <p:spPr bwMode="auto">
          <a:xfrm>
            <a:off x="404812" y="1705122"/>
            <a:ext cx="8069784" cy="1075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tag v1.0     	#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태그를 생성합니다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.</a:t>
            </a:r>
            <a:endParaRPr/>
          </a:p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git tag -l "v1.0"   #</a:t>
            </a:r>
            <a:r>
              <a:rPr lang="ko-KR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생성된 태그를 확인</a:t>
            </a:r>
            <a:endParaRPr/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v1.0</a:t>
            </a:r>
            <a:endParaRPr/>
          </a:p>
        </p:txBody>
      </p:sp>
      <p:sp>
        <p:nvSpPr>
          <p:cNvPr id="3" name="직사각형 2"/>
          <p:cNvSpPr/>
          <p:nvPr/>
        </p:nvSpPr>
        <p:spPr bwMode="auto">
          <a:xfrm>
            <a:off x="404812" y="3461495"/>
            <a:ext cx="8069784" cy="182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180000" rIns="91440" bIns="180000" numCol="1" spcCol="0" rtlCol="0" fromWordArt="0" anchor="ctr" anchorCtr="0" forceAA="0" compatLnSpc="0">
            <a:spAutoFit/>
          </a:bodyPr>
          <a:lstStyle>
            <a:defPPr>
              <a:defRPr lang="ko-KR"/>
            </a:defPPr>
            <a:lvl1pPr marL="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&gt; git tag -a v1.2 -m "second tag 1.2”</a:t>
            </a:r>
            <a:endParaRPr/>
          </a:p>
          <a:p>
            <a:pPr>
              <a:defRPr/>
            </a:pPr>
            <a:endParaRPr lang="sv-SE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lang="sv-SE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❯ git show</a:t>
            </a:r>
            <a:endParaRPr/>
          </a:p>
          <a:p>
            <a:pPr>
              <a:defRPr/>
            </a:pPr>
            <a:r>
              <a:rPr lang="sv-SE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commit 2e5d1b1533a103de0941b57fbc62e38917096c6a (HEAD -&gt; yejiya, tag: v1.2, tag: v1.1, origin/yejiya, origin/main, origin/HEAD, main)</a:t>
            </a:r>
            <a:endParaRPr/>
          </a:p>
          <a:p>
            <a:pPr>
              <a:defRPr/>
            </a:pPr>
            <a:r>
              <a:rPr lang="sv-SE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Author: YejiYang &lt;yyj_a95@inha.edu&gt;</a:t>
            </a:r>
            <a:endParaRPr/>
          </a:p>
          <a:p>
            <a:pPr>
              <a:defRPr/>
            </a:pPr>
            <a:r>
              <a:rPr lang="sv-SE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Date:   Wed Jan 10 23:20:42 2024 +0900</a:t>
            </a:r>
            <a:endParaRPr/>
          </a:p>
          <a:p>
            <a:pPr>
              <a:defRPr/>
            </a:pPr>
            <a:r>
              <a:rPr lang="sv-SE" sz="1200" b="0" i="0" u="none" strike="noStrike" cap="none" spc="0">
                <a:solidFill>
                  <a:schemeClr val="bg1"/>
                </a:solidFill>
                <a:latin typeface="Consolas"/>
                <a:ea typeface="Consolas"/>
                <a:cs typeface="Consolas"/>
              </a:rPr>
              <a:t>...</a:t>
            </a:r>
            <a:endParaRPr lang="en-US" sz="1200" b="0" i="0" u="none" strike="noStrike" cap="none" spc="0">
              <a:solidFill>
                <a:schemeClr val="bg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ko-KR"/>
              <a:t>추가기능설명</a:t>
            </a:r>
            <a:r>
              <a:rPr lang="en-US"/>
              <a:t> </a:t>
            </a:r>
            <a:endParaRPr/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rebase (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보안파일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관리시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중요</a:t>
            </a:r>
            <a:r>
              <a:rPr lang="en-US">
                <a:solidFill>
                  <a:schemeClr val="tx1"/>
                </a:solidFill>
                <a:latin typeface="나눔바른고딕"/>
              </a:rPr>
              <a:t>!)</a:t>
            </a:r>
            <a:endParaRPr/>
          </a:p>
          <a:p>
            <a:pPr marL="762400" lvl="2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 파일을 지우고 다시 커밋해도 내역이 남아서 완전히 삭제 </a:t>
            </a: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되는것이</a:t>
            </a: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 아님</a:t>
            </a: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!</a:t>
            </a:r>
            <a:b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</a:b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	rebase </a:t>
            </a: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기능을 사용하여 꼭</a:t>
            </a: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! commit </a:t>
            </a: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내역을 정리하는 것이 필요</a:t>
            </a: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!</a:t>
            </a:r>
            <a:endParaRPr/>
          </a:p>
          <a:p>
            <a:pPr marL="762400" lvl="2" indent="0">
              <a:lnSpc>
                <a:spcPct val="120000"/>
              </a:lnSpc>
              <a:spcBef>
                <a:spcPts val="0"/>
              </a:spcBef>
              <a:defRPr/>
            </a:pPr>
            <a:endParaRPr lang="en-US" b="1">
              <a:solidFill>
                <a:srgbClr val="005BAC"/>
              </a:solidFill>
            </a:endParaRPr>
          </a:p>
          <a:p>
            <a:pPr lvl="1">
              <a:defRPr/>
            </a:pPr>
            <a:r>
              <a:rPr lang="en-US"/>
              <a:t>pull &amp; fetch (</a:t>
            </a:r>
            <a:r>
              <a:rPr lang="ko-KR"/>
              <a:t>파일 가져오기</a:t>
            </a:r>
            <a:r>
              <a:rPr lang="en-US"/>
              <a:t>) </a:t>
            </a:r>
            <a:endParaRPr/>
          </a:p>
          <a:p>
            <a:pPr lvl="2">
              <a:defRPr/>
            </a:pPr>
            <a:r>
              <a:rPr lang="en-US"/>
              <a:t>gitlab</a:t>
            </a:r>
            <a:r>
              <a:rPr lang="ko-KR"/>
              <a:t>에 있는 파일 가져오기</a:t>
            </a:r>
            <a:endParaRPr lang="en-US"/>
          </a:p>
          <a:p>
            <a:pPr lvl="2">
              <a:defRPr/>
            </a:pPr>
            <a:r>
              <a:rPr lang="en-US"/>
              <a:t>git fetch vs git pull (</a:t>
            </a:r>
            <a:r>
              <a:rPr lang="ko-KR"/>
              <a:t>둘 다 원격저장소의 내용을 가져오는데 사용됨</a:t>
            </a:r>
            <a:r>
              <a:rPr lang="en-US"/>
              <a:t>)</a:t>
            </a:r>
            <a:endParaRPr/>
          </a:p>
          <a:p>
            <a:pPr lvl="3">
              <a:defRPr/>
            </a:pPr>
            <a:r>
              <a:rPr lang="en-US"/>
              <a:t>fetch : </a:t>
            </a:r>
            <a:r>
              <a:rPr lang="ko-KR"/>
              <a:t>가져온 변경내용을 로컬에 영향을 미치지 않으며</a:t>
            </a:r>
            <a:r>
              <a:rPr lang="en-US"/>
              <a:t>, </a:t>
            </a:r>
            <a:r>
              <a:rPr lang="ko-KR"/>
              <a:t>병합하기전에 확인하는 용도로 사용하는 것이 좋음</a:t>
            </a:r>
            <a:endParaRPr lang="en-US"/>
          </a:p>
          <a:p>
            <a:pPr lvl="3">
              <a:defRPr/>
            </a:pPr>
            <a:r>
              <a:rPr lang="en-US"/>
              <a:t>pull : </a:t>
            </a:r>
            <a:r>
              <a:rPr lang="ko-KR"/>
              <a:t>가져온 변경내용을 로컬에 병합함</a:t>
            </a:r>
            <a:r>
              <a:rPr lang="en-US"/>
              <a:t>. </a:t>
            </a:r>
            <a:r>
              <a:rPr lang="ko-KR"/>
              <a:t>하지만 로컬에서 작업하다가 변경된 내용을 </a:t>
            </a:r>
            <a:r>
              <a:rPr lang="en-US"/>
              <a:t>pull</a:t>
            </a:r>
            <a:r>
              <a:rPr lang="ko-KR"/>
              <a:t>할 경우 충돌이 일어날 수 있음</a:t>
            </a:r>
            <a:r>
              <a:rPr lang="en-US"/>
              <a:t>.</a:t>
            </a:r>
            <a:endParaRPr/>
          </a:p>
          <a:p>
            <a:pPr lvl="3">
              <a:defRPr/>
            </a:pPr>
            <a:r>
              <a:rPr lang="ko-KR"/>
              <a:t>따라서 </a:t>
            </a:r>
            <a:r>
              <a:rPr lang="en-US"/>
              <a:t>fetch</a:t>
            </a:r>
            <a:r>
              <a:rPr lang="ko-KR"/>
              <a:t>후 </a:t>
            </a:r>
            <a:r>
              <a:rPr lang="en-US"/>
              <a:t>pull</a:t>
            </a:r>
            <a:r>
              <a:rPr lang="ko-KR"/>
              <a:t>을 로컬이 깨끗한 상태에서 </a:t>
            </a:r>
            <a:r>
              <a:rPr lang="ko-KR"/>
              <a:t>사용하는게</a:t>
            </a:r>
            <a:r>
              <a:rPr lang="ko-KR"/>
              <a:t> 좋음</a:t>
            </a:r>
            <a:endParaRPr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 </a:t>
            </a:r>
            <a:r>
              <a:rPr lang="ko-KR"/>
              <a:t>사용법 및 기타 </a:t>
            </a:r>
            <a:r>
              <a:rPr lang="en-US"/>
              <a:t>(9/9)</a:t>
            </a:r>
            <a:endParaRPr lang="ko-KR"/>
          </a:p>
        </p:txBody>
      </p:sp>
      <p:sp>
        <p:nvSpPr>
          <p:cNvPr id="9" name="직사각형 8"/>
          <p:cNvSpPr/>
          <p:nvPr/>
        </p:nvSpPr>
        <p:spPr bwMode="auto">
          <a:xfrm>
            <a:off x="169906" y="1729971"/>
            <a:ext cx="8569282" cy="744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solidFill>
                <a:srgbClr val="005BAC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35</a:t>
            </a:fld>
            <a:endParaRPr lang="ko-KR"/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>
          <a:xfrm>
            <a:off x="404812" y="1024639"/>
            <a:ext cx="8334375" cy="5298054"/>
          </a:xfrm>
        </p:spPr>
        <p:txBody>
          <a:bodyPr>
            <a:normAutofit/>
          </a:bodyPr>
          <a:lstStyle/>
          <a:p>
            <a:pPr marL="12700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0">
                <a:solidFill>
                  <a:srgbClr val="000000"/>
                </a:solidFill>
                <a:latin typeface="바탕"/>
              </a:rPr>
              <a:t> </a:t>
            </a:r>
            <a:r>
              <a:rPr lang="ko-KR" sz="1800" spc="0">
                <a:solidFill>
                  <a:srgbClr val="000000"/>
                </a:solidFill>
                <a:latin typeface="바탕"/>
              </a:rPr>
              <a:t>과제</a:t>
            </a:r>
            <a:endParaRPr lang="en-US" sz="1800" spc="0">
              <a:solidFill>
                <a:srgbClr val="000000"/>
              </a:solidFill>
              <a:latin typeface="바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2024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동계 세미나 수강 과목 과제는 동계 세미나 각자 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브랜치를</a:t>
            </a:r>
            <a:r>
              <a:rPr lang="ko-KR">
                <a:solidFill>
                  <a:schemeClr val="tx1"/>
                </a:solidFill>
                <a:latin typeface="나눔바른고딕"/>
              </a:rPr>
              <a:t> 생성하여 업로드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endParaRPr lang="en-US" sz="1600">
              <a:solidFill>
                <a:srgbClr val="000000"/>
              </a:solidFill>
              <a:latin typeface="바탕"/>
            </a:endParaRPr>
          </a:p>
          <a:p>
            <a:pPr marL="127000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바탕"/>
              </a:rPr>
              <a:t> </a:t>
            </a:r>
            <a:r>
              <a:rPr lang="ko-KR" sz="1800">
                <a:solidFill>
                  <a:srgbClr val="000000"/>
                </a:solidFill>
                <a:latin typeface="바탕"/>
              </a:rPr>
              <a:t>참고자료</a:t>
            </a:r>
            <a:endParaRPr lang="en-US" sz="1800">
              <a:solidFill>
                <a:srgbClr val="000000"/>
              </a:solidFill>
              <a:latin typeface="바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u="sng">
                <a:solidFill>
                  <a:schemeClr val="tx1"/>
                </a:solidFill>
                <a:latin typeface="나눔바른고딕"/>
                <a:hlinkClick r:id="rId3" tooltip="https://subicura.com/git/"/>
              </a:rPr>
              <a:t> https://subicura.com/git/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>
                <a:solidFill>
                  <a:schemeClr val="tx1"/>
                </a:solidFill>
                <a:latin typeface="나눔바른고딕"/>
              </a:rPr>
              <a:t> </a:t>
            </a:r>
            <a:r>
              <a:rPr lang="en-US" u="sng">
                <a:solidFill>
                  <a:schemeClr val="tx1"/>
                </a:solidFill>
                <a:latin typeface="나눔바른고딕"/>
                <a:hlinkClick r:id="rId4" tooltip="https://git-scm.com/book/en/v2"/>
              </a:rPr>
              <a:t>https://git-scm.com/book/en</a:t>
            </a:r>
            <a:r>
              <a:rPr lang="en-US" u="sng">
                <a:solidFill>
                  <a:schemeClr val="tx1"/>
                </a:solidFill>
                <a:latin typeface="나눔바른고딕"/>
                <a:hlinkClick r:id="rId4" tooltip="https://git-scm.com/book/en/v2"/>
              </a:rPr>
              <a:t>/v2</a:t>
            </a:r>
            <a:endParaRPr lang="en-US">
              <a:solidFill>
                <a:schemeClr val="tx1"/>
              </a:solidFill>
              <a:latin typeface="나눔바른고딕"/>
            </a:endParaRPr>
          </a:p>
          <a:p>
            <a:pPr marL="3304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160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과제 및 참고자료</a:t>
            </a:r>
            <a:endParaRPr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36</a:t>
            </a:fld>
            <a:endParaRPr lang="ko-KR"/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xmlns:a="http://schemas.openxmlformats.org/drawingml/2006/main" noGrp="1"/>
          </p:cNvGraphicFramePr>
          <p:nvPr/>
        </p:nvGraphicFramePr>
        <p:xfrm>
          <a:off x="3166661" y="3429000"/>
          <a:ext cx="2810679" cy="6400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686605"/>
                <a:gridCol w="2124074"/>
              </a:tblGrid>
              <a:tr h="25209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MAIL</a:t>
                      </a:r>
                      <a:endParaRPr lang="ko-KR" sz="15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381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500" b="1" u="sng">
                          <a:solidFill>
                            <a:schemeClr val="bg2">
                              <a:lumMod val="50000"/>
                            </a:schemeClr>
                          </a:solidFill>
                          <a:hlinkClick r:id="rId3" tooltip="mailto:yyj_a95@inha.edu"/>
                        </a:rPr>
                        <a:t>yyj_a95@inha.edu</a:t>
                      </a:r>
                      <a:endParaRPr lang="ko-KR" sz="15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38100" algn="ctr">
                      <a:noFill/>
                    </a:lnB>
                    <a:noFill/>
                  </a:tcPr>
                </a:tc>
              </a:tr>
              <a:tr h="25209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500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CELL</a:t>
                      </a:r>
                      <a:endParaRPr lang="ko-KR" sz="15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381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500" b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+82 010-5142-3244</a:t>
                      </a:r>
                      <a:endParaRPr/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381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</a:t>
            </a:r>
            <a:r>
              <a:rPr lang="ko-KR"/>
              <a:t>이란</a:t>
            </a:r>
            <a:r>
              <a:rPr lang="en-US"/>
              <a:t>?</a:t>
            </a:r>
            <a:endParaRPr/>
          </a:p>
          <a:p>
            <a:pPr lvl="1">
              <a:defRPr/>
            </a:pPr>
            <a:r>
              <a:rPr lang="en-US"/>
              <a:t>D</a:t>
            </a:r>
            <a:r>
              <a:rPr lang="en-US">
                <a:solidFill>
                  <a:srgbClr val="FF0000"/>
                </a:solidFill>
              </a:rPr>
              <a:t>V</a:t>
            </a:r>
            <a:r>
              <a:rPr lang="en-US"/>
              <a:t>CS(Distributed </a:t>
            </a:r>
            <a:r>
              <a:rPr lang="en-US">
                <a:solidFill>
                  <a:srgbClr val="FF0000"/>
                </a:solidFill>
              </a:rPr>
              <a:t>Version</a:t>
            </a:r>
            <a:r>
              <a:rPr lang="en-US"/>
              <a:t> Control System) </a:t>
            </a:r>
            <a:r>
              <a:rPr lang="ko-KR"/>
              <a:t>프로그램</a:t>
            </a:r>
            <a:endParaRPr lang="en-US"/>
          </a:p>
          <a:p>
            <a:pPr lvl="1">
              <a:defRPr/>
            </a:pPr>
            <a:r>
              <a:rPr lang="ko-KR"/>
              <a:t>분산형 버전 관리 시스템</a:t>
            </a: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>
              <a:defRPr/>
            </a:pPr>
            <a:r>
              <a:rPr lang="en-US"/>
              <a:t>Version </a:t>
            </a:r>
            <a:r>
              <a:rPr lang="ko-KR"/>
              <a:t>이란</a:t>
            </a:r>
            <a:r>
              <a:rPr lang="en-US"/>
              <a:t>?</a:t>
            </a:r>
            <a:endParaRPr/>
          </a:p>
          <a:p>
            <a:pPr lvl="1">
              <a:defRPr/>
            </a:pPr>
            <a:r>
              <a:rPr lang="ko-KR"/>
              <a:t>유의미한 변화</a:t>
            </a:r>
            <a:r>
              <a:rPr lang="en-US"/>
              <a:t>, </a:t>
            </a:r>
            <a:r>
              <a:rPr lang="ko-KR"/>
              <a:t>결과물이 있을 때 수정하며 업데이트</a:t>
            </a:r>
            <a:endParaRPr lang="en-US"/>
          </a:p>
          <a:p>
            <a:pPr lvl="2">
              <a:defRPr/>
            </a:pPr>
            <a:r>
              <a:rPr lang="ko-KR"/>
              <a:t>기능 개선</a:t>
            </a:r>
            <a:r>
              <a:rPr lang="en-US"/>
              <a:t>, </a:t>
            </a:r>
            <a:r>
              <a:rPr lang="ko-KR"/>
              <a:t>버그 수정 </a:t>
            </a:r>
            <a:r>
              <a:rPr lang="en-US"/>
              <a:t>… ex) v3.2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ko-KR"/>
              <a:t>버전 </a:t>
            </a:r>
            <a:r>
              <a:rPr lang="ko-KR"/>
              <a:t>관리란</a:t>
            </a:r>
            <a:r>
              <a:rPr lang="en-US"/>
              <a:t>?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 </a:t>
            </a:r>
            <a:r>
              <a:rPr lang="ko-KR"/>
              <a:t>개념 및 필요성</a:t>
            </a:r>
            <a:endParaRPr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4</a:t>
            </a:fld>
            <a:endParaRPr lang="ko-KR"/>
          </a:p>
        </p:txBody>
      </p:sp>
      <p:grpSp>
        <p:nvGrpSpPr>
          <p:cNvPr id="18" name="그룹 17"/>
          <p:cNvGrpSpPr/>
          <p:nvPr/>
        </p:nvGrpSpPr>
        <p:grpSpPr bwMode="auto">
          <a:xfrm>
            <a:off x="1467398" y="4641962"/>
            <a:ext cx="5580553" cy="1191399"/>
            <a:chOff x="968895" y="4641962"/>
            <a:chExt cx="5580553" cy="1191399"/>
          </a:xfrm>
        </p:grpSpPr>
        <p:grpSp>
          <p:nvGrpSpPr>
            <p:cNvPr id="15" name="그룹 14"/>
            <p:cNvGrpSpPr/>
            <p:nvPr/>
          </p:nvGrpSpPr>
          <p:grpSpPr bwMode="auto">
            <a:xfrm>
              <a:off x="968895" y="4641962"/>
              <a:ext cx="1176925" cy="1191399"/>
              <a:chOff x="1193262" y="4495800"/>
              <a:chExt cx="1176925" cy="1191399"/>
            </a:xfrm>
          </p:grpSpPr>
          <p:pic>
            <p:nvPicPr>
              <p:cNvPr id="5" name="그래픽 4" descr="문서 단색으로 채워진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/>
            </p:blipFill>
            <p:spPr bwMode="auto">
              <a:xfrm>
                <a:off x="1324525" y="4495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 bwMode="auto">
              <a:xfrm>
                <a:off x="1193262" y="5410200"/>
                <a:ext cx="1176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/>
                  <a:t>Git </a:t>
                </a:r>
                <a:r>
                  <a:rPr lang="ko-KR" sz="1200"/>
                  <a:t>세미나 </a:t>
                </a:r>
                <a:r>
                  <a:rPr lang="en-US" sz="1200">
                    <a:solidFill>
                      <a:srgbClr val="FF0000"/>
                    </a:solidFill>
                  </a:rPr>
                  <a:t>v1.0</a:t>
                </a:r>
                <a:endParaRPr lang="ko-KR" sz="12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 bwMode="auto">
            <a:xfrm>
              <a:off x="3170709" y="4641962"/>
              <a:ext cx="1176925" cy="1191399"/>
              <a:chOff x="3331095" y="4495800"/>
              <a:chExt cx="1176925" cy="1191399"/>
            </a:xfrm>
          </p:grpSpPr>
          <p:pic>
            <p:nvPicPr>
              <p:cNvPr id="8" name="그래픽 7" descr="문서 단색으로 채워진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3462357" y="4495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 bwMode="auto">
              <a:xfrm>
                <a:off x="3331095" y="5410200"/>
                <a:ext cx="1176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/>
                  <a:t>Git </a:t>
                </a:r>
                <a:r>
                  <a:rPr lang="ko-KR" sz="1200"/>
                  <a:t>세미나 </a:t>
                </a:r>
                <a:r>
                  <a:rPr lang="en-US" sz="1200">
                    <a:solidFill>
                      <a:srgbClr val="FF0000"/>
                    </a:solidFill>
                  </a:rPr>
                  <a:t>v2.0</a:t>
                </a:r>
                <a:endParaRPr lang="ko-KR" sz="12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 bwMode="auto">
            <a:xfrm>
              <a:off x="5372523" y="4641962"/>
              <a:ext cx="1176925" cy="1191399"/>
              <a:chOff x="5596890" y="4495800"/>
              <a:chExt cx="1176925" cy="1191399"/>
            </a:xfrm>
          </p:grpSpPr>
          <p:pic>
            <p:nvPicPr>
              <p:cNvPr id="12" name="그래픽 11" descr="문서 단색으로 채워진">
                <a:hlinkClick r:id="rId6"/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5728152" y="4495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 bwMode="auto">
              <a:xfrm>
                <a:off x="5596890" y="5410200"/>
                <a:ext cx="1176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200"/>
                  <a:t>Git </a:t>
                </a:r>
                <a:r>
                  <a:rPr lang="ko-KR" sz="1200"/>
                  <a:t>세미나 </a:t>
                </a:r>
                <a:r>
                  <a:rPr lang="en-US" sz="1200">
                    <a:solidFill>
                      <a:srgbClr val="FF0000"/>
                    </a:solidFill>
                  </a:rPr>
                  <a:t>v3.0</a:t>
                </a:r>
                <a:endParaRPr lang="ko-KR" sz="12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86061" name="Content Placeholder 2"/>
          <p:cNvSpPr>
            <a:spLocks noGrp="1"/>
          </p:cNvSpPr>
          <p:nvPr>
            <p:ph idx="1"/>
          </p:nvPr>
        </p:nvSpPr>
        <p:spPr bwMode="auto">
          <a:xfrm>
            <a:off x="404811" y="1024638"/>
            <a:ext cx="8334374" cy="529805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1pPr>
            <a:lvl2pPr marL="432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2pPr>
            <a:lvl3pPr marL="864000" indent="-228600">
              <a:lnSpc>
                <a:spcPct val="100000"/>
              </a:lnSpc>
              <a:buFont typeface="Wingdings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3pPr>
            <a:lvl4pPr marL="1296000" indent="-228600">
              <a:lnSpc>
                <a:spcPct val="100000"/>
              </a:lnSpc>
              <a:buFont typeface="Arial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4pPr>
            <a:lvl5pPr marL="1728000" indent="-228600">
              <a:lnSpc>
                <a:spcPct val="100000"/>
              </a:lnSpc>
              <a:buFont typeface="Wingdings"/>
              <a:buChar char="§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defRPr>
            </a:lvl5pPr>
          </a:lstStyle>
          <a:p>
            <a:pPr>
              <a:defRPr/>
            </a:pPr>
            <a:r>
              <a:rPr/>
              <a:t>다들</a:t>
            </a:r>
            <a:r>
              <a:rPr/>
              <a:t> 한 번 쯤...</a:t>
            </a:r>
            <a:endParaRPr/>
          </a:p>
        </p:txBody>
      </p:sp>
      <p:sp>
        <p:nvSpPr>
          <p:cNvPr id="21524432" name="Title 1"/>
          <p:cNvSpPr>
            <a:spLocks noGrp="1"/>
          </p:cNvSpPr>
          <p:nvPr>
            <p:ph type="title"/>
          </p:nvPr>
        </p:nvSpPr>
        <p:spPr bwMode="auto">
          <a:xfrm>
            <a:off x="345056" y="0"/>
            <a:ext cx="7316852" cy="84978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1">
                <a:solidFill>
                  <a:srgbClr val="005BAC"/>
                </a:solidFill>
                <a:latin typeface="나눔바른고딕"/>
                <a:ea typeface="나눔바른고딕"/>
              </a:defRPr>
            </a:lvl1pPr>
          </a:lstStyle>
          <a:p>
            <a:pPr>
              <a:defRPr/>
            </a:pPr>
            <a:r>
              <a:rPr lang="en-US"/>
              <a:t>Git </a:t>
            </a:r>
            <a:r>
              <a:rPr lang="ko-KR"/>
              <a:t>개념 및 필요성</a:t>
            </a:r>
            <a:endParaRPr/>
          </a:p>
        </p:txBody>
      </p:sp>
      <p:grpSp>
        <p:nvGrpSpPr>
          <p:cNvPr id="845834190" name="그룹 845834189"/>
          <p:cNvGrpSpPr/>
          <p:nvPr/>
        </p:nvGrpSpPr>
        <p:grpSpPr bwMode="auto">
          <a:xfrm>
            <a:off x="404810" y="1475944"/>
            <a:ext cx="2882621" cy="2368622"/>
            <a:chOff x="0" y="0"/>
            <a:chExt cx="2882621" cy="2368622"/>
          </a:xfrm>
        </p:grpSpPr>
        <p:pic>
          <p:nvPicPr>
            <p:cNvPr id="1862090990" name="그림 1862090989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2882621" cy="2046146"/>
            </a:xfrm>
            <a:prstGeom prst="rect">
              <a:avLst/>
            </a:prstGeom>
          </p:spPr>
        </p:pic>
        <p:sp>
          <p:nvSpPr>
            <p:cNvPr id="497648903" name="직사각형 497648902"/>
            <p:cNvSpPr/>
            <p:nvPr/>
          </p:nvSpPr>
          <p:spPr bwMode="auto">
            <a:xfrm>
              <a:off x="178624" y="2061139"/>
              <a:ext cx="2525371" cy="30748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0"/>
            <a:lstStyle/>
            <a:p>
              <a:pPr algn="ctr">
                <a:defRPr/>
              </a:pPr>
              <a:r>
                <a:rPr sz="1400" b="1">
                  <a:solidFill>
                    <a:schemeClr val="tx1"/>
                  </a:solidFill>
                </a:rPr>
                <a:t>잃어버린 PID Gain을 찾아서</a:t>
              </a:r>
              <a:endParaRPr/>
            </a:p>
          </p:txBody>
        </p:sp>
      </p:grpSp>
      <p:grpSp>
        <p:nvGrpSpPr>
          <p:cNvPr id="554454699" name="그룹 554454698"/>
          <p:cNvGrpSpPr/>
          <p:nvPr/>
        </p:nvGrpSpPr>
        <p:grpSpPr bwMode="auto">
          <a:xfrm>
            <a:off x="4464103" y="967544"/>
            <a:ext cx="3855208" cy="2484444"/>
            <a:chOff x="0" y="0"/>
            <a:chExt cx="3855208" cy="2484444"/>
          </a:xfrm>
        </p:grpSpPr>
        <p:pic>
          <p:nvPicPr>
            <p:cNvPr id="162971244" name="그림 162971243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55208" cy="2087319"/>
            </a:xfrm>
            <a:prstGeom prst="rect">
              <a:avLst/>
            </a:prstGeom>
          </p:spPr>
        </p:pic>
        <p:sp>
          <p:nvSpPr>
            <p:cNvPr id="1466430805" name="직사각형 1466430804"/>
            <p:cNvSpPr/>
            <p:nvPr/>
          </p:nvSpPr>
          <p:spPr bwMode="auto">
            <a:xfrm>
              <a:off x="265641" y="2087319"/>
              <a:ext cx="3323925" cy="3971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0"/>
            <a:lstStyle/>
            <a:p>
              <a:pPr algn="ctr">
                <a:defRPr/>
              </a:pPr>
              <a:r>
                <a:rPr sz="1400" b="1">
                  <a:solidFill>
                    <a:schemeClr val="tx1"/>
                  </a:solidFill>
                </a:rPr>
                <a:t>선배님이 20년 전 쯤 짠 어떤 코드</a:t>
              </a:r>
              <a:endParaRPr/>
            </a:p>
          </p:txBody>
        </p:sp>
      </p:grpSp>
      <p:grpSp>
        <p:nvGrpSpPr>
          <p:cNvPr id="507021850" name="그룹 507021849"/>
          <p:cNvGrpSpPr/>
          <p:nvPr/>
        </p:nvGrpSpPr>
        <p:grpSpPr bwMode="auto">
          <a:xfrm>
            <a:off x="404810" y="3984259"/>
            <a:ext cx="3634149" cy="2338430"/>
            <a:chOff x="0" y="0"/>
            <a:chExt cx="3634149" cy="2338430"/>
          </a:xfrm>
        </p:grpSpPr>
        <p:pic>
          <p:nvPicPr>
            <p:cNvPr id="880088620" name="그림 880088619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0" y="0"/>
              <a:ext cx="2092051" cy="2338430"/>
            </a:xfrm>
            <a:prstGeom prst="rect">
              <a:avLst/>
            </a:prstGeom>
          </p:spPr>
        </p:pic>
        <p:sp>
          <p:nvSpPr>
            <p:cNvPr id="1184754576" name="직사각형 1184754575"/>
            <p:cNvSpPr/>
            <p:nvPr/>
          </p:nvSpPr>
          <p:spPr bwMode="auto">
            <a:xfrm>
              <a:off x="1959470" y="241736"/>
              <a:ext cx="1674679" cy="3971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0"/>
            <a:lstStyle/>
            <a:p>
              <a:pPr algn="ctr">
                <a:defRPr/>
              </a:pPr>
              <a:r>
                <a:rPr sz="1400" b="1">
                  <a:solidFill>
                    <a:schemeClr val="tx1"/>
                  </a:solidFill>
                </a:rPr>
                <a:t>누가 이렇게 짰어</a:t>
              </a:r>
              <a:endParaRPr/>
            </a:p>
          </p:txBody>
        </p:sp>
      </p:grpSp>
      <p:grpSp>
        <p:nvGrpSpPr>
          <p:cNvPr id="1051613955" name="그룹 1051613954"/>
          <p:cNvGrpSpPr/>
          <p:nvPr/>
        </p:nvGrpSpPr>
        <p:grpSpPr bwMode="auto">
          <a:xfrm>
            <a:off x="5415255" y="3673662"/>
            <a:ext cx="3323925" cy="2688714"/>
            <a:chOff x="1802391" y="0"/>
            <a:chExt cx="3323925" cy="2688714"/>
          </a:xfrm>
        </p:grpSpPr>
        <p:pic>
          <p:nvPicPr>
            <p:cNvPr id="1142446428" name="그림 1142446427"/>
            <p:cNvPicPr>
              <a:picLocks noChangeAspect="1"/>
            </p:cNvPicPr>
            <p:nvPr/>
          </p:nvPicPr>
          <p:blipFill>
            <a:blip r:embed="rId6"/>
            <a:srcRect l="0" t="0" r="29643" b="0"/>
            <a:stretch/>
          </p:blipFill>
          <p:spPr bwMode="auto">
            <a:xfrm>
              <a:off x="2003784" y="0"/>
              <a:ext cx="2702660" cy="1727293"/>
            </a:xfrm>
            <a:prstGeom prst="rect">
              <a:avLst/>
            </a:prstGeom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</p:pic>
        <p:sp>
          <p:nvSpPr>
            <p:cNvPr id="926323897" name="직사각형 926323896"/>
            <p:cNvSpPr/>
            <p:nvPr/>
          </p:nvSpPr>
          <p:spPr bwMode="auto">
            <a:xfrm>
              <a:off x="1802391" y="2291589"/>
              <a:ext cx="3323925" cy="3971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0"/>
            <a:lstStyle/>
            <a:p>
              <a:pPr algn="ctr">
                <a:defRPr/>
              </a:pPr>
              <a:r>
                <a:rPr sz="1400" b="1">
                  <a:solidFill>
                    <a:schemeClr val="tx1"/>
                  </a:solidFill>
                </a:rPr>
                <a:t>어제는 잘 돌아갔는데</a:t>
              </a:r>
              <a:endParaRPr/>
            </a:p>
            <a:p>
              <a:pPr algn="ctr">
                <a:defRPr/>
              </a:pPr>
              <a:r>
                <a:rPr sz="1400" b="1">
                  <a:solidFill>
                    <a:schemeClr val="tx1"/>
                  </a:solidFill>
                </a:rPr>
                <a:t>시연 직전에 뭐 좀 수정하니 안 돌아가는 코드</a:t>
              </a:r>
              <a:endParaRPr/>
            </a:p>
          </p:txBody>
        </p:sp>
      </p:grpSp>
      <p:sp>
        <p:nvSpPr>
          <p:cNvPr id="1712564305" name="슬라이드 번호 개체 틀 12"/>
          <p:cNvSpPr>
            <a:spLocks noGrp="1"/>
          </p:cNvSpPr>
          <p:nvPr>
            <p:ph type="sldNum" sz="quarter" idx="12"/>
          </p:nvPr>
        </p:nvSpPr>
        <p:spPr bwMode="auto">
          <a:xfrm>
            <a:off x="4257675" y="6477251"/>
            <a:ext cx="628649" cy="380746"/>
          </a:xfrm>
        </p:spPr>
        <p:txBody>
          <a:bodyPr/>
          <a:lstStyle/>
          <a:p>
            <a:pPr>
              <a:defRPr/>
            </a:pPr>
            <a:fld id="{A72759BD-D2FB-8BAD-B99D-E4D6E7513352}" type="slidenum">
              <a:rPr lang="ko-KR"/>
              <a:t>5</a:t>
            </a:fld>
            <a:endParaRPr lang="ko-KR"/>
          </a:p>
        </p:txBody>
      </p:sp>
      <p:sp>
        <p:nvSpPr>
          <p:cNvPr id="1315656220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5" y="6480126"/>
            <a:ext cx="2286303" cy="377872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58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44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02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02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</a:t>
            </a:r>
            <a:r>
              <a:rPr lang="ko-KR"/>
              <a:t>의 기능</a:t>
            </a:r>
            <a:endParaRPr lang="en-US"/>
          </a:p>
          <a:p>
            <a:pPr lvl="1">
              <a:defRPr/>
            </a:pPr>
            <a:r>
              <a:rPr lang="ko-KR"/>
              <a:t>누가</a:t>
            </a:r>
            <a:r>
              <a:rPr lang="en-US"/>
              <a:t>, </a:t>
            </a:r>
            <a:r>
              <a:rPr lang="ko-KR"/>
              <a:t>언제</a:t>
            </a:r>
            <a:r>
              <a:rPr lang="en-US"/>
              <a:t>, </a:t>
            </a:r>
            <a:r>
              <a:rPr lang="ko-KR"/>
              <a:t>어떤것을</a:t>
            </a:r>
            <a:r>
              <a:rPr lang="ko-KR"/>
              <a:t> 변경했는가</a:t>
            </a:r>
            <a:r>
              <a:rPr lang="en-US"/>
              <a:t>?</a:t>
            </a:r>
            <a:endParaRPr/>
          </a:p>
          <a:p>
            <a:pPr lvl="1">
              <a:defRPr/>
            </a:pPr>
            <a:r>
              <a:rPr lang="ko-KR"/>
              <a:t>변경 이력 추적 가능</a:t>
            </a:r>
            <a:endParaRPr lang="en-US"/>
          </a:p>
          <a:p>
            <a:pPr lvl="1">
              <a:defRPr/>
            </a:pPr>
            <a:r>
              <a:rPr lang="ko-KR"/>
              <a:t>이전 버전 복귀 가능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Git branch </a:t>
            </a:r>
            <a:r>
              <a:rPr lang="ko-KR"/>
              <a:t>란</a:t>
            </a:r>
            <a:r>
              <a:rPr lang="en-US"/>
              <a:t>?</a:t>
            </a:r>
            <a:endParaRPr/>
          </a:p>
          <a:p>
            <a:pPr>
              <a:defRPr/>
            </a:pPr>
            <a:endParaRPr lang="en-US"/>
          </a:p>
          <a:p>
            <a:pPr lvl="1">
              <a:defRPr/>
            </a:pPr>
            <a:endParaRPr lang="en-US"/>
          </a:p>
          <a:p>
            <a:pPr lvl="1">
              <a:defRPr/>
            </a:pPr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ko-KR"/>
              <a:t>기본 기능 및 작동 원리</a:t>
            </a:r>
            <a:endParaRPr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6</a:t>
            </a:fld>
            <a:endParaRPr lang="ko-KR"/>
          </a:p>
        </p:txBody>
      </p:sp>
      <p:grpSp>
        <p:nvGrpSpPr>
          <p:cNvPr id="18" name="그룹 17"/>
          <p:cNvGrpSpPr/>
          <p:nvPr/>
        </p:nvGrpSpPr>
        <p:grpSpPr bwMode="auto">
          <a:xfrm>
            <a:off x="607734" y="3486906"/>
            <a:ext cx="3838322" cy="2562732"/>
            <a:chOff x="1166552" y="2018191"/>
            <a:chExt cx="4607336" cy="3076177"/>
          </a:xfrm>
        </p:grpSpPr>
        <p:grpSp>
          <p:nvGrpSpPr>
            <p:cNvPr id="19" name="그룹 18"/>
            <p:cNvGrpSpPr/>
            <p:nvPr/>
          </p:nvGrpSpPr>
          <p:grpSpPr bwMode="auto">
            <a:xfrm>
              <a:off x="1169556" y="2018191"/>
              <a:ext cx="1347739" cy="914400"/>
              <a:chOff x="1150827" y="1838072"/>
              <a:chExt cx="1347739" cy="914400"/>
            </a:xfrm>
          </p:grpSpPr>
          <p:pic>
            <p:nvPicPr>
              <p:cNvPr id="37" name="그래픽 36" descr="여성 프로필 단색으로 채워진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/>
            </p:blipFill>
            <p:spPr bwMode="auto">
              <a:xfrm>
                <a:off x="1150827" y="18380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37" descr="문서 단색으로 채워진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2065227" y="2319133"/>
                <a:ext cx="433339" cy="433339"/>
              </a:xfrm>
              <a:prstGeom prst="rect">
                <a:avLst/>
              </a:prstGeom>
            </p:spPr>
          </p:pic>
        </p:grpSp>
        <p:grpSp>
          <p:nvGrpSpPr>
            <p:cNvPr id="20" name="그룹 19"/>
            <p:cNvGrpSpPr/>
            <p:nvPr/>
          </p:nvGrpSpPr>
          <p:grpSpPr bwMode="auto">
            <a:xfrm>
              <a:off x="1166552" y="3099080"/>
              <a:ext cx="1347739" cy="914400"/>
              <a:chOff x="6916688" y="1301638"/>
              <a:chExt cx="1347739" cy="914400"/>
            </a:xfrm>
          </p:grpSpPr>
          <p:pic>
            <p:nvPicPr>
              <p:cNvPr id="35" name="그래픽 34" descr="남자 옆모습 단색으로 채워진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/>
            </p:blipFill>
            <p:spPr bwMode="auto">
              <a:xfrm>
                <a:off x="6916688" y="13016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그래픽 35" descr="문서 단색으로 채워진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7831088" y="1782699"/>
                <a:ext cx="433339" cy="433339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 bwMode="auto">
            <a:xfrm>
              <a:off x="3434233" y="3352305"/>
              <a:ext cx="2339655" cy="862012"/>
              <a:chOff x="2393062" y="2535802"/>
              <a:chExt cx="2339655" cy="862012"/>
            </a:xfrm>
          </p:grpSpPr>
          <p:grpSp>
            <p:nvGrpSpPr>
              <p:cNvPr id="29" name="그룹 28"/>
              <p:cNvGrpSpPr/>
              <p:nvPr/>
            </p:nvGrpSpPr>
            <p:grpSpPr bwMode="auto">
              <a:xfrm>
                <a:off x="2393062" y="2535802"/>
                <a:ext cx="787297" cy="862012"/>
                <a:chOff x="2706330" y="2544242"/>
                <a:chExt cx="787297" cy="862012"/>
              </a:xfrm>
            </p:grpSpPr>
            <p:pic>
              <p:nvPicPr>
                <p:cNvPr id="32" name="그래픽 31" descr="문서 단색으로 채워진"/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2706330" y="2678966"/>
                  <a:ext cx="433339" cy="433339"/>
                </a:xfrm>
                <a:prstGeom prst="rect">
                  <a:avLst/>
                </a:prstGeom>
              </p:spPr>
            </p:pic>
            <p:pic>
              <p:nvPicPr>
                <p:cNvPr id="33" name="그래픽 32" descr="문서 단색으로 채워진"/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3039248" y="2544242"/>
                  <a:ext cx="433339" cy="433339"/>
                </a:xfrm>
                <a:prstGeom prst="rect">
                  <a:avLst/>
                </a:prstGeom>
              </p:spPr>
            </p:pic>
            <p:pic>
              <p:nvPicPr>
                <p:cNvPr id="34" name="그래픽 33" descr="문서 단색으로 채워진"/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3060287" y="2972915"/>
                  <a:ext cx="433340" cy="433339"/>
                </a:xfrm>
                <a:prstGeom prst="rect">
                  <a:avLst/>
                </a:prstGeom>
              </p:spPr>
            </p:pic>
          </p:grpSp>
          <p:sp>
            <p:nvSpPr>
              <p:cNvPr id="30" name="화살표: 오른쪽 29"/>
              <p:cNvSpPr/>
              <p:nvPr/>
            </p:nvSpPr>
            <p:spPr bwMode="auto">
              <a:xfrm>
                <a:off x="3365493" y="2871316"/>
                <a:ext cx="373223" cy="18486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/>
              </a:p>
            </p:txBody>
          </p:sp>
          <p:pic>
            <p:nvPicPr>
              <p:cNvPr id="31" name="그래픽 30" descr="문서 단색으로 채워진">
                <a:hlinkClick r:id="rId8"/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3876822" y="2535802"/>
                <a:ext cx="855896" cy="85589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 bwMode="auto">
            <a:xfrm>
              <a:off x="1166552" y="4179968"/>
              <a:ext cx="1347739" cy="914400"/>
              <a:chOff x="6916688" y="1301638"/>
              <a:chExt cx="1347739" cy="914400"/>
            </a:xfrm>
          </p:grpSpPr>
          <p:pic>
            <p:nvPicPr>
              <p:cNvPr id="27" name="그래픽 26" descr="남자 옆모습 단색으로 채워진"/>
              <p:cNvPicPr>
                <a:picLocks noChangeAspect="1"/>
              </p:cNvPicPr>
              <p:nvPr/>
            </p:nvPicPr>
            <p:blipFill>
              <a:blip r:embed="rId9"/>
              <a:stretch/>
            </p:blipFill>
            <p:spPr bwMode="auto">
              <a:xfrm>
                <a:off x="6916688" y="13016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문서 단색으로 채워진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7831088" y="1782699"/>
                <a:ext cx="433339" cy="433339"/>
              </a:xfrm>
              <a:prstGeom prst="rect">
                <a:avLst/>
              </a:prstGeom>
            </p:spPr>
          </p:pic>
        </p:grpSp>
        <p:grpSp>
          <p:nvGrpSpPr>
            <p:cNvPr id="23" name="그룹 22"/>
            <p:cNvGrpSpPr/>
            <p:nvPr/>
          </p:nvGrpSpPr>
          <p:grpSpPr bwMode="auto">
            <a:xfrm>
              <a:off x="2759540" y="2623488"/>
              <a:ext cx="394037" cy="2346644"/>
              <a:chOff x="2523216" y="2406818"/>
              <a:chExt cx="394037" cy="2346644"/>
            </a:xfrm>
          </p:grpSpPr>
          <p:sp>
            <p:nvSpPr>
              <p:cNvPr id="24" name="화살표: 오른쪽 23"/>
              <p:cNvSpPr/>
              <p:nvPr/>
            </p:nvSpPr>
            <p:spPr bwMode="auto">
              <a:xfrm rot="1887695">
                <a:off x="2544029" y="2406818"/>
                <a:ext cx="373225" cy="18486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/>
              </a:p>
            </p:txBody>
          </p:sp>
          <p:sp>
            <p:nvSpPr>
              <p:cNvPr id="25" name="화살표: 오른쪽 24"/>
              <p:cNvSpPr/>
              <p:nvPr/>
            </p:nvSpPr>
            <p:spPr bwMode="auto">
              <a:xfrm rot="19712304" flipV="1">
                <a:off x="2544026" y="4568595"/>
                <a:ext cx="373225" cy="18486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/>
              </a:p>
            </p:txBody>
          </p:sp>
          <p:sp>
            <p:nvSpPr>
              <p:cNvPr id="26" name="화살표: 오른쪽 25"/>
              <p:cNvSpPr/>
              <p:nvPr/>
            </p:nvSpPr>
            <p:spPr bwMode="auto">
              <a:xfrm>
                <a:off x="2523216" y="3463846"/>
                <a:ext cx="373223" cy="18486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/>
              </a:p>
            </p:txBody>
          </p:sp>
        </p:grpSp>
      </p:grpSp>
      <p:pic>
        <p:nvPicPr>
          <p:cNvPr id="39" name="Picture 2" descr="Git branch"/>
          <p:cNvPicPr>
            <a:picLocks noChangeAspect="1" noChangeArrowheads="1"/>
          </p:cNvPicPr>
          <p:nvPr/>
        </p:nvPicPr>
        <p:blipFill>
          <a:blip r:embed="rId10"/>
          <a:stretch/>
        </p:blipFill>
        <p:spPr bwMode="auto">
          <a:xfrm>
            <a:off x="4859161" y="3999948"/>
            <a:ext cx="3703999" cy="1897657"/>
          </a:xfrm>
          <a:prstGeom prst="rect">
            <a:avLst/>
          </a:prstGeom>
          <a:noFill/>
        </p:spPr>
      </p:pic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5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 Workflow</a:t>
            </a:r>
            <a:endParaRPr lang="ko-KR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기본 기능 및 작동 원리</a:t>
            </a:r>
            <a:endParaRPr/>
          </a:p>
        </p:txBody>
      </p:sp>
      <p:sp>
        <p:nvSpPr>
          <p:cNvPr id="12" name="직사각형 11"/>
          <p:cNvSpPr/>
          <p:nvPr/>
        </p:nvSpPr>
        <p:spPr bwMode="auto">
          <a:xfrm>
            <a:off x="308533" y="6117985"/>
            <a:ext cx="8522627" cy="22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>
                <a:solidFill>
                  <a:srgbClr val="262626"/>
                </a:solidFill>
                <a:latin typeface="나눔바른고딕"/>
                <a:ea typeface="나눔바른고딕"/>
              </a:rPr>
              <a:t>Figure 1. Git &amp; GitLab &amp; GitHub</a:t>
            </a:r>
            <a:endParaRPr lang="ko-KR" sz="1000" b="1">
              <a:solidFill>
                <a:srgbClr val="262626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7</a:t>
            </a:fld>
            <a:endParaRPr lang="ko-KR"/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  <p:grpSp>
        <p:nvGrpSpPr>
          <p:cNvPr id="15" name="그룹 14"/>
          <p:cNvGrpSpPr/>
          <p:nvPr/>
        </p:nvGrpSpPr>
        <p:grpSpPr bwMode="auto">
          <a:xfrm>
            <a:off x="1859469" y="1502329"/>
            <a:ext cx="5425062" cy="4440800"/>
            <a:chOff x="1859469" y="1502329"/>
            <a:chExt cx="5425062" cy="44408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859469" y="1502329"/>
              <a:ext cx="5425062" cy="44408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 bwMode="auto">
            <a:xfrm>
              <a:off x="2352245" y="2295067"/>
              <a:ext cx="1069912" cy="459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sz="1400" b="1">
                  <a:solidFill>
                    <a:srgbClr val="005BAC"/>
                  </a:solidFill>
                  <a:latin typeface="나눔바른고딕"/>
                  <a:ea typeface="나눔바른고딕"/>
                </a:rPr>
                <a:t>장바구니</a:t>
              </a:r>
              <a:endParaRPr lang="ko-KR" sz="1400">
                <a:solidFill>
                  <a:srgbClr val="005BAC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614529" y="2295067"/>
              <a:ext cx="1069912" cy="459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sz="1400" b="1">
                  <a:solidFill>
                    <a:srgbClr val="005BAC"/>
                  </a:solidFill>
                  <a:latin typeface="나눔바른고딕"/>
                  <a:ea typeface="나눔바른고딕"/>
                </a:rPr>
                <a:t>결제</a:t>
              </a:r>
              <a:endParaRPr lang="ko-KR" sz="1400">
                <a:solidFill>
                  <a:srgbClr val="005BAC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095658" y="2295066"/>
              <a:ext cx="1069912" cy="459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sz="1400" b="1">
                  <a:solidFill>
                    <a:srgbClr val="005BAC"/>
                  </a:solidFill>
                  <a:latin typeface="나눔바른고딕"/>
                  <a:ea typeface="나눔바른고딕"/>
                </a:rPr>
                <a:t>선물</a:t>
              </a:r>
              <a:endParaRPr lang="ko-KR" sz="1400">
                <a:solidFill>
                  <a:srgbClr val="005BAC"/>
                </a:solidFill>
                <a:latin typeface="나눔바른고딕"/>
                <a:ea typeface="나눔바른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GitHub</a:t>
            </a:r>
            <a:endParaRPr/>
          </a:p>
          <a:p>
            <a:pPr lvl="1">
              <a:defRPr/>
            </a:pPr>
            <a:r>
              <a:rPr lang="en-US"/>
              <a:t>Git</a:t>
            </a:r>
            <a:r>
              <a:rPr lang="ko-KR"/>
              <a:t>을 사용하는 프로젝트를 지원하는 웹 서비스</a:t>
            </a:r>
            <a:endParaRPr lang="en-US"/>
          </a:p>
          <a:p>
            <a:pPr lvl="1">
              <a:defRPr/>
            </a:pPr>
            <a:r>
              <a:rPr lang="ko-KR"/>
              <a:t>오픈 소스의 성지</a:t>
            </a:r>
            <a:endParaRPr lang="en-US"/>
          </a:p>
          <a:p>
            <a:pPr lvl="1">
              <a:defRPr/>
            </a:pPr>
            <a:endParaRPr lang="en-US"/>
          </a:p>
          <a:p>
            <a:pPr>
              <a:defRPr/>
            </a:pPr>
            <a:r>
              <a:rPr lang="en-US"/>
              <a:t>GitLab  </a:t>
            </a: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(</a:t>
            </a: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연구실 </a:t>
            </a: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GitLab </a:t>
            </a:r>
            <a:r>
              <a:rPr lang="ko-KR" b="1">
                <a:solidFill>
                  <a:srgbClr val="005BAC"/>
                </a:solidFill>
                <a:latin typeface="나눔바른고딕"/>
                <a:ea typeface="나눔바른고딕"/>
              </a:rPr>
              <a:t>주소 </a:t>
            </a:r>
            <a:r>
              <a:rPr lang="en-US" b="1">
                <a:solidFill>
                  <a:srgbClr val="005BAC"/>
                </a:solidFill>
                <a:latin typeface="나눔바른고딕"/>
                <a:ea typeface="나눔바른고딕"/>
              </a:rPr>
              <a:t>: https://git.acslc.synology.me)</a:t>
            </a:r>
            <a:endParaRPr lang="en-US"/>
          </a:p>
          <a:p>
            <a:pPr lvl="1">
              <a:defRPr/>
            </a:pPr>
            <a:r>
              <a:rPr lang="ko-KR"/>
              <a:t>개인 또는 조직이 내부 관리 목적으로 사용</a:t>
            </a:r>
            <a:endParaRPr lang="en-US"/>
          </a:p>
          <a:p>
            <a:pPr lvl="1">
              <a:defRPr/>
            </a:pPr>
            <a:r>
              <a:rPr lang="ko-KR"/>
              <a:t>중앙 서버에서 </a:t>
            </a:r>
            <a:r>
              <a:rPr lang="en-US"/>
              <a:t>Git </a:t>
            </a:r>
            <a:r>
              <a:rPr lang="ko-KR"/>
              <a:t>저장소를 관리할 수 있음</a:t>
            </a:r>
            <a:endParaRPr lang="en-US"/>
          </a:p>
          <a:p>
            <a:pPr lvl="1">
              <a:defRPr/>
            </a:pPr>
            <a:r>
              <a:rPr lang="ko-KR"/>
              <a:t>자체 서버를 운용가능</a:t>
            </a:r>
            <a:endParaRPr lang="en-US"/>
          </a:p>
          <a:p>
            <a:pPr lvl="1">
              <a:defRPr/>
            </a:pPr>
            <a:endParaRPr lang="en-US"/>
          </a:p>
          <a:p>
            <a:pPr>
              <a:defRPr/>
            </a:pPr>
            <a:r>
              <a:rPr lang="ko-KR"/>
              <a:t>예시</a:t>
            </a:r>
            <a:r>
              <a:rPr lang="en-US"/>
              <a:t> (</a:t>
            </a:r>
            <a:r>
              <a:rPr lang="en-US">
                <a:solidFill>
                  <a:srgbClr val="00B050"/>
                </a:solidFill>
              </a:rPr>
              <a:t>Git</a:t>
            </a:r>
            <a:r>
              <a:rPr lang="en-US"/>
              <a:t> – </a:t>
            </a:r>
            <a:r>
              <a:rPr lang="ko-KR"/>
              <a:t>집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GitHub</a:t>
            </a:r>
            <a:r>
              <a:rPr lang="en-US"/>
              <a:t> – </a:t>
            </a:r>
            <a:r>
              <a:rPr lang="ko-KR"/>
              <a:t>광장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GitLab</a:t>
            </a:r>
            <a:r>
              <a:rPr lang="en-US"/>
              <a:t> – </a:t>
            </a:r>
            <a:r>
              <a:rPr lang="ko-KR"/>
              <a:t>입장권이 있는 광장</a:t>
            </a:r>
            <a:r>
              <a:rPr lang="en-US"/>
              <a:t>)</a:t>
            </a:r>
            <a:endParaRPr/>
          </a:p>
          <a:p>
            <a:pPr>
              <a:defRPr/>
            </a:pPr>
            <a:endParaRPr lang="en-US"/>
          </a:p>
          <a:p>
            <a:pPr lvl="2">
              <a:defRPr/>
            </a:pPr>
            <a:endParaRPr lang="en-US" b="1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 &amp; Gitlab &amp; </a:t>
            </a:r>
            <a:r>
              <a:rPr lang="en-US"/>
              <a:t>Github</a:t>
            </a:r>
            <a:endParaRPr lang="ko-K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12648" t="24138" r="8289" b="24004"/>
          <a:stretch/>
        </p:blipFill>
        <p:spPr bwMode="auto">
          <a:xfrm>
            <a:off x="647700" y="4951960"/>
            <a:ext cx="2290236" cy="972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088786" y="4951960"/>
            <a:ext cx="3093431" cy="972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/>
          <a:srcRect l="10559" t="16546" r="10444" b="20441"/>
          <a:stretch/>
        </p:blipFill>
        <p:spPr bwMode="auto">
          <a:xfrm>
            <a:off x="6333067" y="4951960"/>
            <a:ext cx="2166096" cy="972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308533" y="6117985"/>
            <a:ext cx="8522627" cy="22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>
                <a:solidFill>
                  <a:srgbClr val="262626"/>
                </a:solidFill>
                <a:latin typeface="나눔바른고딕"/>
                <a:ea typeface="나눔바른고딕"/>
              </a:rPr>
              <a:t>Figure 1. Git &amp; GitLab &amp; GitHub</a:t>
            </a:r>
            <a:endParaRPr lang="ko-KR" sz="1000" b="1">
              <a:solidFill>
                <a:srgbClr val="262626"/>
              </a:solidFill>
              <a:latin typeface="나눔바른고딕"/>
              <a:ea typeface="나눔바른고딕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8</a:t>
            </a:fld>
            <a:endParaRPr lang="ko-KR"/>
          </a:p>
        </p:txBody>
      </p:sp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 </a:t>
            </a:r>
            <a:r>
              <a:rPr lang="ko-KR"/>
              <a:t>설치</a:t>
            </a:r>
            <a:endParaRPr lang="ko-KR" sz="2000"/>
          </a:p>
        </p:txBody>
      </p:sp>
      <p:graphicFrame>
        <p:nvGraphicFramePr>
          <p:cNvPr id="5" name="표 7"/>
          <p:cNvGraphicFramePr>
            <a:graphicFrameLocks xmlns:a="http://schemas.openxmlformats.org/drawingml/2006/main" noGrp="1"/>
          </p:cNvGraphicFramePr>
          <p:nvPr/>
        </p:nvGraphicFramePr>
        <p:xfrm>
          <a:off x="716335" y="4709556"/>
          <a:ext cx="8139798" cy="147877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8139798"/>
              </a:tblGrid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Windows</a:t>
                      </a:r>
                      <a:endParaRPr lang="ko-KR" sz="2400" b="1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Mac OS</a:t>
                      </a:r>
                      <a:endParaRPr lang="ko-KR" sz="2400" b="1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92925">
                <a:tc>
                  <a:txBody>
                    <a:bodyPr/>
                    <a:p>
                      <a:pPr marL="342900" indent="-342900">
                        <a:buFont typeface="Wingdings"/>
                        <a:buChar char="§"/>
                        <a:defRPr/>
                      </a:pPr>
                      <a:r>
                        <a:rPr lang="en-US" sz="2400" b="1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</a:rPr>
                        <a:t>Linux</a:t>
                      </a:r>
                      <a:endParaRPr lang="ko-KR" sz="2400" b="1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42AB29-6C45-4F0A-8B02-AB537C0C21F9}" type="slidenum">
              <a:rPr lang="ko-KR"/>
              <a:t>9</a:t>
            </a:fld>
            <a:endParaRPr 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 bwMode="auto">
          <a:xfrm>
            <a:off x="6857696" y="6480126"/>
            <a:ext cx="2286304" cy="377873"/>
          </a:xfrm>
        </p:spPr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고딕">
      <a:majorFont>
        <a:latin typeface="나눔바른고딕"/>
        <a:ea typeface="나눔바른고딕"/>
        <a:cs typeface="Arial"/>
      </a:majorFont>
      <a:minorFont>
        <a:latin typeface="나눔바른고딕"/>
        <a:ea typeface="나눔바른고딕"/>
        <a:cs typeface="Arial"/>
      </a:minorFont>
    </a:fontScheme>
    <a:fmtScheme name="Office 테마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Arial"/>
        <a:cs typeface="Arial"/>
      </a:majorFont>
      <a:minorFont>
        <a:latin typeface="맑은 고딕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화면 슬라이드 쇼(4:3)</PresentationFormat>
  <Paragraphs>0</Paragraphs>
  <Slides>37</Slides>
  <Notes>37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발표의 제목은 여기에 입력해주세요 Enter Title of The Presentation Here</dc:title>
  <dc:subject/>
  <dc:creator>항공우주제어시스템연구실</dc:creator>
  <cp:keywords/>
  <dc:description/>
  <dc:identifier/>
  <dc:language/>
  <cp:lastModifiedBy>익명</cp:lastModifiedBy>
  <cp:revision>640</cp:revision>
  <dcterms:created xsi:type="dcterms:W3CDTF">2018-09-21T05:44:03Z</dcterms:created>
  <dcterms:modified xsi:type="dcterms:W3CDTF">2024-01-11T02:27:05Z</dcterms:modified>
  <cp:category/>
  <cp:contentStatus/>
  <cp:version/>
</cp:coreProperties>
</file>