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5" r:id="rId5"/>
    <p:sldId id="266" r:id="rId6"/>
    <p:sldId id="259" r:id="rId7"/>
    <p:sldId id="269" r:id="rId8"/>
    <p:sldId id="268" r:id="rId9"/>
    <p:sldId id="270" r:id="rId10"/>
    <p:sldId id="271" r:id="rId11"/>
    <p:sldId id="272" r:id="rId12"/>
    <p:sldId id="273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75000000000003E-2"/>
          <c:y val="3.7499997693159592E-2"/>
          <c:w val="0.96562499999999996"/>
          <c:h val="0.911390568935127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01BCB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48A7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6A5-40F9-9365-675E6891E0D8}"/>
              </c:ext>
            </c:extLst>
          </c:dPt>
          <c:dPt>
            <c:idx val="1"/>
            <c:invertIfNegative val="0"/>
            <c:bubble3D val="0"/>
            <c:spPr>
              <a:solidFill>
                <a:srgbClr val="49A5B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6A5-40F9-9365-675E6891E0D8}"/>
              </c:ext>
            </c:extLst>
          </c:dPt>
          <c:cat>
            <c:strRef>
              <c:f>Sheet1!$A$2:$A$3</c:f>
              <c:strCache>
                <c:ptCount val="2"/>
                <c:pt idx="0">
                  <c:v>Family</c:v>
                </c:pt>
                <c:pt idx="1">
                  <c:v>Crime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446</c:v>
                </c:pt>
                <c:pt idx="1">
                  <c:v>3157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A5-40F9-9365-675E6891E0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1"/>
        <c:axId val="1911940352"/>
        <c:axId val="1911949600"/>
      </c:barChart>
      <c:catAx>
        <c:axId val="191194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A48A7B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pPr>
            <a:endParaRPr lang="ko-KR"/>
          </a:p>
        </c:txPr>
        <c:crossAx val="1911949600"/>
        <c:crosses val="autoZero"/>
        <c:auto val="1"/>
        <c:lblAlgn val="ctr"/>
        <c:lblOffset val="100"/>
        <c:noMultiLvlLbl val="0"/>
      </c:catAx>
      <c:valAx>
        <c:axId val="19119496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1194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19E58-7255-4887-A618-C2FB9911A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BD8CC5-923F-4F7B-836B-32DF2F669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6AC75-AE10-4F39-B327-DBFAC4E3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25C57-7DBF-470C-BF92-D986B326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34B54-A126-47D8-9AA8-06094733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85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AA3DC-3949-44C4-9909-C4C9634F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1AF8C-50E4-4170-9539-41413E192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956F0-8776-450A-B8E1-4EA3D137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02E5E-1AAD-4503-B9C3-75BFCE4E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68CD-2DE2-4214-95CF-1077745F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6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A5DB9D-7CC3-4B13-AF3C-A6D8DD437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F1924-FBFD-4BB9-B7B8-91A417991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C5556-3582-4819-B8A7-8A106C2A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4DD32-55D0-47A5-907B-87687993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A0CCC-4514-43A6-AC8E-C5325A84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7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AA29C-3439-4399-9ED8-A2BD913C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D07D0-C2E1-44DF-97D5-E092FD25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C5DAA-4234-4125-842F-227C6AE6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AC6EC-9242-4FA1-A94E-2594A8DD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D5D6A-5FFB-4C4E-B140-9DC2F50B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77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73A1D-8955-45E3-8CDD-1B491289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F39D9-559C-4F99-809D-619DEF02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5819F-1EE2-4529-815E-7EC48BA4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17F30-B943-4D1E-AA66-A5122C2B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AFB21-2FC1-45AD-9D0D-13965838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07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F29AC-8522-4F80-9E9E-3EB6D68A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509BF-2F43-456A-B480-E44CDD8AB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AC3D7F-D117-4214-BF55-331AA4CC5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2E462-5F22-48E0-8372-9F636199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13F9F-857F-40AE-8BA0-F9D2EC30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E33A1-DE88-49B0-8177-11512415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4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1EAC4-321B-4122-8263-05C982E8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14712-75FA-4EB6-BD9C-A571DE755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879CCC-8ED4-48DE-8EDA-81EC0A657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E75A36-CE92-4FCE-A32F-F5260ADB3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67F4B-BA22-4D84-B612-1D514CA4C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91306C-429A-4C06-9922-DADD9521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8C4AC-C7E9-4CE7-B9DA-91752A0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F95C73-604A-4FBE-9FC2-0F9DF088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8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BFFA8-6623-4D3F-9502-C90056E7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8AF2BA-A3EB-4595-A13F-2C806D7B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205C81-E050-4B93-B531-AAA375FF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9A689A-ED0A-4F0A-A7AB-B1A3C605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64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6F8C49-4A74-4C45-BAF0-5BE51BC3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1FCC57-010A-40CA-A4E3-1B03C00E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A555BA-1E9C-4BBB-9DF9-07A08B1D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18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26FD6-F430-4A6B-9FDC-6D6CE64C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25D86-761B-4ABD-94A8-D2F66433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AA3687-A740-418A-803E-A847F1C46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0F2A25-CB19-4DA6-AA4A-7D051850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84E3C0-F3BE-4184-904B-541D63D8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5778F-FF54-4321-976E-3DA9A02E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5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55CD-197A-4FF0-8507-412FDCEF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47D2CB-B3ED-4299-95E5-58FCA3F37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A8A99E-F19D-4A57-9ADE-5611F811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DD6836-BE01-4E60-92CB-E01A3FF2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65311-7B1E-45D7-8ABE-B8CA30EB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1E412-8AB0-4814-B24F-923AD262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7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F59780-DC6B-4F6E-BD25-EAED7E9D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70512-04EF-431A-83B2-7FB8A471F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7BF53-3D61-43F2-8C09-AF58CA588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26E91-952F-4504-B73B-42B0C7183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F782F-DFF3-4893-9485-CE8435725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0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2204589" y="1913265"/>
            <a:ext cx="7782822" cy="4891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NLP</a:t>
            </a:r>
            <a:r>
              <a:rPr lang="ko-KR" altLang="en-US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Term</a:t>
            </a:r>
            <a:r>
              <a:rPr lang="ko-KR" altLang="en-US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Indexing</a:t>
            </a:r>
            <a:r>
              <a:rPr lang="ko-KR" altLang="en-US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Project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Crime</a:t>
            </a:r>
            <a:r>
              <a:rPr lang="ko-KR" altLang="en-US" sz="3600" b="1" kern="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3600" b="1" kern="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vs</a:t>
            </a:r>
            <a:r>
              <a:rPr lang="ko-KR" altLang="en-US" sz="3600" b="1" kern="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3600" b="1" kern="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Family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4400" b="1" i="1" kern="0" dirty="0">
              <a:solidFill>
                <a:prstClr val="black">
                  <a:lumMod val="65000"/>
                  <a:lumOff val="35000"/>
                </a:prstClr>
              </a:solidFill>
              <a:latin typeface="Century Gothic" panose="020B0502020202020204" pitchFamily="34" charset="0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20154637</a:t>
            </a: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 </a:t>
            </a: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박 상 현</a:t>
            </a:r>
            <a:endParaRPr lang="ko-KR" altLang="en-US" sz="2800" kern="0" dirty="0">
              <a:solidFill>
                <a:prstClr val="black">
                  <a:lumMod val="65000"/>
                  <a:lumOff val="35000"/>
                </a:prst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51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E8A2C5-9BB0-4BB8-BB8E-257FF392DA2E}"/>
              </a:ext>
            </a:extLst>
          </p:cNvPr>
          <p:cNvSpPr/>
          <p:nvPr/>
        </p:nvSpPr>
        <p:spPr>
          <a:xfrm>
            <a:off x="2433190" y="0"/>
            <a:ext cx="8099772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Chart – Negative word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3F62E2-8551-4CEC-B35D-9501CDC85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35" y="1132932"/>
            <a:ext cx="11363929" cy="549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0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E8A2C5-9BB0-4BB8-BB8E-257FF392DA2E}"/>
              </a:ext>
            </a:extLst>
          </p:cNvPr>
          <p:cNvSpPr/>
          <p:nvPr/>
        </p:nvSpPr>
        <p:spPr>
          <a:xfrm>
            <a:off x="2629890" y="24896"/>
            <a:ext cx="7741026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 Chart – Negative word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35492C-15A3-434A-ACD2-282A8965D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84" t="1039" r="4679" b="6144"/>
          <a:stretch/>
        </p:blipFill>
        <p:spPr>
          <a:xfrm>
            <a:off x="2743200" y="1438655"/>
            <a:ext cx="7859210" cy="43718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ACBFE9-2127-437C-9B57-1046EDB2DE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8" t="1253" r="7842" b="7465"/>
          <a:stretch/>
        </p:blipFill>
        <p:spPr>
          <a:xfrm>
            <a:off x="2762249" y="1438654"/>
            <a:ext cx="7667861" cy="42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3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E8A2C5-9BB0-4BB8-BB8E-257FF392DA2E}"/>
              </a:ext>
            </a:extLst>
          </p:cNvPr>
          <p:cNvSpPr/>
          <p:nvPr/>
        </p:nvSpPr>
        <p:spPr>
          <a:xfrm>
            <a:off x="2433190" y="0"/>
            <a:ext cx="8099772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Chart – F word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3F62E2-8551-4CEC-B35D-9501CDC85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236" y="1132932"/>
            <a:ext cx="11285526" cy="549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75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4753202" y="3285811"/>
            <a:ext cx="2235199" cy="1865086"/>
          </a:xfrm>
          <a:prstGeom prst="straightConnector1">
            <a:avLst/>
          </a:prstGeom>
          <a:ln w="15875">
            <a:gradFill>
              <a:gsLst>
                <a:gs pos="0">
                  <a:srgbClr val="A48A7B">
                    <a:alpha val="17000"/>
                  </a:srgbClr>
                </a:gs>
                <a:gs pos="45000">
                  <a:srgbClr val="A48A7B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차트 50"/>
          <p:cNvGraphicFramePr/>
          <p:nvPr>
            <p:extLst>
              <p:ext uri="{D42A27DB-BD31-4B8C-83A1-F6EECF244321}">
                <p14:modId xmlns:p14="http://schemas.microsoft.com/office/powerpoint/2010/main" val="595546502"/>
              </p:ext>
            </p:extLst>
          </p:nvPr>
        </p:nvGraphicFramePr>
        <p:xfrm>
          <a:off x="1995488" y="121675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4" name="타원 53"/>
          <p:cNvSpPr/>
          <p:nvPr/>
        </p:nvSpPr>
        <p:spPr>
          <a:xfrm>
            <a:off x="4753202" y="3108011"/>
            <a:ext cx="2220685" cy="22206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A4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7X</a:t>
            </a:r>
          </a:p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increase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468342" y="1512654"/>
            <a:ext cx="310115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9A5BE"/>
                </a:solidFill>
              </a:rPr>
              <a:t>Crime movie F-word count : 3157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979720" y="5102562"/>
            <a:ext cx="24770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A48A7B"/>
                </a:solidFill>
              </a:rPr>
              <a:t>Family F-word count : 446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260587" y="1869892"/>
            <a:ext cx="1870758" cy="481263"/>
          </a:xfrm>
          <a:prstGeom prst="roundRect">
            <a:avLst>
              <a:gd name="adj" fmla="val 50000"/>
            </a:avLst>
          </a:prstGeom>
          <a:solidFill>
            <a:srgbClr val="4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#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Negative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291017" y="1304352"/>
            <a:ext cx="1840327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9A5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49A5BE"/>
                </a:solidFill>
              </a:rPr>
              <a:t># F-word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95E5B6-9AC4-4053-8360-E1F4D6863D8F}"/>
              </a:ext>
            </a:extLst>
          </p:cNvPr>
          <p:cNvSpPr/>
          <p:nvPr/>
        </p:nvSpPr>
        <p:spPr>
          <a:xfrm>
            <a:off x="2629890" y="24896"/>
            <a:ext cx="7741026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67806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74842" y="0"/>
            <a:ext cx="5345208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Agenda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12B1671-299B-405A-ACDF-E45E67A0A93C}"/>
              </a:ext>
            </a:extLst>
          </p:cNvPr>
          <p:cNvGrpSpPr/>
          <p:nvPr/>
        </p:nvGrpSpPr>
        <p:grpSpPr>
          <a:xfrm>
            <a:off x="1358498" y="2086614"/>
            <a:ext cx="3474230" cy="1772027"/>
            <a:chOff x="1169759" y="2652672"/>
            <a:chExt cx="3474230" cy="1772027"/>
          </a:xfrm>
        </p:grpSpPr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0F1E2500-D4CE-44F4-B1C0-F7A1A474D05E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8C3FF9-A119-482E-B5CD-0A47F294C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E73CE01-4FAF-4E00-ADA4-C3B56F990D57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9E5F23A3-8858-4AEB-9C31-AFE94F8C053A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C87B117-E54E-4039-8303-D0C459DC5A0B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69D224AB-E8CE-45DD-BB57-A008D2DDA3E6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9D70455-2178-495E-B9A6-48706B466CA3}"/>
                </a:ext>
              </a:extLst>
            </p:cNvPr>
            <p:cNvCxnSpPr>
              <a:cxnSpLocks/>
              <a:stCxn id="24" idx="0"/>
              <a:endCxn id="26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E0D7E776-7C20-4380-91E5-A98CACFA7363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096FFA3-9B03-4A34-8772-B70DF0A1E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2672"/>
              <a:ext cx="1326695" cy="804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4BE6865-6F49-453C-966A-FB2D6C6D772C}"/>
              </a:ext>
            </a:extLst>
          </p:cNvPr>
          <p:cNvGrpSpPr/>
          <p:nvPr/>
        </p:nvGrpSpPr>
        <p:grpSpPr>
          <a:xfrm>
            <a:off x="3358749" y="2082588"/>
            <a:ext cx="3329767" cy="1772213"/>
            <a:chOff x="3170010" y="2648646"/>
            <a:chExt cx="3329767" cy="1772213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6B55DFE-005D-43D4-B54D-91F60BA38457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1FAFFFE8-59A3-4ACF-A344-F7D2FBEFEC33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EE3F18E-7DE9-4273-B733-7BAD0CF0B6D1}"/>
                </a:ext>
              </a:extLst>
            </p:cNvPr>
            <p:cNvCxnSpPr>
              <a:cxnSpLocks/>
              <a:stCxn id="30" idx="0"/>
              <a:endCxn id="32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C511AA73-F009-4A1A-8F98-2EA827756F8F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4F547F8-45A0-49F6-808C-735D4351B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48646"/>
              <a:ext cx="1326695" cy="1176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EFF26FA-1182-474C-90E6-45F397AB3DD4}"/>
              </a:ext>
            </a:extLst>
          </p:cNvPr>
          <p:cNvGrpSpPr/>
          <p:nvPr/>
        </p:nvGrpSpPr>
        <p:grpSpPr>
          <a:xfrm>
            <a:off x="5214537" y="2079330"/>
            <a:ext cx="3329767" cy="1771631"/>
            <a:chOff x="5025798" y="2645388"/>
            <a:chExt cx="3329767" cy="1771631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A089AA3-0915-4BFE-9549-ED690EB7E487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원호 35">
              <a:extLst>
                <a:ext uri="{FF2B5EF4-FFF2-40B4-BE49-F238E27FC236}">
                  <a16:creationId xmlns:a16="http://schemas.microsoft.com/office/drawing/2014/main" id="{33A0916E-A4E8-4054-A395-70557E8B9BD4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24EC17E-4DBF-4698-9826-6B40F8D9E9C9}"/>
                </a:ext>
              </a:extLst>
            </p:cNvPr>
            <p:cNvCxnSpPr>
              <a:cxnSpLocks/>
              <a:stCxn id="36" idx="0"/>
              <a:endCxn id="38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EF67D17C-FB09-491F-BAC5-BBDF307D9CF4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9138196-1241-4F88-8C92-ECDB2179C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7070325" y="2075490"/>
            <a:ext cx="2144713" cy="1771631"/>
            <a:chOff x="6997755" y="2075490"/>
            <a:chExt cx="2144713" cy="1771631"/>
          </a:xfrm>
        </p:grpSpPr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9F4F9750-7424-4618-8D58-84F532BEBCEB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C926A4A-38D4-453A-8240-6872EFAE8248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075F0B37-2D13-4AF9-87F6-04CFF222E886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413F740-B05B-43E2-8D3B-A92C7A49545C}"/>
                </a:ext>
              </a:extLst>
            </p:cNvPr>
            <p:cNvCxnSpPr>
              <a:cxnSpLocks/>
              <a:stCxn id="43" idx="0"/>
              <a:endCxn id="41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C3DA931-A3EB-496D-B7CA-42E4F34F08AC}"/>
              </a:ext>
            </a:extLst>
          </p:cNvPr>
          <p:cNvSpPr/>
          <p:nvPr/>
        </p:nvSpPr>
        <p:spPr>
          <a:xfrm>
            <a:off x="1339793" y="2543242"/>
            <a:ext cx="1638656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Set Hypothesis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3333717" y="2520137"/>
            <a:ext cx="1638656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Coding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Index Script files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76D9D14-4D33-41BC-B1C6-0CEFC555F134}"/>
              </a:ext>
            </a:extLst>
          </p:cNvPr>
          <p:cNvSpPr/>
          <p:nvPr/>
        </p:nvSpPr>
        <p:spPr>
          <a:xfrm>
            <a:off x="5221496" y="2535719"/>
            <a:ext cx="1638656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Coding 2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Compare output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DDBEB03-F3C8-4CFA-B15F-0BFBD927C75F}"/>
              </a:ext>
            </a:extLst>
          </p:cNvPr>
          <p:cNvSpPr/>
          <p:nvPr/>
        </p:nvSpPr>
        <p:spPr>
          <a:xfrm>
            <a:off x="7088527" y="2393951"/>
            <a:ext cx="1638656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 Chart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F4B5C84-B605-45C2-A26B-6C5FC7E5DFD0}"/>
              </a:ext>
            </a:extLst>
          </p:cNvPr>
          <p:cNvSpPr/>
          <p:nvPr/>
        </p:nvSpPr>
        <p:spPr>
          <a:xfrm>
            <a:off x="8978563" y="2653896"/>
            <a:ext cx="163865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Result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2583139" y="1972150"/>
            <a:ext cx="255482" cy="255482"/>
          </a:xfrm>
          <a:prstGeom prst="ellipse">
            <a:avLst/>
          </a:prstGeom>
          <a:solidFill>
            <a:srgbClr val="4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A76C424-F51D-4E9D-8CED-55FDB208F97E}"/>
              </a:ext>
            </a:extLst>
          </p:cNvPr>
          <p:cNvSpPr/>
          <p:nvPr/>
        </p:nvSpPr>
        <p:spPr>
          <a:xfrm>
            <a:off x="3288082" y="3726218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393B467-0F27-4CF6-8C87-EFABEFE3BC88}"/>
              </a:ext>
            </a:extLst>
          </p:cNvPr>
          <p:cNvSpPr/>
          <p:nvPr/>
        </p:nvSpPr>
        <p:spPr>
          <a:xfrm>
            <a:off x="5115027" y="3718538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889A329-5C47-4003-AA05-D8DA1FDE5CEF}"/>
              </a:ext>
            </a:extLst>
          </p:cNvPr>
          <p:cNvSpPr/>
          <p:nvPr/>
        </p:nvSpPr>
        <p:spPr>
          <a:xfrm>
            <a:off x="6941972" y="3710858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7C5FFEB-7EB7-49C5-8229-D7C46CC22EC9}"/>
              </a:ext>
            </a:extLst>
          </p:cNvPr>
          <p:cNvGrpSpPr/>
          <p:nvPr/>
        </p:nvGrpSpPr>
        <p:grpSpPr>
          <a:xfrm rot="10800000">
            <a:off x="9070575" y="2075490"/>
            <a:ext cx="1597995" cy="1762838"/>
            <a:chOff x="10625816" y="4555975"/>
            <a:chExt cx="1597995" cy="1762838"/>
          </a:xfrm>
        </p:grpSpPr>
        <p:sp>
          <p:nvSpPr>
            <p:cNvPr id="46" name="원호 45">
              <a:extLst>
                <a:ext uri="{FF2B5EF4-FFF2-40B4-BE49-F238E27FC236}">
                  <a16:creationId xmlns:a16="http://schemas.microsoft.com/office/drawing/2014/main" id="{C7D246F9-324E-44B2-A2AF-E0075312E619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2931590-EE0F-427C-9A14-6CA951503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2CE014-78D8-40FF-A1E8-20AFC10DC253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원호 48">
              <a:extLst>
                <a:ext uri="{FF2B5EF4-FFF2-40B4-BE49-F238E27FC236}">
                  <a16:creationId xmlns:a16="http://schemas.microsoft.com/office/drawing/2014/main" id="{5FD46A57-BCDF-4580-B125-AEA0D9795DE3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7ACD10A-B804-4D55-B377-883D5B0EE1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3ED881B1-E568-4D13-A33E-FD79ADDD0ED2}"/>
              </a:ext>
            </a:extLst>
          </p:cNvPr>
          <p:cNvSpPr/>
          <p:nvPr/>
        </p:nvSpPr>
        <p:spPr>
          <a:xfrm>
            <a:off x="9195637" y="3703178"/>
            <a:ext cx="255482" cy="255482"/>
          </a:xfrm>
          <a:prstGeom prst="ellipse">
            <a:avLst/>
          </a:prstGeom>
          <a:solidFill>
            <a:srgbClr val="4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B57B2C-1014-4BAC-8336-E91323BDA503}"/>
              </a:ext>
            </a:extLst>
          </p:cNvPr>
          <p:cNvGrpSpPr/>
          <p:nvPr/>
        </p:nvGrpSpPr>
        <p:grpSpPr>
          <a:xfrm>
            <a:off x="1103966" y="4463873"/>
            <a:ext cx="6255284" cy="1852544"/>
            <a:chOff x="1268771" y="4788293"/>
            <a:chExt cx="4706625" cy="1458979"/>
          </a:xfrm>
        </p:grpSpPr>
        <p:sp>
          <p:nvSpPr>
            <p:cNvPr id="64" name="직사각형 63"/>
            <p:cNvSpPr/>
            <p:nvPr/>
          </p:nvSpPr>
          <p:spPr>
            <a:xfrm>
              <a:off x="1268771" y="5235038"/>
              <a:ext cx="4706625" cy="10122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There will be differences in the frequency and type of vocabulary that expresses the positive and negative used in family and crime films.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345625" y="4788293"/>
              <a:ext cx="1610868" cy="346710"/>
            </a:xfrm>
            <a:prstGeom prst="roundRect">
              <a:avLst>
                <a:gd name="adj" fmla="val 50000"/>
              </a:avLst>
            </a:prstGeom>
            <a:solidFill>
              <a:srgbClr val="49A5B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Hypothesis</a:t>
              </a:r>
              <a:endParaRPr lang="en-US" altLang="ko-KR" sz="11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389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각 삼각형 51"/>
          <p:cNvSpPr/>
          <p:nvPr/>
        </p:nvSpPr>
        <p:spPr>
          <a:xfrm rot="5400000">
            <a:off x="3795260" y="5186662"/>
            <a:ext cx="827313" cy="1088571"/>
          </a:xfrm>
          <a:prstGeom prst="rtTriangle">
            <a:avLst/>
          </a:prstGeom>
          <a:solidFill>
            <a:srgbClr val="EE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각 삼각형 52"/>
          <p:cNvSpPr/>
          <p:nvPr/>
        </p:nvSpPr>
        <p:spPr>
          <a:xfrm rot="5400000">
            <a:off x="7601632" y="1957153"/>
            <a:ext cx="834571" cy="1088571"/>
          </a:xfrm>
          <a:prstGeom prst="rtTriangle">
            <a:avLst/>
          </a:prstGeom>
          <a:solidFill>
            <a:srgbClr val="EE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8634B5-7ECD-47FD-BD2F-FB2A3CA0002C}"/>
              </a:ext>
            </a:extLst>
          </p:cNvPr>
          <p:cNvSpPr/>
          <p:nvPr/>
        </p:nvSpPr>
        <p:spPr>
          <a:xfrm>
            <a:off x="3474842" y="0"/>
            <a:ext cx="5345208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Coding 1 </a:t>
            </a:r>
            <a:r>
              <a:rPr lang="en-US" altLang="ko-KR" sz="3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 Indexing</a:t>
            </a:r>
            <a:endParaRPr lang="en-US" altLang="ko-KR" sz="4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027865-B0AF-49EB-83FF-538ECE84D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16" y="1288738"/>
            <a:ext cx="5873067" cy="54419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3E5F7D0-2A48-4C80-9A2C-4B015F69C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3" y="1289307"/>
            <a:ext cx="6139168" cy="33926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8AEBDE-EA47-4F0C-9327-5159C0184192}"/>
              </a:ext>
            </a:extLst>
          </p:cNvPr>
          <p:cNvSpPr/>
          <p:nvPr/>
        </p:nvSpPr>
        <p:spPr>
          <a:xfrm>
            <a:off x="73998" y="4735178"/>
            <a:ext cx="6255284" cy="211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Add stop word &amp; set Data directory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Get script files at set directory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Use Regular expression to remove special Character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Using </a:t>
            </a:r>
            <a:r>
              <a:rPr lang="en-US" altLang="ko-KR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stop_word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 list to remove stop word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add word to dictionary (indexing) and save as txt </a:t>
            </a:r>
          </a:p>
        </p:txBody>
      </p:sp>
    </p:spTree>
    <p:extLst>
      <p:ext uri="{BB962C8B-B14F-4D97-AF65-F5344CB8AC3E}">
        <p14:creationId xmlns:p14="http://schemas.microsoft.com/office/powerpoint/2010/main" val="149446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각 삼각형 51"/>
          <p:cNvSpPr/>
          <p:nvPr/>
        </p:nvSpPr>
        <p:spPr>
          <a:xfrm rot="5400000">
            <a:off x="3795260" y="5186662"/>
            <a:ext cx="827313" cy="1088571"/>
          </a:xfrm>
          <a:prstGeom prst="rtTriangle">
            <a:avLst/>
          </a:prstGeom>
          <a:solidFill>
            <a:srgbClr val="EE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각 삼각형 52"/>
          <p:cNvSpPr/>
          <p:nvPr/>
        </p:nvSpPr>
        <p:spPr>
          <a:xfrm rot="5400000">
            <a:off x="7601632" y="1957153"/>
            <a:ext cx="834571" cy="1088571"/>
          </a:xfrm>
          <a:prstGeom prst="rtTriangle">
            <a:avLst/>
          </a:prstGeom>
          <a:solidFill>
            <a:srgbClr val="EE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8634B5-7ECD-47FD-BD2F-FB2A3CA0002C}"/>
              </a:ext>
            </a:extLst>
          </p:cNvPr>
          <p:cNvSpPr/>
          <p:nvPr/>
        </p:nvSpPr>
        <p:spPr>
          <a:xfrm>
            <a:off x="3474841" y="0"/>
            <a:ext cx="5761755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Coding 2 </a:t>
            </a: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lang="en-US" altLang="ko-KR" sz="3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Compare1</a:t>
            </a:r>
            <a:endParaRPr kumimoji="0" lang="en-US" altLang="ko-KR" sz="4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8AEBDE-EA47-4F0C-9327-5159C0184192}"/>
              </a:ext>
            </a:extLst>
          </p:cNvPr>
          <p:cNvSpPr/>
          <p:nvPr/>
        </p:nvSpPr>
        <p:spPr>
          <a:xfrm>
            <a:off x="439372" y="4966671"/>
            <a:ext cx="6450518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Open each genre’s word dictionary file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Open positive &amp; negative word list file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302020204030204"/>
                <a:ea typeface="맑은 고딕" panose="020B0503020000020004" pitchFamily="50" charset="-127"/>
              </a:rPr>
              <a:t>Compare genre </a:t>
            </a:r>
            <a:r>
              <a:rPr lang="en-US" altLang="ko-KR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302020204030204"/>
                <a:ea typeface="맑은 고딕" panose="020B0503020000020004" pitchFamily="50" charset="-127"/>
              </a:rPr>
              <a:t>dict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302020204030204"/>
                <a:ea typeface="맑은 고딕" panose="020B0503020000020004" pitchFamily="50" charset="-127"/>
              </a:rPr>
              <a:t> file with positive &amp; negative file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302020204030204"/>
                <a:ea typeface="맑은 고딕" panose="020B0503020000020004" pitchFamily="50" charset="-127"/>
              </a:rPr>
              <a:t>Save Result file as txt ( for excel chart)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767516-578D-47D9-8AD4-209E0C0B7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014" y="1203864"/>
            <a:ext cx="5182788" cy="35529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921C43-9220-44FD-9447-A6B231BFC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934" y="1203863"/>
            <a:ext cx="3988674" cy="564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802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각 삼각형 51"/>
          <p:cNvSpPr/>
          <p:nvPr/>
        </p:nvSpPr>
        <p:spPr>
          <a:xfrm rot="5400000">
            <a:off x="3795260" y="5186662"/>
            <a:ext cx="827313" cy="1088571"/>
          </a:xfrm>
          <a:prstGeom prst="rtTriangle">
            <a:avLst/>
          </a:prstGeom>
          <a:solidFill>
            <a:srgbClr val="EE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각 삼각형 52"/>
          <p:cNvSpPr/>
          <p:nvPr/>
        </p:nvSpPr>
        <p:spPr>
          <a:xfrm rot="5400000">
            <a:off x="7601632" y="1957153"/>
            <a:ext cx="834571" cy="1088571"/>
          </a:xfrm>
          <a:prstGeom prst="rtTriangle">
            <a:avLst/>
          </a:prstGeom>
          <a:solidFill>
            <a:srgbClr val="EE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8634B5-7ECD-47FD-BD2F-FB2A3CA0002C}"/>
              </a:ext>
            </a:extLst>
          </p:cNvPr>
          <p:cNvSpPr/>
          <p:nvPr/>
        </p:nvSpPr>
        <p:spPr>
          <a:xfrm>
            <a:off x="3474841" y="0"/>
            <a:ext cx="5761755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Coding 2 </a:t>
            </a: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Compare2</a:t>
            </a:r>
            <a:endParaRPr kumimoji="0" lang="en-US" altLang="ko-KR" sz="4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8AEBDE-EA47-4F0C-9327-5159C0184192}"/>
              </a:ext>
            </a:extLst>
          </p:cNvPr>
          <p:cNvSpPr/>
          <p:nvPr/>
        </p:nvSpPr>
        <p:spPr>
          <a:xfrm>
            <a:off x="1491163" y="5339763"/>
            <a:ext cx="7571814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Open each genre’s word compare dictionary file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Compare each file – word, Frequency -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302020204030204"/>
                <a:ea typeface="맑은 고딕" panose="020B0503020000020004" pitchFamily="50" charset="-127"/>
              </a:rPr>
              <a:t>C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mp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 , Frequency -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Src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Save file with txt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767516-578D-47D9-8AD4-209E0C0B7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1163" y="1288738"/>
            <a:ext cx="9209673" cy="4051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231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E8A2C5-9BB0-4BB8-BB8E-257FF392DA2E}"/>
              </a:ext>
            </a:extLst>
          </p:cNvPr>
          <p:cNvSpPr/>
          <p:nvPr/>
        </p:nvSpPr>
        <p:spPr>
          <a:xfrm>
            <a:off x="2433190" y="0"/>
            <a:ext cx="7428510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Chart – Positive word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8CE14F-1788-446B-9E52-2C9109D71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57" y="1132932"/>
            <a:ext cx="11455377" cy="54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9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E8A2C5-9BB0-4BB8-BB8E-257FF392DA2E}"/>
              </a:ext>
            </a:extLst>
          </p:cNvPr>
          <p:cNvSpPr/>
          <p:nvPr/>
        </p:nvSpPr>
        <p:spPr>
          <a:xfrm>
            <a:off x="2242848" y="0"/>
            <a:ext cx="7706302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 Chart – Positive word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7AE6C0-B55C-4DFC-8D11-FC03B856D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11" y="1132932"/>
            <a:ext cx="11455377" cy="54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2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E8A2C5-9BB0-4BB8-BB8E-257FF392DA2E}"/>
              </a:ext>
            </a:extLst>
          </p:cNvPr>
          <p:cNvSpPr/>
          <p:nvPr/>
        </p:nvSpPr>
        <p:spPr>
          <a:xfrm>
            <a:off x="2629890" y="24896"/>
            <a:ext cx="7741026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 Chart – Positive word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397C94-A6A8-48C0-840A-59E97A0AC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6" r="6774"/>
          <a:stretch/>
        </p:blipFill>
        <p:spPr>
          <a:xfrm>
            <a:off x="2125812" y="1394750"/>
            <a:ext cx="7940375" cy="48575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3951BE-C1AB-44F3-A66B-19C4330295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5" r="8625"/>
          <a:stretch/>
        </p:blipFill>
        <p:spPr>
          <a:xfrm>
            <a:off x="2125811" y="1394750"/>
            <a:ext cx="7940367" cy="485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0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E8A2C5-9BB0-4BB8-BB8E-257FF392DA2E}"/>
              </a:ext>
            </a:extLst>
          </p:cNvPr>
          <p:cNvSpPr/>
          <p:nvPr/>
        </p:nvSpPr>
        <p:spPr>
          <a:xfrm>
            <a:off x="2433190" y="0"/>
            <a:ext cx="8099772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Chart – Negative word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91EEFD-7133-4AF6-95A0-41FCA9D4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14" y="1132932"/>
            <a:ext cx="11382218" cy="556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8786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218</Words>
  <Application>Microsoft Office PowerPoint</Application>
  <PresentationFormat>와이드스크린</PresentationFormat>
  <Paragraphs>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Century Gothic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상현 박</cp:lastModifiedBy>
  <cp:revision>18</cp:revision>
  <dcterms:created xsi:type="dcterms:W3CDTF">2020-03-31T04:06:26Z</dcterms:created>
  <dcterms:modified xsi:type="dcterms:W3CDTF">2020-04-06T11:43:18Z</dcterms:modified>
</cp:coreProperties>
</file>