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1" r:id="rId2"/>
  </p:sldMasterIdLst>
  <p:notesMasterIdLst>
    <p:notesMasterId r:id="rId10"/>
  </p:notesMasterIdLst>
  <p:handoutMasterIdLst>
    <p:handoutMasterId r:id="rId11"/>
  </p:handoutMasterIdLst>
  <p:sldIdLst>
    <p:sldId id="263" r:id="rId3"/>
    <p:sldId id="408" r:id="rId4"/>
    <p:sldId id="414" r:id="rId5"/>
    <p:sldId id="417" r:id="rId6"/>
    <p:sldId id="415" r:id="rId7"/>
    <p:sldId id="416" r:id="rId8"/>
    <p:sldId id="418" r:id="rId9"/>
  </p:sldIdLst>
  <p:sldSz cx="9144000" cy="6858000" type="screen4x3"/>
  <p:notesSz cx="6864350" cy="99964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2929"/>
    <a:srgbClr val="506F70"/>
    <a:srgbClr val="516E70"/>
    <a:srgbClr val="2E2D38"/>
    <a:srgbClr val="F5F5F5"/>
    <a:srgbClr val="F8F8F8"/>
    <a:srgbClr val="FF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5280" autoAdjust="0"/>
  </p:normalViewPr>
  <p:slideViewPr>
    <p:cSldViewPr snapToGrid="0">
      <p:cViewPr varScale="1">
        <p:scale>
          <a:sx n="119" d="100"/>
          <a:sy n="119" d="100"/>
        </p:scale>
        <p:origin x="1440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2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9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873" cy="500625"/>
          </a:xfrm>
          <a:prstGeom prst="rect">
            <a:avLst/>
          </a:prstGeom>
        </p:spPr>
        <p:txBody>
          <a:bodyPr vert="horz" lIns="92245" tIns="46122" rIns="92245" bIns="4612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7874" y="0"/>
            <a:ext cx="2974873" cy="500625"/>
          </a:xfrm>
          <a:prstGeom prst="rect">
            <a:avLst/>
          </a:prstGeom>
        </p:spPr>
        <p:txBody>
          <a:bodyPr vert="horz" lIns="92245" tIns="46122" rIns="92245" bIns="46122" rtlCol="0"/>
          <a:lstStyle>
            <a:lvl1pPr algn="r">
              <a:defRPr sz="1200"/>
            </a:lvl1pPr>
          </a:lstStyle>
          <a:p>
            <a:fld id="{E159FC3A-DB88-44BE-A89D-566EF3F7B47B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95865"/>
            <a:ext cx="2974873" cy="500624"/>
          </a:xfrm>
          <a:prstGeom prst="rect">
            <a:avLst/>
          </a:prstGeom>
        </p:spPr>
        <p:txBody>
          <a:bodyPr vert="horz" lIns="92245" tIns="46122" rIns="92245" bIns="4612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7874" y="9495865"/>
            <a:ext cx="2974873" cy="500624"/>
          </a:xfrm>
          <a:prstGeom prst="rect">
            <a:avLst/>
          </a:prstGeom>
        </p:spPr>
        <p:txBody>
          <a:bodyPr vert="horz" lIns="92245" tIns="46122" rIns="92245" bIns="46122" rtlCol="0" anchor="b"/>
          <a:lstStyle>
            <a:lvl1pPr algn="r">
              <a:defRPr sz="1200"/>
            </a:lvl1pPr>
          </a:lstStyle>
          <a:p>
            <a:fld id="{5B65AE7B-FF18-489C-94B6-0DCD593B2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24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74551" cy="501561"/>
          </a:xfrm>
          <a:prstGeom prst="rect">
            <a:avLst/>
          </a:prstGeom>
        </p:spPr>
        <p:txBody>
          <a:bodyPr vert="horz" lIns="92175" tIns="46088" rIns="92175" bIns="4608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3" y="1"/>
            <a:ext cx="2974551" cy="501561"/>
          </a:xfrm>
          <a:prstGeom prst="rect">
            <a:avLst/>
          </a:prstGeom>
        </p:spPr>
        <p:txBody>
          <a:bodyPr vert="horz" lIns="92175" tIns="46088" rIns="92175" bIns="46088" rtlCol="0"/>
          <a:lstStyle>
            <a:lvl1pPr algn="r">
              <a:defRPr sz="1200"/>
            </a:lvl1pPr>
          </a:lstStyle>
          <a:p>
            <a:fld id="{47DA7146-D0A5-418C-A4DA-33BC04083983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1250950"/>
            <a:ext cx="4498975" cy="3373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75" tIns="46088" rIns="92175" bIns="4608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6" y="4810810"/>
            <a:ext cx="5491480" cy="3936118"/>
          </a:xfrm>
          <a:prstGeom prst="rect">
            <a:avLst/>
          </a:prstGeom>
        </p:spPr>
        <p:txBody>
          <a:bodyPr vert="horz" lIns="92175" tIns="46088" rIns="92175" bIns="4608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94930"/>
            <a:ext cx="2974551" cy="501560"/>
          </a:xfrm>
          <a:prstGeom prst="rect">
            <a:avLst/>
          </a:prstGeom>
        </p:spPr>
        <p:txBody>
          <a:bodyPr vert="horz" lIns="92175" tIns="46088" rIns="92175" bIns="4608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3" y="9494930"/>
            <a:ext cx="2974551" cy="501560"/>
          </a:xfrm>
          <a:prstGeom prst="rect">
            <a:avLst/>
          </a:prstGeom>
        </p:spPr>
        <p:txBody>
          <a:bodyPr vert="horz" lIns="92175" tIns="46088" rIns="92175" bIns="46088" rtlCol="0" anchor="b"/>
          <a:lstStyle>
            <a:lvl1pPr algn="r">
              <a:defRPr sz="1200"/>
            </a:lvl1pPr>
          </a:lstStyle>
          <a:p>
            <a:fld id="{02088225-D323-4C1A-B5D3-74AD5C084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16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8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35"/>
          <p:cNvSpPr txBox="1">
            <a:spLocks noChangeArrowheads="1"/>
          </p:cNvSpPr>
          <p:nvPr userDrawn="1"/>
        </p:nvSpPr>
        <p:spPr bwMode="auto">
          <a:xfrm>
            <a:off x="148652" y="6515057"/>
            <a:ext cx="8846697" cy="20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040" tIns="35019" rIns="70040" bIns="35019">
            <a:spAutoFit/>
          </a:bodyPr>
          <a:lstStyle/>
          <a:p>
            <a:pPr algn="ctr" defTabSz="898254" fontAlgn="auto">
              <a:spcBef>
                <a:spcPct val="50000"/>
              </a:spcBef>
              <a:spcAft>
                <a:spcPts val="0"/>
              </a:spcAft>
              <a:defRPr/>
            </a:pPr>
            <a:fld id="{B2C7457B-AEFA-467C-8533-4666853ED288}" type="slidenum">
              <a:rPr kumimoji="0" lang="en-US" altLang="ko-KR" sz="857">
                <a:latin typeface="돋움" pitchFamily="50" charset="-127"/>
                <a:ea typeface="돋움" pitchFamily="50" charset="-127"/>
              </a:rPr>
              <a:pPr algn="ctr" defTabSz="898254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57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5" name="Group 24"/>
          <p:cNvGraphicFramePr>
            <a:graphicFrameLocks noGrp="1"/>
          </p:cNvGraphicFramePr>
          <p:nvPr>
            <p:extLst/>
          </p:nvPr>
        </p:nvGraphicFramePr>
        <p:xfrm>
          <a:off x="7182400" y="1027140"/>
          <a:ext cx="1812949" cy="257171"/>
        </p:xfrm>
        <a:graphic>
          <a:graphicData uri="http://schemas.openxmlformats.org/drawingml/2006/table">
            <a:tbl>
              <a:tblPr/>
              <a:tblGrid>
                <a:gridCol w="18129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7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화면설명</a:t>
                      </a: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45714" marR="45714" marT="31839" marB="31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 userDrawn="1"/>
        </p:nvSpPr>
        <p:spPr>
          <a:xfrm>
            <a:off x="7182399" y="1026367"/>
            <a:ext cx="1800200" cy="5295123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43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669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31372"/>
            <a:ext cx="131968" cy="263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4" tIns="32657" rIns="65314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286"/>
          </a:p>
        </p:txBody>
      </p:sp>
      <p:sp>
        <p:nvSpPr>
          <p:cNvPr id="22" name="직사각형 12"/>
          <p:cNvSpPr>
            <a:spLocks noChangeArrowheads="1"/>
          </p:cNvSpPr>
          <p:nvPr userDrawn="1"/>
        </p:nvSpPr>
        <p:spPr bwMode="auto">
          <a:xfrm>
            <a:off x="2836985" y="847422"/>
            <a:ext cx="6295295" cy="3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3807" tIns="41903" rIns="83807" bIns="41903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BPS</a:t>
            </a:r>
            <a:r>
              <a:rPr lang="en-US" altLang="ko-KR" sz="1800" b="1" baseline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1800" b="1" baseline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프로젝트</a:t>
            </a:r>
            <a:endParaRPr lang="ko-KR" altLang="en-US" sz="1800" b="1" dirty="0" smtClean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3" name="직사각형 13"/>
          <p:cNvSpPr>
            <a:spLocks noChangeArrowheads="1"/>
          </p:cNvSpPr>
          <p:nvPr userDrawn="1"/>
        </p:nvSpPr>
        <p:spPr bwMode="auto">
          <a:xfrm>
            <a:off x="6214696" y="1822450"/>
            <a:ext cx="2754313" cy="484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3807" tIns="41903" rIns="83807" bIns="41903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sz="2600" b="1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화면설계서</a:t>
            </a:r>
            <a:endParaRPr lang="ko-KR" altLang="en-US" sz="2600" b="1" dirty="0" smtClean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4" name="직사각형 14"/>
          <p:cNvSpPr>
            <a:spLocks noChangeArrowheads="1"/>
          </p:cNvSpPr>
          <p:nvPr userDrawn="1"/>
        </p:nvSpPr>
        <p:spPr bwMode="auto">
          <a:xfrm>
            <a:off x="5381260" y="2722563"/>
            <a:ext cx="3587749" cy="3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3807" tIns="41903" rIns="83807" bIns="41903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BPS-GA-0003-</a:t>
            </a:r>
            <a:r>
              <a:rPr lang="ko-KR" altLang="en-US" sz="1800" b="1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화면설계서</a:t>
            </a:r>
          </a:p>
        </p:txBody>
      </p:sp>
      <p:sp>
        <p:nvSpPr>
          <p:cNvPr id="25" name="직사각형 15"/>
          <p:cNvSpPr>
            <a:spLocks noChangeArrowheads="1"/>
          </p:cNvSpPr>
          <p:nvPr userDrawn="1"/>
        </p:nvSpPr>
        <p:spPr bwMode="auto">
          <a:xfrm>
            <a:off x="8183197" y="3108325"/>
            <a:ext cx="785812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3807" tIns="41903" rIns="83807" bIns="41903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 err="1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Ver</a:t>
            </a:r>
            <a:r>
              <a:rPr lang="en-US" altLang="ko-KR" sz="1100" b="1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1.0</a:t>
            </a:r>
            <a:endParaRPr lang="ko-KR" altLang="en-US" sz="1100" b="1" dirty="0" smtClean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6" name="직사각형 16"/>
          <p:cNvSpPr>
            <a:spLocks noChangeArrowheads="1"/>
          </p:cNvSpPr>
          <p:nvPr userDrawn="1"/>
        </p:nvSpPr>
        <p:spPr bwMode="auto">
          <a:xfrm>
            <a:off x="6459172" y="3943350"/>
            <a:ext cx="2411413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807" tIns="41903" rIns="83807" bIns="41903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sz="1300" b="1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관리 부서 </a:t>
            </a:r>
            <a:r>
              <a:rPr lang="en-US" altLang="ko-KR" sz="1300" b="1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: </a:t>
            </a:r>
            <a:r>
              <a:rPr lang="ko-KR" altLang="en-US" sz="1300" b="1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프로젝트 수행팀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 userDrawn="1"/>
        </p:nvGraphicFramePr>
        <p:xfrm>
          <a:off x="1690688" y="5872163"/>
          <a:ext cx="6604000" cy="355600"/>
        </p:xfrm>
        <a:graphic>
          <a:graphicData uri="http://schemas.openxmlformats.org/drawingml/2006/table">
            <a:tbl>
              <a:tblPr/>
              <a:tblGrid>
                <a:gridCol w="6604000"/>
              </a:tblGrid>
              <a:tr h="355600">
                <a:tc>
                  <a:txBody>
                    <a:bodyPr/>
                    <a:lstStyle>
                      <a:lvl1pPr marL="0" algn="l" defTabSz="700493" rtl="0" eaLnBrk="1" latinLnBrk="1" hangingPunct="1">
                        <a:defRPr sz="1357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350246" algn="l" defTabSz="700493" rtl="0" eaLnBrk="1" latinLnBrk="1" hangingPunct="1">
                        <a:defRPr sz="1357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700493" algn="l" defTabSz="700493" rtl="0" eaLnBrk="1" latinLnBrk="1" hangingPunct="1">
                        <a:defRPr sz="1357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050738" algn="l" defTabSz="700493" rtl="0" eaLnBrk="1" latinLnBrk="1" hangingPunct="1">
                        <a:defRPr sz="1357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400985" algn="l" defTabSz="700493" rtl="0" eaLnBrk="1" latinLnBrk="1" hangingPunct="1">
                        <a:defRPr sz="1357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1751232" algn="l" defTabSz="700493" rtl="0" eaLnBrk="1" latinLnBrk="1" hangingPunct="1">
                        <a:defRPr sz="1357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101478" algn="l" defTabSz="700493" rtl="0" eaLnBrk="1" latinLnBrk="1" hangingPunct="1">
                        <a:defRPr sz="1357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2451724" algn="l" defTabSz="700493" rtl="0" eaLnBrk="1" latinLnBrk="1" hangingPunct="1">
                        <a:defRPr sz="1357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2801972" algn="l" defTabSz="700493" rtl="0" eaLnBrk="1" latinLnBrk="1" hangingPunct="1">
                        <a:defRPr sz="1357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Copyright </a:t>
                      </a:r>
                      <a:r>
                        <a:rPr lang="ko-KR" sz="700" kern="100" dirty="0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ⓒ </a:t>
                      </a:r>
                      <a:r>
                        <a:rPr lang="en-US" sz="700" kern="100" dirty="0" err="1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G.A.System</a:t>
                      </a:r>
                      <a:r>
                        <a:rPr lang="en-US" sz="700" kern="100" dirty="0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 Co.,</a:t>
                      </a:r>
                      <a:r>
                        <a:rPr lang="en-US" sz="700" kern="100" baseline="0" dirty="0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 Ltd</a:t>
                      </a:r>
                      <a:endParaRPr lang="ko-KR" sz="700" kern="100" dirty="0" smtClean="0">
                        <a:latin typeface="바탕체" pitchFamily="17" charset="-127"/>
                        <a:ea typeface="바탕체" pitchFamily="17" charset="-127"/>
                        <a:cs typeface="바탕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700" kern="100" dirty="0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㈜</a:t>
                      </a:r>
                      <a:r>
                        <a:rPr lang="ko-KR" altLang="en-US" sz="700" kern="100" dirty="0" err="1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지에이시스템</a:t>
                      </a:r>
                      <a:r>
                        <a:rPr lang="ko-KR" sz="700" kern="100" dirty="0" err="1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의</a:t>
                      </a:r>
                      <a:r>
                        <a:rPr lang="ko-KR" sz="700" kern="100" dirty="0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 사전 승인 없이 본 내용의 전부 또는 일부에 대한 복사</a:t>
                      </a:r>
                      <a:r>
                        <a:rPr lang="en-US" sz="700" kern="100" dirty="0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, </a:t>
                      </a:r>
                      <a:r>
                        <a:rPr lang="ko-KR" sz="700" kern="100" dirty="0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배포</a:t>
                      </a:r>
                      <a:r>
                        <a:rPr lang="en-US" sz="700" kern="100" dirty="0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, </a:t>
                      </a:r>
                      <a:r>
                        <a:rPr lang="ko-KR" sz="700" kern="100" dirty="0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사용을 금합니다</a:t>
                      </a:r>
                      <a:r>
                        <a:rPr lang="en-US" sz="700" kern="100" dirty="0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.</a:t>
                      </a:r>
                      <a:endParaRPr lang="ko-KR" sz="700" kern="100" dirty="0">
                        <a:latin typeface="바탕체" pitchFamily="17" charset="-127"/>
                        <a:ea typeface="바탕체" pitchFamily="17" charset="-127"/>
                        <a:cs typeface="Times New Roman"/>
                      </a:endParaRPr>
                    </a:p>
                  </a:txBody>
                  <a:tcPr marL="44888" marR="4488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 userDrawn="1"/>
        </p:nvCxnSpPr>
        <p:spPr bwMode="auto">
          <a:xfrm>
            <a:off x="242279" y="2336800"/>
            <a:ext cx="8890000" cy="0"/>
          </a:xfrm>
          <a:prstGeom prst="line">
            <a:avLst/>
          </a:prstGeom>
          <a:noFill/>
          <a:ln w="2540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9" name="그림 12" descr="gaci02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660" y="4560888"/>
            <a:ext cx="11493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2" descr="gaci02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60" y="295199"/>
            <a:ext cx="11493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19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35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357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357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357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357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50246" algn="ctr" rtl="0" fontAlgn="base" latinLnBrk="1">
        <a:spcBef>
          <a:spcPct val="0"/>
        </a:spcBef>
        <a:spcAft>
          <a:spcPct val="0"/>
        </a:spcAft>
        <a:defRPr sz="3357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00493" algn="ctr" rtl="0" fontAlgn="base" latinLnBrk="1">
        <a:spcBef>
          <a:spcPct val="0"/>
        </a:spcBef>
        <a:spcAft>
          <a:spcPct val="0"/>
        </a:spcAft>
        <a:defRPr sz="3357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050738" algn="ctr" rtl="0" fontAlgn="base" latinLnBrk="1">
        <a:spcBef>
          <a:spcPct val="0"/>
        </a:spcBef>
        <a:spcAft>
          <a:spcPct val="0"/>
        </a:spcAft>
        <a:defRPr sz="3357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400985" algn="ctr" rtl="0" fontAlgn="base" latinLnBrk="1">
        <a:spcBef>
          <a:spcPct val="0"/>
        </a:spcBef>
        <a:spcAft>
          <a:spcPct val="0"/>
        </a:spcAft>
        <a:defRPr sz="3357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61521" indent="-26152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29" kern="1200">
          <a:solidFill>
            <a:schemeClr val="tx1"/>
          </a:solidFill>
          <a:latin typeface="+mn-lt"/>
          <a:ea typeface="+mn-ea"/>
          <a:cs typeface="+mn-cs"/>
        </a:defRPr>
      </a:lvl1pPr>
      <a:lvl2pPr marL="568047" indent="-21773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74574" indent="-17394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714" kern="1200">
          <a:solidFill>
            <a:schemeClr val="tx1"/>
          </a:solidFill>
          <a:latin typeface="+mn-lt"/>
          <a:ea typeface="+mn-ea"/>
          <a:cs typeface="+mn-cs"/>
        </a:defRPr>
      </a:lvl3pPr>
      <a:lvl4pPr marL="1224890" indent="-17394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75205" indent="-17394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26354" indent="-175122" algn="l" defTabSz="70049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6602" indent="-175122" algn="l" defTabSz="70049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6848" indent="-175122" algn="l" defTabSz="70049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7094" indent="-175122" algn="l" defTabSz="70049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00493" rtl="0" eaLnBrk="1" latinLnBrk="1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1pPr>
      <a:lvl2pPr marL="350246" algn="l" defTabSz="700493" rtl="0" eaLnBrk="1" latinLnBrk="1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2pPr>
      <a:lvl3pPr marL="700493" algn="l" defTabSz="700493" rtl="0" eaLnBrk="1" latinLnBrk="1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3pPr>
      <a:lvl4pPr marL="1050738" algn="l" defTabSz="700493" rtl="0" eaLnBrk="1" latinLnBrk="1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4pPr>
      <a:lvl5pPr marL="1400985" algn="l" defTabSz="700493" rtl="0" eaLnBrk="1" latinLnBrk="1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5pPr>
      <a:lvl6pPr marL="1751232" algn="l" defTabSz="700493" rtl="0" eaLnBrk="1" latinLnBrk="1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6pPr>
      <a:lvl7pPr marL="2101478" algn="l" defTabSz="700493" rtl="0" eaLnBrk="1" latinLnBrk="1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7pPr>
      <a:lvl8pPr marL="2451724" algn="l" defTabSz="700493" rtl="0" eaLnBrk="1" latinLnBrk="1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8pPr>
      <a:lvl9pPr marL="2801972" algn="l" defTabSz="700493" rtl="0" eaLnBrk="1" latinLnBrk="1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24"/>
          <p:cNvSpPr>
            <a:spLocks noChangeArrowheads="1"/>
          </p:cNvSpPr>
          <p:nvPr/>
        </p:nvSpPr>
        <p:spPr bwMode="auto">
          <a:xfrm>
            <a:off x="147831" y="123120"/>
            <a:ext cx="8838931" cy="66236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lIns="61922" tIns="30961" rIns="61922" bIns="30961" anchor="ctr"/>
          <a:lstStyle/>
          <a:p>
            <a:pPr algn="ctr" defTabSz="898219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ko-KR" sz="57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2312769"/>
              </p:ext>
            </p:extLst>
          </p:nvPr>
        </p:nvGraphicFramePr>
        <p:xfrm>
          <a:off x="155510" y="129060"/>
          <a:ext cx="8831251" cy="10025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603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9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77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968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79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9895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40543">
                <a:tc grid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effectLst/>
                          <a:latin typeface="+mn-lt"/>
                          <a:cs typeface="+mn-cs"/>
                          <a:sym typeface="Wingdings"/>
                        </a:rPr>
                        <a:t>화면설계서</a:t>
                      </a:r>
                      <a:endParaRPr lang="ko-KR" sz="1000" b="1" kern="100" dirty="0">
                        <a:effectLst/>
                        <a:latin typeface="+mn-lt"/>
                        <a:cs typeface="Times New Roman"/>
                      </a:endParaRPr>
                    </a:p>
                  </a:txBody>
                  <a:tcPr marL="44904" marR="44904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sz="10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단계명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altLang="en-US" sz="1000" dirty="0">
                          <a:effectLst/>
                          <a:latin typeface="+mn-lt"/>
                          <a:ea typeface="+mn-ea"/>
                          <a:sym typeface="Wingdings"/>
                        </a:rPr>
                        <a:t>분석</a:t>
                      </a:r>
                      <a:r>
                        <a:rPr lang="en-US" altLang="ko-KR" sz="1000" dirty="0">
                          <a:effectLst/>
                          <a:latin typeface="+mn-lt"/>
                          <a:ea typeface="+mn-ea"/>
                          <a:sym typeface="Wingdings"/>
                        </a:rPr>
                        <a:t>/</a:t>
                      </a:r>
                      <a:r>
                        <a:rPr lang="ko-KR" altLang="en-US" sz="1000" dirty="0">
                          <a:effectLst/>
                          <a:latin typeface="+mn-lt"/>
                          <a:ea typeface="+mn-ea"/>
                          <a:sym typeface="Wingdings"/>
                        </a:rPr>
                        <a:t>설계</a:t>
                      </a:r>
                      <a:endParaRPr lang="ko-KR" sz="1000" dirty="0">
                        <a:effectLst/>
                        <a:latin typeface="+mn-lt"/>
                        <a:ea typeface="굴림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+mn-lt"/>
                        </a:rPr>
                        <a:t>태스크명</a:t>
                      </a:r>
                      <a:endParaRPr lang="ko-KR" sz="1000" kern="100" dirty="0">
                        <a:effectLst/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화면설계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  <a:latin typeface="+mn-lt"/>
                        </a:rPr>
                        <a:t>시스템명</a:t>
                      </a:r>
                      <a:endParaRPr lang="ko-KR" sz="1000" kern="100" dirty="0">
                        <a:effectLst/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en-US" altLang="ko-KR" sz="1000" dirty="0" smtClean="0">
                          <a:effectLst/>
                          <a:latin typeface="+mn-lt"/>
                          <a:ea typeface="+mn-ea"/>
                        </a:rPr>
                        <a:t>GBM</a:t>
                      </a:r>
                      <a:endParaRPr lang="ko-KR" sz="1000" dirty="0">
                        <a:effectLst/>
                        <a:latin typeface="+mn-lt"/>
                        <a:ea typeface="굴림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이상준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+mn-lt"/>
                        </a:rPr>
                        <a:t>작성일</a:t>
                      </a:r>
                      <a:endParaRPr lang="ko-KR" sz="1000" kern="100" dirty="0">
                        <a:effectLst/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2020.12.09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sz="1000" dirty="0">
                          <a:effectLst/>
                          <a:latin typeface="+mn-lt"/>
                        </a:rPr>
                        <a:t>승인자</a:t>
                      </a:r>
                      <a:endParaRPr lang="ko-KR" sz="1000" dirty="0">
                        <a:effectLst/>
                        <a:latin typeface="+mn-lt"/>
                        <a:ea typeface="굴림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사장님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effectLst/>
                          <a:latin typeface="+mn-lt"/>
                          <a:cs typeface="Times New Roman"/>
                        </a:rPr>
                        <a:t>화면명</a:t>
                      </a:r>
                      <a:endParaRPr lang="ko-KR" sz="1000" kern="100" dirty="0">
                        <a:effectLst/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+mn-lt"/>
                          <a:cs typeface="Times New Roman"/>
                        </a:rPr>
                        <a:t>화면</a:t>
                      </a: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화면구분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Line 42"/>
          <p:cNvSpPr>
            <a:spLocks noChangeShapeType="1"/>
          </p:cNvSpPr>
          <p:nvPr userDrawn="1"/>
        </p:nvSpPr>
        <p:spPr bwMode="auto">
          <a:xfrm flipV="1">
            <a:off x="147831" y="6331164"/>
            <a:ext cx="884262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286"/>
          </a:p>
        </p:txBody>
      </p:sp>
      <p:pic>
        <p:nvPicPr>
          <p:cNvPr id="9" name="그림 8" descr="gaci02.gi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764" y="6331164"/>
            <a:ext cx="964833" cy="37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31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ctr" defTabSz="896328" rtl="0" eaLnBrk="0" fontAlgn="base" latinLnBrk="1" hangingPunct="0">
        <a:spcBef>
          <a:spcPct val="0"/>
        </a:spcBef>
        <a:spcAft>
          <a:spcPct val="0"/>
        </a:spcAft>
        <a:defRPr sz="428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96328" rtl="0" eaLnBrk="0" fontAlgn="base" latinLnBrk="1" hangingPunct="0">
        <a:spcBef>
          <a:spcPct val="0"/>
        </a:spcBef>
        <a:spcAft>
          <a:spcPct val="0"/>
        </a:spcAft>
        <a:defRPr sz="4286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896328" rtl="0" eaLnBrk="0" fontAlgn="base" latinLnBrk="1" hangingPunct="0">
        <a:spcBef>
          <a:spcPct val="0"/>
        </a:spcBef>
        <a:spcAft>
          <a:spcPct val="0"/>
        </a:spcAft>
        <a:defRPr sz="4286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896328" rtl="0" eaLnBrk="0" fontAlgn="base" latinLnBrk="1" hangingPunct="0">
        <a:spcBef>
          <a:spcPct val="0"/>
        </a:spcBef>
        <a:spcAft>
          <a:spcPct val="0"/>
        </a:spcAft>
        <a:defRPr sz="4286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896328" rtl="0" eaLnBrk="0" fontAlgn="base" latinLnBrk="1" hangingPunct="0">
        <a:spcBef>
          <a:spcPct val="0"/>
        </a:spcBef>
        <a:spcAft>
          <a:spcPct val="0"/>
        </a:spcAft>
        <a:defRPr sz="4286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50192" algn="ctr" defTabSz="897366" rtl="0" fontAlgn="base" latinLnBrk="1">
        <a:spcBef>
          <a:spcPct val="0"/>
        </a:spcBef>
        <a:spcAft>
          <a:spcPct val="0"/>
        </a:spcAft>
        <a:defRPr sz="4286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00384" algn="ctr" defTabSz="897366" rtl="0" fontAlgn="base" latinLnBrk="1">
        <a:spcBef>
          <a:spcPct val="0"/>
        </a:spcBef>
        <a:spcAft>
          <a:spcPct val="0"/>
        </a:spcAft>
        <a:defRPr sz="4286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050574" algn="ctr" defTabSz="897366" rtl="0" fontAlgn="base" latinLnBrk="1">
        <a:spcBef>
          <a:spcPct val="0"/>
        </a:spcBef>
        <a:spcAft>
          <a:spcPct val="0"/>
        </a:spcAft>
        <a:defRPr sz="4286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400766" algn="ctr" defTabSz="897366" rtl="0" fontAlgn="base" latinLnBrk="1">
        <a:spcBef>
          <a:spcPct val="0"/>
        </a:spcBef>
        <a:spcAft>
          <a:spcPct val="0"/>
        </a:spcAft>
        <a:defRPr sz="4286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35667" indent="-335667" algn="l" defTabSz="89632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143" kern="1200">
          <a:solidFill>
            <a:schemeClr val="tx1"/>
          </a:solidFill>
          <a:latin typeface="+mn-lt"/>
          <a:ea typeface="+mn-ea"/>
          <a:cs typeface="+mn-cs"/>
        </a:defRPr>
      </a:lvl1pPr>
      <a:lvl2pPr marL="728495" indent="-278506" algn="l" defTabSz="89632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57" kern="1200">
          <a:solidFill>
            <a:schemeClr val="tx1"/>
          </a:solidFill>
          <a:latin typeface="+mn-lt"/>
          <a:ea typeface="+mn-ea"/>
          <a:cs typeface="+mn-cs"/>
        </a:defRPr>
      </a:lvl2pPr>
      <a:lvl3pPr marL="1121321" indent="-222562" algn="l" defTabSz="89632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357" kern="1200">
          <a:solidFill>
            <a:schemeClr val="tx1"/>
          </a:solidFill>
          <a:latin typeface="+mn-lt"/>
          <a:ea typeface="+mn-ea"/>
          <a:cs typeface="+mn-cs"/>
        </a:defRPr>
      </a:lvl3pPr>
      <a:lvl4pPr marL="1570094" indent="-222562" algn="l" defTabSz="89632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0082" indent="-222562" algn="l" defTabSz="89632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70163" indent="-224562" algn="l" defTabSz="89824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19284" indent="-224562" algn="l" defTabSz="89824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68404" indent="-224562" algn="l" defTabSz="89824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17526" indent="-224562" algn="l" defTabSz="89824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8241" rtl="0" eaLnBrk="1" latinLnBrk="1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1pPr>
      <a:lvl2pPr marL="449120" algn="l" defTabSz="898241" rtl="0" eaLnBrk="1" latinLnBrk="1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2pPr>
      <a:lvl3pPr marL="898241" algn="l" defTabSz="898241" rtl="0" eaLnBrk="1" latinLnBrk="1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3pPr>
      <a:lvl4pPr marL="1347361" algn="l" defTabSz="898241" rtl="0" eaLnBrk="1" latinLnBrk="1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4pPr>
      <a:lvl5pPr marL="1796482" algn="l" defTabSz="898241" rtl="0" eaLnBrk="1" latinLnBrk="1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5pPr>
      <a:lvl6pPr marL="2245601" algn="l" defTabSz="898241" rtl="0" eaLnBrk="1" latinLnBrk="1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6pPr>
      <a:lvl7pPr marL="2694722" algn="l" defTabSz="898241" rtl="0" eaLnBrk="1" latinLnBrk="1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7pPr>
      <a:lvl8pPr marL="3143844" algn="l" defTabSz="898241" rtl="0" eaLnBrk="1" latinLnBrk="1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8pPr>
      <a:lvl9pPr marL="3592963" algn="l" defTabSz="898241" rtl="0" eaLnBrk="1" latinLnBrk="1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403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 bwMode="auto">
          <a:xfrm>
            <a:off x="1082701" y="791110"/>
            <a:ext cx="20121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900" dirty="0">
                <a:solidFill>
                  <a:prstClr val="black"/>
                </a:solidFill>
              </a:rPr>
              <a:t>사업 분야 별 주요내용 목록 조회</a:t>
            </a:r>
            <a:r>
              <a:rPr lang="en-US" altLang="ko-KR" sz="900" dirty="0">
                <a:solidFill>
                  <a:prstClr val="black"/>
                </a:solidFill>
              </a:rPr>
              <a:t>(SFR-001)</a:t>
            </a:r>
            <a:endParaRPr lang="en-US" altLang="ko-KR" sz="900" dirty="0" smtClean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083587" y="811124"/>
            <a:ext cx="20882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BPS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-UI-0001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160594" y="828622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160594" y="1367624"/>
            <a:ext cx="1842729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</a:t>
            </a:r>
            <a:r>
              <a:rPr kumimoji="0" lang="en-US" altLang="ko-K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BPS </a:t>
            </a: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메뉴 신설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사업 분야 키워드 검색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검색 목록 표시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제일 많이 검색한 순으로 내림차순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6" y="1175723"/>
            <a:ext cx="6951588" cy="2225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" y="1413544"/>
            <a:ext cx="1642024" cy="4584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09006" y="5627077"/>
            <a:ext cx="392068" cy="37087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BPS</a:t>
            </a:r>
            <a:endParaRPr lang="ko-KR" altLang="en-US" sz="8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108207" y="5510998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236" y="1413544"/>
            <a:ext cx="5298358" cy="3135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951830" y="2023872"/>
            <a:ext cx="625116" cy="2589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키워드</a:t>
            </a:r>
            <a:endParaRPr lang="ko-KR" altLang="en-US" sz="9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51829" y="2399593"/>
            <a:ext cx="632040" cy="2589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사업 목록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9685" y="2656589"/>
            <a:ext cx="4965669" cy="19549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142126" y="2673804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No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93289" y="2679137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사업명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927951" y="2656589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공고기관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148333" y="2669561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수요기관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597881" y="2656588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공고일자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282632" y="2660606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예산액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6349" y="2059566"/>
            <a:ext cx="1875430" cy="1550601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2527808" y="1974711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4260665" y="3296513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73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 bwMode="auto">
          <a:xfrm>
            <a:off x="1082701" y="791110"/>
            <a:ext cx="20121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900" dirty="0">
                <a:solidFill>
                  <a:prstClr val="black"/>
                </a:solidFill>
              </a:rPr>
              <a:t>사업 분야 별 주요내용 목록 조회</a:t>
            </a:r>
            <a:r>
              <a:rPr lang="en-US" altLang="ko-KR" sz="900" dirty="0">
                <a:solidFill>
                  <a:prstClr val="black"/>
                </a:solidFill>
              </a:rPr>
              <a:t>(SFR-001)</a:t>
            </a:r>
            <a:endParaRPr lang="en-US" altLang="ko-KR" sz="900" dirty="0" smtClean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083587" y="811124"/>
            <a:ext cx="20882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BPS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-UI-0002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160594" y="828622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160594" y="1367624"/>
            <a:ext cx="184272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관련 사업 목록 조회</a:t>
            </a: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상세화면 이동</a:t>
            </a: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팝업 또는 페이지 전환</a:t>
            </a: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주요내용 등록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팝업 또는 페이지 전환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6" y="1175723"/>
            <a:ext cx="6951588" cy="2225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" y="1413544"/>
            <a:ext cx="1642024" cy="4584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09006" y="5627077"/>
            <a:ext cx="392068" cy="3708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BPS</a:t>
            </a:r>
            <a:endParaRPr lang="ko-KR" altLang="en-US" sz="8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236" y="1413544"/>
            <a:ext cx="5298358" cy="3135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951830" y="2023872"/>
            <a:ext cx="625116" cy="2589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키워드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51829" y="2399593"/>
            <a:ext cx="632040" cy="2589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사업 목록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9685" y="2656589"/>
            <a:ext cx="4965669" cy="19549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142126" y="2673804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No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93289" y="2679137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사업명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53488" y="2669561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수요기관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597881" y="2656588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공고일자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282632" y="2660606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예산액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8606" y="2061094"/>
            <a:ext cx="2149598" cy="23106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079685" y="2852087"/>
            <a:ext cx="4965669" cy="170868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47459" y="2838992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1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98622" y="2844325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사업명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58821" y="2834749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수요기관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03214" y="2821776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공고일자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287965" y="2825794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예산액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079685" y="3011287"/>
            <a:ext cx="4965669" cy="170868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47459" y="2998192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98622" y="3003525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사업명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658821" y="2993949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수요기관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603214" y="2980976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공고일자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287965" y="2984994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예산액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079685" y="3192773"/>
            <a:ext cx="4965669" cy="170868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47459" y="3179678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3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98622" y="3185011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사업명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58821" y="3175435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수요기관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603214" y="3162462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공고일자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287965" y="3166480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예산액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1835" y="3373802"/>
            <a:ext cx="4969854" cy="86087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2527807" y="2427293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2734183" y="2815678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5979334" y="3530956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71426" y="3507685"/>
            <a:ext cx="770263" cy="2481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주요내용 등록</a:t>
            </a:r>
          </a:p>
        </p:txBody>
      </p:sp>
    </p:spTree>
    <p:extLst>
      <p:ext uri="{BB962C8B-B14F-4D97-AF65-F5344CB8AC3E}">
        <p14:creationId xmlns:p14="http://schemas.microsoft.com/office/powerpoint/2010/main" val="105416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 bwMode="auto">
          <a:xfrm>
            <a:off x="1082701" y="791110"/>
            <a:ext cx="20121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900" dirty="0">
                <a:solidFill>
                  <a:prstClr val="black"/>
                </a:solidFill>
              </a:rPr>
              <a:t>사업 분야 별 주요내용 입력 프로그램</a:t>
            </a:r>
            <a:r>
              <a:rPr lang="en-US" altLang="ko-KR" sz="900" dirty="0">
                <a:solidFill>
                  <a:prstClr val="black"/>
                </a:solidFill>
              </a:rPr>
              <a:t>(SFR-002)</a:t>
            </a:r>
            <a:endParaRPr lang="en-US" altLang="ko-KR" sz="900" dirty="0" smtClean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083587" y="811124"/>
            <a:ext cx="20882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BPS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-UI-0003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160594" y="828622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160594" y="1367624"/>
            <a:ext cx="184272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주요내용 입력</a:t>
            </a: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제안 요청서 업로드</a:t>
            </a: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저장</a:t>
            </a: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취소</a:t>
            </a: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목록 페이지 이동</a:t>
            </a: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6" y="1175723"/>
            <a:ext cx="6951588" cy="2225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" y="1413544"/>
            <a:ext cx="1642024" cy="4584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09006" y="5627077"/>
            <a:ext cx="392068" cy="3708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BPS</a:t>
            </a:r>
            <a:endParaRPr lang="ko-KR" altLang="en-US" sz="8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236" y="1413544"/>
            <a:ext cx="5298358" cy="31355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3817" y="4549095"/>
            <a:ext cx="5296777" cy="1448855"/>
          </a:xfrm>
          <a:prstGeom prst="rect">
            <a:avLst/>
          </a:prstGeom>
          <a:ln>
            <a:solidFill>
              <a:srgbClr val="2E2D38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2034881" y="1865341"/>
            <a:ext cx="2907919" cy="2589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주요내용 등록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690223"/>
              </p:ext>
            </p:extLst>
          </p:nvPr>
        </p:nvGraphicFramePr>
        <p:xfrm>
          <a:off x="2136647" y="2116370"/>
          <a:ext cx="4461249" cy="3561812"/>
        </p:xfrm>
        <a:graphic>
          <a:graphicData uri="http://schemas.openxmlformats.org/drawingml/2006/table">
            <a:tbl>
              <a:tblPr/>
              <a:tblGrid>
                <a:gridCol w="755282"/>
                <a:gridCol w="1235322"/>
                <a:gridCol w="670052"/>
                <a:gridCol w="1800593"/>
              </a:tblGrid>
              <a:tr h="217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</a:rPr>
                        <a:t>사업명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온라인 임치 저작권 인증 기능개선 및 유지관리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수요기관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한국저작권위원회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공고일자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2020.05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6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예산액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200,000,000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00" baseline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제안요청서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7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배경</a:t>
                      </a:r>
                      <a:endParaRPr lang="en-US" altLang="ko-KR" sz="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및</a:t>
                      </a:r>
                      <a:endParaRPr lang="en-US" altLang="ko-KR" sz="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필요성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배경 및 필요성 내용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9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개선방안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개선 방안 내용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사업범위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사업범위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9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추진목표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추진목표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9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추진내용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추진내용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 bwMode="auto">
          <a:xfrm>
            <a:off x="6984115" y="2333954"/>
            <a:ext cx="139247" cy="34238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2" name="이등변 삼각형 21"/>
          <p:cNvSpPr/>
          <p:nvPr/>
        </p:nvSpPr>
        <p:spPr bwMode="auto">
          <a:xfrm>
            <a:off x="7029835" y="2355465"/>
            <a:ext cx="56296" cy="48531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3" name="이등변 삼각형 22"/>
          <p:cNvSpPr/>
          <p:nvPr/>
        </p:nvSpPr>
        <p:spPr bwMode="auto">
          <a:xfrm rot="10800000">
            <a:off x="7022054" y="5674052"/>
            <a:ext cx="64786" cy="5585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6990335" y="2444677"/>
            <a:ext cx="126633" cy="186429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1910583" y="2296522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6573360" y="2530029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900323" y="2573251"/>
            <a:ext cx="655977" cy="138883"/>
          </a:xfrm>
          <a:prstGeom prst="roundRect">
            <a:avLst/>
          </a:prstGeom>
          <a:solidFill>
            <a:srgbClr val="506F70"/>
          </a:solidFill>
          <a:ln w="9525">
            <a:solidFill>
              <a:srgbClr val="516E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파일 업로드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272454" y="5733062"/>
            <a:ext cx="627869" cy="25577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저장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956424" y="5732771"/>
            <a:ext cx="627869" cy="25577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취소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5115554" y="5665582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5875704" y="5665581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80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 bwMode="auto">
          <a:xfrm>
            <a:off x="1082701" y="791110"/>
            <a:ext cx="20121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900" dirty="0">
                <a:solidFill>
                  <a:prstClr val="black"/>
                </a:solidFill>
              </a:rPr>
              <a:t>사업 분야 별 주요내용 목록 조회</a:t>
            </a:r>
            <a:r>
              <a:rPr lang="en-US" altLang="ko-KR" sz="900" dirty="0">
                <a:solidFill>
                  <a:prstClr val="black"/>
                </a:solidFill>
              </a:rPr>
              <a:t>(SFR-001)</a:t>
            </a:r>
            <a:endParaRPr lang="en-US" altLang="ko-KR" sz="900" dirty="0" smtClean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083587" y="811124"/>
            <a:ext cx="20882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BPS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-UI-0004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160594" y="828622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160594" y="1367624"/>
            <a:ext cx="1842729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해당 사업 주요내용 조회</a:t>
            </a: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제안 요청서 다운로드</a:t>
            </a: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Why, What, How </a:t>
            </a: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클릭 시 해당 부분만 표시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6" y="1175723"/>
            <a:ext cx="6951588" cy="2225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" y="1413544"/>
            <a:ext cx="1642024" cy="4584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09006" y="5627077"/>
            <a:ext cx="392068" cy="3708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BPS</a:t>
            </a:r>
            <a:endParaRPr lang="ko-KR" altLang="en-US" sz="8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236" y="1413544"/>
            <a:ext cx="5298358" cy="31355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3817" y="4549095"/>
            <a:ext cx="5296777" cy="1448855"/>
          </a:xfrm>
          <a:prstGeom prst="rect">
            <a:avLst/>
          </a:prstGeom>
          <a:ln>
            <a:solidFill>
              <a:srgbClr val="2E2D38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1862236" y="1993225"/>
            <a:ext cx="2907919" cy="2589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온라인 임치 저작권 인증 기능개선 및 유지관리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455886"/>
              </p:ext>
            </p:extLst>
          </p:nvPr>
        </p:nvGraphicFramePr>
        <p:xfrm>
          <a:off x="2128754" y="2327404"/>
          <a:ext cx="4461249" cy="3344402"/>
        </p:xfrm>
        <a:graphic>
          <a:graphicData uri="http://schemas.openxmlformats.org/drawingml/2006/table">
            <a:tbl>
              <a:tblPr/>
              <a:tblGrid>
                <a:gridCol w="755282"/>
                <a:gridCol w="1235322"/>
                <a:gridCol w="670052"/>
                <a:gridCol w="1800593"/>
              </a:tblGrid>
              <a:tr h="217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수요기관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한국저작권위원회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공고일자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2020.05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6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예산액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200,000,000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00" baseline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제안요청서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7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배경</a:t>
                      </a:r>
                      <a:endParaRPr lang="en-US" altLang="ko-KR" sz="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및</a:t>
                      </a:r>
                      <a:endParaRPr lang="en-US" altLang="ko-KR" sz="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필요성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배경 및 필요성 내용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9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개선방안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개선 방안 내용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사업범위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사업범위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9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추진목표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추진목표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9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추진내용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추진내용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1617" y="2586288"/>
            <a:ext cx="101781" cy="10477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 bwMode="auto">
          <a:xfrm>
            <a:off x="6984115" y="2333954"/>
            <a:ext cx="139247" cy="34238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2" name="이등변 삼각형 21"/>
          <p:cNvSpPr/>
          <p:nvPr/>
        </p:nvSpPr>
        <p:spPr bwMode="auto">
          <a:xfrm>
            <a:off x="7029835" y="2355465"/>
            <a:ext cx="56296" cy="48531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3" name="이등변 삼각형 22"/>
          <p:cNvSpPr/>
          <p:nvPr/>
        </p:nvSpPr>
        <p:spPr bwMode="auto">
          <a:xfrm rot="10800000">
            <a:off x="7022054" y="5674052"/>
            <a:ext cx="64786" cy="5585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6285" y="1993225"/>
            <a:ext cx="434820" cy="200056"/>
          </a:xfrm>
          <a:prstGeom prst="roundRect">
            <a:avLst/>
          </a:prstGeom>
          <a:solidFill>
            <a:srgbClr val="506F70"/>
          </a:solidFill>
          <a:ln w="9525">
            <a:solidFill>
              <a:srgbClr val="516E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Why</a:t>
            </a:r>
            <a:endParaRPr lang="ko-KR" altLang="en-US" sz="9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440698" y="1993225"/>
            <a:ext cx="570248" cy="200056"/>
          </a:xfrm>
          <a:prstGeom prst="roundRect">
            <a:avLst/>
          </a:prstGeom>
          <a:solidFill>
            <a:srgbClr val="506F70"/>
          </a:solidFill>
          <a:ln w="9525">
            <a:solidFill>
              <a:srgbClr val="516E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What</a:t>
            </a:r>
            <a:endParaRPr lang="ko-KR" altLang="en-US" sz="9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100538" y="1993225"/>
            <a:ext cx="486521" cy="200056"/>
          </a:xfrm>
          <a:prstGeom prst="roundRect">
            <a:avLst/>
          </a:prstGeom>
          <a:solidFill>
            <a:srgbClr val="506F70"/>
          </a:solidFill>
          <a:ln w="9525">
            <a:solidFill>
              <a:srgbClr val="516E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How</a:t>
            </a:r>
            <a:endParaRPr lang="ko-KR" altLang="en-US" sz="9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6990335" y="2444677"/>
            <a:ext cx="126633" cy="186429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1940622" y="1952709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5026904" y="2554161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4781361" y="1892425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29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 bwMode="auto">
          <a:xfrm>
            <a:off x="1082701" y="791110"/>
            <a:ext cx="20121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900" dirty="0">
                <a:solidFill>
                  <a:prstClr val="black"/>
                </a:solidFill>
              </a:rPr>
              <a:t>담당자의 추가주요정보 입력 및 이력 조회</a:t>
            </a:r>
            <a:r>
              <a:rPr lang="en-US" altLang="ko-KR" sz="900" dirty="0">
                <a:solidFill>
                  <a:prstClr val="black"/>
                </a:solidFill>
              </a:rPr>
              <a:t>(SFR-003)</a:t>
            </a:r>
            <a:endParaRPr lang="en-US" altLang="ko-KR" sz="900" dirty="0" smtClean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083587" y="811124"/>
            <a:ext cx="20882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BPS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-UI-0005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160594" y="828622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160594" y="1367624"/>
            <a:ext cx="184272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주요내용 수정</a:t>
            </a: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주요내용 삭제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허용자</a:t>
            </a:r>
            <a:r>
              <a:rPr kumimoji="0" lang="ko-KR" altLang="en-US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</a:t>
            </a:r>
            <a:r>
              <a:rPr kumimoji="0" lang="en-US" altLang="ko-K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담당자 추가내용 이력 확인</a:t>
            </a: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000" kern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행 클릭 </a:t>
            </a: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시 팝업</a:t>
            </a: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내용 수정</a:t>
            </a: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입력한 담당자만 삭제 가능</a:t>
            </a: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6" y="1175723"/>
            <a:ext cx="6951588" cy="2225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" y="1413544"/>
            <a:ext cx="1642024" cy="4584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09006" y="5627077"/>
            <a:ext cx="392068" cy="3708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BPS</a:t>
            </a:r>
            <a:endParaRPr lang="ko-KR" altLang="en-US" sz="8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236" y="1413544"/>
            <a:ext cx="5298358" cy="31355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3817" y="4549095"/>
            <a:ext cx="5296777" cy="1448855"/>
          </a:xfrm>
          <a:prstGeom prst="rect">
            <a:avLst/>
          </a:prstGeom>
          <a:ln>
            <a:solidFill>
              <a:srgbClr val="2E2D38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1862236" y="3131434"/>
            <a:ext cx="1910463" cy="2576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담당자 추가내용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130440"/>
              </p:ext>
            </p:extLst>
          </p:nvPr>
        </p:nvGraphicFramePr>
        <p:xfrm>
          <a:off x="1958193" y="2040864"/>
          <a:ext cx="4461249" cy="569134"/>
        </p:xfrm>
        <a:graphic>
          <a:graphicData uri="http://schemas.openxmlformats.org/drawingml/2006/table">
            <a:tbl>
              <a:tblPr/>
              <a:tblGrid>
                <a:gridCol w="755282"/>
                <a:gridCol w="3705967"/>
              </a:tblGrid>
              <a:tr h="569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추진내용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추진내용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 bwMode="auto">
          <a:xfrm>
            <a:off x="6984115" y="2333954"/>
            <a:ext cx="139247" cy="34238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2" name="이등변 삼각형 21"/>
          <p:cNvSpPr/>
          <p:nvPr/>
        </p:nvSpPr>
        <p:spPr bwMode="auto">
          <a:xfrm>
            <a:off x="7029835" y="2355465"/>
            <a:ext cx="56296" cy="48531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3" name="이등변 삼각형 22"/>
          <p:cNvSpPr/>
          <p:nvPr/>
        </p:nvSpPr>
        <p:spPr bwMode="auto">
          <a:xfrm rot="10800000">
            <a:off x="7022054" y="5674052"/>
            <a:ext cx="64786" cy="5585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6990335" y="3755533"/>
            <a:ext cx="126633" cy="186429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8193" y="3475075"/>
            <a:ext cx="4965669" cy="195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2020634" y="3492290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No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71797" y="3497623"/>
            <a:ext cx="775449" cy="16117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Why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62358" y="3488047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What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06751" y="3475074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How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61140" y="3479092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등록일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958193" y="3670573"/>
            <a:ext cx="4965669" cy="170868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025967" y="3657478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1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77130" y="3662811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Why1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67691" y="3653235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What1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12084" y="3640262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How1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66473" y="3644280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2020-12-09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58193" y="3829773"/>
            <a:ext cx="4965669" cy="170868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25967" y="3816678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77130" y="3822011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Why2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667691" y="3812435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What2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12084" y="3799462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How2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66473" y="3803480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2020-12-09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58193" y="4011259"/>
            <a:ext cx="4965669" cy="170868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025967" y="3998164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3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677130" y="4003497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Why3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667691" y="3993921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What3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612084" y="3980948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How3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166473" y="3984966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2020-12-09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0343" y="4192288"/>
            <a:ext cx="4969854" cy="86087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5456695" y="3478031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등록자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462028" y="3643219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이상준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462028" y="3802419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윤경환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462028" y="3983905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관리자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156724" y="3148993"/>
            <a:ext cx="770263" cy="2481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추가내용 등록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543950" y="2692045"/>
            <a:ext cx="627869" cy="25577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수정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227920" y="2691754"/>
            <a:ext cx="627869" cy="255776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삭제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5387050" y="2624565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6147200" y="2624564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2534226" y="3637212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5615" y="4467489"/>
            <a:ext cx="4145569" cy="163212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 bwMode="auto">
          <a:xfrm>
            <a:off x="2342009" y="4641136"/>
            <a:ext cx="4135505" cy="1795819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68" name="곱셈 기호 67"/>
          <p:cNvSpPr/>
          <p:nvPr/>
        </p:nvSpPr>
        <p:spPr>
          <a:xfrm>
            <a:off x="6317654" y="4488103"/>
            <a:ext cx="159860" cy="136919"/>
          </a:xfrm>
          <a:prstGeom prst="mathMultiply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321171" y="4407044"/>
            <a:ext cx="1910463" cy="2576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담당자 추가내용 수정</a:t>
            </a: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38397"/>
              </p:ext>
            </p:extLst>
          </p:nvPr>
        </p:nvGraphicFramePr>
        <p:xfrm>
          <a:off x="2487688" y="4727868"/>
          <a:ext cx="3867955" cy="1152774"/>
        </p:xfrm>
        <a:graphic>
          <a:graphicData uri="http://schemas.openxmlformats.org/drawingml/2006/table">
            <a:tbl>
              <a:tblPr/>
              <a:tblGrid>
                <a:gridCol w="654839"/>
                <a:gridCol w="3213116"/>
              </a:tblGrid>
              <a:tr h="384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Why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Why </a:t>
                      </a:r>
                      <a:r>
                        <a:rPr lang="ko-KR" altLang="en-US" sz="600" dirty="0" smtClean="0"/>
                        <a:t>내용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What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What </a:t>
                      </a:r>
                      <a:r>
                        <a:rPr lang="ko-KR" altLang="en-US" sz="600" dirty="0" smtClean="0"/>
                        <a:t>내용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How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How </a:t>
                      </a:r>
                      <a:r>
                        <a:rPr lang="ko-KR" altLang="en-US" sz="600" dirty="0" smtClean="0"/>
                        <a:t>내용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5031429" y="6020750"/>
            <a:ext cx="627869" cy="25577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수정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5715399" y="6020459"/>
            <a:ext cx="627869" cy="255776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삭제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4874529" y="5953270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5634679" y="5953269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5" name="꺾인 연결선 74"/>
          <p:cNvCxnSpPr>
            <a:stCxn id="64" idx="6"/>
            <a:endCxn id="66" idx="0"/>
          </p:cNvCxnSpPr>
          <p:nvPr/>
        </p:nvCxnSpPr>
        <p:spPr bwMode="auto">
          <a:xfrm>
            <a:off x="2735823" y="3738011"/>
            <a:ext cx="1672577" cy="729478"/>
          </a:xfrm>
          <a:prstGeom prst="bentConnector2">
            <a:avLst/>
          </a:prstGeom>
          <a:ln w="25400">
            <a:solidFill>
              <a:schemeClr val="tx1"/>
            </a:solidFill>
            <a:headEnd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8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 bwMode="auto">
          <a:xfrm>
            <a:off x="1082701" y="791110"/>
            <a:ext cx="20121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900" dirty="0">
                <a:solidFill>
                  <a:prstClr val="black"/>
                </a:solidFill>
              </a:rPr>
              <a:t>담당자의 추가주요정보 입력 및 이력 조회</a:t>
            </a:r>
            <a:r>
              <a:rPr lang="en-US" altLang="ko-KR" sz="900" dirty="0">
                <a:solidFill>
                  <a:prstClr val="black"/>
                </a:solidFill>
              </a:rPr>
              <a:t>(SFR-003)</a:t>
            </a:r>
            <a:endParaRPr lang="en-US" altLang="ko-KR" sz="900" dirty="0" smtClean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083587" y="811124"/>
            <a:ext cx="20882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BPS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-UI-0006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160594" y="828622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160594" y="1367624"/>
            <a:ext cx="184272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noProof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클릭 시 등록화면 팝업</a:t>
            </a:r>
            <a:endParaRPr lang="en-US" altLang="ko-KR" sz="1000" kern="0" noProof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주요내용 삭제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허용자</a:t>
            </a:r>
            <a:r>
              <a:rPr kumimoji="0" lang="ko-KR" altLang="en-US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</a:t>
            </a:r>
            <a:r>
              <a:rPr kumimoji="0" lang="en-US" altLang="ko-K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담당자 추가내용 이력 확인</a:t>
            </a: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추가내용 등록</a:t>
            </a: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팝업</a:t>
            </a: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6" y="1175723"/>
            <a:ext cx="6951588" cy="2225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" y="1413544"/>
            <a:ext cx="1642024" cy="4584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09006" y="5627077"/>
            <a:ext cx="392068" cy="3708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BPS</a:t>
            </a:r>
            <a:endParaRPr lang="ko-KR" altLang="en-US" sz="8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236" y="1413544"/>
            <a:ext cx="5298358" cy="31355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3817" y="4549095"/>
            <a:ext cx="5296777" cy="1448855"/>
          </a:xfrm>
          <a:prstGeom prst="rect">
            <a:avLst/>
          </a:prstGeom>
          <a:ln>
            <a:solidFill>
              <a:srgbClr val="2E2D38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1862236" y="1999630"/>
            <a:ext cx="1910463" cy="2576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담당자 추가내용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6984115" y="2333954"/>
            <a:ext cx="139247" cy="34238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2" name="이등변 삼각형 21"/>
          <p:cNvSpPr/>
          <p:nvPr/>
        </p:nvSpPr>
        <p:spPr bwMode="auto">
          <a:xfrm>
            <a:off x="7029835" y="2355465"/>
            <a:ext cx="56296" cy="48531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3" name="이등변 삼각형 22"/>
          <p:cNvSpPr/>
          <p:nvPr/>
        </p:nvSpPr>
        <p:spPr bwMode="auto">
          <a:xfrm rot="10800000">
            <a:off x="7022054" y="5674052"/>
            <a:ext cx="64786" cy="5585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6990335" y="3755533"/>
            <a:ext cx="126633" cy="186429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8193" y="2343271"/>
            <a:ext cx="4965669" cy="195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2020634" y="2360486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No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71797" y="2365819"/>
            <a:ext cx="775449" cy="16117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Why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62358" y="2356243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What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06751" y="2343270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How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61140" y="2347288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등록일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958193" y="2538769"/>
            <a:ext cx="4965669" cy="170868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025967" y="2525674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1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77130" y="2531007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Why1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67691" y="2521431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What1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12084" y="2508458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How1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66473" y="2512476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2020-12-09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58193" y="2697969"/>
            <a:ext cx="4965669" cy="170868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25967" y="2684874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77130" y="2690207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Why2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667691" y="2680631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What2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12084" y="2667658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How2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66473" y="2671676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2020-12-09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58193" y="2879455"/>
            <a:ext cx="4965669" cy="170868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025967" y="2866360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3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677130" y="2871693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Why3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667691" y="2862117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What3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612084" y="2849144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How3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166473" y="2853162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2020-12-09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0343" y="3060484"/>
            <a:ext cx="4969854" cy="86087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5456695" y="2346227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등록자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462028" y="2511415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이상준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462028" y="2670615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윤경환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462028" y="2852101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관리자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156724" y="2017189"/>
            <a:ext cx="770263" cy="2481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추가내용 등록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6044719" y="1923795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9956" y="3241975"/>
            <a:ext cx="4145569" cy="163212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 bwMode="auto">
          <a:xfrm>
            <a:off x="2406350" y="3415622"/>
            <a:ext cx="4135505" cy="1795819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9" name="꺾인 연결선 8"/>
          <p:cNvCxnSpPr>
            <a:stCxn id="60" idx="1"/>
            <a:endCxn id="55" idx="0"/>
          </p:cNvCxnSpPr>
          <p:nvPr/>
        </p:nvCxnSpPr>
        <p:spPr bwMode="auto">
          <a:xfrm rot="10800000" flipV="1">
            <a:off x="4472742" y="2141257"/>
            <a:ext cx="1683983" cy="1100717"/>
          </a:xfrm>
          <a:prstGeom prst="bentConnector2">
            <a:avLst/>
          </a:prstGeom>
          <a:ln w="25400">
            <a:solidFill>
              <a:schemeClr val="tx1"/>
            </a:solidFill>
            <a:headEnd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곱셈 기호 9"/>
          <p:cNvSpPr/>
          <p:nvPr/>
        </p:nvSpPr>
        <p:spPr>
          <a:xfrm>
            <a:off x="6381995" y="3262589"/>
            <a:ext cx="159860" cy="136919"/>
          </a:xfrm>
          <a:prstGeom prst="mathMultiply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385512" y="3181530"/>
            <a:ext cx="1910463" cy="2576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담당자 추가내용 등록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145457"/>
              </p:ext>
            </p:extLst>
          </p:nvPr>
        </p:nvGraphicFramePr>
        <p:xfrm>
          <a:off x="2552029" y="3502354"/>
          <a:ext cx="3867955" cy="1152774"/>
        </p:xfrm>
        <a:graphic>
          <a:graphicData uri="http://schemas.openxmlformats.org/drawingml/2006/table">
            <a:tbl>
              <a:tblPr/>
              <a:tblGrid>
                <a:gridCol w="654839"/>
                <a:gridCol w="3213116"/>
              </a:tblGrid>
              <a:tr h="384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Why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Why </a:t>
                      </a:r>
                      <a:r>
                        <a:rPr lang="ko-KR" altLang="en-US" sz="600" dirty="0" smtClean="0"/>
                        <a:t>내용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What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What </a:t>
                      </a:r>
                      <a:r>
                        <a:rPr lang="ko-KR" altLang="en-US" sz="600" dirty="0" smtClean="0"/>
                        <a:t>내용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How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How </a:t>
                      </a:r>
                      <a:r>
                        <a:rPr lang="ko-KR" altLang="en-US" sz="600" dirty="0" smtClean="0"/>
                        <a:t>내용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095770" y="4795236"/>
            <a:ext cx="627869" cy="25577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저장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5779740" y="4794945"/>
            <a:ext cx="627869" cy="255776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취소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4938870" y="4727756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5699020" y="4727755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190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넓은 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rgbClr val="000000"/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  <a:latin typeface="굴림" pitchFamily="50" charset="-127"/>
            <a:ea typeface="굴림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ln w="25400">
          <a:solidFill>
            <a:schemeClr val="tx1"/>
          </a:solidFill>
          <a:headEnd/>
          <a:tailEnd type="non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 bwMode="auto">
        <a:solidFill>
          <a:srgbClr val="FFFFFF"/>
        </a:solidFill>
        <a:ln w="9525">
          <a:noFill/>
          <a:miter lim="800000"/>
          <a:headEnd/>
          <a:tailEnd/>
        </a:ln>
      </a:spPr>
      <a:bodyPr/>
      <a:lstStyle>
        <a:defPPr algn="ctr">
          <a:defRPr sz="9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17824</TotalTime>
  <Words>405</Words>
  <Application>Microsoft Office PowerPoint</Application>
  <PresentationFormat>화면 슬라이드 쇼(4:3)</PresentationFormat>
  <Paragraphs>246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굴림</vt:lpstr>
      <vt:lpstr>돋움</vt:lpstr>
      <vt:lpstr>맑은 고딕</vt:lpstr>
      <vt:lpstr>바탕</vt:lpstr>
      <vt:lpstr>바탕체</vt:lpstr>
      <vt:lpstr>Arial</vt:lpstr>
      <vt:lpstr>Times New Roman</vt:lpstr>
      <vt:lpstr>Wingdings</vt:lpstr>
      <vt:lpstr>디자인 사용자 지정</vt:lpstr>
      <vt:lpstr>2_넓은 BLANK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ssoon</dc:creator>
  <cp:lastModifiedBy>user2</cp:lastModifiedBy>
  <cp:revision>252</cp:revision>
  <cp:lastPrinted>2020-12-10T00:34:51Z</cp:lastPrinted>
  <dcterms:created xsi:type="dcterms:W3CDTF">2016-10-10T01:30:58Z</dcterms:created>
  <dcterms:modified xsi:type="dcterms:W3CDTF">2020-12-10T02:12:45Z</dcterms:modified>
</cp:coreProperties>
</file>