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1" r:id="rId2"/>
  </p:sldMasterIdLst>
  <p:notesMasterIdLst>
    <p:notesMasterId r:id="rId9"/>
  </p:notesMasterIdLst>
  <p:handoutMasterIdLst>
    <p:handoutMasterId r:id="rId10"/>
  </p:handoutMasterIdLst>
  <p:sldIdLst>
    <p:sldId id="263" r:id="rId3"/>
    <p:sldId id="408" r:id="rId4"/>
    <p:sldId id="414" r:id="rId5"/>
    <p:sldId id="417" r:id="rId6"/>
    <p:sldId id="415" r:id="rId7"/>
    <p:sldId id="419" r:id="rId8"/>
  </p:sldIdLst>
  <p:sldSz cx="9144000" cy="6858000" type="screen4x3"/>
  <p:notesSz cx="6864350" cy="99964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D38"/>
    <a:srgbClr val="DF2929"/>
    <a:srgbClr val="506F70"/>
    <a:srgbClr val="516E70"/>
    <a:srgbClr val="F5F5F5"/>
    <a:srgbClr val="F8F8F8"/>
    <a:srgbClr val="FF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5280" autoAdjust="0"/>
  </p:normalViewPr>
  <p:slideViewPr>
    <p:cSldViewPr snapToGrid="0">
      <p:cViewPr varScale="1">
        <p:scale>
          <a:sx n="119" d="100"/>
          <a:sy n="119" d="100"/>
        </p:scale>
        <p:origin x="144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0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874" y="0"/>
            <a:ext cx="2974873" cy="500625"/>
          </a:xfrm>
          <a:prstGeom prst="rect">
            <a:avLst/>
          </a:prstGeom>
        </p:spPr>
        <p:txBody>
          <a:bodyPr vert="horz" lIns="92245" tIns="46122" rIns="92245" bIns="46122" rtlCol="0"/>
          <a:lstStyle>
            <a:lvl1pPr algn="r">
              <a:defRPr sz="1200"/>
            </a:lvl1pPr>
          </a:lstStyle>
          <a:p>
            <a:fld id="{E159FC3A-DB88-44BE-A89D-566EF3F7B47B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874" y="9495865"/>
            <a:ext cx="2974873" cy="500624"/>
          </a:xfrm>
          <a:prstGeom prst="rect">
            <a:avLst/>
          </a:prstGeom>
        </p:spPr>
        <p:txBody>
          <a:bodyPr vert="horz" lIns="92245" tIns="46122" rIns="92245" bIns="46122" rtlCol="0" anchor="b"/>
          <a:lstStyle>
            <a:lvl1pPr algn="r">
              <a:defRPr sz="1200"/>
            </a:lvl1pPr>
          </a:lstStyle>
          <a:p>
            <a:fld id="{5B65AE7B-FF18-489C-94B6-0DCD593B2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4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3" y="1"/>
            <a:ext cx="2974551" cy="501561"/>
          </a:xfrm>
          <a:prstGeom prst="rect">
            <a:avLst/>
          </a:prstGeom>
        </p:spPr>
        <p:txBody>
          <a:bodyPr vert="horz" lIns="92175" tIns="46088" rIns="92175" bIns="46088" rtlCol="0"/>
          <a:lstStyle>
            <a:lvl1pPr algn="r">
              <a:defRPr sz="1200"/>
            </a:lvl1pPr>
          </a:lstStyle>
          <a:p>
            <a:fld id="{47DA7146-D0A5-418C-A4DA-33BC0408398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1250950"/>
            <a:ext cx="4498975" cy="3373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5" tIns="46088" rIns="92175" bIns="460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6" y="4810810"/>
            <a:ext cx="5491480" cy="3936118"/>
          </a:xfrm>
          <a:prstGeom prst="rect">
            <a:avLst/>
          </a:prstGeom>
        </p:spPr>
        <p:txBody>
          <a:bodyPr vert="horz" lIns="92175" tIns="46088" rIns="92175" bIns="4608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3" y="9494930"/>
            <a:ext cx="2974551" cy="501560"/>
          </a:xfrm>
          <a:prstGeom prst="rect">
            <a:avLst/>
          </a:prstGeom>
        </p:spPr>
        <p:txBody>
          <a:bodyPr vert="horz" lIns="92175" tIns="46088" rIns="92175" bIns="46088" rtlCol="0" anchor="b"/>
          <a:lstStyle>
            <a:lvl1pPr algn="r">
              <a:defRPr sz="1200"/>
            </a:lvl1pPr>
          </a:lstStyle>
          <a:p>
            <a:fld id="{02088225-D323-4C1A-B5D3-74AD5C084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6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5"/>
          <p:cNvSpPr txBox="1">
            <a:spLocks noChangeArrowheads="1"/>
          </p:cNvSpPr>
          <p:nvPr userDrawn="1"/>
        </p:nvSpPr>
        <p:spPr bwMode="auto">
          <a:xfrm>
            <a:off x="148652" y="6515057"/>
            <a:ext cx="8846697" cy="20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040" tIns="35019" rIns="70040" bIns="35019">
            <a:spAutoFit/>
          </a:bodyPr>
          <a:lstStyle/>
          <a:p>
            <a:pPr algn="ctr" defTabSz="898254" fontAlgn="auto">
              <a:spcBef>
                <a:spcPct val="50000"/>
              </a:spcBef>
              <a:spcAft>
                <a:spcPts val="0"/>
              </a:spcAft>
              <a:defRPr/>
            </a:pPr>
            <a:fld id="{B2C7457B-AEFA-467C-8533-4666853ED288}" type="slidenum">
              <a:rPr kumimoji="0" lang="en-US" altLang="ko-KR" sz="857">
                <a:latin typeface="돋움" pitchFamily="50" charset="-127"/>
                <a:ea typeface="돋움" pitchFamily="50" charset="-127"/>
              </a:rPr>
              <a:pPr algn="ctr" defTabSz="898254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57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Group 24"/>
          <p:cNvGraphicFramePr>
            <a:graphicFrameLocks noGrp="1"/>
          </p:cNvGraphicFramePr>
          <p:nvPr>
            <p:extLst/>
          </p:nvPr>
        </p:nvGraphicFramePr>
        <p:xfrm>
          <a:off x="7182400" y="1027140"/>
          <a:ext cx="1812949" cy="257171"/>
        </p:xfrm>
        <a:graphic>
          <a:graphicData uri="http://schemas.openxmlformats.org/drawingml/2006/table">
            <a:tbl>
              <a:tblPr/>
              <a:tblGrid>
                <a:gridCol w="1812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화면설명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45714" marR="45714" marT="31839" marB="31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 userDrawn="1"/>
        </p:nvSpPr>
        <p:spPr>
          <a:xfrm>
            <a:off x="7182399" y="1026367"/>
            <a:ext cx="1800200" cy="5295123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3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6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31372"/>
            <a:ext cx="131968" cy="26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4" tIns="32657" rIns="65314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286"/>
          </a:p>
        </p:txBody>
      </p:sp>
      <p:sp>
        <p:nvSpPr>
          <p:cNvPr id="22" name="직사각형 12"/>
          <p:cNvSpPr>
            <a:spLocks noChangeArrowheads="1"/>
          </p:cNvSpPr>
          <p:nvPr userDrawn="1"/>
        </p:nvSpPr>
        <p:spPr bwMode="auto">
          <a:xfrm>
            <a:off x="2836985" y="847422"/>
            <a:ext cx="6295295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BPS(Business</a:t>
            </a:r>
            <a:r>
              <a:rPr lang="en-US" altLang="ko-KR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Plan Support) </a:t>
            </a:r>
            <a:r>
              <a:rPr lang="ko-KR" altLang="en-US" sz="1800" b="1" baseline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endParaRPr lang="ko-KR" altLang="en-US" sz="18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직사각형 13"/>
          <p:cNvSpPr>
            <a:spLocks noChangeArrowheads="1"/>
          </p:cNvSpPr>
          <p:nvPr userDrawn="1"/>
        </p:nvSpPr>
        <p:spPr bwMode="auto">
          <a:xfrm>
            <a:off x="6214696" y="1822450"/>
            <a:ext cx="2754313" cy="48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26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  <a:endParaRPr lang="ko-KR" altLang="en-US" sz="26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직사각형 14"/>
          <p:cNvSpPr>
            <a:spLocks noChangeArrowheads="1"/>
          </p:cNvSpPr>
          <p:nvPr userDrawn="1"/>
        </p:nvSpPr>
        <p:spPr bwMode="auto">
          <a:xfrm>
            <a:off x="5381260" y="2722563"/>
            <a:ext cx="3587749" cy="3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BPS-GA-0003-</a:t>
            </a:r>
            <a:r>
              <a:rPr lang="ko-KR" altLang="en-US" sz="18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화면설계서</a:t>
            </a:r>
          </a:p>
        </p:txBody>
      </p:sp>
      <p:sp>
        <p:nvSpPr>
          <p:cNvPr id="25" name="직사각형 15"/>
          <p:cNvSpPr>
            <a:spLocks noChangeArrowheads="1"/>
          </p:cNvSpPr>
          <p:nvPr userDrawn="1"/>
        </p:nvSpPr>
        <p:spPr bwMode="auto">
          <a:xfrm>
            <a:off x="8183197" y="3108325"/>
            <a:ext cx="785812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 err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Ver</a:t>
            </a:r>
            <a:r>
              <a:rPr lang="en-US" altLang="ko-KR" sz="11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1.2</a:t>
            </a:r>
            <a:endParaRPr lang="ko-KR" altLang="en-US" sz="1100" b="1" dirty="0" smtClean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6" name="직사각형 16"/>
          <p:cNvSpPr>
            <a:spLocks noChangeArrowheads="1"/>
          </p:cNvSpPr>
          <p:nvPr userDrawn="1"/>
        </p:nvSpPr>
        <p:spPr bwMode="auto">
          <a:xfrm>
            <a:off x="6459172" y="3943350"/>
            <a:ext cx="24114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807" tIns="41903" rIns="83807" bIns="41903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관리 부서 </a:t>
            </a:r>
            <a:r>
              <a:rPr lang="en-US" altLang="ko-KR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300" b="1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프로젝트 수행팀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 userDrawn="1"/>
        </p:nvGraphicFramePr>
        <p:xfrm>
          <a:off x="1690688" y="5872163"/>
          <a:ext cx="6604000" cy="355600"/>
        </p:xfrm>
        <a:graphic>
          <a:graphicData uri="http://schemas.openxmlformats.org/drawingml/2006/table">
            <a:tbl>
              <a:tblPr/>
              <a:tblGrid>
                <a:gridCol w="6604000"/>
              </a:tblGrid>
              <a:tr h="355600">
                <a:tc>
                  <a:txBody>
                    <a:bodyPr/>
                    <a:lstStyle>
                      <a:lvl1pPr marL="0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1pPr>
                      <a:lvl2pPr marL="350246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2pPr>
                      <a:lvl3pPr marL="700493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3pPr>
                      <a:lvl4pPr marL="105073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4pPr>
                      <a:lvl5pPr marL="1400985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5pPr>
                      <a:lvl6pPr marL="175123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6pPr>
                      <a:lvl7pPr marL="2101478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7pPr>
                      <a:lvl8pPr marL="2451724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8pPr>
                      <a:lvl9pPr marL="2801972" algn="l" defTabSz="700493" rtl="0" eaLnBrk="1" latinLnBrk="1" hangingPunct="1">
                        <a:defRPr sz="1357" kern="1200">
                          <a:solidFill>
                            <a:schemeClr val="tx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Copyright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ⓒ </a:t>
                      </a:r>
                      <a:r>
                        <a:rPr 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G.A.System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Co.,</a:t>
                      </a:r>
                      <a:r>
                        <a:rPr lang="en-US" sz="700" kern="100" baseline="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Ltd</a:t>
                      </a:r>
                      <a:endParaRPr lang="ko-KR" sz="700" kern="100" dirty="0" smtClean="0">
                        <a:latin typeface="바탕체" pitchFamily="17" charset="-127"/>
                        <a:ea typeface="바탕체" pitchFamily="17" charset="-127"/>
                        <a:cs typeface="바탕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㈜</a:t>
                      </a:r>
                      <a:r>
                        <a:rPr lang="ko-KR" altLang="en-US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지에이시스템</a:t>
                      </a:r>
                      <a:r>
                        <a:rPr lang="ko-KR" sz="700" kern="100" dirty="0" err="1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의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 사전 승인 없이 본 내용의 전부 또는 일부에 대한 복사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배포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, </a:t>
                      </a:r>
                      <a:r>
                        <a:rPr lang="ko-KR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사용을 금합니다</a:t>
                      </a:r>
                      <a:r>
                        <a:rPr lang="en-US" sz="700" kern="100" dirty="0" smtClean="0">
                          <a:latin typeface="바탕체" pitchFamily="17" charset="-127"/>
                          <a:ea typeface="바탕체" pitchFamily="17" charset="-127"/>
                          <a:cs typeface="바탕"/>
                        </a:rPr>
                        <a:t>.</a:t>
                      </a:r>
                      <a:endParaRPr lang="ko-KR" sz="700" kern="100" dirty="0">
                        <a:latin typeface="바탕체" pitchFamily="17" charset="-127"/>
                        <a:ea typeface="바탕체" pitchFamily="17" charset="-127"/>
                        <a:cs typeface="Times New Roman"/>
                      </a:endParaRPr>
                    </a:p>
                  </a:txBody>
                  <a:tcPr marL="44888" marR="44888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8" name="직선 연결선 27"/>
          <p:cNvCxnSpPr/>
          <p:nvPr userDrawn="1"/>
        </p:nvCxnSpPr>
        <p:spPr bwMode="auto">
          <a:xfrm>
            <a:off x="242279" y="2336800"/>
            <a:ext cx="8890000" cy="0"/>
          </a:xfrm>
          <a:prstGeom prst="line">
            <a:avLst/>
          </a:prstGeom>
          <a:noFill/>
          <a:ln w="2540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60" y="4560888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2" descr="gaci02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0" y="295199"/>
            <a:ext cx="1149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35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246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493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738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985" algn="ctr" rtl="0" fontAlgn="base" latinLnBrk="1">
        <a:spcBef>
          <a:spcPct val="0"/>
        </a:spcBef>
        <a:spcAft>
          <a:spcPct val="0"/>
        </a:spcAft>
        <a:defRPr sz="3357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1521" indent="-26152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29" kern="1200">
          <a:solidFill>
            <a:schemeClr val="tx1"/>
          </a:solidFill>
          <a:latin typeface="+mn-lt"/>
          <a:ea typeface="+mn-ea"/>
          <a:cs typeface="+mn-cs"/>
        </a:defRPr>
      </a:lvl1pPr>
      <a:lvl2pPr marL="568047" indent="-21773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74574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224890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5205" indent="-1739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35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6602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6848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7094" indent="-175122" algn="l" defTabSz="70049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50246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700493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5073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400985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5123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101478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451724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801972" algn="l" defTabSz="700493" rtl="0" eaLnBrk="1" latinLnBrk="1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24"/>
          <p:cNvSpPr>
            <a:spLocks noChangeArrowheads="1"/>
          </p:cNvSpPr>
          <p:nvPr/>
        </p:nvSpPr>
        <p:spPr bwMode="auto">
          <a:xfrm>
            <a:off x="147831" y="123120"/>
            <a:ext cx="8838931" cy="66236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lIns="61922" tIns="30961" rIns="61922" bIns="30961" anchor="ctr"/>
          <a:lstStyle/>
          <a:p>
            <a:pPr algn="ctr" defTabSz="898219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ko-KR" sz="57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6076524"/>
              </p:ext>
            </p:extLst>
          </p:nvPr>
        </p:nvGraphicFramePr>
        <p:xfrm>
          <a:off x="155510" y="129060"/>
          <a:ext cx="8831251" cy="10025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0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96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7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96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47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89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543">
                <a:tc gridSpan="6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effectLst/>
                          <a:latin typeface="+mn-lt"/>
                          <a:cs typeface="+mn-cs"/>
                          <a:sym typeface="Wingdings"/>
                        </a:rPr>
                        <a:t>화면설계서</a:t>
                      </a:r>
                      <a:endParaRPr lang="ko-KR" sz="1000" b="1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44904" marR="44904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분석</a:t>
                      </a:r>
                      <a:r>
                        <a:rPr lang="en-US" altLang="ko-KR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/</a:t>
                      </a:r>
                      <a:r>
                        <a:rPr lang="ko-KR" altLang="en-US" sz="1000" dirty="0">
                          <a:effectLst/>
                          <a:latin typeface="+mn-lt"/>
                          <a:ea typeface="+mn-ea"/>
                          <a:sym typeface="Wingdings"/>
                        </a:rPr>
                        <a:t>설계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태스크명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화면설계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  <a:latin typeface="+mn-lt"/>
                        </a:rPr>
                        <a:t>시스템명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1000" dirty="0" smtClean="0">
                          <a:effectLst/>
                          <a:latin typeface="+mn-lt"/>
                          <a:ea typeface="+mn-ea"/>
                        </a:rPr>
                        <a:t>GBM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+mn-lt"/>
                        </a:rPr>
                        <a:t>작성일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2020.12.11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sz="1000" dirty="0">
                          <a:effectLst/>
                          <a:latin typeface="+mn-lt"/>
                        </a:rPr>
                        <a:t>승인자</a:t>
                      </a:r>
                      <a:endParaRPr lang="ko-KR" sz="1000" dirty="0">
                        <a:effectLst/>
                        <a:latin typeface="+mn-lt"/>
                        <a:ea typeface="굴림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사장님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effectLst/>
                          <a:latin typeface="+mn-lt"/>
                          <a:cs typeface="Times New Roman"/>
                        </a:rPr>
                        <a:t>화면명</a:t>
                      </a:r>
                      <a:endParaRPr lang="ko-KR" sz="1000" kern="100" dirty="0">
                        <a:effectLst/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effectLst/>
                          <a:latin typeface="+mn-lt"/>
                          <a:cs typeface="Times New Roman"/>
                        </a:rPr>
                        <a:t>화면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화면구분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Line 42"/>
          <p:cNvSpPr>
            <a:spLocks noChangeShapeType="1"/>
          </p:cNvSpPr>
          <p:nvPr userDrawn="1"/>
        </p:nvSpPr>
        <p:spPr bwMode="auto">
          <a:xfrm flipV="1">
            <a:off x="147831" y="6331164"/>
            <a:ext cx="884262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286"/>
          </a:p>
        </p:txBody>
      </p:sp>
      <p:pic>
        <p:nvPicPr>
          <p:cNvPr id="9" name="그림 8" descr="gaci02.gi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764" y="6331164"/>
            <a:ext cx="964833" cy="37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1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896328" rtl="0" eaLnBrk="0" fontAlgn="base" latinLnBrk="1" hangingPunct="0">
        <a:spcBef>
          <a:spcPct val="0"/>
        </a:spcBef>
        <a:spcAft>
          <a:spcPct val="0"/>
        </a:spcAft>
        <a:defRPr sz="428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896328" rtl="0" eaLnBrk="0" fontAlgn="base" latinLnBrk="1" hangingPunct="0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50192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0038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50574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400766" algn="ctr" defTabSz="897366" rtl="0" fontAlgn="base" latinLnBrk="1">
        <a:spcBef>
          <a:spcPct val="0"/>
        </a:spcBef>
        <a:spcAft>
          <a:spcPct val="0"/>
        </a:spcAft>
        <a:defRPr sz="4286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35667" indent="-335667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143" kern="1200">
          <a:solidFill>
            <a:schemeClr val="tx1"/>
          </a:solidFill>
          <a:latin typeface="+mn-lt"/>
          <a:ea typeface="+mn-ea"/>
          <a:cs typeface="+mn-cs"/>
        </a:defRPr>
      </a:lvl1pPr>
      <a:lvl2pPr marL="728495" indent="-278506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121321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357" kern="1200">
          <a:solidFill>
            <a:schemeClr val="tx1"/>
          </a:solidFill>
          <a:latin typeface="+mn-lt"/>
          <a:ea typeface="+mn-ea"/>
          <a:cs typeface="+mn-cs"/>
        </a:defRPr>
      </a:lvl3pPr>
      <a:lvl4pPr marL="1570094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0082" indent="-222562" algn="l" defTabSz="896328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163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1928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68404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17526" indent="-224562" algn="l" defTabSz="898241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49120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9824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4736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9648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245601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722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143844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592963" algn="l" defTabSz="898241" rtl="0" eaLnBrk="1" latinLnBrk="1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03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메뉴 신설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사업 분야 키워드 검색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검색 목록 표시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제일 많이 검색한 순으로 내림차순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관련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사업목록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(5</a:t>
            </a:r>
            <a:r>
              <a:rPr kumimoji="0" lang="ko-KR" altLang="en-US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표시</a:t>
            </a:r>
            <a:r>
              <a:rPr kumimoji="0" lang="en-US" altLang="ko-KR" sz="10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08207" y="5510998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1829" y="3377927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079685" y="385599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47459" y="384290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98622" y="38482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23462" y="383865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67321" y="382568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252072" y="382970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79685" y="4015197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47459" y="4002102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98622" y="400743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3462" y="399785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67321" y="398488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52072" y="398890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079685" y="4196683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47459" y="4183588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798622" y="418892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923462" y="4179345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67321" y="416637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252072" y="417039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835" y="4377712"/>
            <a:ext cx="4969854" cy="86087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5967172" y="382864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967172" y="398784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967172" y="416932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  <a:endParaRPr lang="en-US" altLang="ko-KR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6" y="3883670"/>
            <a:ext cx="101781" cy="104775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5" y="4057176"/>
            <a:ext cx="101781" cy="10477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7384" y="4229729"/>
            <a:ext cx="101781" cy="10477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9685" y="3660499"/>
            <a:ext cx="4965669" cy="195499"/>
          </a:xfrm>
          <a:prstGeom prst="rect">
            <a:avLst/>
          </a:prstGeom>
        </p:spPr>
      </p:pic>
      <p:sp>
        <p:nvSpPr>
          <p:cNvPr id="81" name="직사각형 80"/>
          <p:cNvSpPr/>
          <p:nvPr/>
        </p:nvSpPr>
        <p:spPr>
          <a:xfrm>
            <a:off x="2142126" y="367771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93289" y="368304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18129" y="367347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561988" y="366049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6739" y="366451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5961839" y="366345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91505" y="3655997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RFP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71426" y="3354215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57165" y="2265789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표시</a:t>
            </a:r>
          </a:p>
        </p:txBody>
      </p:sp>
      <p:sp>
        <p:nvSpPr>
          <p:cNvPr id="93" name="직사각형 92"/>
          <p:cNvSpPr/>
          <p:nvPr/>
        </p:nvSpPr>
        <p:spPr bwMode="auto">
          <a:xfrm>
            <a:off x="2643942" y="2334299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전체</a:t>
            </a:r>
          </a:p>
        </p:txBody>
      </p:sp>
      <p:sp>
        <p:nvSpPr>
          <p:cNvPr id="94" name="직사각형 93"/>
          <p:cNvSpPr/>
          <p:nvPr/>
        </p:nvSpPr>
        <p:spPr bwMode="auto">
          <a:xfrm>
            <a:off x="2963425" y="233402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3562680" y="2331458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2562449" y="236913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871916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471629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4015616" y="2324003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3924565" y="2363046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4482405" y="231760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추진목표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391354" y="2356649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935341" y="2310151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4844290" y="2349194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4173120" y="273102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862099" y="343010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82614"/>
              </p:ext>
            </p:extLst>
          </p:nvPr>
        </p:nvGraphicFramePr>
        <p:xfrm>
          <a:off x="2079685" y="2597646"/>
          <a:ext cx="4092134" cy="365760"/>
        </p:xfrm>
        <a:graphic>
          <a:graphicData uri="http://schemas.openxmlformats.org/drawingml/2006/table">
            <a:tbl>
              <a:tblPr/>
              <a:tblGrid>
                <a:gridCol w="500302"/>
                <a:gridCol w="1325603"/>
                <a:gridCol w="549886"/>
                <a:gridCol w="1716343"/>
              </a:tblGrid>
              <a:tr h="177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6320927" y="2760709"/>
            <a:ext cx="628913" cy="22307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7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7857" y="2037838"/>
            <a:ext cx="1875430" cy="1550601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2527808" y="197471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4130841" y="329645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73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표시할 내용 선택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상세내용 하단에 출력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주요내용 등록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페이지 전환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상세검색 기능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51830" y="2023872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51829" y="3429075"/>
            <a:ext cx="632040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 목록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685" y="3686071"/>
            <a:ext cx="4965669" cy="1954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142126" y="3703286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No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3289" y="3708619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66975" y="369904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61988" y="368607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46739" y="369008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606" y="2061094"/>
            <a:ext cx="2149598" cy="2310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79685" y="38815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47459" y="38684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98622" y="38738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72308" y="38642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67321" y="38512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252072" y="38552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79685" y="4040769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7459" y="4027674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98622" y="403300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72308" y="4023431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67321" y="4010458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52072" y="401447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79685" y="4222255"/>
            <a:ext cx="4965669" cy="170868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47459" y="4209160"/>
            <a:ext cx="300537" cy="17828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98622" y="4214493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사업명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72308" y="4204917"/>
            <a:ext cx="629871" cy="17295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수요기관</a:t>
            </a:r>
            <a:endParaRPr lang="ko-KR" altLang="en-US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67321" y="419194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공고일자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252072" y="4195962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예산액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35" y="4403284"/>
            <a:ext cx="4969854" cy="86087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926765" y="230013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2734183" y="384516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970222" y="340184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61839" y="3689026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967172" y="385421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967172" y="4013414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967172" y="4194900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키워드</a:t>
            </a:r>
            <a:endParaRPr lang="en-US" altLang="ko-KR" sz="6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91505" y="3681569"/>
            <a:ext cx="673545" cy="19549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RFP</a:t>
            </a:r>
            <a:endParaRPr lang="ko-KR" altLang="en-US" sz="6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6" y="3909242"/>
            <a:ext cx="101781" cy="10477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5" y="4082748"/>
            <a:ext cx="101781" cy="10477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84" y="4255301"/>
            <a:ext cx="101781" cy="10477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271426" y="3379787"/>
            <a:ext cx="770263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957165" y="2265789"/>
            <a:ext cx="625116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표시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643942" y="2334299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전체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2963425" y="233402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3562680" y="2331458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562449" y="236913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871916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71629" y="2370501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015616" y="2324003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73" name="직사각형 72"/>
          <p:cNvSpPr/>
          <p:nvPr/>
        </p:nvSpPr>
        <p:spPr bwMode="auto">
          <a:xfrm>
            <a:off x="3924565" y="2363046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482405" y="2317606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추진목표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4391354" y="2356649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935341" y="2310151"/>
            <a:ext cx="216024" cy="14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4844290" y="2349194"/>
            <a:ext cx="92554" cy="80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굴림" charset="-127"/>
              <a:ea typeface="굴림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99804"/>
              </p:ext>
            </p:extLst>
          </p:nvPr>
        </p:nvGraphicFramePr>
        <p:xfrm>
          <a:off x="2079685" y="2597646"/>
          <a:ext cx="4092134" cy="400290"/>
        </p:xfrm>
        <a:graphic>
          <a:graphicData uri="http://schemas.openxmlformats.org/drawingml/2006/table">
            <a:tbl>
              <a:tblPr/>
              <a:tblGrid>
                <a:gridCol w="500302"/>
                <a:gridCol w="1325603"/>
                <a:gridCol w="549886"/>
                <a:gridCol w="171634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6405696" y="2766275"/>
            <a:ext cx="628913" cy="22307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검색</a:t>
            </a:r>
            <a:endParaRPr lang="ko-KR" altLang="en-US" sz="7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6204099" y="251554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입력 프로그램</a:t>
            </a:r>
            <a:r>
              <a:rPr lang="en-US" altLang="ko-KR" sz="900" dirty="0">
                <a:solidFill>
                  <a:prstClr val="black"/>
                </a:solidFill>
              </a:rPr>
              <a:t>(SFR-002)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주요내용 입력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업로드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키워드 선택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저장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취소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 페이지 이동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034881" y="1865341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주요내용 등록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29692"/>
              </p:ext>
            </p:extLst>
          </p:nvPr>
        </p:nvGraphicFramePr>
        <p:xfrm>
          <a:off x="2136647" y="2116370"/>
          <a:ext cx="4461249" cy="3517133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err="1" smtClean="0">
                          <a:solidFill>
                            <a:schemeClr val="tx1"/>
                          </a:solidFill>
                        </a:rPr>
                        <a:t>사업명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온라인 임치 저작권 인증 기능개선 및 유지관리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및</a:t>
                      </a:r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6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필요성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배경 및 필요성 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1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개선방안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개선 방안 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사업범위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사업범위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4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추진목표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추진목표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추진내용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추진내용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9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기타내용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910757" y="193795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6573360" y="253002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00323" y="2573251"/>
            <a:ext cx="655977" cy="138883"/>
          </a:xfrm>
          <a:prstGeom prst="roundRect">
            <a:avLst/>
          </a:prstGeom>
          <a:solidFill>
            <a:srgbClr val="506F70"/>
          </a:solidFill>
          <a:ln w="9525">
            <a:solidFill>
              <a:srgbClr val="516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파일 업로드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72454" y="5713880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저장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56424" y="5713589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115554" y="564640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875704" y="564639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451" y="2761343"/>
            <a:ext cx="2205468" cy="14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2767646" y="2731626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8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사업 분야 별 주요내용 목록 조회</a:t>
            </a:r>
            <a:r>
              <a:rPr lang="en-US" altLang="ko-KR" sz="900" dirty="0">
                <a:solidFill>
                  <a:prstClr val="black"/>
                </a:solidFill>
              </a:rPr>
              <a:t>(SFR-001)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해당 사업 클릭 시 아래 화면에 상세내용 출력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제안 요청서 다운로드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조회할 내용 탭 방식 구현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페이지에서 조회할 내용 선택 가능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r>
              <a:rPr lang="ko-KR" altLang="en-US" sz="1000" kern="0" dirty="0">
                <a:solidFill>
                  <a:prstClr val="black"/>
                </a:solidFill>
              </a:rPr>
              <a:t>주요내용 수정</a:t>
            </a:r>
            <a:endParaRPr lang="en-US" altLang="ko-KR" sz="1000" kern="0" dirty="0">
              <a:solidFill>
                <a:prstClr val="black"/>
              </a:solidFill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endParaRPr lang="en-US" altLang="ko-KR" sz="1000" kern="0" dirty="0">
              <a:solidFill>
                <a:prstClr val="black"/>
              </a:solidFill>
            </a:endParaRPr>
          </a:p>
          <a:p>
            <a:pPr marL="228600" lvl="0" indent="-228600" defTabSz="1221957" latinLnBrk="1">
              <a:buFontTx/>
              <a:buAutoNum type="arabicPeriod"/>
              <a:defRPr/>
            </a:pPr>
            <a:r>
              <a:rPr lang="ko-KR" altLang="en-US" sz="1000" kern="0" dirty="0">
                <a:solidFill>
                  <a:prstClr val="black"/>
                </a:solidFill>
              </a:rPr>
              <a:t>주요내용 삭제</a:t>
            </a:r>
            <a:r>
              <a:rPr lang="en-US" altLang="ko-KR" sz="1000" kern="0" dirty="0">
                <a:solidFill>
                  <a:prstClr val="black"/>
                </a:solidFill>
              </a:rPr>
              <a:t>(</a:t>
            </a:r>
            <a:r>
              <a:rPr lang="ko-KR" altLang="en-US" sz="1000" kern="0" dirty="0">
                <a:solidFill>
                  <a:prstClr val="black"/>
                </a:solidFill>
              </a:rPr>
              <a:t>허용자 가능</a:t>
            </a:r>
            <a:r>
              <a:rPr lang="en-US" altLang="ko-KR" sz="1000" kern="0" dirty="0">
                <a:solidFill>
                  <a:prstClr val="black"/>
                </a:solidFill>
              </a:rPr>
              <a:t>)</a:t>
            </a: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862236" y="199322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온라인 임치 저작권 인증 기능개선 및 유지관리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30804"/>
              </p:ext>
            </p:extLst>
          </p:nvPr>
        </p:nvGraphicFramePr>
        <p:xfrm>
          <a:off x="2128754" y="2327404"/>
          <a:ext cx="4461249" cy="588445"/>
        </p:xfrm>
        <a:graphic>
          <a:graphicData uri="http://schemas.openxmlformats.org/drawingml/2006/table">
            <a:tbl>
              <a:tblPr/>
              <a:tblGrid>
                <a:gridCol w="755282"/>
                <a:gridCol w="1235322"/>
                <a:gridCol w="670052"/>
                <a:gridCol w="1800593"/>
              </a:tblGrid>
              <a:tr h="217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수요기관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한국저작권위원회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공고일자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2020.05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6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예산액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200,000,000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제안요청서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키워드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임치</a:t>
                      </a:r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유지관리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617" y="2586288"/>
            <a:ext cx="101781" cy="1047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2" name="이등변 삼각형 21"/>
          <p:cNvSpPr/>
          <p:nvPr/>
        </p:nvSpPr>
        <p:spPr bwMode="auto">
          <a:xfrm>
            <a:off x="7029835" y="2355465"/>
            <a:ext cx="56296" cy="4853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2444677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940622" y="195270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026904" y="2554161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양쪽 모서리가 둥근 사각형 24"/>
          <p:cNvSpPr/>
          <p:nvPr/>
        </p:nvSpPr>
        <p:spPr bwMode="auto">
          <a:xfrm>
            <a:off x="2106796" y="3042818"/>
            <a:ext cx="792088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31" name="양쪽 모서리가 둥근 사각형 30"/>
          <p:cNvSpPr/>
          <p:nvPr/>
        </p:nvSpPr>
        <p:spPr bwMode="auto">
          <a:xfrm>
            <a:off x="2949251" y="304281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32" name="양쪽 모서리가 둥근 사각형 31"/>
          <p:cNvSpPr/>
          <p:nvPr/>
        </p:nvSpPr>
        <p:spPr bwMode="auto">
          <a:xfrm>
            <a:off x="3791249" y="3036424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33" name="양쪽 모서리가 둥근 사각형 32"/>
          <p:cNvSpPr/>
          <p:nvPr/>
        </p:nvSpPr>
        <p:spPr bwMode="auto">
          <a:xfrm>
            <a:off x="4628649" y="303604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추진목표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 flipH="1">
            <a:off x="2900640" y="3257171"/>
            <a:ext cx="3679230" cy="167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직사각형 34"/>
          <p:cNvSpPr/>
          <p:nvPr/>
        </p:nvSpPr>
        <p:spPr bwMode="auto">
          <a:xfrm>
            <a:off x="2949450" y="3250777"/>
            <a:ext cx="792088" cy="45719"/>
          </a:xfrm>
          <a:prstGeom prst="rect">
            <a:avLst/>
          </a:prstGeom>
          <a:solidFill>
            <a:srgbClr val="2E2D38"/>
          </a:solidFill>
          <a:ln w="9525" cap="flat" cmpd="sng" algn="ctr">
            <a:solidFill>
              <a:srgbClr val="2E2D3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36" name="양쪽 모서리가 둥근 사각형 35"/>
          <p:cNvSpPr/>
          <p:nvPr/>
        </p:nvSpPr>
        <p:spPr bwMode="auto">
          <a:xfrm>
            <a:off x="5470647" y="3041147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219" y="3424140"/>
            <a:ext cx="4348103" cy="96326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개선방안 내용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943492" y="2936765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75390" y="1995053"/>
            <a:ext cx="627869" cy="25577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959360" y="1994762"/>
            <a:ext cx="627869" cy="25577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118490" y="1927573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878640" y="1927572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04987" y="4568566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개선방안 </a:t>
            </a:r>
            <a:r>
              <a:rPr lang="ko-KR" altLang="en-US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내용 추가</a:t>
            </a:r>
            <a:endParaRPr lang="en-US" altLang="ko-KR" sz="1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47550" y="4989191"/>
            <a:ext cx="4348103" cy="6378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내용추가</a:t>
            </a:r>
            <a:endParaRPr lang="ko-KR" altLang="en-US" sz="900" dirty="0" smtClean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03921" y="4772120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이상준</a:t>
            </a:r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(2020.12.10)</a:t>
            </a:r>
          </a:p>
        </p:txBody>
      </p:sp>
    </p:spTree>
    <p:extLst>
      <p:ext uri="{BB962C8B-B14F-4D97-AF65-F5344CB8AC3E}">
        <p14:creationId xmlns:p14="http://schemas.microsoft.com/office/powerpoint/2010/main" val="222829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1082701" y="791110"/>
            <a:ext cx="2012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900" dirty="0">
                <a:solidFill>
                  <a:prstClr val="black"/>
                </a:solidFill>
              </a:rPr>
              <a:t>담당자의 추가주요정보 입력 및 이력 조회</a:t>
            </a:r>
            <a:r>
              <a:rPr lang="en-US" altLang="ko-KR" sz="900" dirty="0">
                <a:solidFill>
                  <a:prstClr val="black"/>
                </a:solidFill>
              </a:rPr>
              <a:t>(SFR-003)</a:t>
            </a:r>
            <a:endParaRPr lang="en-US" altLang="ko-KR" sz="900" dirty="0" smtClean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83587" y="811124"/>
            <a:ext cx="20882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BPS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-UI-0005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160594" y="828622"/>
            <a:ext cx="53091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7160594" y="1367624"/>
            <a:ext cx="184272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담당자 추가내용 이력 조회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추가내용 등록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입력한 담당자만 수정</a:t>
            </a:r>
            <a:r>
              <a:rPr lang="en-US" altLang="ko-KR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000" kern="0" dirty="0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삭제 가능</a:t>
            </a: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28600" marR="0" lvl="0" indent="-228600" algn="l" defTabSz="122195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000" kern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175723"/>
            <a:ext cx="6951588" cy="2225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6" y="1413544"/>
            <a:ext cx="1642024" cy="4584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09006" y="5627077"/>
            <a:ext cx="392068" cy="3708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BPS</a:t>
            </a:r>
            <a:endParaRPr lang="ko-KR" altLang="en-US" sz="8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236" y="1413544"/>
            <a:ext cx="5298358" cy="313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817" y="4549095"/>
            <a:ext cx="5296777" cy="1448855"/>
          </a:xfrm>
          <a:prstGeom prst="rect">
            <a:avLst/>
          </a:prstGeom>
          <a:ln>
            <a:solidFill>
              <a:srgbClr val="2E2D38"/>
            </a:solidFill>
          </a:ln>
        </p:spPr>
      </p:pic>
      <p:sp>
        <p:nvSpPr>
          <p:cNvPr id="21" name="직사각형 20"/>
          <p:cNvSpPr/>
          <p:nvPr/>
        </p:nvSpPr>
        <p:spPr bwMode="auto">
          <a:xfrm>
            <a:off x="6984115" y="2333954"/>
            <a:ext cx="139247" cy="342387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3" name="이등변 삼각형 22"/>
          <p:cNvSpPr/>
          <p:nvPr/>
        </p:nvSpPr>
        <p:spPr bwMode="auto">
          <a:xfrm rot="10800000">
            <a:off x="7022054" y="5674052"/>
            <a:ext cx="64786" cy="5585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6990335" y="3755533"/>
            <a:ext cx="126633" cy="18642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 bwMode="auto">
          <a:xfrm>
            <a:off x="2106796" y="2070872"/>
            <a:ext cx="792088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배경 및 필요성</a:t>
            </a:r>
          </a:p>
        </p:txBody>
      </p:sp>
      <p:sp>
        <p:nvSpPr>
          <p:cNvPr id="76" name="양쪽 모서리가 둥근 사각형 75"/>
          <p:cNvSpPr/>
          <p:nvPr/>
        </p:nvSpPr>
        <p:spPr bwMode="auto">
          <a:xfrm>
            <a:off x="2949251" y="2070872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개선방안</a:t>
            </a:r>
          </a:p>
        </p:txBody>
      </p:sp>
      <p:sp>
        <p:nvSpPr>
          <p:cNvPr id="77" name="양쪽 모서리가 둥근 사각형 76"/>
          <p:cNvSpPr/>
          <p:nvPr/>
        </p:nvSpPr>
        <p:spPr bwMode="auto">
          <a:xfrm>
            <a:off x="3791249" y="2064478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사업범위</a:t>
            </a:r>
          </a:p>
        </p:txBody>
      </p:sp>
      <p:sp>
        <p:nvSpPr>
          <p:cNvPr id="78" name="양쪽 모서리가 둥근 사각형 77"/>
          <p:cNvSpPr/>
          <p:nvPr/>
        </p:nvSpPr>
        <p:spPr bwMode="auto">
          <a:xfrm>
            <a:off x="4628649" y="2064102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추진목표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 flipH="1">
            <a:off x="2900640" y="2285225"/>
            <a:ext cx="3679230" cy="1671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직사각형 79"/>
          <p:cNvSpPr/>
          <p:nvPr/>
        </p:nvSpPr>
        <p:spPr bwMode="auto">
          <a:xfrm>
            <a:off x="2949450" y="2278831"/>
            <a:ext cx="792088" cy="45719"/>
          </a:xfrm>
          <a:prstGeom prst="rect">
            <a:avLst/>
          </a:prstGeom>
          <a:solidFill>
            <a:srgbClr val="2E2D38"/>
          </a:solidFill>
          <a:ln w="9525" cap="flat" cmpd="sng" algn="ctr">
            <a:solidFill>
              <a:srgbClr val="2E2D3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81" name="양쪽 모서리가 둥근 사각형 80"/>
          <p:cNvSpPr/>
          <p:nvPr/>
        </p:nvSpPr>
        <p:spPr bwMode="auto">
          <a:xfrm>
            <a:off x="5470647" y="2069201"/>
            <a:ext cx="791631" cy="216024"/>
          </a:xfrm>
          <a:prstGeom prst="round2Same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굴림" charset="-127"/>
                <a:ea typeface="굴림" charset="-127"/>
              </a:rPr>
              <a:t>추진내용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142219" y="2452193"/>
            <a:ext cx="4348103" cy="130333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개선방안 내용</a:t>
            </a:r>
            <a:r>
              <a:rPr lang="en-US" altLang="ko-KR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마스터</a:t>
            </a:r>
            <a:r>
              <a:rPr lang="en-US" altLang="ko-KR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900" dirty="0" smtClean="0">
              <a:solidFill>
                <a:schemeClr val="bg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1966956" y="4106314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04987" y="414653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개선방안 추가 내용</a:t>
            </a:r>
            <a:endParaRPr lang="en-US" altLang="ko-KR" sz="1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47550" y="4567161"/>
            <a:ext cx="4348103" cy="70793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추가내용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103921" y="4350089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이상준</a:t>
            </a:r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(2020.12.10)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146486" y="5608377"/>
            <a:ext cx="4348103" cy="2445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2"/>
                </a:solidFill>
                <a:latin typeface="굴림" pitchFamily="50" charset="-127"/>
                <a:ea typeface="굴림" pitchFamily="50" charset="-127"/>
              </a:rPr>
              <a:t>추가내용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102857" y="5391305"/>
            <a:ext cx="2907919" cy="2589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관리자</a:t>
            </a:r>
            <a:r>
              <a:rPr lang="en-US" altLang="ko-KR" sz="8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(2020.12.11)</a:t>
            </a:r>
            <a:endParaRPr lang="en-US" altLang="ko-KR" sz="8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053970" y="4151931"/>
            <a:ext cx="436352" cy="2481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297373" y="4401975"/>
            <a:ext cx="223620" cy="20142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587499" y="4401975"/>
            <a:ext cx="210833" cy="20782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곱셈 기호 91"/>
          <p:cNvSpPr/>
          <p:nvPr/>
        </p:nvSpPr>
        <p:spPr>
          <a:xfrm>
            <a:off x="3612985" y="4437425"/>
            <a:ext cx="159860" cy="136919"/>
          </a:xfrm>
          <a:prstGeom prst="mathMultiply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 도형 8"/>
          <p:cNvSpPr/>
          <p:nvPr/>
        </p:nvSpPr>
        <p:spPr>
          <a:xfrm rot="18796573">
            <a:off x="3340990" y="4436396"/>
            <a:ext cx="116438" cy="114115"/>
          </a:xfrm>
          <a:prstGeom prst="corner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5793522" y="4163410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249B3FA6-0EC7-43B5-A8CD-F87FDFB822BF}"/>
              </a:ext>
            </a:extLst>
          </p:cNvPr>
          <p:cNvSpPr/>
          <p:nvPr/>
        </p:nvSpPr>
        <p:spPr>
          <a:xfrm>
            <a:off x="3881164" y="4400069"/>
            <a:ext cx="201597" cy="201597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55347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넓은 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00"/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 w="25400">
          <a:solidFill>
            <a:schemeClr val="tx1"/>
          </a:solidFill>
          <a:headEnd/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 bwMode="auto">
        <a:solidFill>
          <a:srgbClr val="FFFFFF"/>
        </a:solidFill>
        <a:ln w="9525">
          <a:noFill/>
          <a:miter lim="800000"/>
          <a:headEnd/>
          <a:tailEnd/>
        </a:ln>
      </a:spPr>
      <a:bodyPr/>
      <a:lstStyle>
        <a:defPPr algn="ctr">
          <a:defRPr sz="9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17998</TotalTime>
  <Words>386</Words>
  <Application>Microsoft Office PowerPoint</Application>
  <PresentationFormat>화면 슬라이드 쇼(4:3)</PresentationFormat>
  <Paragraphs>224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돋움</vt:lpstr>
      <vt:lpstr>맑은 고딕</vt:lpstr>
      <vt:lpstr>바탕</vt:lpstr>
      <vt:lpstr>바탕체</vt:lpstr>
      <vt:lpstr>Arial</vt:lpstr>
      <vt:lpstr>Times New Roman</vt:lpstr>
      <vt:lpstr>Wingdings</vt:lpstr>
      <vt:lpstr>디자인 사용자 지정</vt:lpstr>
      <vt:lpstr>2_넓은 BLANK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ssoon</dc:creator>
  <cp:lastModifiedBy>user2</cp:lastModifiedBy>
  <cp:revision>302</cp:revision>
  <cp:lastPrinted>2020-12-10T00:34:51Z</cp:lastPrinted>
  <dcterms:created xsi:type="dcterms:W3CDTF">2016-10-10T01:30:58Z</dcterms:created>
  <dcterms:modified xsi:type="dcterms:W3CDTF">2020-12-11T01:34:48Z</dcterms:modified>
</cp:coreProperties>
</file>