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75" r:id="rId5"/>
    <p:sldId id="264" r:id="rId6"/>
    <p:sldId id="269" r:id="rId7"/>
    <p:sldId id="265" r:id="rId8"/>
    <p:sldId id="270" r:id="rId9"/>
    <p:sldId id="266" r:id="rId10"/>
    <p:sldId id="271" r:id="rId11"/>
    <p:sldId id="267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상건" initials="박상" lastIdx="1" clrIdx="0">
    <p:extLst>
      <p:ext uri="{19B8F6BF-5375-455C-9EA6-DF929625EA0E}">
        <p15:presenceInfo xmlns:p15="http://schemas.microsoft.com/office/powerpoint/2012/main" userId="5d2551a74871ae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68939" autoAdjust="0"/>
  </p:normalViewPr>
  <p:slideViewPr>
    <p:cSldViewPr snapToGrid="0">
      <p:cViewPr varScale="1">
        <p:scale>
          <a:sx n="59" d="100"/>
          <a:sy n="59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90361-D2EC-465F-B6AA-46C25F5D0CBD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08ADE-3863-4C49-98C1-9B3CC18E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6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서비스전략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어플리케이션은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프로그램인 ‘구해줘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홈즈’로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인하여 관심이 증가한 임장대행에 초점을 맞춘 모바일 부동산 플랫폼이다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집을 구해본 적이 없어서 집을 구할 때 무엇을 확인해야 할지 모르는 사람들과 시간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거리적 이유로 집을 직접 구하기 어려운 사람들을 대신해서 공인중개사 자격증을 가진 전문가가 집을 구해준다는 차별성을 갖는다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주거 이동이 잦은 원룸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오피스텔 임차인의 경우 본 서비스를 재이용할 가능성이 높다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포인트 제도를 도입하여 서비스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재이용률을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높이고 부가서비스에 접근이 용이하도록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주변 지인에게 추천하여 혜택을 주는 추천인 제도를 통해 홍보 효과를 얻을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8ADE-3863-4C49-98C1-9B3CC18E6E2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3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서비스전략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어플리케이션은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프로그램인 ‘구해줘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홈즈’로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인하여 관심이 증가한 임장대행에 초점을 맞춘 모바일 부동산 플랫폼이다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집을 구해본 적이 없어서 집을 구할 때 무엇을 확인해야 할지 모르는 사람들과 시간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거리적 이유로 집을 직접 구하기 어려운 사람들을 대신해서 공인중개사 자격증을 가진 전문가가 집을 구해준다는 차별성을 갖는다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주거 이동이 잦은 원룸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오피스텔 임차인의 경우 본 서비스를 재이용할 가능성이 높다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포인트 제도를 도입하여 서비스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재이용률을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높이고 부가서비스에 접근이 용이하도록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주변 지인에게 추천하여 혜택을 주는 추천인 제도를 통해 홍보 효과를 얻을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8ADE-3863-4C49-98C1-9B3CC18E6E2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0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가격 전략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임장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대행료에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있어서 소비자가 원하는 가격의 평균인 회당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만원을 기준으로 하였고 본 어플을 통한 거래 시 고객의 중개수수료는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원으로 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경쟁제품의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중개수수료비용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대략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 이상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본 어플리케이션보다 많고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집토스는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원으로 본 어플리케이션과 동일한 가격전략을 가진다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집토스는 서울 지역만을 서비스하고 본 어플리케이션은 수도권 및 지방 중심지도 서비스하여 중개수수료 면에서 경쟁력을 갖는다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임장 대행은 차별화된 서비스이므로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만원의 가격을 책정하더라도 경쟁력이 있다고 판단한다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8ADE-3863-4C49-98C1-9B3CC18E6E2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9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유통의 경우에는 어플리케이션이므로 어플리케이션 마켓인 플레이스토어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앱스토어를 통해 유통한다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소비자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대행인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중개인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공급자를 포괄하지만 소비자와 대행인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중개인 위주의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네이버 밴드 마케팅에 집중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8ADE-3863-4C49-98C1-9B3CC18E6E2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0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부동산 관련 부가서비스 확장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임장 대행 서비스에 더하여 이사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법률상담 등 부동산 서비스 관련 영업에서의 확장을 통해 더 다양한 서비스를 제공할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은행과의 협업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대출이 많이 일어나는 부동산 거래 특성상 은행과의 협업을 통하여 고객 서비스 만족도를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높일수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있고 은행과 상생 협력 관개를 이룰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은행과 협업을 한다면 본 어플리케이션은 고객이 부동산 거래에서 대출 관련 정보를 빠르고 편리하게 접할 수 있어 고객 서비스 만족도를 높일 수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은행은 부동산 어플리케이션을 통해 잠재 고객을 확보할 수 있고 부동산 대출 관련해서도 주도권을 선점할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부동산 대출 시장은 규모가 크다 보니 고객 확보가 관건이므로 스마트폰 사용이 익숙한 청년층의 부동산 플랫폼 이용 증가가 은행의 고객으로 연결될 수 있어 상생 협력 관계를 이룰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우리가 주로 타겟으로 하는 고객층은 청년 </a:t>
            </a:r>
            <a:r>
              <a:rPr lang="en-US" altLang="ko-KR" dirty="0"/>
              <a:t>1</a:t>
            </a:r>
            <a:r>
              <a:rPr lang="ko-KR" altLang="ko-KR" dirty="0" err="1"/>
              <a:t>인가구이고</a:t>
            </a:r>
            <a:r>
              <a:rPr lang="ko-KR" altLang="ko-KR" dirty="0"/>
              <a:t> 우리는 이들이 많은 </a:t>
            </a:r>
            <a:r>
              <a:rPr lang="en-US" altLang="ko-KR" dirty="0"/>
              <a:t>SNS </a:t>
            </a:r>
            <a:r>
              <a:rPr lang="ko-KR" altLang="ko-KR" dirty="0"/>
              <a:t>및 커뮤니티에 광고를 할 예정이다</a:t>
            </a:r>
            <a:r>
              <a:rPr lang="en-US" altLang="ko-KR" dirty="0"/>
              <a:t>. </a:t>
            </a:r>
            <a:r>
              <a:rPr lang="ko-KR" altLang="ko-KR" dirty="0"/>
              <a:t>청년 </a:t>
            </a:r>
            <a:r>
              <a:rPr lang="en-US" altLang="ko-KR" dirty="0"/>
              <a:t>1</a:t>
            </a:r>
            <a:r>
              <a:rPr lang="ko-KR" altLang="ko-KR" dirty="0"/>
              <a:t>인가구들이 많이 있는 페이스북 및 인스타 페이지에 홍보할 예정이고 </a:t>
            </a:r>
            <a:r>
              <a:rPr lang="en-US" altLang="ko-KR" dirty="0"/>
              <a:t>‘</a:t>
            </a:r>
            <a:r>
              <a:rPr lang="ko-KR" altLang="ko-KR" dirty="0" err="1"/>
              <a:t>에브리타임</a:t>
            </a:r>
            <a:r>
              <a:rPr lang="en-US" altLang="ko-KR" dirty="0"/>
              <a:t>’</a:t>
            </a:r>
            <a:r>
              <a:rPr lang="ko-KR" altLang="ko-KR" dirty="0"/>
              <a:t>과 같이 대학생들이 주로 사용하는 어플리케이션에도 홍보를 할 예정이다</a:t>
            </a:r>
            <a:r>
              <a:rPr lang="en-US" altLang="ko-KR" dirty="0"/>
              <a:t>. </a:t>
            </a:r>
            <a:r>
              <a:rPr lang="ko-KR" altLang="ko-KR" dirty="0"/>
              <a:t>또한 우리는 고객과 대행인을 연결해주는 대행 플랫폼이므로</a:t>
            </a:r>
            <a:r>
              <a:rPr lang="en-US" altLang="ko-KR" dirty="0"/>
              <a:t>, </a:t>
            </a:r>
            <a:r>
              <a:rPr lang="ko-KR" altLang="ko-KR" dirty="0"/>
              <a:t>공인중개사 및 공인중개사를 대비하는 분들의 커뮤니티</a:t>
            </a:r>
            <a:r>
              <a:rPr lang="ko-KR" altLang="en-US" dirty="0"/>
              <a:t>인 네이버 밴드</a:t>
            </a:r>
            <a:r>
              <a:rPr lang="ko-KR" altLang="ko-KR" dirty="0"/>
              <a:t>에도 홍보를 할 예정이다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8ADE-3863-4C49-98C1-9B3CC18E6E2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33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8ADE-3863-4C49-98C1-9B3CC18E6E2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83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수익구조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가구 中 자취방구 이용률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가격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(+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광고수익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부가서비스 협력비용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목표 매출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201.2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×0.2%×9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=3.62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목표 매출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×0.5%×9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=9.09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목표 매출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×1.0%×9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=18.27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*가격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거래당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임장대행 비용 약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*청년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가구 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(20-39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2018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201.2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가구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가구는 계속 증가할 전망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어플리케이션 개발 및 서버 구축비용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(517.2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인건비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대행인 지급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운영비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스트리밍 서버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 계정 비용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홍보비용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수익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목표 수익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3.62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×50% - 748.2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-0.26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목표 수익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9.09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×50% - 228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+1.52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목표 수익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18.27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×50% - 228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- 3.5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+5.61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8ADE-3863-4C49-98C1-9B3CC18E6E2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91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8ADE-3863-4C49-98C1-9B3CC18E6E2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C0904-7D2E-4847-9D06-8475703D5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428C37-CD6B-405C-97F4-EB9D60F86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2B6AF-0EC9-4351-BC5B-DD512D8D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D9D1-969A-47E0-8475-B70085B5F8D2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0A2BA-8DC0-47A1-B420-45E583C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CEB48-D6C9-4437-96C6-B79F5C4B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28D2-B915-40D4-80A5-58B483875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1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A491B-6497-4C72-BEEB-A30EA759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A69FFC-7245-4492-AB4B-59FED456C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2860B-E2CF-461F-AE78-EC93A897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D9D1-969A-47E0-8475-B70085B5F8D2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5F975-531F-4E72-B2F9-1E6A5AA1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68E11-850B-4377-B8F9-A6861044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28D2-B915-40D4-80A5-58B483875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6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DF6A6D-7C14-45A6-8673-B6261D918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8F60EE-B50B-4C2C-B9F3-3F0A81873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429A0-473A-4133-8964-BB55C902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D9D1-969A-47E0-8475-B70085B5F8D2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A04B0-A996-447B-ACA8-B1910F73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D56D2-6DC8-4063-B35F-EAB3D3B6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28D2-B915-40D4-80A5-58B483875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2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A7745-2293-4B04-B96A-E775535E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79218-BF28-4EFB-A22E-4F028172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BF24C-931D-4929-96B9-A57704B4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D9D1-969A-47E0-8475-B70085B5F8D2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E1633-AB10-4A45-9D27-2872B265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E64D6-DFA7-46CA-BEE7-18E7003F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28D2-B915-40D4-80A5-58B483875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95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73FEB-76D5-4594-BA4E-636C764C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D3787-59F9-4E94-8D0A-37813F0FE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FA0D2-C22C-4270-9A27-50654BD5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D9D1-969A-47E0-8475-B70085B5F8D2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C2C8A-84DE-4762-9A4C-25D991B3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F84CD-C06D-49EC-86B4-5C620551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28D2-B915-40D4-80A5-58B483875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1C55C-3799-45DC-98C3-37CFFB43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07EA6-38F8-40B9-AD95-2CD27F68F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D1C074-39D1-426B-AC3E-253D82920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7E90C-D63B-4CF8-BFE5-92A9393F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D9D1-969A-47E0-8475-B70085B5F8D2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8F7A9-863E-4B9F-A4BD-FAE45858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DDC06-80E1-42F5-B13B-7D417234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28D2-B915-40D4-80A5-58B483875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2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DCAD9-E1DB-40A2-B7F5-B07ACF1D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8BC5-FFA3-4074-A3FA-858946709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77122-0C34-4736-B5CB-2DA0D86C7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890E27-7988-48E6-8A78-AF56F7CE2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2DE19-613F-4835-950A-696173F41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59F917-E459-4161-AC3E-9D4D48F2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D9D1-969A-47E0-8475-B70085B5F8D2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2CFB0A-1858-47DD-8443-3D2BC716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98F5C5-0196-4E0C-9360-0D09A74C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28D2-B915-40D4-80A5-58B483875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6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13931-A863-42A8-AD84-1766EE6B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98E426-C8EB-451C-88DC-F9D3BA7F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D9D1-969A-47E0-8475-B70085B5F8D2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68E0B7-C5E8-46D4-9CD0-64CCE8EE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7CFCE0-664B-45D9-B2B1-3BD5CF9D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28D2-B915-40D4-80A5-58B483875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5BF580-FAA9-4948-BC35-44D95419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D9D1-969A-47E0-8475-B70085B5F8D2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1CCD61-8EE0-40BF-851D-17540367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962E69-6F03-4E01-A492-7B10BC49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28D2-B915-40D4-80A5-58B483875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3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4612E-124B-4CA3-900A-EF0CBF2E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FCCCD-B9A7-4625-B974-B14689CC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BF482-F8B8-4587-9B23-2AF25C69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0443F-2A23-40D5-A764-51D70720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D9D1-969A-47E0-8475-B70085B5F8D2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D090F-7206-4338-9193-84EA089F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E3A01-C9D3-42D7-9AFD-C209E123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28D2-B915-40D4-80A5-58B483875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7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4E442-9BB1-4ADF-95D6-A41B17AF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B47DB1-EFE8-4398-B74C-75CE164B3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FF198-7AE1-477C-A821-EA526F329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07AF2-3EAA-4597-8513-7578818B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D9D1-969A-47E0-8475-B70085B5F8D2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03D82-E786-4C54-9B9E-569AB81A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143D6-4EBC-48E6-877F-83B18E67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28D2-B915-40D4-80A5-58B483875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0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EF00EE-126E-456F-AB78-24BEEBD6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A759C-B332-43B1-BD47-8A2CF0D3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9133E-45A0-4679-A628-822433086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D9D1-969A-47E0-8475-B70085B5F8D2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7D2AA-DBFB-4883-A108-0E85FE2FE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D5CF3-11A6-4E9C-A9BA-DC2B6A969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A28D2-B915-40D4-80A5-58B483875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61508-9CEA-4B7B-B53B-2C607BC03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사업전략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256710-2629-49E2-AAC8-4B2EE3A85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05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FF27A30-5708-4063-9766-73F3A8B5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591"/>
            <a:ext cx="12191999" cy="1325563"/>
          </a:xfrm>
          <a:solidFill>
            <a:schemeClr val="tx1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Promotion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59BA37C-CBA5-48C6-A52B-DBEC0B2B2F64}"/>
              </a:ext>
            </a:extLst>
          </p:cNvPr>
          <p:cNvCxnSpPr/>
          <p:nvPr/>
        </p:nvCxnSpPr>
        <p:spPr>
          <a:xfrm>
            <a:off x="0" y="1455034"/>
            <a:ext cx="1219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4848481-1A4C-46AE-BF63-4B9F2EDF2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9" y="3901717"/>
            <a:ext cx="1409310" cy="1409310"/>
          </a:xfrm>
          <a:prstGeom prst="rect">
            <a:avLst/>
          </a:prstGeom>
        </p:spPr>
      </p:pic>
      <p:pic>
        <p:nvPicPr>
          <p:cNvPr id="12" name="그림 11" descr="표지판이(가) 표시된 사진&#10;&#10;자동 생성된 설명">
            <a:extLst>
              <a:ext uri="{FF2B5EF4-FFF2-40B4-BE49-F238E27FC236}">
                <a16:creationId xmlns:a16="http://schemas.microsoft.com/office/drawing/2014/main" id="{3A1E8B0C-965A-46BE-A4C1-E08BAC317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40" y="3757487"/>
            <a:ext cx="1409310" cy="1409310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id="{317CE893-5A9D-4DA4-989C-8B75E19F5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2" y="5460551"/>
            <a:ext cx="1157867" cy="1157867"/>
          </a:xfrm>
          <a:prstGeom prst="rect">
            <a:avLst/>
          </a:prstGeom>
        </p:spPr>
      </p:pic>
      <p:pic>
        <p:nvPicPr>
          <p:cNvPr id="16" name="그림 15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8DABAF5A-B243-48A8-BF1E-3507E34E4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01" y="5376701"/>
            <a:ext cx="1325565" cy="13255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CDA68F-E4EC-49FF-8B2A-0AFAB5519A0C}"/>
              </a:ext>
            </a:extLst>
          </p:cNvPr>
          <p:cNvSpPr txBox="1"/>
          <p:nvPr/>
        </p:nvSpPr>
        <p:spPr>
          <a:xfrm>
            <a:off x="386420" y="2310562"/>
            <a:ext cx="4871223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이사</a:t>
            </a:r>
            <a:r>
              <a:rPr lang="en-US" altLang="ko-KR" sz="2200" dirty="0"/>
              <a:t>, </a:t>
            </a:r>
            <a:r>
              <a:rPr lang="ko-KR" altLang="en-US" sz="2200" dirty="0"/>
              <a:t>가구</a:t>
            </a:r>
            <a:r>
              <a:rPr lang="en-US" altLang="ko-KR" sz="2200" dirty="0"/>
              <a:t>, </a:t>
            </a:r>
            <a:r>
              <a:rPr lang="ko-KR" altLang="en-US" sz="2200" dirty="0"/>
              <a:t>청소</a:t>
            </a:r>
            <a:r>
              <a:rPr lang="en-US" altLang="ko-KR" sz="2200" dirty="0"/>
              <a:t>, </a:t>
            </a:r>
            <a:r>
              <a:rPr lang="ko-KR" altLang="en-US" sz="2200" dirty="0"/>
              <a:t>법률상담</a:t>
            </a:r>
            <a:r>
              <a:rPr lang="en-US" altLang="ko-KR" sz="2200" dirty="0"/>
              <a:t>, </a:t>
            </a:r>
            <a:r>
              <a:rPr lang="ko-KR" altLang="en-US" sz="2200" dirty="0"/>
              <a:t>은행과의 협업 등 부동산 서비스 관련 영업에서의 확장을 통해 더 다양한 서비스를 제공할 수 있다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BA337-0FFA-4F0E-B627-98784E6FBD4E}"/>
              </a:ext>
            </a:extLst>
          </p:cNvPr>
          <p:cNvSpPr txBox="1"/>
          <p:nvPr/>
        </p:nvSpPr>
        <p:spPr>
          <a:xfrm>
            <a:off x="419187" y="1753234"/>
            <a:ext cx="43685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부동산 관련 부가서비스 확장</a:t>
            </a:r>
          </a:p>
          <a:p>
            <a:endParaRPr lang="ko-KR" altLang="en-US" sz="2500" dirty="0"/>
          </a:p>
        </p:txBody>
      </p:sp>
      <p:pic>
        <p:nvPicPr>
          <p:cNvPr id="17" name="그림 16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6AD38633-5299-49AC-ACEF-8BBD94A986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5" y="4462142"/>
            <a:ext cx="2015929" cy="2015929"/>
          </a:xfrm>
          <a:prstGeom prst="rect">
            <a:avLst/>
          </a:prstGeom>
        </p:spPr>
      </p:pic>
      <p:pic>
        <p:nvPicPr>
          <p:cNvPr id="18" name="그림 17" descr="그리기이(가) 표시된 사진&#10;&#10;자동 생성된 설명">
            <a:extLst>
              <a:ext uri="{FF2B5EF4-FFF2-40B4-BE49-F238E27FC236}">
                <a16:creationId xmlns:a16="http://schemas.microsoft.com/office/drawing/2014/main" id="{1C30879F-8A01-4966-A2C1-37C62851C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084" y="3415509"/>
            <a:ext cx="674568" cy="674568"/>
          </a:xfrm>
          <a:prstGeom prst="rect">
            <a:avLst/>
          </a:prstGeom>
        </p:spPr>
      </p:pic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:a16="http://schemas.microsoft.com/office/drawing/2014/main" id="{62C07997-1D77-45A2-82D1-A6BF6E988A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311" y="3429000"/>
            <a:ext cx="674568" cy="674568"/>
          </a:xfrm>
          <a:prstGeom prst="rect">
            <a:avLst/>
          </a:prstGeom>
        </p:spPr>
      </p:pic>
      <p:pic>
        <p:nvPicPr>
          <p:cNvPr id="20" name="그림 19" descr="그리기, 음식, 옅은이(가) 표시된 사진&#10;&#10;자동 생성된 설명">
            <a:extLst>
              <a:ext uri="{FF2B5EF4-FFF2-40B4-BE49-F238E27FC236}">
                <a16:creationId xmlns:a16="http://schemas.microsoft.com/office/drawing/2014/main" id="{4A297850-CF26-4AA3-A022-207AC1B870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839" y="4874373"/>
            <a:ext cx="840178" cy="84017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013509-F686-495C-A623-5407D820E497}"/>
              </a:ext>
            </a:extLst>
          </p:cNvPr>
          <p:cNvSpPr txBox="1"/>
          <p:nvPr/>
        </p:nvSpPr>
        <p:spPr>
          <a:xfrm>
            <a:off x="6302606" y="2624965"/>
            <a:ext cx="5889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타겟으로 </a:t>
            </a:r>
            <a:r>
              <a:rPr lang="ko-KR" altLang="en-US" dirty="0" err="1"/>
              <a:t>해야하는</a:t>
            </a:r>
            <a:r>
              <a:rPr lang="ko-KR" altLang="en-US" dirty="0"/>
              <a:t> 홍보 대상은</a:t>
            </a:r>
            <a:r>
              <a:rPr lang="en-US" altLang="ko-KR" dirty="0"/>
              <a:t> </a:t>
            </a:r>
            <a:r>
              <a:rPr lang="ko-KR" altLang="en-US" dirty="0"/>
              <a:t>고객층인 청년 </a:t>
            </a:r>
            <a:r>
              <a:rPr lang="en-US" altLang="ko-KR" dirty="0"/>
              <a:t>1</a:t>
            </a:r>
            <a:r>
              <a:rPr lang="ko-KR" altLang="en-US" dirty="0" err="1"/>
              <a:t>인가구</a:t>
            </a:r>
            <a:r>
              <a:rPr lang="ko-KR" altLang="en-US" dirty="0"/>
              <a:t> 뿐만 아니라</a:t>
            </a:r>
            <a:r>
              <a:rPr lang="en-US" altLang="ko-KR" dirty="0"/>
              <a:t> </a:t>
            </a:r>
            <a:r>
              <a:rPr lang="ko-KR" altLang="en-US" dirty="0"/>
              <a:t>대행인 및 중개사 도 포함된다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2BFEE8-5816-4B89-9A5F-AA69252BA0D1}"/>
              </a:ext>
            </a:extLst>
          </p:cNvPr>
          <p:cNvSpPr txBox="1"/>
          <p:nvPr/>
        </p:nvSpPr>
        <p:spPr>
          <a:xfrm>
            <a:off x="6302607" y="3730916"/>
            <a:ext cx="448231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/>
              <a:t>청년 </a:t>
            </a:r>
            <a:r>
              <a:rPr lang="en-US" altLang="ko-KR" sz="2200" b="1" dirty="0"/>
              <a:t>1</a:t>
            </a:r>
            <a:r>
              <a:rPr lang="ko-KR" altLang="en-US" sz="2200" b="1" dirty="0" err="1"/>
              <a:t>인가구</a:t>
            </a:r>
            <a:endParaRPr lang="en-US" altLang="ko-KR" sz="2200" b="1" dirty="0"/>
          </a:p>
          <a:p>
            <a:endParaRPr lang="en-US" altLang="ko-KR" dirty="0"/>
          </a:p>
          <a:p>
            <a:r>
              <a:rPr lang="ko-KR" altLang="en-US" dirty="0"/>
              <a:t>주로 사용하는 </a:t>
            </a:r>
            <a:r>
              <a:rPr lang="en-US" altLang="ko-KR" dirty="0"/>
              <a:t>SNS</a:t>
            </a:r>
            <a:r>
              <a:rPr lang="ko-KR" altLang="en-US" dirty="0"/>
              <a:t>를 통하여 광고할 예정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EF302E-D585-447B-8662-7CCD53A6EA79}"/>
              </a:ext>
            </a:extLst>
          </p:cNvPr>
          <p:cNvSpPr txBox="1"/>
          <p:nvPr/>
        </p:nvSpPr>
        <p:spPr>
          <a:xfrm>
            <a:off x="6302607" y="5110399"/>
            <a:ext cx="5902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/>
              <a:t>대행인 및 중개사</a:t>
            </a:r>
            <a:endParaRPr lang="en-US" altLang="ko-KR" sz="2200" b="1" dirty="0"/>
          </a:p>
          <a:p>
            <a:endParaRPr lang="en-US" altLang="ko-KR" sz="2200" b="1" dirty="0"/>
          </a:p>
          <a:p>
            <a:r>
              <a:rPr lang="ko-KR" altLang="en-US" dirty="0"/>
              <a:t>공인중개사 및 공인중개사를 대비하는 분들의 커뮤니티</a:t>
            </a:r>
            <a:endParaRPr lang="en-US" altLang="ko-KR" dirty="0"/>
          </a:p>
          <a:p>
            <a:r>
              <a:rPr lang="ko-KR" altLang="en-US" dirty="0"/>
              <a:t>인 네이버 밴드를 통해 홍보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5D30E6-6426-4370-B7E8-83B7203B2079}"/>
              </a:ext>
            </a:extLst>
          </p:cNvPr>
          <p:cNvSpPr txBox="1"/>
          <p:nvPr/>
        </p:nvSpPr>
        <p:spPr>
          <a:xfrm>
            <a:off x="6302606" y="1730592"/>
            <a:ext cx="109344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홍보 대상의 광범위성</a:t>
            </a:r>
            <a:r>
              <a:rPr lang="en-US" altLang="ko-KR" sz="2500" b="1" dirty="0"/>
              <a:t>(?</a:t>
            </a:r>
            <a:r>
              <a:rPr lang="ko-KR" altLang="en-US" sz="2500" b="1" dirty="0"/>
              <a:t>여기에 적당한말을 모르겠습니다</a:t>
            </a:r>
            <a:r>
              <a:rPr lang="en-US" altLang="ko-KR" sz="2500" b="1" dirty="0"/>
              <a:t>. </a:t>
            </a:r>
            <a:r>
              <a:rPr lang="ko-KR" altLang="en-US" sz="2500" b="1" dirty="0"/>
              <a:t>저의 한계입니다</a:t>
            </a:r>
            <a:r>
              <a:rPr lang="en-US" altLang="ko-KR" sz="2500" b="1" dirty="0"/>
              <a:t>.)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72954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1F93A-993F-41C4-B62A-F7D54E12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픽토그램들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539636-D04D-40C0-B117-3CE145C35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4194"/>
            <a:ext cx="1930715" cy="1930715"/>
          </a:xfrm>
          <a:prstGeom prst="rect">
            <a:avLst/>
          </a:prstGeom>
        </p:spPr>
      </p:pic>
      <p:pic>
        <p:nvPicPr>
          <p:cNvPr id="7" name="그림 6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30452110-1D85-4E56-962B-98320F2DA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34" y="1797024"/>
            <a:ext cx="807675" cy="807675"/>
          </a:xfrm>
          <a:prstGeom prst="rect">
            <a:avLst/>
          </a:prstGeom>
        </p:spPr>
      </p:pic>
      <p:pic>
        <p:nvPicPr>
          <p:cNvPr id="10" name="그림 9" descr="표지판이(가) 표시된 사진&#10;&#10;자동 생성된 설명">
            <a:extLst>
              <a:ext uri="{FF2B5EF4-FFF2-40B4-BE49-F238E27FC236}">
                <a16:creationId xmlns:a16="http://schemas.microsoft.com/office/drawing/2014/main" id="{77BFF139-A849-49B3-BC67-E26CAE0E1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90" y="2604699"/>
            <a:ext cx="1325564" cy="1325564"/>
          </a:xfrm>
          <a:prstGeom prst="rect">
            <a:avLst/>
          </a:prstGeom>
        </p:spPr>
      </p:pic>
      <p:pic>
        <p:nvPicPr>
          <p:cNvPr id="12" name="그림 11" descr="옅은이(가) 표시된 사진&#10;&#10;자동 생성된 설명">
            <a:extLst>
              <a:ext uri="{FF2B5EF4-FFF2-40B4-BE49-F238E27FC236}">
                <a16:creationId xmlns:a16="http://schemas.microsoft.com/office/drawing/2014/main" id="{D947B7C1-DA92-418D-A878-16B5F701C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1665" y="4708332"/>
            <a:ext cx="1491638" cy="1491638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id="{B7A58DAC-05C8-4542-BCB1-02704D68F3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6" y="4538547"/>
            <a:ext cx="1831209" cy="18312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CEB1E7-9735-4EA9-839E-BF7BF058C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33" y="4269834"/>
            <a:ext cx="1325565" cy="1325565"/>
          </a:xfrm>
          <a:prstGeom prst="rect">
            <a:avLst/>
          </a:prstGeom>
        </p:spPr>
      </p:pic>
      <p:pic>
        <p:nvPicPr>
          <p:cNvPr id="20" name="그림 19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D1595CF2-A6E7-4D6E-9732-80BAFB29CD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91" y="5167310"/>
            <a:ext cx="1325565" cy="132556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F028692-57DD-48A7-9C5F-7969E6E20D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82" y="918200"/>
            <a:ext cx="2565322" cy="256532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185B7A5-4345-47DC-BF0D-3040C1EF7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59824" y="4216807"/>
            <a:ext cx="1491639" cy="1491639"/>
          </a:xfrm>
          <a:prstGeom prst="rect">
            <a:avLst/>
          </a:prstGeom>
        </p:spPr>
      </p:pic>
      <p:pic>
        <p:nvPicPr>
          <p:cNvPr id="29" name="그림 28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029B023D-D79F-461E-A415-EC6ADAF174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191" y="4095162"/>
            <a:ext cx="1734930" cy="17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6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FF27A30-5708-4063-9766-73F3A8B5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chemeClr val="tx1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홍보비용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59BA37C-CBA5-48C6-A52B-DBEC0B2B2F64}"/>
              </a:ext>
            </a:extLst>
          </p:cNvPr>
          <p:cNvCxnSpPr/>
          <p:nvPr/>
        </p:nvCxnSpPr>
        <p:spPr>
          <a:xfrm>
            <a:off x="0" y="1455034"/>
            <a:ext cx="1219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C49851E-8678-4185-BBBC-66D3F6CDD620}"/>
              </a:ext>
            </a:extLst>
          </p:cNvPr>
          <p:cNvCxnSpPr>
            <a:cxnSpLocks/>
          </p:cNvCxnSpPr>
          <p:nvPr/>
        </p:nvCxnSpPr>
        <p:spPr>
          <a:xfrm>
            <a:off x="6096000" y="1455034"/>
            <a:ext cx="0" cy="540296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EA3DC99-9BCF-4286-9ED4-5B1BFFACABD4}"/>
              </a:ext>
            </a:extLst>
          </p:cNvPr>
          <p:cNvCxnSpPr/>
          <p:nvPr/>
        </p:nvCxnSpPr>
        <p:spPr>
          <a:xfrm>
            <a:off x="-13063" y="4284617"/>
            <a:ext cx="1219199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:a16="http://schemas.microsoft.com/office/drawing/2014/main" id="{4915BD30-A12E-4B63-81F3-1D24AFA46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3" y="1711235"/>
            <a:ext cx="674568" cy="674568"/>
          </a:xfrm>
          <a:prstGeom prst="rect">
            <a:avLst/>
          </a:prstGeom>
        </p:spPr>
      </p:pic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831CC3CA-4E47-41D8-AFF0-0BFF27F5F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29" y="1711235"/>
            <a:ext cx="674568" cy="674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389D19-722C-4E3C-9D28-176C91564351}"/>
              </a:ext>
            </a:extLst>
          </p:cNvPr>
          <p:cNvSpPr txBox="1"/>
          <p:nvPr/>
        </p:nvSpPr>
        <p:spPr>
          <a:xfrm>
            <a:off x="2555589" y="1839113"/>
            <a:ext cx="29354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/>
              <a:t>페이스북</a:t>
            </a:r>
            <a:r>
              <a:rPr lang="en-US" altLang="ko-KR" sz="2200" b="1" dirty="0"/>
              <a:t>/ </a:t>
            </a:r>
            <a:r>
              <a:rPr lang="ko-KR" altLang="en-US" sz="2200" b="1" dirty="0"/>
              <a:t>인스타그램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685FB4-FA58-48A1-B44C-67ED12571DF5}"/>
              </a:ext>
            </a:extLst>
          </p:cNvPr>
          <p:cNvSpPr txBox="1"/>
          <p:nvPr/>
        </p:nvSpPr>
        <p:spPr>
          <a:xfrm>
            <a:off x="154585" y="2257357"/>
            <a:ext cx="28868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dirty="0"/>
          </a:p>
          <a:p>
            <a:pPr fontAlgn="base"/>
            <a:r>
              <a:rPr lang="ko-KR" altLang="en-US" b="1" dirty="0" err="1"/>
              <a:t>피드</a:t>
            </a:r>
            <a:r>
              <a:rPr lang="ko-KR" altLang="en-US" b="1" dirty="0"/>
              <a:t> 광고</a:t>
            </a:r>
            <a:endParaRPr lang="en-US" altLang="ko-KR" b="1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sz="1500" dirty="0"/>
              <a:t>주요 광고 대상은 고객이며</a:t>
            </a:r>
            <a:r>
              <a:rPr lang="en-US" altLang="ko-KR" sz="1500" dirty="0"/>
              <a:t>, </a:t>
            </a:r>
            <a:r>
              <a:rPr lang="ko-KR" altLang="en-US" sz="1500" dirty="0"/>
              <a:t>비용은 연간 </a:t>
            </a:r>
            <a:r>
              <a:rPr lang="en-US" altLang="ko-KR" sz="1500" dirty="0"/>
              <a:t>1</a:t>
            </a:r>
            <a:r>
              <a:rPr lang="ko-KR" altLang="en-US" sz="1500" dirty="0"/>
              <a:t>억 </a:t>
            </a:r>
            <a:r>
              <a:rPr lang="en-US" altLang="ko-KR" sz="1500" dirty="0"/>
              <a:t>(</a:t>
            </a:r>
            <a:r>
              <a:rPr lang="ko-KR" altLang="en-US" sz="1500" dirty="0"/>
              <a:t>클릭 당 </a:t>
            </a:r>
            <a:r>
              <a:rPr lang="en-US" altLang="ko-KR" sz="1500" dirty="0"/>
              <a:t>1000</a:t>
            </a:r>
            <a:r>
              <a:rPr lang="ko-KR" altLang="en-US" sz="1500" dirty="0"/>
              <a:t>원</a:t>
            </a:r>
            <a:r>
              <a:rPr lang="en-US" altLang="ko-KR" sz="1500" dirty="0"/>
              <a:t>)</a:t>
            </a:r>
            <a:endParaRPr lang="ko-KR" altLang="en-US" sz="1500" dirty="0"/>
          </a:p>
          <a:p>
            <a:pPr fontAlgn="base"/>
            <a:r>
              <a:rPr lang="en-US" altLang="ko-KR" sz="1500" dirty="0"/>
              <a:t>(</a:t>
            </a:r>
            <a:r>
              <a:rPr lang="ko-KR" altLang="en-US" sz="1500" dirty="0"/>
              <a:t>하루에 링크 </a:t>
            </a:r>
            <a:r>
              <a:rPr lang="en-US" altLang="ko-KR" sz="1500" dirty="0"/>
              <a:t>200~600</a:t>
            </a:r>
            <a:r>
              <a:rPr lang="ko-KR" altLang="en-US" sz="1500" dirty="0"/>
              <a:t>명 클릭</a:t>
            </a:r>
            <a:r>
              <a:rPr lang="en-US" altLang="ko-KR" sz="1500" dirty="0"/>
              <a:t>, </a:t>
            </a:r>
            <a:r>
              <a:rPr lang="ko-KR" altLang="en-US" sz="1500" dirty="0"/>
              <a:t>노출 </a:t>
            </a:r>
            <a:r>
              <a:rPr lang="en-US" altLang="ko-KR" sz="1500" dirty="0"/>
              <a:t>3</a:t>
            </a:r>
            <a:r>
              <a:rPr lang="ko-KR" altLang="en-US" sz="1500" dirty="0"/>
              <a:t>만</a:t>
            </a:r>
            <a:r>
              <a:rPr lang="en-US" altLang="ko-KR" sz="1500" dirty="0"/>
              <a:t>~8</a:t>
            </a:r>
            <a:r>
              <a:rPr lang="ko-KR" altLang="en-US" sz="1500" dirty="0"/>
              <a:t>만 명 예상</a:t>
            </a:r>
            <a:r>
              <a:rPr lang="en-US" altLang="ko-KR" sz="1500" dirty="0"/>
              <a:t>)</a:t>
            </a:r>
            <a:endParaRPr lang="ko-KR" altLang="en-US" sz="1500" dirty="0"/>
          </a:p>
          <a:p>
            <a:endParaRPr lang="ko-KR" altLang="en-US" dirty="0"/>
          </a:p>
        </p:txBody>
      </p:sp>
      <p:pic>
        <p:nvPicPr>
          <p:cNvPr id="1026" name="Picture 2" descr="자취생으로 살아남기에 대한 이미지 검색결과">
            <a:extLst>
              <a:ext uri="{FF2B5EF4-FFF2-40B4-BE49-F238E27FC236}">
                <a16:creationId xmlns:a16="http://schemas.microsoft.com/office/drawing/2014/main" id="{23000360-6DDF-4D60-9F91-667682932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47" y="2217228"/>
            <a:ext cx="803771" cy="80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CB5A70-8ED4-44CF-AD7B-692F07D25F22}"/>
              </a:ext>
            </a:extLst>
          </p:cNvPr>
          <p:cNvSpPr txBox="1"/>
          <p:nvPr/>
        </p:nvSpPr>
        <p:spPr>
          <a:xfrm>
            <a:off x="3041468" y="2458047"/>
            <a:ext cx="2886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/>
              <a:t>페이스북 페이지 광고</a:t>
            </a:r>
            <a:endParaRPr lang="en-US" altLang="ko-KR" b="1" dirty="0"/>
          </a:p>
          <a:p>
            <a:pPr fontAlgn="base"/>
            <a:r>
              <a:rPr lang="en-US" altLang="ko-KR" dirty="0"/>
              <a:t> </a:t>
            </a:r>
          </a:p>
          <a:p>
            <a:pPr fontAlgn="base"/>
            <a:r>
              <a:rPr lang="ko-KR" altLang="en-US" sz="1500" dirty="0"/>
              <a:t>주요 광고 대상은 타겟 고객이며</a:t>
            </a:r>
            <a:r>
              <a:rPr lang="en-US" altLang="ko-KR" sz="1500" dirty="0"/>
              <a:t>, 1</a:t>
            </a:r>
            <a:r>
              <a:rPr lang="ko-KR" altLang="en-US" sz="1500" dirty="0"/>
              <a:t>회 게시 당 </a:t>
            </a:r>
            <a:r>
              <a:rPr lang="en-US" altLang="ko-KR" sz="1500" dirty="0"/>
              <a:t>190</a:t>
            </a:r>
            <a:r>
              <a:rPr lang="ko-KR" altLang="en-US" sz="1500" dirty="0"/>
              <a:t>만원</a:t>
            </a:r>
          </a:p>
          <a:p>
            <a:pPr fontAlgn="base"/>
            <a:r>
              <a:rPr lang="en-US" altLang="ko-KR" sz="1500" dirty="0"/>
              <a:t>(1</a:t>
            </a:r>
            <a:r>
              <a:rPr lang="ko-KR" altLang="en-US" sz="1500" dirty="0"/>
              <a:t>월</a:t>
            </a:r>
            <a:r>
              <a:rPr lang="en-US" altLang="ko-KR" sz="1500" dirty="0"/>
              <a:t>, 2</a:t>
            </a:r>
            <a:r>
              <a:rPr lang="ko-KR" altLang="en-US" sz="1500" dirty="0"/>
              <a:t>월</a:t>
            </a:r>
            <a:r>
              <a:rPr lang="en-US" altLang="ko-KR" sz="1500" dirty="0"/>
              <a:t>, 7</a:t>
            </a:r>
            <a:r>
              <a:rPr lang="ko-KR" altLang="en-US" sz="1500" dirty="0"/>
              <a:t>월</a:t>
            </a:r>
            <a:r>
              <a:rPr lang="en-US" altLang="ko-KR" sz="1500" dirty="0"/>
              <a:t>, 8</a:t>
            </a:r>
            <a:r>
              <a:rPr lang="ko-KR" altLang="en-US" sz="1500" dirty="0"/>
              <a:t>월 게시 예정</a:t>
            </a:r>
            <a:r>
              <a:rPr lang="en-US" altLang="ko-KR" sz="1500" dirty="0"/>
              <a:t>; </a:t>
            </a:r>
            <a:r>
              <a:rPr lang="ko-KR" altLang="en-US" sz="1500" dirty="0"/>
              <a:t>총 </a:t>
            </a:r>
            <a:r>
              <a:rPr lang="en-US" altLang="ko-KR" sz="1500" dirty="0"/>
              <a:t>760</a:t>
            </a:r>
            <a:r>
              <a:rPr lang="ko-KR" altLang="en-US" sz="1500" dirty="0"/>
              <a:t>만원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pic>
        <p:nvPicPr>
          <p:cNvPr id="25" name="그림 24" descr="표지판이(가) 표시된 사진&#10;&#10;자동 생성된 설명">
            <a:extLst>
              <a:ext uri="{FF2B5EF4-FFF2-40B4-BE49-F238E27FC236}">
                <a16:creationId xmlns:a16="http://schemas.microsoft.com/office/drawing/2014/main" id="{E9E6A53A-DAD5-42C4-AC39-7786802CC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29" y="1654296"/>
            <a:ext cx="788445" cy="7884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B8BECA-B848-4C0C-95F6-0BEBB6FD4E1D}"/>
              </a:ext>
            </a:extLst>
          </p:cNvPr>
          <p:cNvSpPr txBox="1"/>
          <p:nvPr/>
        </p:nvSpPr>
        <p:spPr>
          <a:xfrm>
            <a:off x="7798526" y="1797994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/>
              <a:t>유튜브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318222-C178-4CA8-8E20-4CBF8A8E4791}"/>
              </a:ext>
            </a:extLst>
          </p:cNvPr>
          <p:cNvSpPr txBox="1"/>
          <p:nvPr/>
        </p:nvSpPr>
        <p:spPr>
          <a:xfrm>
            <a:off x="6263649" y="3043169"/>
            <a:ext cx="5190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500" dirty="0"/>
              <a:t>-</a:t>
            </a:r>
            <a:r>
              <a:rPr lang="ko-KR" altLang="en-US" sz="1500" dirty="0"/>
              <a:t>유튜브</a:t>
            </a:r>
            <a:r>
              <a:rPr lang="en-US" altLang="ko-KR" sz="1500" dirty="0"/>
              <a:t>; </a:t>
            </a:r>
            <a:r>
              <a:rPr lang="ko-KR" altLang="en-US" sz="1500" dirty="0"/>
              <a:t>주요 광고 대상은 고객</a:t>
            </a:r>
            <a:r>
              <a:rPr lang="en-US" altLang="ko-KR" sz="1500" dirty="0"/>
              <a:t>,</a:t>
            </a:r>
            <a:r>
              <a:rPr lang="ko-KR" altLang="en-US" sz="1500" dirty="0"/>
              <a:t>대행인</a:t>
            </a:r>
            <a:r>
              <a:rPr lang="en-US" altLang="ko-KR" sz="1500" dirty="0"/>
              <a:t>,</a:t>
            </a:r>
            <a:r>
              <a:rPr lang="ko-KR" altLang="en-US" sz="1500" dirty="0"/>
              <a:t>중개인</a:t>
            </a:r>
            <a:r>
              <a:rPr lang="en-US" altLang="ko-KR" sz="1500" dirty="0"/>
              <a:t>,</a:t>
            </a:r>
            <a:r>
              <a:rPr lang="ko-KR" altLang="en-US" sz="1500" dirty="0"/>
              <a:t>집주인 전부</a:t>
            </a:r>
            <a:endParaRPr lang="en-US" altLang="ko-KR" sz="1500" dirty="0"/>
          </a:p>
          <a:p>
            <a:pPr fontAlgn="base"/>
            <a:r>
              <a:rPr lang="ko-KR" altLang="en-US" sz="1500" dirty="0"/>
              <a:t> 비용은 연간 </a:t>
            </a:r>
            <a:r>
              <a:rPr lang="en-US" altLang="ko-KR" sz="1500" dirty="0"/>
              <a:t>1</a:t>
            </a:r>
            <a:r>
              <a:rPr lang="ko-KR" altLang="en-US" sz="1500" dirty="0"/>
              <a:t>억 </a:t>
            </a:r>
            <a:r>
              <a:rPr lang="en-US" altLang="ko-KR" sz="1500" dirty="0"/>
              <a:t>5</a:t>
            </a:r>
            <a:r>
              <a:rPr lang="ko-KR" altLang="en-US" sz="1500" dirty="0"/>
              <a:t>천</a:t>
            </a:r>
          </a:p>
          <a:p>
            <a:pPr fontAlgn="base"/>
            <a:r>
              <a:rPr lang="en-US" altLang="ko-KR" sz="1500" dirty="0"/>
              <a:t>(</a:t>
            </a:r>
            <a:r>
              <a:rPr lang="ko-KR" altLang="en-US" sz="1500" dirty="0"/>
              <a:t>영상 중간에 광고 자동 재생</a:t>
            </a:r>
            <a:r>
              <a:rPr lang="en-US" altLang="ko-KR" sz="1500" dirty="0"/>
              <a:t>)</a:t>
            </a:r>
            <a:endParaRPr lang="ko-KR" altLang="en-US" sz="1500" dirty="0"/>
          </a:p>
          <a:p>
            <a:endParaRPr lang="ko-KR" altLang="en-US" sz="1500" dirty="0"/>
          </a:p>
        </p:txBody>
      </p:sp>
      <p:pic>
        <p:nvPicPr>
          <p:cNvPr id="29" name="그림 28" descr="그리기, 음식, 옅은이(가) 표시된 사진&#10;&#10;자동 생성된 설명">
            <a:extLst>
              <a:ext uri="{FF2B5EF4-FFF2-40B4-BE49-F238E27FC236}">
                <a16:creationId xmlns:a16="http://schemas.microsoft.com/office/drawing/2014/main" id="{3E4648B6-D0C5-4816-820A-29A9651F0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4" y="4610876"/>
            <a:ext cx="673857" cy="673857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42F8727-3DC1-4B56-AFDD-5467BF226E63}"/>
              </a:ext>
            </a:extLst>
          </p:cNvPr>
          <p:cNvSpPr txBox="1"/>
          <p:nvPr/>
        </p:nvSpPr>
        <p:spPr>
          <a:xfrm>
            <a:off x="1613313" y="4792677"/>
            <a:ext cx="36856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/>
              <a:t>네이버 밴드 </a:t>
            </a:r>
            <a:r>
              <a:rPr lang="ko-KR" altLang="en-US" sz="2200" b="1" dirty="0" err="1"/>
              <a:t>띠베너</a:t>
            </a:r>
            <a:r>
              <a:rPr lang="ko-KR" altLang="en-US" sz="2200" b="1" dirty="0"/>
              <a:t> 및 </a:t>
            </a:r>
            <a:r>
              <a:rPr lang="ko-KR" altLang="en-US" sz="2200" b="1" dirty="0" err="1"/>
              <a:t>피드</a:t>
            </a:r>
            <a:endParaRPr lang="ko-KR" altLang="en-US" sz="2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71E469-6A4E-441E-8DB2-5B2100715F3C}"/>
              </a:ext>
            </a:extLst>
          </p:cNvPr>
          <p:cNvSpPr txBox="1"/>
          <p:nvPr/>
        </p:nvSpPr>
        <p:spPr>
          <a:xfrm>
            <a:off x="154585" y="5656960"/>
            <a:ext cx="6075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/>
              <a:t>주요 광고 대상은 대행인이며</a:t>
            </a:r>
            <a:r>
              <a:rPr lang="en-US" altLang="ko-KR" dirty="0"/>
              <a:t>, </a:t>
            </a:r>
            <a:r>
              <a:rPr lang="ko-KR" altLang="en-US" dirty="0"/>
              <a:t>비용은 연간 </a:t>
            </a:r>
            <a:r>
              <a:rPr lang="en-US" altLang="ko-KR" dirty="0"/>
              <a:t>9000</a:t>
            </a:r>
            <a:r>
              <a:rPr lang="ko-KR" altLang="en-US" dirty="0"/>
              <a:t>만원</a:t>
            </a:r>
          </a:p>
          <a:p>
            <a:pPr fontAlgn="base"/>
            <a:r>
              <a:rPr lang="en-US" altLang="ko-KR" dirty="0"/>
              <a:t>(</a:t>
            </a:r>
            <a:r>
              <a:rPr lang="ko-KR" altLang="en-US" dirty="0" err="1"/>
              <a:t>띠베너는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회 노출 당 </a:t>
            </a:r>
            <a:r>
              <a:rPr lang="en-US" altLang="ko-KR" dirty="0"/>
              <a:t>1000</a:t>
            </a:r>
            <a:r>
              <a:rPr lang="ko-KR" altLang="en-US" dirty="0"/>
              <a:t>원</a:t>
            </a:r>
            <a:r>
              <a:rPr lang="en-US" altLang="ko-KR" dirty="0"/>
              <a:t>; </a:t>
            </a:r>
            <a:r>
              <a:rPr lang="ko-KR" altLang="en-US" dirty="0"/>
              <a:t>연간 </a:t>
            </a:r>
            <a:r>
              <a:rPr lang="en-US" altLang="ko-KR" dirty="0"/>
              <a:t>5000</a:t>
            </a:r>
            <a:r>
              <a:rPr lang="ko-KR" altLang="en-US" dirty="0"/>
              <a:t>만 회 노출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피드는</a:t>
            </a:r>
            <a:r>
              <a:rPr lang="ko-KR" altLang="en-US" dirty="0"/>
              <a:t> 클릭당 </a:t>
            </a:r>
            <a:r>
              <a:rPr lang="en-US" altLang="ko-KR" dirty="0"/>
              <a:t>10</a:t>
            </a:r>
            <a:r>
              <a:rPr lang="ko-KR" altLang="en-US" dirty="0"/>
              <a:t>원</a:t>
            </a:r>
            <a:r>
              <a:rPr lang="en-US" altLang="ko-KR" dirty="0"/>
              <a:t>; </a:t>
            </a:r>
            <a:r>
              <a:rPr lang="ko-KR" altLang="en-US" dirty="0"/>
              <a:t>연간 </a:t>
            </a:r>
            <a:r>
              <a:rPr lang="en-US" altLang="ko-KR" dirty="0"/>
              <a:t>400</a:t>
            </a:r>
            <a:r>
              <a:rPr lang="ko-KR" altLang="en-US" dirty="0"/>
              <a:t>만 회 클릭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2" name="그림 31" descr="표지판이(가) 표시된 사진&#10;&#10;자동 생성된 설명">
            <a:extLst>
              <a:ext uri="{FF2B5EF4-FFF2-40B4-BE49-F238E27FC236}">
                <a16:creationId xmlns:a16="http://schemas.microsoft.com/office/drawing/2014/main" id="{C7CC4270-DC22-46BA-9492-98C2620A52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30" y="4540258"/>
            <a:ext cx="934274" cy="9342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BC01865-EB6E-4CE1-8FA4-F20E8253D401}"/>
              </a:ext>
            </a:extLst>
          </p:cNvPr>
          <p:cNvSpPr txBox="1"/>
          <p:nvPr/>
        </p:nvSpPr>
        <p:spPr>
          <a:xfrm>
            <a:off x="8290121" y="4786953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/>
              <a:t>전단지 배포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7FAAE5-1674-433F-BF06-768442DB0B31}"/>
              </a:ext>
            </a:extLst>
          </p:cNvPr>
          <p:cNvSpPr txBox="1"/>
          <p:nvPr/>
        </p:nvSpPr>
        <p:spPr>
          <a:xfrm>
            <a:off x="6374407" y="5672922"/>
            <a:ext cx="5820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/>
              <a:t>학원 앞</a:t>
            </a:r>
            <a:r>
              <a:rPr lang="en-US" altLang="ko-KR" dirty="0"/>
              <a:t>, </a:t>
            </a:r>
            <a:r>
              <a:rPr lang="ko-KR" altLang="en-US" dirty="0"/>
              <a:t>시험장 에 배포 예정</a:t>
            </a:r>
            <a:endParaRPr lang="en-US" altLang="ko-KR" dirty="0"/>
          </a:p>
          <a:p>
            <a:pPr fontAlgn="base"/>
            <a:r>
              <a:rPr lang="ko-KR" altLang="en-US" dirty="0"/>
              <a:t>주요 광고 대상은 대행인이며 </a:t>
            </a:r>
            <a:r>
              <a:rPr lang="en-US" altLang="ko-KR" dirty="0"/>
              <a:t>4000</a:t>
            </a:r>
            <a:r>
              <a:rPr lang="ko-KR" altLang="en-US" dirty="0"/>
              <a:t>장 배포 시 </a:t>
            </a:r>
            <a:r>
              <a:rPr lang="en-US" altLang="ko-KR" dirty="0"/>
              <a:t>51700</a:t>
            </a:r>
            <a:r>
              <a:rPr lang="ko-KR" altLang="en-US" dirty="0"/>
              <a:t>원</a:t>
            </a:r>
          </a:p>
          <a:p>
            <a:pPr fontAlgn="base"/>
            <a:r>
              <a:rPr lang="en-US" altLang="ko-KR" dirty="0"/>
              <a:t>(</a:t>
            </a:r>
            <a:r>
              <a:rPr lang="ko-KR" altLang="en-US" dirty="0"/>
              <a:t>연간 </a:t>
            </a:r>
            <a:r>
              <a:rPr lang="en-US" altLang="ko-KR" dirty="0"/>
              <a:t>240</a:t>
            </a:r>
            <a:r>
              <a:rPr lang="ko-KR" altLang="en-US" dirty="0"/>
              <a:t>만원 내에서 유동적으로 조절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4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49353C-4FF4-4DC8-A86B-200B8106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chemeClr val="tx1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수익구조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7DC799-C1D4-4D6B-9551-5E736AC94C12}"/>
              </a:ext>
            </a:extLst>
          </p:cNvPr>
          <p:cNvCxnSpPr/>
          <p:nvPr/>
        </p:nvCxnSpPr>
        <p:spPr>
          <a:xfrm>
            <a:off x="0" y="1455034"/>
            <a:ext cx="1219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E90420-7328-404A-B80A-60DAEAD86043}"/>
              </a:ext>
            </a:extLst>
          </p:cNvPr>
          <p:cNvCxnSpPr/>
          <p:nvPr/>
        </p:nvCxnSpPr>
        <p:spPr>
          <a:xfrm>
            <a:off x="0" y="4297679"/>
            <a:ext cx="12191999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91D139D-622B-466D-9AE5-A1D45D12EF8B}"/>
              </a:ext>
            </a:extLst>
          </p:cNvPr>
          <p:cNvCxnSpPr>
            <a:cxnSpLocks/>
          </p:cNvCxnSpPr>
          <p:nvPr/>
        </p:nvCxnSpPr>
        <p:spPr>
          <a:xfrm>
            <a:off x="6096000" y="1455034"/>
            <a:ext cx="0" cy="284264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E5E611-470F-4347-B29C-DF42860F49FC}"/>
              </a:ext>
            </a:extLst>
          </p:cNvPr>
          <p:cNvSpPr txBox="1"/>
          <p:nvPr/>
        </p:nvSpPr>
        <p:spPr>
          <a:xfrm>
            <a:off x="156754" y="177654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/>
              <a:t>매출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A98E5-28EA-4B98-8DCD-6C3C6F18DF0A}"/>
              </a:ext>
            </a:extLst>
          </p:cNvPr>
          <p:cNvSpPr txBox="1"/>
          <p:nvPr/>
        </p:nvSpPr>
        <p:spPr>
          <a:xfrm>
            <a:off x="279983" y="1776548"/>
            <a:ext cx="58160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/>
              <a:t>        청년 </a:t>
            </a:r>
            <a:r>
              <a:rPr lang="en-US" altLang="ko-KR" dirty="0"/>
              <a:t>1</a:t>
            </a:r>
            <a:r>
              <a:rPr lang="ko-KR" altLang="en-US" dirty="0"/>
              <a:t>인 가구 中 자취방구 이용률 </a:t>
            </a:r>
            <a:r>
              <a:rPr lang="en-US" altLang="ko-KR" dirty="0"/>
              <a:t>× </a:t>
            </a:r>
            <a:r>
              <a:rPr lang="ko-KR" altLang="en-US" dirty="0"/>
              <a:t>가격 </a:t>
            </a:r>
            <a:endParaRPr lang="en-US" altLang="ko-KR" dirty="0"/>
          </a:p>
          <a:p>
            <a:pPr fontAlgn="base"/>
            <a:r>
              <a:rPr lang="en-US" altLang="ko-KR" dirty="0"/>
              <a:t>        (+ </a:t>
            </a:r>
            <a:r>
              <a:rPr lang="ko-KR" altLang="en-US" dirty="0"/>
              <a:t>추후 광고수익 </a:t>
            </a:r>
            <a:r>
              <a:rPr lang="en-US" altLang="ko-KR" dirty="0"/>
              <a:t>+ </a:t>
            </a:r>
            <a:r>
              <a:rPr lang="ko-KR" altLang="en-US" dirty="0"/>
              <a:t>부가서비스 협력비용</a:t>
            </a:r>
            <a:r>
              <a:rPr lang="en-US" altLang="ko-KR" dirty="0"/>
              <a:t>)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년 목표 매출 </a:t>
            </a:r>
            <a:r>
              <a:rPr lang="en-US" altLang="ko-KR" dirty="0"/>
              <a:t>201.2</a:t>
            </a:r>
            <a:r>
              <a:rPr lang="ko-KR" altLang="en-US" dirty="0"/>
              <a:t>만</a:t>
            </a:r>
            <a:r>
              <a:rPr lang="en-US" altLang="ko-KR" dirty="0"/>
              <a:t>×0.2%×9</a:t>
            </a:r>
            <a:r>
              <a:rPr lang="ko-KR" altLang="en-US" dirty="0"/>
              <a:t>만원</a:t>
            </a:r>
            <a:r>
              <a:rPr lang="en-US" altLang="ko-KR" dirty="0"/>
              <a:t>=3.62</a:t>
            </a:r>
            <a:r>
              <a:rPr lang="ko-KR" altLang="en-US" dirty="0"/>
              <a:t>억원</a:t>
            </a:r>
          </a:p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년 목표 매출 </a:t>
            </a:r>
            <a:r>
              <a:rPr lang="en-US" altLang="ko-KR" dirty="0"/>
              <a:t>202</a:t>
            </a:r>
            <a:r>
              <a:rPr lang="ko-KR" altLang="en-US" dirty="0"/>
              <a:t>만</a:t>
            </a:r>
            <a:r>
              <a:rPr lang="en-US" altLang="ko-KR" dirty="0"/>
              <a:t>×0.5%×9</a:t>
            </a:r>
            <a:r>
              <a:rPr lang="ko-KR" altLang="en-US" dirty="0"/>
              <a:t>만원</a:t>
            </a:r>
            <a:r>
              <a:rPr lang="en-US" altLang="ko-KR" dirty="0"/>
              <a:t>=9.09</a:t>
            </a:r>
            <a:r>
              <a:rPr lang="ko-KR" altLang="en-US" dirty="0"/>
              <a:t>억원</a:t>
            </a:r>
          </a:p>
          <a:p>
            <a:pPr fontAlgn="base"/>
            <a:r>
              <a:rPr lang="en-US" altLang="ko-KR" dirty="0"/>
              <a:t>3</a:t>
            </a:r>
            <a:r>
              <a:rPr lang="ko-KR" altLang="en-US" dirty="0"/>
              <a:t>년 목표 매출 </a:t>
            </a:r>
            <a:r>
              <a:rPr lang="en-US" altLang="ko-KR" dirty="0"/>
              <a:t>203</a:t>
            </a:r>
            <a:r>
              <a:rPr lang="ko-KR" altLang="en-US" dirty="0"/>
              <a:t>만</a:t>
            </a:r>
            <a:r>
              <a:rPr lang="en-US" altLang="ko-KR" dirty="0"/>
              <a:t>×1.0%×9</a:t>
            </a:r>
            <a:r>
              <a:rPr lang="ko-KR" altLang="en-US" dirty="0"/>
              <a:t>만원</a:t>
            </a:r>
            <a:r>
              <a:rPr lang="en-US" altLang="ko-KR" dirty="0"/>
              <a:t>=18.27</a:t>
            </a:r>
            <a:r>
              <a:rPr lang="ko-KR" altLang="en-US" dirty="0"/>
              <a:t>억원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*가격</a:t>
            </a:r>
            <a:r>
              <a:rPr lang="en-US" altLang="ko-KR" dirty="0"/>
              <a:t>: 1</a:t>
            </a:r>
            <a:r>
              <a:rPr lang="ko-KR" altLang="en-US" dirty="0"/>
              <a:t>회 </a:t>
            </a:r>
            <a:r>
              <a:rPr lang="ko-KR" altLang="en-US" dirty="0" err="1"/>
              <a:t>거래당</a:t>
            </a:r>
            <a:r>
              <a:rPr lang="ko-KR" altLang="en-US" dirty="0"/>
              <a:t> 임장대행 비용 약 </a:t>
            </a:r>
            <a:r>
              <a:rPr lang="en-US" altLang="ko-KR" dirty="0"/>
              <a:t>9</a:t>
            </a:r>
            <a:r>
              <a:rPr lang="ko-KR" altLang="en-US" dirty="0"/>
              <a:t>만원 </a:t>
            </a:r>
            <a:r>
              <a:rPr lang="en-US" altLang="ko-KR" dirty="0"/>
              <a:t>(3</a:t>
            </a:r>
            <a:r>
              <a:rPr lang="ko-KR" altLang="en-US" dirty="0"/>
              <a:t>만원</a:t>
            </a:r>
            <a:r>
              <a:rPr lang="en-US" altLang="ko-KR" dirty="0"/>
              <a:t>x3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DE7E8B-4F86-4842-9D43-4681CB5572C8}"/>
              </a:ext>
            </a:extLst>
          </p:cNvPr>
          <p:cNvSpPr txBox="1"/>
          <p:nvPr/>
        </p:nvSpPr>
        <p:spPr>
          <a:xfrm>
            <a:off x="6375982" y="1776547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/>
              <a:t>지출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5D5DC-E39E-4920-81A0-552E32177D85}"/>
              </a:ext>
            </a:extLst>
          </p:cNvPr>
          <p:cNvSpPr txBox="1"/>
          <p:nvPr/>
        </p:nvSpPr>
        <p:spPr>
          <a:xfrm>
            <a:off x="6375982" y="2352718"/>
            <a:ext cx="57202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/>
              <a:t>초기비용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어플리케이션 개발 및 서버 구축비용 </a:t>
            </a:r>
            <a:r>
              <a:rPr lang="en-US" altLang="ko-KR" dirty="0"/>
              <a:t>(517.2</a:t>
            </a:r>
            <a:r>
              <a:rPr lang="ko-KR" altLang="en-US" dirty="0"/>
              <a:t>만</a:t>
            </a:r>
            <a:r>
              <a:rPr lang="en-US" altLang="ko-KR" dirty="0"/>
              <a:t>) +</a:t>
            </a:r>
            <a:r>
              <a:rPr lang="ko-KR" altLang="en-US" dirty="0"/>
              <a:t> 개발자 계정 비용</a:t>
            </a:r>
            <a:r>
              <a:rPr lang="en-US" altLang="ko-KR" dirty="0"/>
              <a:t>(</a:t>
            </a:r>
            <a:r>
              <a:rPr lang="ko-KR" altLang="en-US" dirty="0"/>
              <a:t>안드로이드</a:t>
            </a:r>
            <a:r>
              <a:rPr lang="en-US" altLang="ko-KR" dirty="0"/>
              <a:t>; </a:t>
            </a:r>
            <a:r>
              <a:rPr lang="ko-KR" altLang="en-US" dirty="0"/>
              <a:t>최초 </a:t>
            </a:r>
            <a:r>
              <a:rPr lang="en-US" altLang="ko-KR" dirty="0"/>
              <a:t>3</a:t>
            </a:r>
            <a:r>
              <a:rPr lang="ko-KR" altLang="en-US" dirty="0"/>
              <a:t>만원</a:t>
            </a:r>
            <a:r>
              <a:rPr lang="en-US" altLang="ko-KR" dirty="0"/>
              <a:t>, </a:t>
            </a:r>
            <a:r>
              <a:rPr lang="ko-KR" altLang="en-US" dirty="0"/>
              <a:t>아이폰</a:t>
            </a:r>
            <a:r>
              <a:rPr lang="en-US" altLang="ko-KR" dirty="0"/>
              <a:t>; </a:t>
            </a:r>
            <a:r>
              <a:rPr lang="ko-KR" altLang="en-US" dirty="0"/>
              <a:t>매년 </a:t>
            </a:r>
            <a:r>
              <a:rPr lang="en-US" altLang="ko-KR" dirty="0"/>
              <a:t>12</a:t>
            </a:r>
            <a:r>
              <a:rPr lang="ko-KR" altLang="en-US" dirty="0"/>
              <a:t>만원</a:t>
            </a:r>
            <a:r>
              <a:rPr lang="en-US" altLang="ko-KR" dirty="0"/>
              <a:t>)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sz="2000" dirty="0"/>
              <a:t>지속비용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어플리케이션 운영비 </a:t>
            </a:r>
            <a:r>
              <a:rPr lang="en-US" altLang="ko-KR" dirty="0"/>
              <a:t>(</a:t>
            </a:r>
            <a:r>
              <a:rPr lang="ko-KR" altLang="en-US" dirty="0"/>
              <a:t>스트리밍 서버</a:t>
            </a:r>
            <a:r>
              <a:rPr lang="en-US" altLang="ko-KR" dirty="0"/>
              <a:t>; 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만원 </a:t>
            </a:r>
            <a:r>
              <a:rPr lang="en-US" altLang="ko-KR" dirty="0"/>
              <a:t>) + </a:t>
            </a:r>
            <a:r>
              <a:rPr lang="ko-KR" altLang="en-US" dirty="0"/>
              <a:t>인건비 </a:t>
            </a:r>
            <a:r>
              <a:rPr lang="en-US" altLang="ko-KR" dirty="0"/>
              <a:t>(</a:t>
            </a:r>
            <a:r>
              <a:rPr lang="ko-KR" altLang="en-US" dirty="0"/>
              <a:t>대행인 지급</a:t>
            </a:r>
            <a:r>
              <a:rPr lang="en-US" altLang="ko-KR" dirty="0"/>
              <a:t>) + </a:t>
            </a:r>
            <a:r>
              <a:rPr lang="ko-KR" altLang="en-US" dirty="0"/>
              <a:t>홍보비용</a:t>
            </a:r>
          </a:p>
          <a:p>
            <a:pPr fontAlgn="base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0593D2-546D-4FBE-B520-EFC48CF801E8}"/>
              </a:ext>
            </a:extLst>
          </p:cNvPr>
          <p:cNvSpPr txBox="1"/>
          <p:nvPr/>
        </p:nvSpPr>
        <p:spPr>
          <a:xfrm>
            <a:off x="2634154" y="4974787"/>
            <a:ext cx="69236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년 목표 수익 </a:t>
            </a:r>
            <a:r>
              <a:rPr lang="en-US" altLang="ko-KR" dirty="0"/>
              <a:t>3.62</a:t>
            </a:r>
            <a:r>
              <a:rPr lang="ko-KR" altLang="en-US" dirty="0"/>
              <a:t>억원 </a:t>
            </a:r>
            <a:r>
              <a:rPr lang="en-US" altLang="ko-KR" dirty="0"/>
              <a:t>×50% - 748.2</a:t>
            </a:r>
            <a:r>
              <a:rPr lang="ko-KR" altLang="en-US" dirty="0"/>
              <a:t>만원 </a:t>
            </a:r>
            <a:r>
              <a:rPr lang="en-US" altLang="ko-KR" dirty="0"/>
              <a:t>- 2</a:t>
            </a:r>
            <a:r>
              <a:rPr lang="ko-KR" altLang="en-US" dirty="0"/>
              <a:t>억원 </a:t>
            </a:r>
            <a:r>
              <a:rPr lang="en-US" altLang="ko-KR" dirty="0"/>
              <a:t>= -0.26</a:t>
            </a:r>
            <a:r>
              <a:rPr lang="ko-KR" altLang="en-US" dirty="0"/>
              <a:t>억원</a:t>
            </a:r>
          </a:p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년 목표 수익 </a:t>
            </a:r>
            <a:r>
              <a:rPr lang="en-US" altLang="ko-KR" dirty="0"/>
              <a:t>9.09</a:t>
            </a:r>
            <a:r>
              <a:rPr lang="ko-KR" altLang="en-US" dirty="0"/>
              <a:t>억원 </a:t>
            </a:r>
            <a:r>
              <a:rPr lang="en-US" altLang="ko-KR" dirty="0"/>
              <a:t>×50% - 228</a:t>
            </a:r>
            <a:r>
              <a:rPr lang="ko-KR" altLang="en-US" dirty="0"/>
              <a:t>만원 </a:t>
            </a:r>
            <a:r>
              <a:rPr lang="en-US" altLang="ko-KR" dirty="0"/>
              <a:t>- 3</a:t>
            </a:r>
            <a:r>
              <a:rPr lang="ko-KR" altLang="en-US" dirty="0"/>
              <a:t>억원 </a:t>
            </a:r>
            <a:r>
              <a:rPr lang="en-US" altLang="ko-KR" dirty="0"/>
              <a:t>= +1.52</a:t>
            </a:r>
            <a:r>
              <a:rPr lang="ko-KR" altLang="en-US" dirty="0"/>
              <a:t>억원</a:t>
            </a:r>
          </a:p>
          <a:p>
            <a:pPr fontAlgn="base"/>
            <a:r>
              <a:rPr lang="en-US" altLang="ko-KR" dirty="0"/>
              <a:t>3</a:t>
            </a:r>
            <a:r>
              <a:rPr lang="ko-KR" altLang="en-US" dirty="0"/>
              <a:t>년 목표 수익 </a:t>
            </a:r>
            <a:r>
              <a:rPr lang="en-US" altLang="ko-KR" dirty="0"/>
              <a:t>18.27</a:t>
            </a:r>
            <a:r>
              <a:rPr lang="ko-KR" altLang="en-US" dirty="0"/>
              <a:t>억원 </a:t>
            </a:r>
            <a:r>
              <a:rPr lang="en-US" altLang="ko-KR" dirty="0"/>
              <a:t>×50% - 228</a:t>
            </a:r>
            <a:r>
              <a:rPr lang="ko-KR" altLang="en-US" dirty="0"/>
              <a:t>만원 </a:t>
            </a:r>
            <a:r>
              <a:rPr lang="en-US" altLang="ko-KR" dirty="0"/>
              <a:t>- 3.5</a:t>
            </a:r>
            <a:r>
              <a:rPr lang="ko-KR" altLang="en-US" dirty="0"/>
              <a:t>억원 </a:t>
            </a:r>
            <a:r>
              <a:rPr lang="en-US" altLang="ko-KR" dirty="0"/>
              <a:t>= +5.61</a:t>
            </a:r>
            <a:r>
              <a:rPr lang="ko-KR" altLang="en-US" dirty="0"/>
              <a:t>억원</a:t>
            </a: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CD318A-DB91-4E95-B9FE-3D6C405BB8D0}"/>
              </a:ext>
            </a:extLst>
          </p:cNvPr>
          <p:cNvSpPr txBox="1"/>
          <p:nvPr/>
        </p:nvSpPr>
        <p:spPr>
          <a:xfrm>
            <a:off x="4745140" y="469050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수익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매출 </a:t>
            </a:r>
            <a:r>
              <a:rPr lang="en-US" altLang="ko-KR" dirty="0"/>
              <a:t>/ 2  - </a:t>
            </a:r>
            <a:r>
              <a:rPr lang="ko-KR" altLang="en-US" dirty="0"/>
              <a:t>지속비용</a:t>
            </a:r>
          </a:p>
        </p:txBody>
      </p:sp>
    </p:spTree>
    <p:extLst>
      <p:ext uri="{BB962C8B-B14F-4D97-AF65-F5344CB8AC3E}">
        <p14:creationId xmlns:p14="http://schemas.microsoft.com/office/powerpoint/2010/main" val="151272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EC1AD-2406-4A67-A59B-9CC6467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chemeClr val="tx1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사업 진행 일정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F7827A-BA99-466F-A03F-9AEC68C74EED}"/>
              </a:ext>
            </a:extLst>
          </p:cNvPr>
          <p:cNvCxnSpPr/>
          <p:nvPr/>
        </p:nvCxnSpPr>
        <p:spPr>
          <a:xfrm>
            <a:off x="0" y="1455034"/>
            <a:ext cx="1219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EDB6CD26-D280-44E5-970D-827D57103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54677"/>
              </p:ext>
            </p:extLst>
          </p:nvPr>
        </p:nvGraphicFramePr>
        <p:xfrm>
          <a:off x="587220" y="1835815"/>
          <a:ext cx="1101756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340">
                  <a:extLst>
                    <a:ext uri="{9D8B030D-6E8A-4147-A177-3AD203B41FA5}">
                      <a16:colId xmlns:a16="http://schemas.microsoft.com/office/drawing/2014/main" val="2459162897"/>
                    </a:ext>
                  </a:extLst>
                </a:gridCol>
                <a:gridCol w="784185">
                  <a:extLst>
                    <a:ext uri="{9D8B030D-6E8A-4147-A177-3AD203B41FA5}">
                      <a16:colId xmlns:a16="http://schemas.microsoft.com/office/drawing/2014/main" val="2853796891"/>
                    </a:ext>
                  </a:extLst>
                </a:gridCol>
                <a:gridCol w="784185">
                  <a:extLst>
                    <a:ext uri="{9D8B030D-6E8A-4147-A177-3AD203B41FA5}">
                      <a16:colId xmlns:a16="http://schemas.microsoft.com/office/drawing/2014/main" val="3179052186"/>
                    </a:ext>
                  </a:extLst>
                </a:gridCol>
                <a:gridCol w="784185">
                  <a:extLst>
                    <a:ext uri="{9D8B030D-6E8A-4147-A177-3AD203B41FA5}">
                      <a16:colId xmlns:a16="http://schemas.microsoft.com/office/drawing/2014/main" val="498453380"/>
                    </a:ext>
                  </a:extLst>
                </a:gridCol>
                <a:gridCol w="784185">
                  <a:extLst>
                    <a:ext uri="{9D8B030D-6E8A-4147-A177-3AD203B41FA5}">
                      <a16:colId xmlns:a16="http://schemas.microsoft.com/office/drawing/2014/main" val="2828282058"/>
                    </a:ext>
                  </a:extLst>
                </a:gridCol>
                <a:gridCol w="784185">
                  <a:extLst>
                    <a:ext uri="{9D8B030D-6E8A-4147-A177-3AD203B41FA5}">
                      <a16:colId xmlns:a16="http://schemas.microsoft.com/office/drawing/2014/main" val="2342039400"/>
                    </a:ext>
                  </a:extLst>
                </a:gridCol>
                <a:gridCol w="784185">
                  <a:extLst>
                    <a:ext uri="{9D8B030D-6E8A-4147-A177-3AD203B41FA5}">
                      <a16:colId xmlns:a16="http://schemas.microsoft.com/office/drawing/2014/main" val="2164937080"/>
                    </a:ext>
                  </a:extLst>
                </a:gridCol>
                <a:gridCol w="784185">
                  <a:extLst>
                    <a:ext uri="{9D8B030D-6E8A-4147-A177-3AD203B41FA5}">
                      <a16:colId xmlns:a16="http://schemas.microsoft.com/office/drawing/2014/main" val="3785591713"/>
                    </a:ext>
                  </a:extLst>
                </a:gridCol>
                <a:gridCol w="784185">
                  <a:extLst>
                    <a:ext uri="{9D8B030D-6E8A-4147-A177-3AD203B41FA5}">
                      <a16:colId xmlns:a16="http://schemas.microsoft.com/office/drawing/2014/main" val="3637360542"/>
                    </a:ext>
                  </a:extLst>
                </a:gridCol>
                <a:gridCol w="784185">
                  <a:extLst>
                    <a:ext uri="{9D8B030D-6E8A-4147-A177-3AD203B41FA5}">
                      <a16:colId xmlns:a16="http://schemas.microsoft.com/office/drawing/2014/main" val="2183820043"/>
                    </a:ext>
                  </a:extLst>
                </a:gridCol>
                <a:gridCol w="784185">
                  <a:extLst>
                    <a:ext uri="{9D8B030D-6E8A-4147-A177-3AD203B41FA5}">
                      <a16:colId xmlns:a16="http://schemas.microsoft.com/office/drawing/2014/main" val="3145395293"/>
                    </a:ext>
                  </a:extLst>
                </a:gridCol>
                <a:gridCol w="784185">
                  <a:extLst>
                    <a:ext uri="{9D8B030D-6E8A-4147-A177-3AD203B41FA5}">
                      <a16:colId xmlns:a16="http://schemas.microsoft.com/office/drawing/2014/main" val="1263680280"/>
                    </a:ext>
                  </a:extLst>
                </a:gridCol>
                <a:gridCol w="784185">
                  <a:extLst>
                    <a:ext uri="{9D8B030D-6E8A-4147-A177-3AD203B41FA5}">
                      <a16:colId xmlns:a16="http://schemas.microsoft.com/office/drawing/2014/main" val="2893096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84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사업계획수립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74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시장조사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31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어플개발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93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8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특허출원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81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투자유치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3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대행인확보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09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부동산협력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63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서비스홍보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0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서비스런칭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1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서비스확장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88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31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B51A2-A57B-4BCF-A6C2-DBE349D5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4P</a:t>
            </a:r>
            <a:r>
              <a:rPr lang="ko-KR" altLang="en-US" dirty="0"/>
              <a:t>전략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F2CC7A-DCB8-4FE4-8868-228E25C92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55753"/>
              </p:ext>
            </p:extLst>
          </p:nvPr>
        </p:nvGraphicFramePr>
        <p:xfrm>
          <a:off x="838200" y="1690688"/>
          <a:ext cx="10761133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533">
                  <a:extLst>
                    <a:ext uri="{9D8B030D-6E8A-4147-A177-3AD203B41FA5}">
                      <a16:colId xmlns:a16="http://schemas.microsoft.com/office/drawing/2014/main" val="3459342412"/>
                    </a:ext>
                  </a:extLst>
                </a:gridCol>
                <a:gridCol w="9372600">
                  <a:extLst>
                    <a:ext uri="{9D8B030D-6E8A-4147-A177-3AD203B41FA5}">
                      <a16:colId xmlns:a16="http://schemas.microsoft.com/office/drawing/2014/main" val="335769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3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Product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제품 전략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어플리케이션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고객이 원하는 정보를 요청 및 열람 가능하기 위한 서버 구축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대행인 관리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내부 교육 및 소비자 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0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가격 전략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중개수수료를 받지 않는 형태로 서비스 이용 부담을 최소화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65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Place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유통 전략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플레이스토어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앱스토어 등 모바일 환경에서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이용할수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있도록 개발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및 어플리케이션 관리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아웃소싱 </a:t>
                      </a:r>
                      <a:r>
                        <a:rPr lang="ko-KR" altLang="en-US" sz="1800" dirty="0"/>
                        <a:t>→ 내부 직원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1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Promotion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촉진 전략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이사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법률상담 등 주거 관련 서비스와의 제휴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아웃소싱을 통한 광고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소비자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대행인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중개인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공급자를 포괄하지만 소비자와 대행인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중개인 위주의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띠배너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마케팅에 집중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236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96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EC1AD-2406-4A67-A59B-9CC6467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chemeClr val="tx1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Product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F7827A-BA99-466F-A03F-9AEC68C74EED}"/>
              </a:ext>
            </a:extLst>
          </p:cNvPr>
          <p:cNvCxnSpPr/>
          <p:nvPr/>
        </p:nvCxnSpPr>
        <p:spPr>
          <a:xfrm>
            <a:off x="0" y="1455034"/>
            <a:ext cx="1219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58B91-9953-4C34-9501-E19417C5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58629" cy="4775897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최근 </a:t>
            </a:r>
            <a:r>
              <a:rPr lang="en-US" altLang="ko-KR" sz="2500" dirty="0"/>
              <a:t>TV </a:t>
            </a:r>
            <a:r>
              <a:rPr lang="ko-KR" altLang="en-US" sz="2500" dirty="0"/>
              <a:t>프로그램인 </a:t>
            </a:r>
            <a:r>
              <a:rPr lang="en-US" altLang="ko-KR" sz="2500" dirty="0"/>
              <a:t>‘</a:t>
            </a:r>
            <a:r>
              <a:rPr lang="ko-KR" altLang="en-US" sz="2500" dirty="0"/>
              <a:t>구해줘 홈즈</a:t>
            </a:r>
            <a:r>
              <a:rPr lang="en-US" altLang="ko-KR" sz="2500" dirty="0"/>
              <a:t>’</a:t>
            </a:r>
            <a:r>
              <a:rPr lang="ko-KR" altLang="en-US" sz="2500" dirty="0"/>
              <a:t>로 인하여 임장대행에 관심이 증가함</a:t>
            </a:r>
            <a:r>
              <a:rPr lang="en-US" altLang="ko-KR" sz="2500" dirty="0"/>
              <a:t>.</a:t>
            </a:r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59ABD2-6CE1-48CC-89EB-71D4D72DE40C}"/>
              </a:ext>
            </a:extLst>
          </p:cNvPr>
          <p:cNvSpPr/>
          <p:nvPr/>
        </p:nvSpPr>
        <p:spPr>
          <a:xfrm>
            <a:off x="6614120" y="1455034"/>
            <a:ext cx="48359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500" dirty="0"/>
          </a:p>
          <a:p>
            <a:r>
              <a:rPr lang="ko-KR" altLang="en-US" sz="2500" dirty="0"/>
              <a:t>소비자 조사 결과 </a:t>
            </a:r>
            <a:r>
              <a:rPr lang="en-US" altLang="ko-KR" sz="2500" dirty="0"/>
              <a:t>1</a:t>
            </a:r>
            <a:r>
              <a:rPr lang="ko-KR" altLang="en-US" sz="2500" dirty="0"/>
              <a:t>인가구가 집을 구할 때 </a:t>
            </a:r>
            <a:r>
              <a:rPr lang="ko-KR" altLang="en-US" sz="2500" dirty="0">
                <a:solidFill>
                  <a:schemeClr val="accent4"/>
                </a:solidFill>
              </a:rPr>
              <a:t>지식 부족 </a:t>
            </a:r>
            <a:r>
              <a:rPr lang="ko-KR" altLang="en-US" sz="2500" dirty="0"/>
              <a:t>및 </a:t>
            </a:r>
            <a:r>
              <a:rPr lang="ko-KR" altLang="en-US" sz="2500" dirty="0">
                <a:solidFill>
                  <a:schemeClr val="accent6"/>
                </a:solidFill>
              </a:rPr>
              <a:t>시간 거리적</a:t>
            </a:r>
            <a:r>
              <a:rPr lang="ko-KR" altLang="en-US" sz="2500" dirty="0"/>
              <a:t> 이유로 어려움을 느낌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/>
              <a:t>→공인중개사 자격증을 가진 </a:t>
            </a:r>
            <a:r>
              <a:rPr lang="ko-KR" altLang="en-US" sz="2500" dirty="0">
                <a:solidFill>
                  <a:schemeClr val="accent4"/>
                </a:solidFill>
              </a:rPr>
              <a:t>전문가</a:t>
            </a:r>
            <a:r>
              <a:rPr lang="ko-KR" altLang="en-US" sz="2500" dirty="0"/>
              <a:t>가 </a:t>
            </a:r>
            <a:r>
              <a:rPr lang="ko-KR" altLang="en-US" sz="2500" dirty="0">
                <a:solidFill>
                  <a:schemeClr val="accent6"/>
                </a:solidFill>
              </a:rPr>
              <a:t>집을 구해준다</a:t>
            </a:r>
            <a:r>
              <a:rPr lang="ko-KR" altLang="en-US" sz="2500" dirty="0"/>
              <a:t> 라는 차별성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원룸 </a:t>
            </a:r>
            <a:r>
              <a:rPr lang="en-US" altLang="ko-KR" sz="2500" dirty="0"/>
              <a:t>, </a:t>
            </a:r>
            <a:r>
              <a:rPr lang="ko-KR" altLang="en-US" sz="2500" dirty="0"/>
              <a:t>오피스텔의 경우 주거 이동이 잦아 서비스 재 이용 가능성이 높음</a:t>
            </a:r>
            <a:r>
              <a:rPr lang="en-US" altLang="ko-KR" sz="2500" dirty="0"/>
              <a:t>.</a:t>
            </a: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241FCC43-F4DA-4E67-BCAC-2873B5AE2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52" y="4072899"/>
            <a:ext cx="2528622" cy="2528622"/>
          </a:xfrm>
          <a:prstGeom prst="rect">
            <a:avLst/>
          </a:prstGeom>
        </p:spPr>
      </p:pic>
      <p:pic>
        <p:nvPicPr>
          <p:cNvPr id="10" name="내용 개체 틀 4" descr="시계이(가) 표시된 사진&#10;&#10;자동 생성된 설명">
            <a:extLst>
              <a:ext uri="{FF2B5EF4-FFF2-40B4-BE49-F238E27FC236}">
                <a16:creationId xmlns:a16="http://schemas.microsoft.com/office/drawing/2014/main" id="{1460F9BB-CFB9-4237-A4A6-95C792EB6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54" y="4213572"/>
            <a:ext cx="3085596" cy="160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0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EC1AD-2406-4A67-A59B-9CC6467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chemeClr val="tx1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Product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F7827A-BA99-466F-A03F-9AEC68C74EED}"/>
              </a:ext>
            </a:extLst>
          </p:cNvPr>
          <p:cNvCxnSpPr/>
          <p:nvPr/>
        </p:nvCxnSpPr>
        <p:spPr>
          <a:xfrm>
            <a:off x="0" y="1455034"/>
            <a:ext cx="1219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58B91-9953-4C34-9501-E19417C5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2733" cy="47758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700" b="1" dirty="0"/>
              <a:t>대행인 관리</a:t>
            </a:r>
            <a:endParaRPr lang="en-US" altLang="ko-KR" sz="2700" b="1" dirty="0"/>
          </a:p>
          <a:p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대행인이 집을 구해주기때문에 대행인에 대한 신뢰도가 제일 중요하다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1.</a:t>
            </a:r>
            <a:r>
              <a:rPr lang="ko-KR" altLang="en-US" sz="2500" dirty="0"/>
              <a:t>내부적 교육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월 </a:t>
            </a:r>
            <a:r>
              <a:rPr lang="en-US" altLang="ko-KR" sz="2500" dirty="0"/>
              <a:t>1</a:t>
            </a:r>
            <a:r>
              <a:rPr lang="ko-KR" altLang="en-US" sz="2500" dirty="0"/>
              <a:t>회 소비자 피드백 및 우수사례 및 나쁜 사례를 추려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 </a:t>
            </a:r>
            <a:r>
              <a:rPr lang="ko-KR" altLang="en-US" sz="2500" dirty="0"/>
              <a:t>소비자 평가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소비자에게 나쁜 평가를 받은 대행인은 경고</a:t>
            </a:r>
            <a:r>
              <a:rPr lang="en-US" altLang="ko-KR" sz="2500" dirty="0"/>
              <a:t>, </a:t>
            </a:r>
            <a:r>
              <a:rPr lang="ko-KR" altLang="en-US" sz="2500" dirty="0"/>
              <a:t>경고 </a:t>
            </a:r>
            <a:r>
              <a:rPr lang="en-US" altLang="ko-KR" sz="2500" dirty="0"/>
              <a:t>3</a:t>
            </a:r>
            <a:r>
              <a:rPr lang="ko-KR" altLang="en-US" sz="2500" dirty="0"/>
              <a:t>회 누적 시 퇴출조치</a:t>
            </a:r>
            <a:endParaRPr lang="en-US" altLang="ko-KR" sz="2500" dirty="0"/>
          </a:p>
          <a:p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3. </a:t>
            </a:r>
            <a:r>
              <a:rPr lang="ko-KR" altLang="en-US" sz="2500" dirty="0"/>
              <a:t>인센티브 제도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소비자평가 및 내부적인 교육에서 우수한 대행인에게 인센티브 제공 교육 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13028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6ED45-0212-4175-AA27-6C1FDB79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픽토그램들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830408FE-984A-46A0-9C6A-1E1B862C8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60" y="2378691"/>
            <a:ext cx="2528622" cy="25286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3704DA-2FB8-47C4-ABD4-E2392E7B5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66" y="2378691"/>
            <a:ext cx="2528621" cy="2528621"/>
          </a:xfrm>
          <a:prstGeom prst="rect">
            <a:avLst/>
          </a:prstGeom>
        </p:spPr>
      </p:pic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F7EBFD26-213B-4839-ABD2-C5969EB9D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34" y="2378691"/>
            <a:ext cx="2903354" cy="290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0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56A2E0F-C0B1-4A19-A867-B546F388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chemeClr val="tx1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Price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BD8CFD-685E-4AF2-B7B0-BE653D3C0A0D}"/>
              </a:ext>
            </a:extLst>
          </p:cNvPr>
          <p:cNvCxnSpPr/>
          <p:nvPr/>
        </p:nvCxnSpPr>
        <p:spPr>
          <a:xfrm>
            <a:off x="0" y="1455034"/>
            <a:ext cx="1219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277CA8-C794-45D6-BC9F-EABCDA4762ED}"/>
              </a:ext>
            </a:extLst>
          </p:cNvPr>
          <p:cNvSpPr txBox="1"/>
          <p:nvPr/>
        </p:nvSpPr>
        <p:spPr>
          <a:xfrm>
            <a:off x="379141" y="1962615"/>
            <a:ext cx="54991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본 어플을 통해 거래 시 중개 수수료를 받지 않음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경쟁제품의 중개수수료 비용에 대비하여 가격에 경쟁력이</a:t>
            </a:r>
            <a:endParaRPr lang="en-US" altLang="ko-KR" sz="2500" dirty="0"/>
          </a:p>
          <a:p>
            <a:r>
              <a:rPr lang="ko-KR" altLang="en-US" sz="2500" dirty="0"/>
              <a:t>생긴다</a:t>
            </a:r>
          </a:p>
        </p:txBody>
      </p:sp>
      <p:pic>
        <p:nvPicPr>
          <p:cNvPr id="8" name="그림 7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77C26CA4-DC3F-4601-BF87-9ED3075A1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18" y="3816087"/>
            <a:ext cx="2582228" cy="2582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E354C8-01DB-498F-96CF-958887C83EA0}"/>
              </a:ext>
            </a:extLst>
          </p:cNvPr>
          <p:cNvSpPr txBox="1"/>
          <p:nvPr/>
        </p:nvSpPr>
        <p:spPr>
          <a:xfrm>
            <a:off x="6095999" y="1980013"/>
            <a:ext cx="57354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임장 대행이라는 서비스를 도입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중개 수수료 대신</a:t>
            </a:r>
            <a:r>
              <a:rPr lang="en-US" altLang="ko-KR" sz="2500" dirty="0"/>
              <a:t> </a:t>
            </a:r>
            <a:r>
              <a:rPr lang="ko-KR" altLang="en-US" sz="2500" dirty="0"/>
              <a:t>임장대행시 소비자 조사결과 평균인 </a:t>
            </a:r>
            <a:r>
              <a:rPr lang="en-US" altLang="ko-KR" sz="2500" dirty="0"/>
              <a:t>3</a:t>
            </a:r>
            <a:r>
              <a:rPr lang="ko-KR" altLang="en-US" sz="2500" dirty="0"/>
              <a:t>만원을 받아</a:t>
            </a:r>
            <a:r>
              <a:rPr lang="en-US" altLang="ko-KR" sz="2500" dirty="0"/>
              <a:t> </a:t>
            </a:r>
            <a:r>
              <a:rPr lang="ko-KR" altLang="en-US" sz="2500" dirty="0"/>
              <a:t>소비자에게 임장대행 서비스비용에 대한 부담감을 줄임 </a:t>
            </a:r>
          </a:p>
        </p:txBody>
      </p:sp>
      <p:pic>
        <p:nvPicPr>
          <p:cNvPr id="11" name="그림 10" descr="시계, 표지판, 그리기이(가) 표시된 사진&#10;&#10;자동 생성된 설명">
            <a:extLst>
              <a:ext uri="{FF2B5EF4-FFF2-40B4-BE49-F238E27FC236}">
                <a16:creationId xmlns:a16="http://schemas.microsoft.com/office/drawing/2014/main" id="{84557534-8A26-4D3E-86CC-CD0F849F2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20" y="4183918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2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1F93A-993F-41C4-B62A-F7D54E12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픽토그램들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DF87A6-1FCD-454F-BF2E-8A42E4877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91" y="2081758"/>
            <a:ext cx="1905842" cy="1905842"/>
          </a:xfrm>
          <a:prstGeom prst="rect">
            <a:avLst/>
          </a:prstGeom>
        </p:spPr>
      </p:pic>
      <p:pic>
        <p:nvPicPr>
          <p:cNvPr id="7" name="그림 6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EAA01D46-FFBE-4B8C-B87E-DED7EDDAE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2081758"/>
            <a:ext cx="1905842" cy="1905842"/>
          </a:xfrm>
          <a:prstGeom prst="rect">
            <a:avLst/>
          </a:prstGeom>
        </p:spPr>
      </p:pic>
      <p:pic>
        <p:nvPicPr>
          <p:cNvPr id="9" name="그림 8" descr="시계, 표지판, 그리기이(가) 표시된 사진&#10;&#10;자동 생성된 설명">
            <a:extLst>
              <a:ext uri="{FF2B5EF4-FFF2-40B4-BE49-F238E27FC236}">
                <a16:creationId xmlns:a16="http://schemas.microsoft.com/office/drawing/2014/main" id="{897CADC1-C3C1-43D8-A2A6-37A2D5CDE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068" y="1481565"/>
            <a:ext cx="2438095" cy="2438095"/>
          </a:xfrm>
          <a:prstGeom prst="rect">
            <a:avLst/>
          </a:prstGeom>
        </p:spPr>
      </p:pic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3D9D52D5-614C-431A-BC1A-8BE187231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804" y="4157387"/>
            <a:ext cx="2438095" cy="2438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2F6407-935B-4150-994D-738AE086DB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309" y="154950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49353C-4FF4-4DC8-A86B-200B8106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chemeClr val="tx1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Place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7DC799-C1D4-4D6B-9551-5E736AC94C12}"/>
              </a:ext>
            </a:extLst>
          </p:cNvPr>
          <p:cNvCxnSpPr/>
          <p:nvPr/>
        </p:nvCxnSpPr>
        <p:spPr>
          <a:xfrm>
            <a:off x="0" y="1455034"/>
            <a:ext cx="1219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D56973A9-8152-4498-B23D-E60ECC320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0" y="1892756"/>
            <a:ext cx="1536244" cy="15362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6CDDC5-6CFA-4A68-A0DC-586A92663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142" y="1905846"/>
            <a:ext cx="1523154" cy="15231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07D8EE-C0FA-4AC8-B1ED-D5332E66918F}"/>
              </a:ext>
            </a:extLst>
          </p:cNvPr>
          <p:cNvSpPr txBox="1"/>
          <p:nvPr/>
        </p:nvSpPr>
        <p:spPr>
          <a:xfrm>
            <a:off x="122663" y="4097553"/>
            <a:ext cx="585929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자취방구는 어플리케이션이므로 유통은</a:t>
            </a:r>
            <a:endParaRPr lang="en-US" altLang="ko-KR" sz="2500" dirty="0"/>
          </a:p>
          <a:p>
            <a:r>
              <a:rPr lang="ko-KR" altLang="en-US" sz="2500" dirty="0"/>
              <a:t>어플리케이션 마켓인 플레이스토어</a:t>
            </a:r>
            <a:r>
              <a:rPr lang="en-US" altLang="ko-KR" sz="2500" dirty="0"/>
              <a:t>, </a:t>
            </a:r>
          </a:p>
          <a:p>
            <a:r>
              <a:rPr lang="ko-KR" altLang="en-US" sz="2500" dirty="0"/>
              <a:t>앱스토어를 통해 유통을 한다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/>
              <a:t>동시에 업데이트가 될 수 있도록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13FA1-E46B-4AEC-9A38-7895CB1F89E4}"/>
              </a:ext>
            </a:extLst>
          </p:cNvPr>
          <p:cNvSpPr txBox="1"/>
          <p:nvPr/>
        </p:nvSpPr>
        <p:spPr>
          <a:xfrm>
            <a:off x="6184706" y="1892756"/>
            <a:ext cx="58753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500" dirty="0"/>
              <a:t>임장대행 서비스 제공은 서버를 통하여 </a:t>
            </a:r>
            <a:endParaRPr lang="en-US" altLang="ko-KR" sz="2500" dirty="0"/>
          </a:p>
          <a:p>
            <a:pPr fontAlgn="base"/>
            <a:r>
              <a:rPr lang="ko-KR" altLang="en-US" sz="2500" dirty="0"/>
              <a:t>어플리케이션을 통해 제공함</a:t>
            </a:r>
            <a:r>
              <a:rPr lang="en-US" altLang="ko-KR" sz="2500" dirty="0"/>
              <a:t>.</a:t>
            </a:r>
          </a:p>
          <a:p>
            <a:pPr fontAlgn="base"/>
            <a:endParaRPr lang="en-US" altLang="ko-KR" sz="2500" dirty="0"/>
          </a:p>
          <a:p>
            <a:pPr fontAlgn="base"/>
            <a:r>
              <a:rPr lang="ko-KR" altLang="en-US" sz="2500" dirty="0"/>
              <a:t>서버 및 어플리케이션의 관리는 초기에</a:t>
            </a:r>
            <a:endParaRPr lang="en-US" altLang="ko-KR" sz="2500" dirty="0"/>
          </a:p>
          <a:p>
            <a:pPr fontAlgn="base"/>
            <a:r>
              <a:rPr lang="ko-KR" altLang="en-US" sz="2500" dirty="0"/>
              <a:t>아웃소싱으로 시작하여 점차 직접 운영</a:t>
            </a:r>
            <a:endParaRPr lang="en-US" altLang="ko-KR" sz="2500" dirty="0"/>
          </a:p>
          <a:p>
            <a:pPr fontAlgn="base"/>
            <a:r>
              <a:rPr lang="ko-KR" altLang="en-US" sz="2500" dirty="0"/>
              <a:t>하는 방식으로 전환</a:t>
            </a:r>
            <a:r>
              <a:rPr lang="en-US" altLang="ko-KR" sz="2500" dirty="0"/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744B6A0-B2A4-4A61-88F8-324DAE355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237" y="4070707"/>
            <a:ext cx="2664518" cy="266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3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1F93A-993F-41C4-B62A-F7D54E12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픽토그램들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8F6EAEF5-EBC6-4CA6-8BC8-E2A48A413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536244" cy="15362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DA1FA3-A7F9-4E5D-8AD5-0AE32E893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29" y="1703778"/>
            <a:ext cx="1523154" cy="15231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377539C-985E-4E8E-9F43-FE1B4C5AF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44" y="1703779"/>
            <a:ext cx="1523154" cy="15231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176AFF7-154F-497F-9090-E19C601DC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319" y="1690688"/>
            <a:ext cx="1523154" cy="15231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90A3336-032F-4613-AF34-38002FDA5D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815" y="1690688"/>
            <a:ext cx="1523154" cy="152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1509</Words>
  <Application>Microsoft Office PowerPoint</Application>
  <PresentationFormat>와이드스크린</PresentationFormat>
  <Paragraphs>199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사업전략</vt:lpstr>
      <vt:lpstr>4P전략</vt:lpstr>
      <vt:lpstr> Product</vt:lpstr>
      <vt:lpstr> Product</vt:lpstr>
      <vt:lpstr>픽토그램들!!!!</vt:lpstr>
      <vt:lpstr> Price</vt:lpstr>
      <vt:lpstr>픽토그램들!!!!</vt:lpstr>
      <vt:lpstr> Place</vt:lpstr>
      <vt:lpstr>픽토그램들!!!!</vt:lpstr>
      <vt:lpstr> Promotion</vt:lpstr>
      <vt:lpstr>픽토그램들!!!!</vt:lpstr>
      <vt:lpstr> 홍보비용</vt:lpstr>
      <vt:lpstr> 수익구조</vt:lpstr>
      <vt:lpstr> 사업 진행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사업전략</dc:title>
  <dc:creator>박 상건</dc:creator>
  <cp:lastModifiedBy>박 상건</cp:lastModifiedBy>
  <cp:revision>29</cp:revision>
  <dcterms:created xsi:type="dcterms:W3CDTF">2020-01-21T09:32:38Z</dcterms:created>
  <dcterms:modified xsi:type="dcterms:W3CDTF">2020-01-21T13:29:42Z</dcterms:modified>
</cp:coreProperties>
</file>