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72" r:id="rId7"/>
    <p:sldId id="273" r:id="rId8"/>
    <p:sldId id="274" r:id="rId9"/>
    <p:sldId id="275" r:id="rId10"/>
    <p:sldId id="276" r:id="rId11"/>
    <p:sldId id="265" r:id="rId12"/>
    <p:sldId id="268" r:id="rId13"/>
    <p:sldId id="269" r:id="rId14"/>
    <p:sldId id="271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210 앱굴림 R" panose="02020603020101020101" pitchFamily="18" charset="-127"/>
      <p:regular r:id="rId19"/>
    </p:embeddedFont>
    <p:embeddedFont>
      <p:font typeface="210 앱굴림 B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8" autoAdjust="0"/>
  </p:normalViewPr>
  <p:slideViewPr>
    <p:cSldViewPr>
      <p:cViewPr varScale="1">
        <p:scale>
          <a:sx n="79" d="100"/>
          <a:sy n="79" d="100"/>
        </p:scale>
        <p:origin x="-15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DF6D-03C9-44D4-A030-4A821F628A7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0BEA-52A0-4E12-93D6-47AD4C28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3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청년층</a:t>
            </a:r>
            <a:r>
              <a:rPr lang="en-US" altLang="ko-KR" dirty="0" smtClean="0"/>
              <a:t>(20</a:t>
            </a:r>
            <a:r>
              <a:rPr lang="ko-KR" altLang="en-US" dirty="0" smtClean="0"/>
              <a:t>세 이상 </a:t>
            </a:r>
            <a:r>
              <a:rPr lang="en-US" altLang="ko-KR" dirty="0" smtClean="0"/>
              <a:t>39</a:t>
            </a:r>
            <a:r>
              <a:rPr lang="ko-KR" altLang="en-US" dirty="0" smtClean="0"/>
              <a:t>세 이하</a:t>
            </a:r>
            <a:r>
              <a:rPr lang="en-US" altLang="ko-KR" dirty="0" smtClean="0"/>
              <a:t>) 1</a:t>
            </a:r>
            <a:r>
              <a:rPr lang="ko-KR" altLang="en-US" dirty="0" err="1" smtClean="0"/>
              <a:t>인가구는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187.8</a:t>
            </a:r>
            <a:r>
              <a:rPr lang="ko-KR" altLang="en-US" dirty="0" smtClean="0"/>
              <a:t>만 가구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가구의 약 </a:t>
            </a:r>
            <a:r>
              <a:rPr lang="en-US" altLang="ko-KR" dirty="0" smtClean="0"/>
              <a:t>9.5%)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ko-KR" altLang="en-US" dirty="0" smtClean="0"/>
              <a:t>청년층 가구의 주택점유형태는 월세 </a:t>
            </a:r>
            <a:r>
              <a:rPr lang="en-US" altLang="ko-KR" dirty="0" smtClean="0"/>
              <a:t>62.9%, </a:t>
            </a:r>
            <a:r>
              <a:rPr lang="ko-KR" altLang="en-US" dirty="0" smtClean="0"/>
              <a:t>전세 </a:t>
            </a:r>
            <a:r>
              <a:rPr lang="en-US" altLang="ko-KR" dirty="0" smtClean="0"/>
              <a:t>21.0%</a:t>
            </a:r>
            <a:r>
              <a:rPr lang="ko-KR" altLang="en-US" dirty="0" smtClean="0"/>
              <a:t>로 임차가구 비중이 약 </a:t>
            </a:r>
            <a:r>
              <a:rPr lang="en-US" altLang="ko-KR" dirty="0" smtClean="0"/>
              <a:t>84%</a:t>
            </a:r>
            <a:r>
              <a:rPr lang="ko-KR" altLang="en-US" dirty="0" smtClean="0"/>
              <a:t>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청년층 가구 중 </a:t>
            </a:r>
            <a:r>
              <a:rPr lang="en-US" altLang="ko-KR" dirty="0" smtClean="0"/>
              <a:t>20~29</a:t>
            </a:r>
            <a:r>
              <a:rPr lang="ko-KR" altLang="en-US" dirty="0" smtClean="0"/>
              <a:t>세 청년의 </a:t>
            </a:r>
            <a:r>
              <a:rPr lang="en-US" altLang="ko-KR" dirty="0" smtClean="0"/>
              <a:t>65% </a:t>
            </a:r>
            <a:r>
              <a:rPr lang="ko-KR" altLang="en-US" dirty="0" smtClean="0"/>
              <a:t>이상이 월세에 거주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0BEA-52A0-4E12-93D6-47AD4C2824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0BEA-52A0-4E12-93D6-47AD4C2824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http://www.arabayo.com/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0BEA-52A0-4E12-93D6-47AD4C2824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8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8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3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9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0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9"/>
          <p:cNvSpPr/>
          <p:nvPr userDrawn="1"/>
        </p:nvSpPr>
        <p:spPr>
          <a:xfrm flipH="1">
            <a:off x="-36512" y="0"/>
            <a:ext cx="7417706" cy="6858000"/>
          </a:xfrm>
          <a:custGeom>
            <a:avLst/>
            <a:gdLst>
              <a:gd name="connsiteX0" fmla="*/ 1946272 w 7417706"/>
              <a:gd name="connsiteY0" fmla="*/ 0 h 6858000"/>
              <a:gd name="connsiteX1" fmla="*/ 6041120 w 7417706"/>
              <a:gd name="connsiteY1" fmla="*/ 0 h 6858000"/>
              <a:gd name="connsiteX2" fmla="*/ 6064573 w 7417706"/>
              <a:gd name="connsiteY2" fmla="*/ 13485 h 6858000"/>
              <a:gd name="connsiteX3" fmla="*/ 7325385 w 7417706"/>
              <a:gd name="connsiteY3" fmla="*/ 1226061 h 6858000"/>
              <a:gd name="connsiteX4" fmla="*/ 7417706 w 7417706"/>
              <a:gd name="connsiteY4" fmla="*/ 1375462 h 6858000"/>
              <a:gd name="connsiteX5" fmla="*/ 7417706 w 7417706"/>
              <a:gd name="connsiteY5" fmla="*/ 5482539 h 6858000"/>
              <a:gd name="connsiteX6" fmla="*/ 7325385 w 7417706"/>
              <a:gd name="connsiteY6" fmla="*/ 5631940 h 6858000"/>
              <a:gd name="connsiteX7" fmla="*/ 6064573 w 7417706"/>
              <a:gd name="connsiteY7" fmla="*/ 6844515 h 6858000"/>
              <a:gd name="connsiteX8" fmla="*/ 6041120 w 7417706"/>
              <a:gd name="connsiteY8" fmla="*/ 6858000 h 6858000"/>
              <a:gd name="connsiteX9" fmla="*/ 1946272 w 7417706"/>
              <a:gd name="connsiteY9" fmla="*/ 6858000 h 6858000"/>
              <a:gd name="connsiteX10" fmla="*/ 1922820 w 7417706"/>
              <a:gd name="connsiteY10" fmla="*/ 6844515 h 6858000"/>
              <a:gd name="connsiteX11" fmla="*/ 0 w 7417706"/>
              <a:gd name="connsiteY11" fmla="*/ 3429000 h 6858000"/>
              <a:gd name="connsiteX12" fmla="*/ 1922820 w 7417706"/>
              <a:gd name="connsiteY12" fmla="*/ 1348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17706" h="6858000">
                <a:moveTo>
                  <a:pt x="1946272" y="0"/>
                </a:moveTo>
                <a:lnTo>
                  <a:pt x="6041120" y="0"/>
                </a:lnTo>
                <a:lnTo>
                  <a:pt x="6064573" y="13485"/>
                </a:lnTo>
                <a:cubicBezTo>
                  <a:pt x="6568912" y="319929"/>
                  <a:pt x="6999994" y="734933"/>
                  <a:pt x="7325385" y="1226061"/>
                </a:cubicBezTo>
                <a:lnTo>
                  <a:pt x="7417706" y="1375462"/>
                </a:lnTo>
                <a:lnTo>
                  <a:pt x="7417706" y="5482539"/>
                </a:lnTo>
                <a:lnTo>
                  <a:pt x="7325385" y="5631940"/>
                </a:lnTo>
                <a:cubicBezTo>
                  <a:pt x="6999994" y="6123068"/>
                  <a:pt x="6568912" y="6538071"/>
                  <a:pt x="6064573" y="6844515"/>
                </a:cubicBezTo>
                <a:lnTo>
                  <a:pt x="6041120" y="6858000"/>
                </a:lnTo>
                <a:lnTo>
                  <a:pt x="1946272" y="6858000"/>
                </a:lnTo>
                <a:lnTo>
                  <a:pt x="1922820" y="6844515"/>
                </a:lnTo>
                <a:cubicBezTo>
                  <a:pt x="770044" y="6144072"/>
                  <a:pt x="0" y="4876463"/>
                  <a:pt x="0" y="3429000"/>
                </a:cubicBezTo>
                <a:cubicBezTo>
                  <a:pt x="0" y="1981538"/>
                  <a:pt x="770044" y="713929"/>
                  <a:pt x="1922820" y="134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209107"/>
            <a:ext cx="7772400" cy="1362075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70892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01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>
          <a:xfrm>
            <a:off x="467544" y="1052736"/>
            <a:ext cx="403244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4644008" y="1052736"/>
            <a:ext cx="4032448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019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0996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019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70996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5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3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2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-309266" y="1379909"/>
            <a:ext cx="3857876" cy="1045557"/>
          </a:xfrm>
          <a:prstGeom prst="roundRect">
            <a:avLst>
              <a:gd name="adj" fmla="val 37632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60263"/>
            <a:ext cx="3008313" cy="1162050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122313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8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504D-1390-41F4-AA7D-2431B563D8BE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1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; 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87BF-F67C-41C7-A065-FF991AB85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21.sv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12.jpe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2.svg"/><Relationship Id="rId5" Type="http://schemas.openxmlformats.org/officeDocument/2006/relationships/image" Target="../media/image5.png"/><Relationship Id="rId15" Type="http://schemas.openxmlformats.org/officeDocument/2006/relationships/image" Target="../media/image16.sv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image" Target="../media/image15.png"/><Relationship Id="rId7" Type="http://schemas.openxmlformats.org/officeDocument/2006/relationships/image" Target="../media/image27.sv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.svg"/><Relationship Id="rId5" Type="http://schemas.openxmlformats.org/officeDocument/2006/relationships/image" Target="../media/image25.svg"/><Relationship Id="rId10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29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12.jpeg"/><Relationship Id="rId3" Type="http://schemas.openxmlformats.org/officeDocument/2006/relationships/image" Target="../media/image4.svg"/><Relationship Id="rId7" Type="http://schemas.openxmlformats.org/officeDocument/2006/relationships/image" Target="../media/image32.svg"/><Relationship Id="rId12" Type="http://schemas.openxmlformats.org/officeDocument/2006/relationships/image" Target="../media/image9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5.png"/><Relationship Id="rId15" Type="http://schemas.openxmlformats.org/officeDocument/2006/relationships/image" Target="../media/image16.sv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3.png"/><Relationship Id="rId18" Type="http://schemas.openxmlformats.org/officeDocument/2006/relationships/image" Target="../media/image38.sv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svg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5" Type="http://schemas.openxmlformats.org/officeDocument/2006/relationships/image" Target="../media/image24.png"/><Relationship Id="rId10" Type="http://schemas.openxmlformats.org/officeDocument/2006/relationships/image" Target="../media/image12.svg"/><Relationship Id="rId19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8.png"/><Relationship Id="rId1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 smtClean="0"/>
              <a:t>자취방구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가제</a:t>
            </a:r>
            <a:r>
              <a:rPr lang="en-US" altLang="ko-KR" sz="4800" dirty="0" smtClean="0"/>
              <a:t>)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집을 대신 구해주는 서비스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6309320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조 박상건 박우희 김진하 양하나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6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연결자 12">
            <a:extLst>
              <a:ext uri="{FF2B5EF4-FFF2-40B4-BE49-F238E27FC236}">
                <a16:creationId xmlns="" xmlns:a16="http://schemas.microsoft.com/office/drawing/2014/main" id="{8705568F-61DB-4161-B188-60C9FBDC28ED}"/>
              </a:ext>
            </a:extLst>
          </p:cNvPr>
          <p:cNvSpPr/>
          <p:nvPr/>
        </p:nvSpPr>
        <p:spPr>
          <a:xfrm>
            <a:off x="1595583" y="5577531"/>
            <a:ext cx="2149227" cy="81444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B2BB78F-3A90-4DEA-8FC5-F368E7C59E86}"/>
              </a:ext>
            </a:extLst>
          </p:cNvPr>
          <p:cNvGrpSpPr/>
          <p:nvPr/>
        </p:nvGrpSpPr>
        <p:grpSpPr>
          <a:xfrm>
            <a:off x="3145500" y="2177261"/>
            <a:ext cx="2149227" cy="4214714"/>
            <a:chOff x="4342303" y="1320521"/>
            <a:chExt cx="2714625" cy="5323480"/>
          </a:xfrm>
        </p:grpSpPr>
        <p:sp>
          <p:nvSpPr>
            <p:cNvPr id="3" name="순서도: 연결자 2">
              <a:extLst>
                <a:ext uri="{FF2B5EF4-FFF2-40B4-BE49-F238E27FC236}">
                  <a16:creationId xmlns="" xmlns:a16="http://schemas.microsoft.com/office/drawing/2014/main" id="{CBAC184E-900A-40F2-A1AD-965FAC9AB510}"/>
                </a:ext>
              </a:extLst>
            </p:cNvPr>
            <p:cNvSpPr/>
            <p:nvPr/>
          </p:nvSpPr>
          <p:spPr>
            <a:xfrm>
              <a:off x="4342303" y="5701345"/>
              <a:ext cx="2714625" cy="942656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pic>
          <p:nvPicPr>
            <p:cNvPr id="4" name="Picture 8">
              <a:extLst>
                <a:ext uri="{FF2B5EF4-FFF2-40B4-BE49-F238E27FC236}">
                  <a16:creationId xmlns="" xmlns:a16="http://schemas.microsoft.com/office/drawing/2014/main" id="{DD02F7FD-E0AE-4407-BC9C-0871D3F39E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00" r="27411"/>
            <a:stretch/>
          </p:blipFill>
          <p:spPr bwMode="auto">
            <a:xfrm>
              <a:off x="4653544" y="1320521"/>
              <a:ext cx="2322110" cy="520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3D10079-D911-492B-B6A7-39C2F3B74668}"/>
              </a:ext>
            </a:extLst>
          </p:cNvPr>
          <p:cNvGrpSpPr/>
          <p:nvPr/>
        </p:nvGrpSpPr>
        <p:grpSpPr>
          <a:xfrm>
            <a:off x="-564966" y="2328151"/>
            <a:ext cx="3224035" cy="3224035"/>
            <a:chOff x="-516048" y="1476747"/>
            <a:chExt cx="4072183" cy="4072183"/>
          </a:xfrm>
        </p:grpSpPr>
        <p:pic>
          <p:nvPicPr>
            <p:cNvPr id="6" name="그래픽 5" descr="스마트폰">
              <a:extLst>
                <a:ext uri="{FF2B5EF4-FFF2-40B4-BE49-F238E27FC236}">
                  <a16:creationId xmlns="" xmlns:a16="http://schemas.microsoft.com/office/drawing/2014/main" id="{3EADE1DB-9769-498B-805C-20B20A02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516048" y="1476747"/>
              <a:ext cx="4072183" cy="4072183"/>
            </a:xfrm>
            <a:prstGeom prst="rect">
              <a:avLst/>
            </a:prstGeom>
          </p:spPr>
        </p:pic>
        <p:pic>
          <p:nvPicPr>
            <p:cNvPr id="7" name="그래픽 6" descr="이미지">
              <a:extLst>
                <a:ext uri="{FF2B5EF4-FFF2-40B4-BE49-F238E27FC236}">
                  <a16:creationId xmlns="" xmlns:a16="http://schemas.microsoft.com/office/drawing/2014/main" id="{91CABB1A-0CF4-4E46-A736-F85B34CD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4866" y="2814636"/>
              <a:ext cx="1385887" cy="1385887"/>
            </a:xfrm>
            <a:prstGeom prst="rect">
              <a:avLst/>
            </a:prstGeom>
          </p:spPr>
        </p:pic>
      </p:grpSp>
      <p:pic>
        <p:nvPicPr>
          <p:cNvPr id="8" name="그래픽 7" descr="계약">
            <a:extLst>
              <a:ext uri="{FF2B5EF4-FFF2-40B4-BE49-F238E27FC236}">
                <a16:creationId xmlns="" xmlns:a16="http://schemas.microsoft.com/office/drawing/2014/main" id="{A4A7C73E-934A-40BF-88D6-E2F35F234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1161" y="1972878"/>
            <a:ext cx="1963127" cy="1963127"/>
          </a:xfrm>
          <a:prstGeom prst="rect">
            <a:avLst/>
          </a:prstGeom>
        </p:spPr>
      </p:pic>
      <p:pic>
        <p:nvPicPr>
          <p:cNvPr id="9" name="Picture 2" descr="Image result for png 512 악수">
            <a:extLst>
              <a:ext uri="{FF2B5EF4-FFF2-40B4-BE49-F238E27FC236}">
                <a16:creationId xmlns="" xmlns:a16="http://schemas.microsoft.com/office/drawing/2014/main" id="{C065EA11-51FF-48C9-ABA8-9CA0FFE22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61" y="3957972"/>
            <a:ext cx="1930534" cy="19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92CD788-CE8C-4551-A3A0-8A7213601463}"/>
              </a:ext>
            </a:extLst>
          </p:cNvPr>
          <p:cNvCxnSpPr>
            <a:cxnSpLocks/>
          </p:cNvCxnSpPr>
          <p:nvPr/>
        </p:nvCxnSpPr>
        <p:spPr>
          <a:xfrm>
            <a:off x="1740350" y="1866061"/>
            <a:ext cx="842623" cy="14627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F5A2F91B-2D95-4F3B-B524-9A1610592E65}"/>
              </a:ext>
            </a:extLst>
          </p:cNvPr>
          <p:cNvCxnSpPr>
            <a:cxnSpLocks/>
          </p:cNvCxnSpPr>
          <p:nvPr/>
        </p:nvCxnSpPr>
        <p:spPr>
          <a:xfrm flipV="1">
            <a:off x="984951" y="4746327"/>
            <a:ext cx="1685246" cy="15285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D455654-694D-4C63-8D08-377ED0A9ECB3}"/>
              </a:ext>
            </a:extLst>
          </p:cNvPr>
          <p:cNvSpPr txBox="1"/>
          <p:nvPr/>
        </p:nvSpPr>
        <p:spPr>
          <a:xfrm>
            <a:off x="337620" y="188640"/>
            <a:ext cx="8820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STEP 6.</a:t>
            </a:r>
          </a:p>
          <a:p>
            <a:r>
              <a:rPr lang="ko-KR" altLang="en-US" sz="2800" dirty="0"/>
              <a:t>고객은 대행인을 통해 제공받은 정보를 바탕으로 원하는</a:t>
            </a:r>
            <a:endParaRPr lang="en-US" altLang="ko-KR" sz="2800" dirty="0"/>
          </a:p>
          <a:p>
            <a:r>
              <a:rPr lang="ko-KR" altLang="en-US" sz="2800" dirty="0"/>
              <a:t> 매물을 선택하여 거래한다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80333AF0-417E-455C-B0EE-425CBCF9742A}"/>
              </a:ext>
            </a:extLst>
          </p:cNvPr>
          <p:cNvGrpSpPr/>
          <p:nvPr/>
        </p:nvGrpSpPr>
        <p:grpSpPr>
          <a:xfrm>
            <a:off x="6732431" y="2315415"/>
            <a:ext cx="2160049" cy="3985035"/>
            <a:chOff x="2174651" y="1481568"/>
            <a:chExt cx="2775029" cy="5051943"/>
          </a:xfrm>
        </p:grpSpPr>
        <p:sp>
          <p:nvSpPr>
            <p:cNvPr id="20" name="순서도: 연결자 19">
              <a:extLst>
                <a:ext uri="{FF2B5EF4-FFF2-40B4-BE49-F238E27FC236}">
                  <a16:creationId xmlns="" xmlns:a16="http://schemas.microsoft.com/office/drawing/2014/main" id="{AE2D9CDC-9D3D-42B8-B4FC-AA9713BB7AFA}"/>
                </a:ext>
              </a:extLst>
            </p:cNvPr>
            <p:cNvSpPr/>
            <p:nvPr/>
          </p:nvSpPr>
          <p:spPr>
            <a:xfrm>
              <a:off x="2174651" y="5590855"/>
              <a:ext cx="2552574" cy="942656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pic>
          <p:nvPicPr>
            <p:cNvPr id="21" name="Picture 2" descr="Image result for png 512 suit man">
              <a:extLst>
                <a:ext uri="{FF2B5EF4-FFF2-40B4-BE49-F238E27FC236}">
                  <a16:creationId xmlns="" xmlns:a16="http://schemas.microsoft.com/office/drawing/2014/main" id="{9AAE04E6-2AA7-4804-9F77-E5F7490C13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8" r="26017"/>
            <a:stretch/>
          </p:blipFill>
          <p:spPr bwMode="auto">
            <a:xfrm>
              <a:off x="2627569" y="1481568"/>
              <a:ext cx="2322111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2" descr="Silhouette Boy Clip art - boys png download - 616*1269 - Free Transparent Silhouette png Download.">
            <a:extLst>
              <a:ext uri="{FF2B5EF4-FFF2-40B4-BE49-F238E27FC236}">
                <a16:creationId xmlns="" xmlns:a16="http://schemas.microsoft.com/office/drawing/2014/main" id="{E7338964-5999-4CB4-A731-9457074F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06" y="2887098"/>
            <a:ext cx="1550931" cy="319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직접 경쟁자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USER\Desktop\KakaoTalk_20200104_053051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96" y="3673498"/>
            <a:ext cx="2268252" cy="269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3075" name="Picture 3" descr="C:\Users\USER\Desktop\KakaoTalk_20200104_0526329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17032"/>
            <a:ext cx="2592288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3076" name="Picture 4" descr="C:\Users\USER\Desktop\KakaoTalk_20200104_0525368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6672"/>
            <a:ext cx="3096344" cy="2859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5" name="TextBox 4"/>
          <p:cNvSpPr txBox="1"/>
          <p:nvPr/>
        </p:nvSpPr>
        <p:spPr>
          <a:xfrm>
            <a:off x="2783364" y="5805264"/>
            <a:ext cx="14285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모두의 집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52445"/>
              </p:ext>
            </p:extLst>
          </p:nvPr>
        </p:nvGraphicFramePr>
        <p:xfrm>
          <a:off x="755576" y="908720"/>
          <a:ext cx="7704856" cy="2544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656184"/>
                <a:gridCol w="1872208"/>
                <a:gridCol w="2952328"/>
              </a:tblGrid>
              <a:tr h="480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 대상 고객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서비스의 초점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거래 종류</a:t>
                      </a:r>
                      <a:endParaRPr lang="ko-KR" altLang="en-US" dirty="0"/>
                    </a:p>
                  </a:txBody>
                  <a:tcPr/>
                </a:tc>
              </a:tr>
              <a:tr h="590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직방 다방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임대인과 중개인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단독중개</a:t>
                      </a:r>
                      <a:endParaRPr lang="ko-KR" altLang="en-US" dirty="0"/>
                    </a:p>
                  </a:txBody>
                  <a:tcPr/>
                </a:tc>
              </a:tr>
              <a:tr h="513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모두의 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임차인과 중개인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단독중개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공동중개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임장대행</a:t>
                      </a:r>
                      <a:endParaRPr lang="ko-KR" altLang="en-US" dirty="0"/>
                    </a:p>
                  </a:txBody>
                  <a:tcPr/>
                </a:tc>
              </a:tr>
              <a:tr h="48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아라바요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임차인과 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공동중개</a:t>
                      </a:r>
                      <a:endParaRPr lang="ko-KR" altLang="en-US" dirty="0"/>
                    </a:p>
                  </a:txBody>
                  <a:tcPr/>
                </a:tc>
              </a:tr>
              <a:tr h="480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자취방구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err="1" smtClean="0"/>
                        <a:t>인가구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임차인과 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공동중개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임장대행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51520" y="3789040"/>
            <a:ext cx="8568952" cy="2808312"/>
          </a:xfrm>
          <a:prstGeom prst="roundRect">
            <a:avLst>
              <a:gd name="adj" fmla="val 37632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우위를 차지한 임차인 중심의 서비스 부재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공동중개를 통해 객관성 확보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인 가구 특화전략으로 경쟁력 확보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독보적인 </a:t>
            </a:r>
            <a:r>
              <a:rPr lang="en-US" altLang="ko-KR" sz="2800" dirty="0" smtClean="0">
                <a:solidFill>
                  <a:schemeClr val="tx1"/>
                </a:solidFill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</a:rPr>
              <a:t>인 가구 주거 서비스로 발전 가능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63069"/>
            <a:ext cx="7772400" cy="1362075"/>
          </a:xfrm>
        </p:spPr>
        <p:txBody>
          <a:bodyPr>
            <a:normAutofit/>
          </a:bodyPr>
          <a:lstStyle/>
          <a:p>
            <a:r>
              <a:rPr lang="ko-KR" altLang="en-US" sz="7200" b="0" dirty="0" smtClean="0"/>
              <a:t>질의응답</a:t>
            </a:r>
            <a:endParaRPr lang="ko-KR" altLang="en-US" sz="7200" b="0" dirty="0"/>
          </a:p>
        </p:txBody>
      </p:sp>
    </p:spTree>
    <p:extLst>
      <p:ext uri="{BB962C8B-B14F-4D97-AF65-F5344CB8AC3E}">
        <p14:creationId xmlns:p14="http://schemas.microsoft.com/office/powerpoint/2010/main" val="9333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1988840"/>
            <a:ext cx="7772400" cy="2018655"/>
          </a:xfrm>
        </p:spPr>
        <p:txBody>
          <a:bodyPr>
            <a:noAutofit/>
          </a:bodyPr>
          <a:lstStyle/>
          <a:p>
            <a:r>
              <a:rPr lang="ko-KR" altLang="en-US" sz="9600" dirty="0" smtClean="0"/>
              <a:t>감사합니</a:t>
            </a:r>
            <a:r>
              <a:rPr lang="ko-KR" altLang="en-US" sz="9600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4918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155157"/>
            <a:ext cx="7772400" cy="1362075"/>
          </a:xfrm>
        </p:spPr>
        <p:txBody>
          <a:bodyPr/>
          <a:lstStyle/>
          <a:p>
            <a:r>
              <a:rPr lang="ko-KR" altLang="en-US" sz="5400" dirty="0" smtClean="0"/>
              <a:t>자취방구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556792"/>
            <a:ext cx="7772400" cy="26523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시공간적 제약으로 방을 구하는데 어려운 </a:t>
            </a:r>
            <a:endParaRPr lang="en-US" altLang="ko-KR" dirty="0" smtClean="0"/>
          </a:p>
          <a:p>
            <a:r>
              <a:rPr lang="ko-KR" altLang="en-US" dirty="0" smtClean="0"/>
              <a:t>현대인을 대신해 집을 구해주는 서비스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4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3358009" cy="1162050"/>
          </a:xfrm>
        </p:spPr>
        <p:txBody>
          <a:bodyPr/>
          <a:lstStyle/>
          <a:p>
            <a:r>
              <a:rPr lang="ko-KR" altLang="en-US" b="0" smtClean="0"/>
              <a:t>주요 대상 고객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집을 보러 가기 힘든 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거리가 멀다 </a:t>
            </a:r>
            <a:endParaRPr lang="en-US" altLang="ko-KR" dirty="0"/>
          </a:p>
          <a:p>
            <a:pPr lvl="2"/>
            <a:r>
              <a:rPr lang="ko-KR" altLang="en-US" dirty="0" smtClean="0"/>
              <a:t>타지에서 오는 자취생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타지로 파견되는 직장인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바쁘다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주말 외의 시간확보가 </a:t>
            </a:r>
            <a:r>
              <a:rPr lang="ko-KR" altLang="en-US" dirty="0" err="1" smtClean="0"/>
              <a:t>어려운직장인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대학생의 시험기간</a:t>
            </a:r>
            <a:endParaRPr lang="en-US" altLang="ko-KR" dirty="0"/>
          </a:p>
          <a:p>
            <a:r>
              <a:rPr lang="ko-KR" altLang="en-US" dirty="0" smtClean="0"/>
              <a:t>어떤 집이 좋을지 잘 모르는 사람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04317" y="4146576"/>
            <a:ext cx="2111499" cy="864096"/>
          </a:xfrm>
        </p:spPr>
        <p:txBody>
          <a:bodyPr>
            <a:normAutofit/>
          </a:bodyPr>
          <a:lstStyle/>
          <a:p>
            <a:r>
              <a:rPr lang="en-US" altLang="ko-KR" sz="3500" dirty="0" smtClean="0"/>
              <a:t>1 </a:t>
            </a:r>
            <a:r>
              <a:rPr lang="ko-KR" altLang="en-US" sz="3500" dirty="0" smtClean="0"/>
              <a:t>인 가 구</a:t>
            </a:r>
            <a:endParaRPr lang="ko-KR" altLang="en-US" sz="3500" dirty="0"/>
          </a:p>
        </p:txBody>
      </p:sp>
      <p:sp>
        <p:nvSpPr>
          <p:cNvPr id="7" name="Oval 66"/>
          <p:cNvSpPr/>
          <p:nvPr/>
        </p:nvSpPr>
        <p:spPr>
          <a:xfrm>
            <a:off x="618508" y="3361436"/>
            <a:ext cx="2227804" cy="222780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1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t="10149" r="56361" b="38829"/>
          <a:stretch/>
        </p:blipFill>
        <p:spPr bwMode="auto">
          <a:xfrm>
            <a:off x="179512" y="620688"/>
            <a:ext cx="4375344" cy="3729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51520" y="4869160"/>
            <a:ext cx="8568952" cy="1368152"/>
          </a:xfrm>
          <a:prstGeom prst="roundRect">
            <a:avLst>
              <a:gd name="adj" fmla="val 37632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</a:rPr>
              <a:t>임차 거주형태의 </a:t>
            </a:r>
            <a:r>
              <a:rPr lang="en-US" altLang="ko-KR" sz="4400" dirty="0" smtClean="0">
                <a:solidFill>
                  <a:schemeClr val="tx1"/>
                </a:solidFill>
              </a:rPr>
              <a:t>1</a:t>
            </a:r>
            <a:r>
              <a:rPr lang="ko-KR" altLang="en-US" sz="4400" dirty="0" smtClean="0">
                <a:solidFill>
                  <a:schemeClr val="tx1"/>
                </a:solidFill>
              </a:rPr>
              <a:t>인 가구 증가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0" t="20833" r="55781" b="25833"/>
          <a:stretch/>
        </p:blipFill>
        <p:spPr bwMode="auto">
          <a:xfrm>
            <a:off x="4796158" y="692672"/>
            <a:ext cx="3971925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0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FBB9E610-6259-4339-AF16-579AD3293A4B}"/>
              </a:ext>
            </a:extLst>
          </p:cNvPr>
          <p:cNvSpPr/>
          <p:nvPr/>
        </p:nvSpPr>
        <p:spPr>
          <a:xfrm>
            <a:off x="995277" y="3428755"/>
            <a:ext cx="1112520" cy="13793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accent4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3771B4C5-24F5-4AF6-B2A5-5D4FFB6F9B2E}"/>
              </a:ext>
            </a:extLst>
          </p:cNvPr>
          <p:cNvSpPr/>
          <p:nvPr/>
        </p:nvSpPr>
        <p:spPr>
          <a:xfrm>
            <a:off x="3755617" y="1268607"/>
            <a:ext cx="1112520" cy="1379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C93FF263-E86C-435C-AE2E-033593E48567}"/>
              </a:ext>
            </a:extLst>
          </p:cNvPr>
          <p:cNvSpPr/>
          <p:nvPr/>
        </p:nvSpPr>
        <p:spPr>
          <a:xfrm>
            <a:off x="7324235" y="2708675"/>
            <a:ext cx="1112520" cy="13793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B219B209-94B3-41FB-AD83-8884921C6440}"/>
              </a:ext>
            </a:extLst>
          </p:cNvPr>
          <p:cNvSpPr/>
          <p:nvPr/>
        </p:nvSpPr>
        <p:spPr>
          <a:xfrm>
            <a:off x="4641040" y="4929978"/>
            <a:ext cx="1112520" cy="13793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D0F6097-584C-4ECE-A6DC-A70167B019BB}"/>
              </a:ext>
            </a:extLst>
          </p:cNvPr>
          <p:cNvSpPr txBox="1"/>
          <p:nvPr/>
        </p:nvSpPr>
        <p:spPr>
          <a:xfrm>
            <a:off x="1115616" y="3796944"/>
            <a:ext cx="97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고객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3581D7F-2A27-4F4C-AB9A-7112167F7E58}"/>
              </a:ext>
            </a:extLst>
          </p:cNvPr>
          <p:cNvSpPr txBox="1"/>
          <p:nvPr/>
        </p:nvSpPr>
        <p:spPr>
          <a:xfrm>
            <a:off x="3890420" y="1484784"/>
            <a:ext cx="972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자취방구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5AF956-0DA7-4EDD-B7AD-B43AF04D162F}"/>
              </a:ext>
            </a:extLst>
          </p:cNvPr>
          <p:cNvSpPr txBox="1"/>
          <p:nvPr/>
        </p:nvSpPr>
        <p:spPr>
          <a:xfrm>
            <a:off x="7319773" y="3104339"/>
            <a:ext cx="139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대행인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D63C84-F529-4044-9636-453F1E1F9152}"/>
              </a:ext>
            </a:extLst>
          </p:cNvPr>
          <p:cNvSpPr txBox="1"/>
          <p:nvPr/>
        </p:nvSpPr>
        <p:spPr>
          <a:xfrm>
            <a:off x="4501243" y="4922069"/>
            <a:ext cx="1392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매물</a:t>
            </a:r>
            <a:endParaRPr lang="en-US" altLang="ko-KR" sz="2800" dirty="0"/>
          </a:p>
          <a:p>
            <a:pPr algn="ctr"/>
            <a:r>
              <a:rPr lang="ko-KR" altLang="en-US" sz="2800" dirty="0"/>
              <a:t>소유</a:t>
            </a:r>
            <a:endParaRPr lang="en-US" altLang="ko-KR" sz="2800" dirty="0"/>
          </a:p>
          <a:p>
            <a:pPr algn="ctr"/>
            <a:r>
              <a:rPr lang="ko-KR" altLang="en-US" sz="2800" dirty="0"/>
              <a:t>부동산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E9E0A1A-797A-43CC-A80B-7B2F972D94EF}"/>
              </a:ext>
            </a:extLst>
          </p:cNvPr>
          <p:cNvCxnSpPr/>
          <p:nvPr/>
        </p:nvCxnSpPr>
        <p:spPr>
          <a:xfrm flipV="1">
            <a:off x="1885322" y="2284776"/>
            <a:ext cx="1606558" cy="938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C6C1672E-46AB-413A-B49D-D325C52E2E13}"/>
              </a:ext>
            </a:extLst>
          </p:cNvPr>
          <p:cNvCxnSpPr>
            <a:cxnSpLocks/>
          </p:cNvCxnSpPr>
          <p:nvPr/>
        </p:nvCxnSpPr>
        <p:spPr>
          <a:xfrm flipH="1" flipV="1">
            <a:off x="5103538" y="2136665"/>
            <a:ext cx="1916736" cy="580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FA39B652-4FBE-4D37-8E27-DEA7F982E710}"/>
              </a:ext>
            </a:extLst>
          </p:cNvPr>
          <p:cNvCxnSpPr/>
          <p:nvPr/>
        </p:nvCxnSpPr>
        <p:spPr>
          <a:xfrm flipH="1">
            <a:off x="5796136" y="4172838"/>
            <a:ext cx="1440160" cy="63525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5EA3D83-CA68-470C-8F7B-E1F464CE7982}"/>
              </a:ext>
            </a:extLst>
          </p:cNvPr>
          <p:cNvSpPr txBox="1"/>
          <p:nvPr/>
        </p:nvSpPr>
        <p:spPr>
          <a:xfrm rot="19825205">
            <a:off x="1648268" y="2238086"/>
            <a:ext cx="136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800" dirty="0"/>
              <a:t>의뢰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1107366-CC8B-4AB3-815E-C22E39C45AAD}"/>
              </a:ext>
            </a:extLst>
          </p:cNvPr>
          <p:cNvSpPr txBox="1"/>
          <p:nvPr/>
        </p:nvSpPr>
        <p:spPr>
          <a:xfrm rot="950012">
            <a:off x="5436096" y="1875055"/>
            <a:ext cx="187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sz="2800" dirty="0"/>
              <a:t>매물추천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B086CEA-A172-496F-A7E0-84736BF39FFF}"/>
              </a:ext>
            </a:extLst>
          </p:cNvPr>
          <p:cNvSpPr txBox="1"/>
          <p:nvPr/>
        </p:nvSpPr>
        <p:spPr>
          <a:xfrm rot="19952395">
            <a:off x="1993444" y="2842837"/>
            <a:ext cx="2167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3"/>
            </a:pPr>
            <a:r>
              <a:rPr lang="ko-KR" altLang="en-US" sz="2800" dirty="0" smtClean="0"/>
              <a:t>임장대행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요청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7B96E0A-5A68-4DF1-8347-A2E6D68BA862}"/>
              </a:ext>
            </a:extLst>
          </p:cNvPr>
          <p:cNvSpPr txBox="1"/>
          <p:nvPr/>
        </p:nvSpPr>
        <p:spPr>
          <a:xfrm>
            <a:off x="6268769" y="4650163"/>
            <a:ext cx="2167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ko-KR" altLang="en-US" sz="2800" dirty="0"/>
              <a:t>임장대행</a:t>
            </a:r>
            <a:r>
              <a:rPr lang="en-US" altLang="ko-KR" sz="2800" dirty="0"/>
              <a:t>:</a:t>
            </a:r>
            <a:r>
              <a:rPr lang="ko-KR" altLang="en-US" sz="2800" dirty="0"/>
              <a:t>정보수집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B0CB52C-7170-4E4F-BD79-2EDF7F5AE77A}"/>
              </a:ext>
            </a:extLst>
          </p:cNvPr>
          <p:cNvSpPr txBox="1"/>
          <p:nvPr/>
        </p:nvSpPr>
        <p:spPr>
          <a:xfrm rot="962451">
            <a:off x="5139930" y="2529353"/>
            <a:ext cx="184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sz="2800" dirty="0"/>
              <a:t>정보전달</a:t>
            </a:r>
          </a:p>
        </p:txBody>
      </p:sp>
      <p:sp>
        <p:nvSpPr>
          <p:cNvPr id="14" name="TextBox 13"/>
          <p:cNvSpPr txBox="1"/>
          <p:nvPr/>
        </p:nvSpPr>
        <p:spPr>
          <a:xfrm rot="20344299">
            <a:off x="5639764" y="4043994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공동중개</a:t>
            </a:r>
            <a:endParaRPr lang="ko-KR" altLang="en-US" sz="2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-1247582" y="476672"/>
            <a:ext cx="3857876" cy="1045557"/>
          </a:xfrm>
          <a:prstGeom prst="roundRect">
            <a:avLst>
              <a:gd name="adj" fmla="val 37632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600" dirty="0" smtClean="0">
                <a:solidFill>
                  <a:schemeClr val="tx1"/>
                </a:solidFill>
              </a:rPr>
              <a:t>서비스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집">
            <a:extLst>
              <a:ext uri="{FF2B5EF4-FFF2-40B4-BE49-F238E27FC236}">
                <a16:creationId xmlns="" xmlns:a16="http://schemas.microsoft.com/office/drawing/2014/main" id="{39FC22B6-5DB3-450A-9B7F-190D761C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62" y="2183446"/>
            <a:ext cx="2623674" cy="262367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1A227EBB-DEFD-475A-8491-918CFA1582A3}"/>
              </a:ext>
            </a:extLst>
          </p:cNvPr>
          <p:cNvGrpSpPr/>
          <p:nvPr/>
        </p:nvGrpSpPr>
        <p:grpSpPr>
          <a:xfrm>
            <a:off x="2238919" y="3017406"/>
            <a:ext cx="2019774" cy="3363922"/>
            <a:chOff x="3084884" y="3249529"/>
            <a:chExt cx="2019774" cy="3363922"/>
          </a:xfrm>
        </p:grpSpPr>
        <p:sp>
          <p:nvSpPr>
            <p:cNvPr id="2" name="순서도: 연결자 1">
              <a:extLst>
                <a:ext uri="{FF2B5EF4-FFF2-40B4-BE49-F238E27FC236}">
                  <a16:creationId xmlns="" xmlns:a16="http://schemas.microsoft.com/office/drawing/2014/main" id="{B08251EB-A7AD-4A06-85A5-CE4508640A84}"/>
                </a:ext>
              </a:extLst>
            </p:cNvPr>
            <p:cNvSpPr/>
            <p:nvPr/>
          </p:nvSpPr>
          <p:spPr>
            <a:xfrm>
              <a:off x="3084884" y="5848063"/>
              <a:ext cx="2019774" cy="7653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12" descr="Silhouette Boy Clip art - boys png download - 616*1269 - Free Transparent Silhouette png Download.">
              <a:extLst>
                <a:ext uri="{FF2B5EF4-FFF2-40B4-BE49-F238E27FC236}">
                  <a16:creationId xmlns="" xmlns:a16="http://schemas.microsoft.com/office/drawing/2014/main" id="{E3D56B50-BB68-43AE-B55D-F9242814B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438" y="3249529"/>
              <a:ext cx="1457515" cy="300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14" descr="Image result for png 512 question">
            <a:extLst>
              <a:ext uri="{FF2B5EF4-FFF2-40B4-BE49-F238E27FC236}">
                <a16:creationId xmlns="" xmlns:a16="http://schemas.microsoft.com/office/drawing/2014/main" id="{DAC8430D-C4B0-4685-A762-D8980FFB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15" y="1708569"/>
            <a:ext cx="1579272" cy="15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2B5C7B2F-79FF-4F8A-BE3B-2D3011589310}"/>
              </a:ext>
            </a:extLst>
          </p:cNvPr>
          <p:cNvGrpSpPr/>
          <p:nvPr/>
        </p:nvGrpSpPr>
        <p:grpSpPr>
          <a:xfrm>
            <a:off x="4931510" y="1681369"/>
            <a:ext cx="3957393" cy="4696619"/>
            <a:chOff x="6636285" y="301083"/>
            <a:chExt cx="5318831" cy="6312368"/>
          </a:xfrm>
        </p:grpSpPr>
        <p:sp>
          <p:nvSpPr>
            <p:cNvPr id="8" name="화살표: 오각형 7">
              <a:extLst>
                <a:ext uri="{FF2B5EF4-FFF2-40B4-BE49-F238E27FC236}">
                  <a16:creationId xmlns="" xmlns:a16="http://schemas.microsoft.com/office/drawing/2014/main" id="{123BDBF4-2627-4FC5-B3E6-3849C7D4CC6E}"/>
                </a:ext>
              </a:extLst>
            </p:cNvPr>
            <p:cNvSpPr/>
            <p:nvPr/>
          </p:nvSpPr>
          <p:spPr>
            <a:xfrm flipH="1">
              <a:off x="6636285" y="301083"/>
              <a:ext cx="5318831" cy="6312368"/>
            </a:xfrm>
            <a:prstGeom prst="homePlate">
              <a:avLst>
                <a:gd name="adj" fmla="val 11961"/>
              </a:avLst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해">
              <a:extLst>
                <a:ext uri="{FF2B5EF4-FFF2-40B4-BE49-F238E27FC236}">
                  <a16:creationId xmlns="" xmlns:a16="http://schemas.microsoft.com/office/drawing/2014/main" id="{0C1C268F-50A4-4F3F-AD8D-52C04574C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27885" y="674043"/>
              <a:ext cx="1755480" cy="1755480"/>
            </a:xfrm>
            <a:prstGeom prst="rect">
              <a:avLst/>
            </a:prstGeom>
          </p:spPr>
        </p:pic>
        <p:pic>
          <p:nvPicPr>
            <p:cNvPr id="10" name="그래픽 9" descr="샤워기">
              <a:extLst>
                <a:ext uri="{FF2B5EF4-FFF2-40B4-BE49-F238E27FC236}">
                  <a16:creationId xmlns="" xmlns:a16="http://schemas.microsoft.com/office/drawing/2014/main" id="{7178CE48-8274-44C9-BBA8-43ABBBB0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05080" y="540558"/>
              <a:ext cx="1979919" cy="1979919"/>
            </a:xfrm>
            <a:prstGeom prst="rect">
              <a:avLst/>
            </a:prstGeom>
          </p:spPr>
        </p:pic>
        <p:pic>
          <p:nvPicPr>
            <p:cNvPr id="11" name="그래픽 10" descr="핀 있는 지도">
              <a:extLst>
                <a:ext uri="{FF2B5EF4-FFF2-40B4-BE49-F238E27FC236}">
                  <a16:creationId xmlns="" xmlns:a16="http://schemas.microsoft.com/office/drawing/2014/main" id="{96D7D4DF-260E-4742-B34D-840A6570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06117" y="2602079"/>
              <a:ext cx="1755481" cy="1755481"/>
            </a:xfrm>
            <a:prstGeom prst="rect">
              <a:avLst/>
            </a:prstGeom>
          </p:spPr>
        </p:pic>
        <p:pic>
          <p:nvPicPr>
            <p:cNvPr id="12" name="그래픽 11" descr="DOLLAR">
              <a:extLst>
                <a:ext uri="{FF2B5EF4-FFF2-40B4-BE49-F238E27FC236}">
                  <a16:creationId xmlns="" xmlns:a16="http://schemas.microsoft.com/office/drawing/2014/main" id="{BC56DA54-9FDD-48E7-97A8-841D7F20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59264" y="4510580"/>
              <a:ext cx="1755482" cy="1755482"/>
            </a:xfrm>
            <a:prstGeom prst="rect">
              <a:avLst/>
            </a:prstGeom>
          </p:spPr>
        </p:pic>
        <p:pic>
          <p:nvPicPr>
            <p:cNvPr id="13" name="그래픽 12" descr="월 단위 달력">
              <a:extLst>
                <a:ext uri="{FF2B5EF4-FFF2-40B4-BE49-F238E27FC236}">
                  <a16:creationId xmlns="" xmlns:a16="http://schemas.microsoft.com/office/drawing/2014/main" id="{D4B3A818-7400-4EC7-9180-3424ADD50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74528" y="2759952"/>
              <a:ext cx="1924954" cy="1533248"/>
            </a:xfrm>
            <a:prstGeom prst="rect">
              <a:avLst/>
            </a:prstGeom>
          </p:spPr>
        </p:pic>
        <p:pic>
          <p:nvPicPr>
            <p:cNvPr id="14" name="그래픽 13" descr="보안 카메라">
              <a:extLst>
                <a:ext uri="{FF2B5EF4-FFF2-40B4-BE49-F238E27FC236}">
                  <a16:creationId xmlns="" xmlns:a16="http://schemas.microsoft.com/office/drawing/2014/main" id="{57D1C680-AF39-47A6-B6F4-D5C94ABF8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27885" y="4293200"/>
              <a:ext cx="1958935" cy="1958935"/>
            </a:xfrm>
            <a:prstGeom prst="rect">
              <a:avLst/>
            </a:prstGeom>
          </p:spPr>
        </p:pic>
      </p:grpSp>
      <p:pic>
        <p:nvPicPr>
          <p:cNvPr id="15" name="Picture 4" descr="Related image">
            <a:extLst>
              <a:ext uri="{FF2B5EF4-FFF2-40B4-BE49-F238E27FC236}">
                <a16:creationId xmlns="" xmlns:a16="http://schemas.microsoft.com/office/drawing/2014/main" id="{884ED10F-8E00-4275-8A9C-36E1D9D2D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7" t="-17539" r="7581" b="19"/>
          <a:stretch/>
        </p:blipFill>
        <p:spPr bwMode="auto">
          <a:xfrm>
            <a:off x="4571999" y="3152617"/>
            <a:ext cx="1052015" cy="1559396"/>
          </a:xfrm>
          <a:prstGeom prst="snipRoundRect">
            <a:avLst>
              <a:gd name="adj1" fmla="val 16667"/>
              <a:gd name="adj2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스마트폰">
            <a:extLst>
              <a:ext uri="{FF2B5EF4-FFF2-40B4-BE49-F238E27FC236}">
                <a16:creationId xmlns="" xmlns:a16="http://schemas.microsoft.com/office/drawing/2014/main" id="{BFA3D32E-9B75-47E8-B75D-D76171B79C1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21644" y="3612219"/>
            <a:ext cx="1201161" cy="1201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5005CEF-650C-404C-964A-28689B9FD1CB}"/>
              </a:ext>
            </a:extLst>
          </p:cNvPr>
          <p:cNvSpPr txBox="1"/>
          <p:nvPr/>
        </p:nvSpPr>
        <p:spPr>
          <a:xfrm>
            <a:off x="337620" y="188640"/>
            <a:ext cx="8820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STEP 1.</a:t>
            </a:r>
          </a:p>
          <a:p>
            <a:r>
              <a:rPr lang="ko-KR" altLang="en-US" sz="2800" dirty="0"/>
              <a:t>고객이 원하는 조건을 정리해 어플로 매물을 의뢰한다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72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연결자 2">
            <a:extLst>
              <a:ext uri="{FF2B5EF4-FFF2-40B4-BE49-F238E27FC236}">
                <a16:creationId xmlns="" xmlns:a16="http://schemas.microsoft.com/office/drawing/2014/main" id="{82C09948-A124-47CE-AD97-56CCA2960BE9}"/>
              </a:ext>
            </a:extLst>
          </p:cNvPr>
          <p:cNvSpPr/>
          <p:nvPr/>
        </p:nvSpPr>
        <p:spPr>
          <a:xfrm>
            <a:off x="274114" y="5782996"/>
            <a:ext cx="2097355" cy="7947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사각형 3">
            <a:extLst>
              <a:ext uri="{FF2B5EF4-FFF2-40B4-BE49-F238E27FC236}">
                <a16:creationId xmlns="" xmlns:a16="http://schemas.microsoft.com/office/drawing/2014/main" id="{7B7D19A9-ECF3-499A-A526-282E32680308}"/>
              </a:ext>
            </a:extLst>
          </p:cNvPr>
          <p:cNvSpPr/>
          <p:nvPr/>
        </p:nvSpPr>
        <p:spPr>
          <a:xfrm rot="5400000">
            <a:off x="5420017" y="2821294"/>
            <a:ext cx="3590696" cy="3343297"/>
          </a:xfrm>
          <a:prstGeom prst="wedge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12" descr="Silhouette Boy Clip art - boys png download - 616*1269 - Free Transparent Silhouette png Download.">
            <a:extLst>
              <a:ext uri="{FF2B5EF4-FFF2-40B4-BE49-F238E27FC236}">
                <a16:creationId xmlns="" xmlns:a16="http://schemas.microsoft.com/office/drawing/2014/main" id="{A76EA1D1-61E4-4246-AFFB-DF047503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2" y="3085834"/>
            <a:ext cx="1513499" cy="31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25754E88-7476-40C3-AEA7-5B8BE6D08A1D}"/>
              </a:ext>
            </a:extLst>
          </p:cNvPr>
          <p:cNvGrpSpPr/>
          <p:nvPr/>
        </p:nvGrpSpPr>
        <p:grpSpPr>
          <a:xfrm>
            <a:off x="3050707" y="2458082"/>
            <a:ext cx="2097357" cy="4139270"/>
            <a:chOff x="4342303" y="2504730"/>
            <a:chExt cx="2097357" cy="4139270"/>
          </a:xfrm>
        </p:grpSpPr>
        <p:sp>
          <p:nvSpPr>
            <p:cNvPr id="2" name="순서도: 연결자 1">
              <a:extLst>
                <a:ext uri="{FF2B5EF4-FFF2-40B4-BE49-F238E27FC236}">
                  <a16:creationId xmlns="" xmlns:a16="http://schemas.microsoft.com/office/drawing/2014/main" id="{F9B0E4FB-4288-4A91-97FD-668EB67C6E02}"/>
                </a:ext>
              </a:extLst>
            </p:cNvPr>
            <p:cNvSpPr/>
            <p:nvPr/>
          </p:nvSpPr>
          <p:spPr>
            <a:xfrm>
              <a:off x="4342303" y="5915691"/>
              <a:ext cx="2097357" cy="728309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pic>
          <p:nvPicPr>
            <p:cNvPr id="6" name="Picture 8">
              <a:extLst>
                <a:ext uri="{FF2B5EF4-FFF2-40B4-BE49-F238E27FC236}">
                  <a16:creationId xmlns="" xmlns:a16="http://schemas.microsoft.com/office/drawing/2014/main" id="{324EEEAE-6AFC-4A28-AFE5-63F154E047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00" r="27411"/>
            <a:stretch/>
          </p:blipFill>
          <p:spPr bwMode="auto">
            <a:xfrm>
              <a:off x="4607669" y="2504730"/>
              <a:ext cx="1794093" cy="402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E2BA1EA2-7C90-4AF7-BCA7-FC6462045AE6}"/>
              </a:ext>
            </a:extLst>
          </p:cNvPr>
          <p:cNvGrpSpPr/>
          <p:nvPr/>
        </p:nvGrpSpPr>
        <p:grpSpPr>
          <a:xfrm>
            <a:off x="5687294" y="2835602"/>
            <a:ext cx="3210290" cy="3184114"/>
            <a:chOff x="7944404" y="178298"/>
            <a:chExt cx="3838049" cy="3813326"/>
          </a:xfrm>
        </p:grpSpPr>
        <p:pic>
          <p:nvPicPr>
            <p:cNvPr id="8" name="그래픽 7" descr="도시">
              <a:extLst>
                <a:ext uri="{FF2B5EF4-FFF2-40B4-BE49-F238E27FC236}">
                  <a16:creationId xmlns="" xmlns:a16="http://schemas.microsoft.com/office/drawing/2014/main" id="{E9D98563-AD34-49C9-B350-2CF74EC0D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4404" y="2084961"/>
              <a:ext cx="1906663" cy="1906663"/>
            </a:xfrm>
            <a:prstGeom prst="rect">
              <a:avLst/>
            </a:prstGeom>
          </p:spPr>
        </p:pic>
        <p:pic>
          <p:nvPicPr>
            <p:cNvPr id="9" name="그래픽 8" descr="건물">
              <a:extLst>
                <a:ext uri="{FF2B5EF4-FFF2-40B4-BE49-F238E27FC236}">
                  <a16:creationId xmlns="" xmlns:a16="http://schemas.microsoft.com/office/drawing/2014/main" id="{0B1361FF-F3FA-4ADB-A010-64AFD10B7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75790" y="178298"/>
              <a:ext cx="1906663" cy="1906663"/>
            </a:xfrm>
            <a:prstGeom prst="rect">
              <a:avLst/>
            </a:prstGeom>
          </p:spPr>
        </p:pic>
        <p:pic>
          <p:nvPicPr>
            <p:cNvPr id="10" name="그래픽 9" descr="집">
              <a:extLst>
                <a:ext uri="{FF2B5EF4-FFF2-40B4-BE49-F238E27FC236}">
                  <a16:creationId xmlns="" xmlns:a16="http://schemas.microsoft.com/office/drawing/2014/main" id="{5B6693AC-7A13-4847-BF04-28EA77AE1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75790" y="2084961"/>
              <a:ext cx="1906663" cy="1906663"/>
            </a:xfrm>
            <a:prstGeom prst="rect">
              <a:avLst/>
            </a:prstGeom>
          </p:spPr>
        </p:pic>
        <p:pic>
          <p:nvPicPr>
            <p:cNvPr id="11" name="그래픽 10" descr="집">
              <a:extLst>
                <a:ext uri="{FF2B5EF4-FFF2-40B4-BE49-F238E27FC236}">
                  <a16:creationId xmlns="" xmlns:a16="http://schemas.microsoft.com/office/drawing/2014/main" id="{B7C81B85-F34B-4F20-A710-1D1E17FF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44404" y="229836"/>
              <a:ext cx="1906663" cy="1906663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D1A87C8-6CD7-4F27-94CA-C34E97CC4712}"/>
              </a:ext>
            </a:extLst>
          </p:cNvPr>
          <p:cNvGrpSpPr/>
          <p:nvPr/>
        </p:nvGrpSpPr>
        <p:grpSpPr>
          <a:xfrm>
            <a:off x="1576917" y="2660557"/>
            <a:ext cx="2084439" cy="3543216"/>
            <a:chOff x="2281437" y="1797688"/>
            <a:chExt cx="2697907" cy="4586015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053761ED-CE67-4A81-BA4A-1239C4CBE0E7}"/>
                </a:ext>
              </a:extLst>
            </p:cNvPr>
            <p:cNvCxnSpPr>
              <a:cxnSpLocks/>
            </p:cNvCxnSpPr>
            <p:nvPr/>
          </p:nvCxnSpPr>
          <p:spPr>
            <a:xfrm>
              <a:off x="3530595" y="4062892"/>
              <a:ext cx="611957" cy="232081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FF749834-7E81-439A-AA66-942741CD5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680" y="1797688"/>
              <a:ext cx="1479664" cy="13651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래픽 14" descr="스마트폰">
              <a:extLst>
                <a:ext uri="{FF2B5EF4-FFF2-40B4-BE49-F238E27FC236}">
                  <a16:creationId xmlns="" xmlns:a16="http://schemas.microsoft.com/office/drawing/2014/main" id="{46E5D5FB-5F5F-4377-847C-B9E07A9E0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81437" y="2779547"/>
              <a:ext cx="1718204" cy="1718204"/>
            </a:xfrm>
            <a:prstGeom prst="rect">
              <a:avLst/>
            </a:prstGeom>
          </p:spPr>
        </p:pic>
      </p:grpSp>
      <p:pic>
        <p:nvPicPr>
          <p:cNvPr id="16" name="Picture 4" descr="Image result for png 512 check">
            <a:extLst>
              <a:ext uri="{FF2B5EF4-FFF2-40B4-BE49-F238E27FC236}">
                <a16:creationId xmlns="" xmlns:a16="http://schemas.microsoft.com/office/drawing/2014/main" id="{43F8C2A1-CD2F-45CA-8A52-7EA0B204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55" y="2787413"/>
            <a:ext cx="1394424" cy="13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png 512 check">
            <a:extLst>
              <a:ext uri="{FF2B5EF4-FFF2-40B4-BE49-F238E27FC236}">
                <a16:creationId xmlns="" xmlns:a16="http://schemas.microsoft.com/office/drawing/2014/main" id="{76E8BEC1-0661-443A-9248-CCC92C3C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77" y="4492942"/>
            <a:ext cx="1394424" cy="13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6719FFF-E77D-4FBA-B855-160670915DB2}"/>
              </a:ext>
            </a:extLst>
          </p:cNvPr>
          <p:cNvSpPr txBox="1"/>
          <p:nvPr/>
        </p:nvSpPr>
        <p:spPr>
          <a:xfrm>
            <a:off x="337620" y="188640"/>
            <a:ext cx="88204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STEP 2.</a:t>
            </a:r>
          </a:p>
          <a:p>
            <a:r>
              <a:rPr lang="ko-KR" altLang="en-US" sz="2800" dirty="0"/>
              <a:t>해당 지역의 전문대행인이 조건에 맞는 매물을 추천한다</a:t>
            </a:r>
            <a:r>
              <a:rPr lang="en-US" altLang="ko-KR" sz="2800" dirty="0"/>
              <a:t>.</a:t>
            </a:r>
          </a:p>
          <a:p>
            <a:r>
              <a:rPr lang="en-US" altLang="ko-KR" sz="3600" dirty="0"/>
              <a:t>STEP 3.</a:t>
            </a:r>
          </a:p>
          <a:p>
            <a:r>
              <a:rPr lang="ko-KR" altLang="en-US" sz="2800" dirty="0"/>
              <a:t>고객은 확인하고 싶은 매물을 선택하고</a:t>
            </a:r>
            <a:r>
              <a:rPr lang="en-US" altLang="ko-KR" sz="2800" dirty="0"/>
              <a:t>, </a:t>
            </a:r>
            <a:r>
              <a:rPr lang="ko-KR" altLang="en-US" sz="2800" dirty="0"/>
              <a:t>얻고자 하는 정보를</a:t>
            </a:r>
            <a:endParaRPr lang="en-US" altLang="ko-KR" sz="2800" dirty="0"/>
          </a:p>
          <a:p>
            <a:r>
              <a:rPr lang="ko-KR" altLang="en-US" sz="2800" dirty="0"/>
              <a:t>요청한다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34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집">
            <a:extLst>
              <a:ext uri="{FF2B5EF4-FFF2-40B4-BE49-F238E27FC236}">
                <a16:creationId xmlns="" xmlns:a16="http://schemas.microsoft.com/office/drawing/2014/main" id="{39FC22B6-5DB3-450A-9B7F-190D761C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62" y="2183446"/>
            <a:ext cx="2623674" cy="262367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1A227EBB-DEFD-475A-8491-918CFA1582A3}"/>
              </a:ext>
            </a:extLst>
          </p:cNvPr>
          <p:cNvGrpSpPr/>
          <p:nvPr/>
        </p:nvGrpSpPr>
        <p:grpSpPr>
          <a:xfrm>
            <a:off x="2238919" y="3017406"/>
            <a:ext cx="2019774" cy="3363922"/>
            <a:chOff x="3084884" y="3249529"/>
            <a:chExt cx="2019774" cy="3363922"/>
          </a:xfrm>
        </p:grpSpPr>
        <p:sp>
          <p:nvSpPr>
            <p:cNvPr id="2" name="순서도: 연결자 1">
              <a:extLst>
                <a:ext uri="{FF2B5EF4-FFF2-40B4-BE49-F238E27FC236}">
                  <a16:creationId xmlns="" xmlns:a16="http://schemas.microsoft.com/office/drawing/2014/main" id="{B08251EB-A7AD-4A06-85A5-CE4508640A84}"/>
                </a:ext>
              </a:extLst>
            </p:cNvPr>
            <p:cNvSpPr/>
            <p:nvPr/>
          </p:nvSpPr>
          <p:spPr>
            <a:xfrm>
              <a:off x="3084884" y="5848063"/>
              <a:ext cx="2019774" cy="7653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12" descr="Silhouette Boy Clip art - boys png download - 616*1269 - Free Transparent Silhouette png Download.">
              <a:extLst>
                <a:ext uri="{FF2B5EF4-FFF2-40B4-BE49-F238E27FC236}">
                  <a16:creationId xmlns="" xmlns:a16="http://schemas.microsoft.com/office/drawing/2014/main" id="{E3D56B50-BB68-43AE-B55D-F9242814B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438" y="3249529"/>
              <a:ext cx="1457515" cy="300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14" descr="Image result for png 512 question">
            <a:extLst>
              <a:ext uri="{FF2B5EF4-FFF2-40B4-BE49-F238E27FC236}">
                <a16:creationId xmlns="" xmlns:a16="http://schemas.microsoft.com/office/drawing/2014/main" id="{DAC8430D-C4B0-4685-A762-D8980FFB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15" y="1708569"/>
            <a:ext cx="1579272" cy="15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2B5C7B2F-79FF-4F8A-BE3B-2D3011589310}"/>
              </a:ext>
            </a:extLst>
          </p:cNvPr>
          <p:cNvGrpSpPr/>
          <p:nvPr/>
        </p:nvGrpSpPr>
        <p:grpSpPr>
          <a:xfrm>
            <a:off x="4931510" y="1828725"/>
            <a:ext cx="3957393" cy="4696619"/>
            <a:chOff x="6636285" y="301083"/>
            <a:chExt cx="5318831" cy="6312368"/>
          </a:xfrm>
        </p:grpSpPr>
        <p:sp>
          <p:nvSpPr>
            <p:cNvPr id="8" name="화살표: 오각형 7">
              <a:extLst>
                <a:ext uri="{FF2B5EF4-FFF2-40B4-BE49-F238E27FC236}">
                  <a16:creationId xmlns="" xmlns:a16="http://schemas.microsoft.com/office/drawing/2014/main" id="{123BDBF4-2627-4FC5-B3E6-3849C7D4CC6E}"/>
                </a:ext>
              </a:extLst>
            </p:cNvPr>
            <p:cNvSpPr/>
            <p:nvPr/>
          </p:nvSpPr>
          <p:spPr>
            <a:xfrm flipH="1">
              <a:off x="6636285" y="301083"/>
              <a:ext cx="5318831" cy="6312368"/>
            </a:xfrm>
            <a:prstGeom prst="homePlate">
              <a:avLst>
                <a:gd name="adj" fmla="val 11961"/>
              </a:avLst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해">
              <a:extLst>
                <a:ext uri="{FF2B5EF4-FFF2-40B4-BE49-F238E27FC236}">
                  <a16:creationId xmlns="" xmlns:a16="http://schemas.microsoft.com/office/drawing/2014/main" id="{0C1C268F-50A4-4F3F-AD8D-52C04574C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27885" y="674043"/>
              <a:ext cx="1755480" cy="1755480"/>
            </a:xfrm>
            <a:prstGeom prst="rect">
              <a:avLst/>
            </a:prstGeom>
          </p:spPr>
        </p:pic>
        <p:pic>
          <p:nvPicPr>
            <p:cNvPr id="10" name="그래픽 9" descr="샤워기">
              <a:extLst>
                <a:ext uri="{FF2B5EF4-FFF2-40B4-BE49-F238E27FC236}">
                  <a16:creationId xmlns="" xmlns:a16="http://schemas.microsoft.com/office/drawing/2014/main" id="{7178CE48-8274-44C9-BBA8-43ABBBB0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05080" y="540558"/>
              <a:ext cx="1979919" cy="1979919"/>
            </a:xfrm>
            <a:prstGeom prst="rect">
              <a:avLst/>
            </a:prstGeom>
          </p:spPr>
        </p:pic>
        <p:pic>
          <p:nvPicPr>
            <p:cNvPr id="11" name="그래픽 10" descr="핀 있는 지도">
              <a:extLst>
                <a:ext uri="{FF2B5EF4-FFF2-40B4-BE49-F238E27FC236}">
                  <a16:creationId xmlns="" xmlns:a16="http://schemas.microsoft.com/office/drawing/2014/main" id="{96D7D4DF-260E-4742-B34D-840A6570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06117" y="2602079"/>
              <a:ext cx="1755481" cy="1755481"/>
            </a:xfrm>
            <a:prstGeom prst="rect">
              <a:avLst/>
            </a:prstGeom>
          </p:spPr>
        </p:pic>
        <p:pic>
          <p:nvPicPr>
            <p:cNvPr id="12" name="그래픽 11" descr="DOLLAR">
              <a:extLst>
                <a:ext uri="{FF2B5EF4-FFF2-40B4-BE49-F238E27FC236}">
                  <a16:creationId xmlns="" xmlns:a16="http://schemas.microsoft.com/office/drawing/2014/main" id="{BC56DA54-9FDD-48E7-97A8-841D7F20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59264" y="4510580"/>
              <a:ext cx="1755482" cy="1755482"/>
            </a:xfrm>
            <a:prstGeom prst="rect">
              <a:avLst/>
            </a:prstGeom>
          </p:spPr>
        </p:pic>
        <p:pic>
          <p:nvPicPr>
            <p:cNvPr id="13" name="그래픽 12" descr="월 단위 달력">
              <a:extLst>
                <a:ext uri="{FF2B5EF4-FFF2-40B4-BE49-F238E27FC236}">
                  <a16:creationId xmlns="" xmlns:a16="http://schemas.microsoft.com/office/drawing/2014/main" id="{D4B3A818-7400-4EC7-9180-3424ADD50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74528" y="2759952"/>
              <a:ext cx="1924954" cy="1533248"/>
            </a:xfrm>
            <a:prstGeom prst="rect">
              <a:avLst/>
            </a:prstGeom>
          </p:spPr>
        </p:pic>
        <p:pic>
          <p:nvPicPr>
            <p:cNvPr id="14" name="그래픽 13" descr="보안 카메라">
              <a:extLst>
                <a:ext uri="{FF2B5EF4-FFF2-40B4-BE49-F238E27FC236}">
                  <a16:creationId xmlns="" xmlns:a16="http://schemas.microsoft.com/office/drawing/2014/main" id="{57D1C680-AF39-47A6-B6F4-D5C94ABF8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27885" y="4293200"/>
              <a:ext cx="1958935" cy="1958935"/>
            </a:xfrm>
            <a:prstGeom prst="rect">
              <a:avLst/>
            </a:prstGeom>
          </p:spPr>
        </p:pic>
      </p:grpSp>
      <p:pic>
        <p:nvPicPr>
          <p:cNvPr id="15" name="Picture 4" descr="Related image">
            <a:extLst>
              <a:ext uri="{FF2B5EF4-FFF2-40B4-BE49-F238E27FC236}">
                <a16:creationId xmlns="" xmlns:a16="http://schemas.microsoft.com/office/drawing/2014/main" id="{884ED10F-8E00-4275-8A9C-36E1D9D2D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7" t="-17539" r="7581" b="19"/>
          <a:stretch/>
        </p:blipFill>
        <p:spPr bwMode="auto">
          <a:xfrm>
            <a:off x="4571999" y="3152617"/>
            <a:ext cx="1052015" cy="1559396"/>
          </a:xfrm>
          <a:prstGeom prst="snipRoundRect">
            <a:avLst>
              <a:gd name="adj1" fmla="val 16667"/>
              <a:gd name="adj2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스마트폰">
            <a:extLst>
              <a:ext uri="{FF2B5EF4-FFF2-40B4-BE49-F238E27FC236}">
                <a16:creationId xmlns="" xmlns:a16="http://schemas.microsoft.com/office/drawing/2014/main" id="{BFA3D32E-9B75-47E8-B75D-D76171B79C1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21644" y="3612219"/>
            <a:ext cx="1201161" cy="1201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5005CEF-650C-404C-964A-28689B9FD1CB}"/>
              </a:ext>
            </a:extLst>
          </p:cNvPr>
          <p:cNvSpPr txBox="1"/>
          <p:nvPr/>
        </p:nvSpPr>
        <p:spPr>
          <a:xfrm>
            <a:off x="337620" y="188640"/>
            <a:ext cx="8820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STEP 4.</a:t>
            </a:r>
          </a:p>
          <a:p>
            <a:r>
              <a:rPr lang="ko-KR" altLang="en-US" sz="2800" dirty="0"/>
              <a:t>임장대행인은 매물을 소유한 부동산</a:t>
            </a:r>
            <a:r>
              <a:rPr lang="en-US" altLang="ko-KR" sz="2800" dirty="0"/>
              <a:t>(</a:t>
            </a:r>
            <a:r>
              <a:rPr lang="ko-KR" altLang="en-US" sz="2800" dirty="0"/>
              <a:t>중개인</a:t>
            </a:r>
            <a:r>
              <a:rPr lang="en-US" altLang="ko-KR" sz="2800" dirty="0"/>
              <a:t>)</a:t>
            </a:r>
            <a:r>
              <a:rPr lang="ko-KR" altLang="en-US" sz="2800" dirty="0"/>
              <a:t>과 함께 집에 방문하여 의뢰인이 요청한 정보를 상세히 수집한다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1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433BD1F-29FB-44D2-8FBE-C7DEF85A3926}"/>
              </a:ext>
            </a:extLst>
          </p:cNvPr>
          <p:cNvGrpSpPr/>
          <p:nvPr/>
        </p:nvGrpSpPr>
        <p:grpSpPr>
          <a:xfrm>
            <a:off x="3361359" y="2276436"/>
            <a:ext cx="1807877" cy="3966551"/>
            <a:chOff x="4392842" y="1190139"/>
            <a:chExt cx="2437722" cy="5348454"/>
          </a:xfrm>
        </p:grpSpPr>
        <p:sp>
          <p:nvSpPr>
            <p:cNvPr id="3" name="순서도: 연결자 2">
              <a:extLst>
                <a:ext uri="{FF2B5EF4-FFF2-40B4-BE49-F238E27FC236}">
                  <a16:creationId xmlns="" xmlns:a16="http://schemas.microsoft.com/office/drawing/2014/main" id="{7F29902A-3AE4-4F6D-B989-E7C9668DAC1B}"/>
                </a:ext>
              </a:extLst>
            </p:cNvPr>
            <p:cNvSpPr/>
            <p:nvPr/>
          </p:nvSpPr>
          <p:spPr>
            <a:xfrm>
              <a:off x="4392842" y="5595937"/>
              <a:ext cx="2225751" cy="942656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pic>
          <p:nvPicPr>
            <p:cNvPr id="4" name="Picture 8">
              <a:extLst>
                <a:ext uri="{FF2B5EF4-FFF2-40B4-BE49-F238E27FC236}">
                  <a16:creationId xmlns="" xmlns:a16="http://schemas.microsoft.com/office/drawing/2014/main" id="{67E9DA48-45B2-4E9D-B354-B7A9F3506C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00" r="27411"/>
            <a:stretch/>
          </p:blipFill>
          <p:spPr bwMode="auto">
            <a:xfrm>
              <a:off x="4508454" y="1190139"/>
              <a:ext cx="2322110" cy="520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CDDBC631-D12F-4AF2-B0B7-B7802591401D}"/>
              </a:ext>
            </a:extLst>
          </p:cNvPr>
          <p:cNvGrpSpPr/>
          <p:nvPr/>
        </p:nvGrpSpPr>
        <p:grpSpPr>
          <a:xfrm>
            <a:off x="1588807" y="2212977"/>
            <a:ext cx="1986893" cy="4020882"/>
            <a:chOff x="2174651" y="1436124"/>
            <a:chExt cx="2552574" cy="5097387"/>
          </a:xfrm>
        </p:grpSpPr>
        <p:sp>
          <p:nvSpPr>
            <p:cNvPr id="6" name="순서도: 연결자 5">
              <a:extLst>
                <a:ext uri="{FF2B5EF4-FFF2-40B4-BE49-F238E27FC236}">
                  <a16:creationId xmlns="" xmlns:a16="http://schemas.microsoft.com/office/drawing/2014/main" id="{545243B3-211B-4AD3-B948-00B77CCB9B86}"/>
                </a:ext>
              </a:extLst>
            </p:cNvPr>
            <p:cNvSpPr/>
            <p:nvPr/>
          </p:nvSpPr>
          <p:spPr>
            <a:xfrm>
              <a:off x="2174651" y="5590855"/>
              <a:ext cx="2125127" cy="942656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pic>
          <p:nvPicPr>
            <p:cNvPr id="7" name="Picture 2" descr="Image result for png 512 suit man">
              <a:extLst>
                <a:ext uri="{FF2B5EF4-FFF2-40B4-BE49-F238E27FC236}">
                  <a16:creationId xmlns="" xmlns:a16="http://schemas.microsoft.com/office/drawing/2014/main" id="{4E26A2CD-2BAE-4B9D-AACA-D1F74341A7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8" r="26017"/>
            <a:stretch/>
          </p:blipFill>
          <p:spPr bwMode="auto">
            <a:xfrm>
              <a:off x="2405114" y="1436124"/>
              <a:ext cx="2322111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18D1FE9-92B8-4F5D-9A7B-88BCF165D305}"/>
              </a:ext>
            </a:extLst>
          </p:cNvPr>
          <p:cNvGrpSpPr/>
          <p:nvPr/>
        </p:nvGrpSpPr>
        <p:grpSpPr>
          <a:xfrm>
            <a:off x="5730822" y="2299886"/>
            <a:ext cx="3209206" cy="3446683"/>
            <a:chOff x="7545647" y="1436125"/>
            <a:chExt cx="4327259" cy="4647470"/>
          </a:xfrm>
        </p:grpSpPr>
        <p:sp>
          <p:nvSpPr>
            <p:cNvPr id="9" name="말풍선: 사각형 8">
              <a:extLst>
                <a:ext uri="{FF2B5EF4-FFF2-40B4-BE49-F238E27FC236}">
                  <a16:creationId xmlns="" xmlns:a16="http://schemas.microsoft.com/office/drawing/2014/main" id="{B183B7DE-52E3-47C4-9606-73D4FC2BB66A}"/>
                </a:ext>
              </a:extLst>
            </p:cNvPr>
            <p:cNvSpPr/>
            <p:nvPr/>
          </p:nvSpPr>
          <p:spPr>
            <a:xfrm rot="5400000">
              <a:off x="7385542" y="1596230"/>
              <a:ext cx="4647470" cy="4327259"/>
            </a:xfrm>
            <a:prstGeom prst="wedgeRectCallout">
              <a:avLst>
                <a:gd name="adj1" fmla="val -33437"/>
                <a:gd name="adj2" fmla="val 64811"/>
              </a:avLst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983E7C8D-0DB7-48A2-880A-452EE9B3C068}"/>
                </a:ext>
              </a:extLst>
            </p:cNvPr>
            <p:cNvGrpSpPr/>
            <p:nvPr/>
          </p:nvGrpSpPr>
          <p:grpSpPr>
            <a:xfrm>
              <a:off x="7776185" y="1708587"/>
              <a:ext cx="3835326" cy="4127193"/>
              <a:chOff x="7776185" y="1608571"/>
              <a:chExt cx="3835326" cy="4127193"/>
            </a:xfrm>
          </p:grpSpPr>
          <p:pic>
            <p:nvPicPr>
              <p:cNvPr id="11" name="그래픽 10" descr="해">
                <a:extLst>
                  <a:ext uri="{FF2B5EF4-FFF2-40B4-BE49-F238E27FC236}">
                    <a16:creationId xmlns="" xmlns:a16="http://schemas.microsoft.com/office/drawing/2014/main" id="{552E927D-F597-40EC-BE3C-7FAA36025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96261" y="1843998"/>
                <a:ext cx="1585002" cy="1585002"/>
              </a:xfrm>
              <a:prstGeom prst="rect">
                <a:avLst/>
              </a:prstGeom>
            </p:spPr>
          </p:pic>
          <p:pic>
            <p:nvPicPr>
              <p:cNvPr id="12" name="그래픽 11" descr="샤워기">
                <a:extLst>
                  <a:ext uri="{FF2B5EF4-FFF2-40B4-BE49-F238E27FC236}">
                    <a16:creationId xmlns="" xmlns:a16="http://schemas.microsoft.com/office/drawing/2014/main" id="{D6C9898A-1020-4761-8B1D-93937F68F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91082" y="1608571"/>
                <a:ext cx="1820429" cy="1820429"/>
              </a:xfrm>
              <a:prstGeom prst="rect">
                <a:avLst/>
              </a:prstGeom>
            </p:spPr>
          </p:pic>
          <p:pic>
            <p:nvPicPr>
              <p:cNvPr id="13" name="그래픽 12" descr="핀 있는 지도">
                <a:extLst>
                  <a:ext uri="{FF2B5EF4-FFF2-40B4-BE49-F238E27FC236}">
                    <a16:creationId xmlns="" xmlns:a16="http://schemas.microsoft.com/office/drawing/2014/main" id="{5D09E4E1-4089-451D-9FE4-B8ED4CA5A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17389" y="3874522"/>
                <a:ext cx="1755481" cy="1755481"/>
              </a:xfrm>
              <a:prstGeom prst="rect">
                <a:avLst/>
              </a:prstGeom>
            </p:spPr>
          </p:pic>
          <p:pic>
            <p:nvPicPr>
              <p:cNvPr id="14" name="그래픽 13" descr="보안 카메라">
                <a:extLst>
                  <a:ext uri="{FF2B5EF4-FFF2-40B4-BE49-F238E27FC236}">
                    <a16:creationId xmlns="" xmlns:a16="http://schemas.microsoft.com/office/drawing/2014/main" id="{3FBAD1F0-ADC6-4BC9-A87B-A18B24165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776185" y="3776829"/>
                <a:ext cx="1958935" cy="1958935"/>
              </a:xfrm>
              <a:prstGeom prst="rect">
                <a:avLst/>
              </a:prstGeom>
            </p:spPr>
          </p:pic>
        </p:grpSp>
      </p:grpSp>
      <p:pic>
        <p:nvPicPr>
          <p:cNvPr id="15" name="그래픽 14" descr="카메라">
            <a:extLst>
              <a:ext uri="{FF2B5EF4-FFF2-40B4-BE49-F238E27FC236}">
                <a16:creationId xmlns="" xmlns:a16="http://schemas.microsoft.com/office/drawing/2014/main" id="{6BC9AB74-A9BE-4870-B329-7384E9DF0D0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3161" y="2835376"/>
            <a:ext cx="1178424" cy="1178424"/>
          </a:xfrm>
          <a:prstGeom prst="rect">
            <a:avLst/>
          </a:prstGeom>
        </p:spPr>
      </p:pic>
      <p:pic>
        <p:nvPicPr>
          <p:cNvPr id="16" name="그래픽 15" descr="스마트폰">
            <a:extLst>
              <a:ext uri="{FF2B5EF4-FFF2-40B4-BE49-F238E27FC236}">
                <a16:creationId xmlns="" xmlns:a16="http://schemas.microsoft.com/office/drawing/2014/main" id="{582DF159-07F6-45A3-A1A8-B9E61454CFD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4633" y="3996864"/>
            <a:ext cx="941789" cy="941789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="" xmlns:a16="http://schemas.microsoft.com/office/drawing/2014/main" id="{4D237CCC-A80A-4E5F-B822-B9B895C555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3972" y="2135516"/>
            <a:ext cx="1918704" cy="1915398"/>
          </a:xfrm>
          <a:prstGeom prst="rect">
            <a:avLst/>
          </a:prstGeom>
        </p:spPr>
      </p:pic>
      <p:pic>
        <p:nvPicPr>
          <p:cNvPr id="18" name="그래픽 17" descr="집">
            <a:extLst>
              <a:ext uri="{FF2B5EF4-FFF2-40B4-BE49-F238E27FC236}">
                <a16:creationId xmlns="" xmlns:a16="http://schemas.microsoft.com/office/drawing/2014/main" id="{F20D597A-482A-43B6-9DD5-A927F894D4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504" y="3264289"/>
            <a:ext cx="2123782" cy="21201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C6FF35B-2C08-4BD6-B5D8-69018347DD5A}"/>
              </a:ext>
            </a:extLst>
          </p:cNvPr>
          <p:cNvSpPr txBox="1"/>
          <p:nvPr/>
        </p:nvSpPr>
        <p:spPr>
          <a:xfrm>
            <a:off x="337620" y="188640"/>
            <a:ext cx="8820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STEP 5.</a:t>
            </a:r>
          </a:p>
          <a:p>
            <a:r>
              <a:rPr lang="ko-KR" altLang="en-US" sz="2800" dirty="0"/>
              <a:t>임장대행인은 매물을 소유한 부동산</a:t>
            </a:r>
            <a:r>
              <a:rPr lang="en-US" altLang="ko-KR" sz="2800" dirty="0"/>
              <a:t>(</a:t>
            </a:r>
            <a:r>
              <a:rPr lang="ko-KR" altLang="en-US" sz="2800" dirty="0"/>
              <a:t>중개인</a:t>
            </a:r>
            <a:r>
              <a:rPr lang="en-US" altLang="ko-KR" sz="2800" dirty="0"/>
              <a:t>)</a:t>
            </a:r>
            <a:r>
              <a:rPr lang="ko-KR" altLang="en-US" sz="2800" dirty="0"/>
              <a:t>과 함께 집에 방문하여 의뢰인이 요청한 정보를 상세히 수집한다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69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앱굴림">
      <a:majorFont>
        <a:latin typeface="210 앱굴림 B"/>
        <a:ea typeface="210 앱굴림 B"/>
        <a:cs typeface=""/>
      </a:majorFont>
      <a:minorFont>
        <a:latin typeface="210 앱굴림 R"/>
        <a:ea typeface="210 앱굴림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300</Words>
  <Application>Microsoft Office PowerPoint</Application>
  <PresentationFormat>화면 슬라이드 쇼(4:3)</PresentationFormat>
  <Paragraphs>78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맑은 고딕</vt:lpstr>
      <vt:lpstr>210 앱굴림 R</vt:lpstr>
      <vt:lpstr>210 앱굴림 B</vt:lpstr>
      <vt:lpstr>Office 테마</vt:lpstr>
      <vt:lpstr>자취방구(가제)</vt:lpstr>
      <vt:lpstr>자취방구</vt:lpstr>
      <vt:lpstr>주요 대상 고객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직접 경쟁자</vt:lpstr>
      <vt:lpstr>PowerPoint 프레젠테이션</vt:lpstr>
      <vt:lpstr>질의응답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2020-01-03T15:41:56Z</dcterms:created>
  <dcterms:modified xsi:type="dcterms:W3CDTF">2020-01-03T21:43:37Z</dcterms:modified>
</cp:coreProperties>
</file>