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008000"/>
    <a:srgbClr val="6D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>
        <p:scale>
          <a:sx n="75" d="100"/>
          <a:sy n="75" d="100"/>
        </p:scale>
        <p:origin x="22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D754-7538-42A7-B120-51BD40357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5E69A8-76DA-4BC5-AAC5-4C81AB25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B667D-D61F-4D5D-A9E7-2A935019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660-1965-4A21-B5B0-6CAC2A1F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99E83-A0A9-48C1-BCC4-69FE31B3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8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E5C17-D155-41F0-B664-9A48311F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DFCC9-535C-49AE-9498-B1915012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01F64-C557-438E-8B2A-2E7193E5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16E3F-6E2C-4B98-B387-1CC4705F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ACCEE-8879-465F-9344-1D9C8D27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8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9DF0C1-2973-43AD-BC9C-6014BE2F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43782-064D-4B66-9FB2-FDCAF9686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FCFDA-8248-43E8-88E7-C31485BC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CC81F-A6F9-4077-8CE5-4EBCA8B1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6DB2F-ADA2-4AB9-8F98-460F0AB2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C789-CA63-42BB-AB81-B913413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A21E7-D313-42CB-9462-8E7CE57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14C0F-89A2-4966-ACA4-C87E2266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93D26-5125-4C2B-8E32-C03CFD4A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8102-2E56-4F2B-BA86-70D69B5A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59307-B2BA-458B-9B15-9219DCE3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47150-3442-4390-832D-9C9629FD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90E5C-5970-47E7-A900-0B504767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36958-2355-40A5-87CE-B6CED12E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82860-95DA-48B3-8BA7-8A50912A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1A373-E850-4329-A7D3-3232B05B5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0842F-89B3-4200-A0E1-CE208EC2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01B2D-9B79-450B-AF08-911FA9DF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1DE7-3A6C-4115-B804-A75103B7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84CBC-D9DD-49C0-8E65-D24EA4E6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3E9B-BDD4-4EBB-87C6-EE485005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CAD67-2584-477F-B9BE-8AF7E513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98E9A-98AC-4302-BAA3-681558AEF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C869E-2B2A-4689-B083-F7CB78D0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4CBFFF-3119-4743-BE21-857FAA20B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EE659-2C35-4CC6-A950-594A43EE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C1A70C-C0FC-4E5F-BE25-D9AA6E76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BE979-ED1B-4492-8C51-FE43018A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6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4E2B-4D13-4701-A2AF-D8B3ABF1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8DED8-2D94-4C4B-B4A9-82849CE0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381DB3-05EA-4F47-9472-9461C4B2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9176-BD84-4068-AFAF-B99AB74C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F16F2-2955-4381-BCF9-CAF0AD07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C69C7-B6AD-465A-8623-656B2F8D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B4767-311E-4EF0-B4F7-7AE2907B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F7D7-AE6F-4576-8032-1C332E4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A85EA-611B-4497-8FD9-08803F3D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B0218-4571-4707-AB5E-534A5FDC3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A7795-29C9-4A48-ACCA-5E5217D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3447D-A8D0-4B0A-8A53-84A7088C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C0D65-F97A-432A-A1D6-0371B9D3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2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81D-CB7D-4CFD-AACC-103C1564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97F41D-F51D-499A-8B30-49B61E4E6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2C55-BEC7-44C1-A82E-94A25BA1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3D7D1-8839-4587-B8CA-87091896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61B0A-D9E1-4118-B111-B7150251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940A1-CF15-489B-9792-5AA884DC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25BB3D-27BF-435A-98E2-A954CB23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A1D0C-F1A4-4D74-87DE-43F8593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BEFCD-ECBE-428B-A7A8-10E246794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91A6-D6D9-4300-8525-7336F744DA0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E410E-6AB6-44D0-BA45-C4C452E36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53408-93BE-45C9-AC34-2F4B4184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EB04D-C7AC-4DC4-9EFD-345DFF15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rgbClr val="FFFFFF"/>
                </a:solidFill>
              </a:rPr>
              <a:t>타 플랫폼과의 차이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4E96E-4A5C-470F-9861-A70956C66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endParaRPr lang="ko-KR" altLang="en-US" sz="2000" dirty="0">
              <a:solidFill>
                <a:srgbClr val="E7E6E6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360938-949A-4707-BCD5-E857625E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21799"/>
              </p:ext>
            </p:extLst>
          </p:nvPr>
        </p:nvGraphicFramePr>
        <p:xfrm>
          <a:off x="320040" y="2676074"/>
          <a:ext cx="11496823" cy="366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835">
                  <a:extLst>
                    <a:ext uri="{9D8B030D-6E8A-4147-A177-3AD203B41FA5}">
                      <a16:colId xmlns:a16="http://schemas.microsoft.com/office/drawing/2014/main" val="1534537950"/>
                    </a:ext>
                  </a:extLst>
                </a:gridCol>
                <a:gridCol w="2370965">
                  <a:extLst>
                    <a:ext uri="{9D8B030D-6E8A-4147-A177-3AD203B41FA5}">
                      <a16:colId xmlns:a16="http://schemas.microsoft.com/office/drawing/2014/main" val="2518528576"/>
                    </a:ext>
                  </a:extLst>
                </a:gridCol>
                <a:gridCol w="2998520">
                  <a:extLst>
                    <a:ext uri="{9D8B030D-6E8A-4147-A177-3AD203B41FA5}">
                      <a16:colId xmlns:a16="http://schemas.microsoft.com/office/drawing/2014/main" val="1142258598"/>
                    </a:ext>
                  </a:extLst>
                </a:gridCol>
                <a:gridCol w="4226503">
                  <a:extLst>
                    <a:ext uri="{9D8B030D-6E8A-4147-A177-3AD203B41FA5}">
                      <a16:colId xmlns:a16="http://schemas.microsoft.com/office/drawing/2014/main" val="1637487675"/>
                    </a:ext>
                  </a:extLst>
                </a:gridCol>
              </a:tblGrid>
              <a:tr h="968690"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/>
                        <a:t>주요 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/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/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3104297661"/>
                  </a:ext>
                </a:extLst>
              </a:tr>
              <a:tr h="575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직방 다방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/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/>
                        <a:t>임대인과 중개인 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/>
                        <a:t>단독중개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953358173"/>
                  </a:ext>
                </a:extLst>
              </a:tr>
              <a:tr h="968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모두의 집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단독중개</a:t>
                      </a:r>
                      <a:r>
                        <a:rPr lang="en-US" altLang="ko-KR" sz="2600" dirty="0"/>
                        <a:t>, </a:t>
                      </a:r>
                      <a:r>
                        <a:rPr lang="ko-KR" altLang="en-US" sz="2600" dirty="0"/>
                        <a:t>공동중개</a:t>
                      </a:r>
                      <a:r>
                        <a:rPr lang="en-US" altLang="ko-KR" sz="2600" dirty="0"/>
                        <a:t>, </a:t>
                      </a:r>
                      <a:r>
                        <a:rPr lang="ko-KR" altLang="en-US" sz="26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1251793791"/>
                  </a:ext>
                </a:extLst>
              </a:tr>
              <a:tr h="575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아라바요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/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600" dirty="0"/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공동중개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4138475357"/>
                  </a:ext>
                </a:extLst>
              </a:tr>
              <a:tr h="575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/>
                        <a:t>1</a:t>
                      </a:r>
                      <a:r>
                        <a:rPr lang="ko-KR" altLang="en-US" sz="2600" dirty="0" err="1"/>
                        <a:t>인가구</a:t>
                      </a:r>
                      <a:endParaRPr lang="ko-KR" altLang="en-US" sz="26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600" dirty="0"/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/>
                        <a:t>공동중개</a:t>
                      </a:r>
                      <a:r>
                        <a:rPr lang="en-US" altLang="ko-KR" sz="2600" dirty="0"/>
                        <a:t>, </a:t>
                      </a:r>
                      <a:r>
                        <a:rPr lang="ko-KR" altLang="en-US" sz="26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83360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49A20-AFAA-44A5-BC7B-457DFDF0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B3A22-0666-46AA-81C4-77A15C6A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B9E5F-ACB5-4F0B-B906-858F6FAD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81620-9E8C-40A7-B8AC-EA71DE06E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E8E8-2314-444A-8F7B-2144B2AA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59531-F241-4DEE-A9D2-484A924B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9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BCCA6-1712-4939-BE55-F963F20F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656" y="172720"/>
            <a:ext cx="5293182" cy="644610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직방</a:t>
            </a:r>
            <a:r>
              <a:rPr lang="en-US" altLang="ko-KR" sz="2000" dirty="0"/>
              <a:t>,</a:t>
            </a:r>
            <a:r>
              <a:rPr lang="ko-KR" altLang="en-US" sz="2000" dirty="0"/>
              <a:t>다방은 임대인</a:t>
            </a:r>
            <a:r>
              <a:rPr lang="en-US" altLang="ko-KR" sz="2000" dirty="0"/>
              <a:t>,</a:t>
            </a:r>
            <a:r>
              <a:rPr lang="ko-KR" altLang="en-US" sz="2000" dirty="0"/>
              <a:t>집주인 위주의 서비스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666633"/>
                </a:solidFill>
              </a:rPr>
              <a:t>제한된 정보를 제공하여 중개인과 연락하도록 유도하는 임대인</a:t>
            </a:r>
            <a:r>
              <a:rPr lang="en-US" altLang="ko-KR" sz="2000" dirty="0">
                <a:solidFill>
                  <a:srgbClr val="666633"/>
                </a:solidFill>
              </a:rPr>
              <a:t>, </a:t>
            </a:r>
            <a:r>
              <a:rPr lang="ko-KR" altLang="en-US" sz="2000" dirty="0">
                <a:solidFill>
                  <a:srgbClr val="666633"/>
                </a:solidFill>
              </a:rPr>
              <a:t>중개인 위주의 서비스이다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sz="2000" dirty="0"/>
              <a:t>고객이 중개수수료는 내지 않음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집을 대신 봐줌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사진과는 다르게 동영상 등 고객이 요구하는 정보를 보다 정확하게 알 수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매물 추천해줌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666633"/>
                </a:solidFill>
              </a:rPr>
              <a:t>고객이 특정한 조건들에 맞추어 매물을 추천하는 기능을 갖추었다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sz="2000" dirty="0"/>
              <a:t>매물 등록 수수료가 들지 않음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666633"/>
                </a:solidFill>
              </a:rPr>
              <a:t>공인중계사가 매물을 등록해 임차인에게 보일 때 수수료가 들지 않는다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sz="2000" dirty="0"/>
              <a:t>허위 매물이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>
                <a:solidFill>
                  <a:srgbClr val="666633"/>
                </a:solidFill>
              </a:rPr>
              <a:t>어플을 통해 추천하는 매물의 위치 등의 정보들을 숨기지 않는다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sz="2000" dirty="0">
                <a:solidFill>
                  <a:srgbClr val="666633"/>
                </a:solidFill>
              </a:rPr>
              <a:t>관련 없는 광고를 게시하지 않는다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C0D867-017D-445D-AEE3-D9A6D241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69870"/>
              </p:ext>
            </p:extLst>
          </p:nvPr>
        </p:nvGraphicFramePr>
        <p:xfrm>
          <a:off x="405139" y="3955451"/>
          <a:ext cx="5075820" cy="2221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9214">
                  <a:extLst>
                    <a:ext uri="{9D8B030D-6E8A-4147-A177-3AD203B41FA5}">
                      <a16:colId xmlns:a16="http://schemas.microsoft.com/office/drawing/2014/main" val="827562486"/>
                    </a:ext>
                  </a:extLst>
                </a:gridCol>
                <a:gridCol w="1334767">
                  <a:extLst>
                    <a:ext uri="{9D8B030D-6E8A-4147-A177-3AD203B41FA5}">
                      <a16:colId xmlns:a16="http://schemas.microsoft.com/office/drawing/2014/main" val="1675093251"/>
                    </a:ext>
                  </a:extLst>
                </a:gridCol>
                <a:gridCol w="1343471">
                  <a:extLst>
                    <a:ext uri="{9D8B030D-6E8A-4147-A177-3AD203B41FA5}">
                      <a16:colId xmlns:a16="http://schemas.microsoft.com/office/drawing/2014/main" val="599006159"/>
                    </a:ext>
                  </a:extLst>
                </a:gridCol>
                <a:gridCol w="1558368">
                  <a:extLst>
                    <a:ext uri="{9D8B030D-6E8A-4147-A177-3AD203B41FA5}">
                      <a16:colId xmlns:a16="http://schemas.microsoft.com/office/drawing/2014/main" val="230476556"/>
                    </a:ext>
                  </a:extLst>
                </a:gridCol>
              </a:tblGrid>
              <a:tr h="281011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주요 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668376339"/>
                  </a:ext>
                </a:extLst>
              </a:tr>
              <a:tr h="477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직방 다방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임대인과 중개인 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단독중개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82568219"/>
                  </a:ext>
                </a:extLst>
              </a:tr>
              <a:tr h="281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 err="1"/>
                        <a:t>인가구</a:t>
                      </a:r>
                      <a:endParaRPr lang="ko-KR" altLang="en-US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공동중개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6343704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327E20-8326-4678-93DA-F8EEBE79E8D1}"/>
              </a:ext>
            </a:extLst>
          </p:cNvPr>
          <p:cNvCxnSpPr>
            <a:cxnSpLocks/>
          </p:cNvCxnSpPr>
          <p:nvPr/>
        </p:nvCxnSpPr>
        <p:spPr>
          <a:xfrm>
            <a:off x="6096000" y="365125"/>
            <a:ext cx="0" cy="611731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C:\Users\USER\Desktop\KakaoTalk_20200104_052536816.png">
            <a:extLst>
              <a:ext uri="{FF2B5EF4-FFF2-40B4-BE49-F238E27FC236}">
                <a16:creationId xmlns:a16="http://schemas.microsoft.com/office/drawing/2014/main" id="{BE6CFD4C-3649-40E2-980D-51073B14E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9"/>
          <a:stretch/>
        </p:blipFill>
        <p:spPr bwMode="auto">
          <a:xfrm>
            <a:off x="2086893" y="1604510"/>
            <a:ext cx="3750563" cy="160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7FAFD34-3577-460B-826B-4DAEF0CC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48752552" descr="cif00001">
            <a:extLst>
              <a:ext uri="{FF2B5EF4-FFF2-40B4-BE49-F238E27FC236}">
                <a16:creationId xmlns:a16="http://schemas.microsoft.com/office/drawing/2014/main" id="{95E14F5D-B307-4237-980E-1669F0C4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" y="551537"/>
            <a:ext cx="3253369" cy="14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3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834C2B6-C100-4C53-8E7F-8F3AC1A4F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385478"/>
              </p:ext>
            </p:extLst>
          </p:nvPr>
        </p:nvGraphicFramePr>
        <p:xfrm>
          <a:off x="264166" y="3405067"/>
          <a:ext cx="5476229" cy="200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34">
                  <a:extLst>
                    <a:ext uri="{9D8B030D-6E8A-4147-A177-3AD203B41FA5}">
                      <a16:colId xmlns:a16="http://schemas.microsoft.com/office/drawing/2014/main" val="241644463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99355567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783964335"/>
                    </a:ext>
                  </a:extLst>
                </a:gridCol>
                <a:gridCol w="2153915">
                  <a:extLst>
                    <a:ext uri="{9D8B030D-6E8A-4147-A177-3AD203B41FA5}">
                      <a16:colId xmlns:a16="http://schemas.microsoft.com/office/drawing/2014/main" val="4080694732"/>
                    </a:ext>
                  </a:extLst>
                </a:gridCol>
              </a:tblGrid>
              <a:tr h="6792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주요 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535943825"/>
                  </a:ext>
                </a:extLst>
              </a:tr>
              <a:tr h="679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모두의 집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단독중개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공동중개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4032332345"/>
                  </a:ext>
                </a:extLst>
              </a:tr>
              <a:tr h="441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 err="1"/>
                        <a:t>인가구</a:t>
                      </a:r>
                      <a:endParaRPr lang="ko-KR" altLang="en-US" sz="17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공동중개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556219735"/>
                  </a:ext>
                </a:extLst>
              </a:tr>
            </a:tbl>
          </a:graphicData>
        </a:graphic>
      </p:graphicFrame>
      <p:pic>
        <p:nvPicPr>
          <p:cNvPr id="4" name="Picture 3" descr="C:\Users\USER\Desktop\KakaoTalk_20200104_052632957.png">
            <a:extLst>
              <a:ext uri="{FF2B5EF4-FFF2-40B4-BE49-F238E27FC236}">
                <a16:creationId xmlns:a16="http://schemas.microsoft.com/office/drawing/2014/main" id="{99CDA60B-DDF9-4225-BC9F-9E45C68DB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206" r="10493" b="12091"/>
          <a:stretch/>
        </p:blipFill>
        <p:spPr bwMode="auto">
          <a:xfrm>
            <a:off x="422966" y="609600"/>
            <a:ext cx="26162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62CDB03-9891-4B9B-8339-0B50DC7773A1}"/>
              </a:ext>
            </a:extLst>
          </p:cNvPr>
          <p:cNvSpPr txBox="1">
            <a:spLocks/>
          </p:cNvSpPr>
          <p:nvPr/>
        </p:nvSpPr>
        <p:spPr>
          <a:xfrm>
            <a:off x="6817360" y="457200"/>
            <a:ext cx="4536440" cy="571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고객이 중개수수료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복비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를 지불하지 않는다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부동산이 본인의 매물을 판매하기 때문에 객관성이 떨어진다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임장대행의 수준이 다르다</a:t>
            </a:r>
            <a:r>
              <a:rPr lang="en-US" altLang="ko-KR" dirty="0">
                <a:solidFill>
                  <a:schemeClr val="bg1"/>
                </a:solidFill>
              </a:rPr>
              <a:t>??????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부동산 업자가 직접 </a:t>
            </a:r>
            <a:r>
              <a:rPr lang="ko-KR" altLang="en-US" dirty="0" err="1">
                <a:solidFill>
                  <a:schemeClr val="bg1"/>
                </a:solidFill>
              </a:rPr>
              <a:t>찍어주는식인데</a:t>
            </a:r>
            <a:r>
              <a:rPr lang="ko-KR" altLang="en-US" dirty="0">
                <a:solidFill>
                  <a:schemeClr val="bg1"/>
                </a:solidFill>
              </a:rPr>
              <a:t> 이것은 직방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다방에 올라오는 사진과 </a:t>
            </a:r>
            <a:r>
              <a:rPr lang="ko-KR" altLang="en-US" dirty="0" err="1">
                <a:solidFill>
                  <a:schemeClr val="bg1"/>
                </a:solidFill>
              </a:rPr>
              <a:t>다른점이</a:t>
            </a:r>
            <a:r>
              <a:rPr lang="ko-KR" altLang="en-US" dirty="0">
                <a:solidFill>
                  <a:schemeClr val="bg1"/>
                </a:solidFill>
              </a:rPr>
              <a:t> 없다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우리는 이에 객관성 확보를 하기위해서 매물을 소유하지 않는 중개인이 집을 직접 보러 갑니다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92D050"/>
                </a:solidFill>
              </a:rPr>
              <a:t>매물을 맡은 중개인이 고객의 요구 사항을 전달하는 시스템으로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ko-KR" altLang="en-US" dirty="0">
                <a:solidFill>
                  <a:srgbClr val="92D050"/>
                </a:solidFill>
              </a:rPr>
              <a:t>직방 등의 사진과 크게 다르지 않다</a:t>
            </a:r>
            <a:r>
              <a:rPr lang="en-US" altLang="ko-KR" dirty="0">
                <a:solidFill>
                  <a:srgbClr val="92D050"/>
                </a:solidFill>
              </a:rPr>
              <a:t>. </a:t>
            </a:r>
            <a:r>
              <a:rPr lang="ko-KR" altLang="en-US" dirty="0">
                <a:solidFill>
                  <a:srgbClr val="92D050"/>
                </a:solidFill>
              </a:rPr>
              <a:t>이와 달리</a:t>
            </a:r>
            <a:r>
              <a:rPr lang="en-US" altLang="ko-KR" dirty="0">
                <a:solidFill>
                  <a:srgbClr val="92D050"/>
                </a:solidFill>
              </a:rPr>
              <a:t>, </a:t>
            </a:r>
            <a:r>
              <a:rPr lang="ko-KR" altLang="en-US" dirty="0">
                <a:solidFill>
                  <a:srgbClr val="92D050"/>
                </a:solidFill>
              </a:rPr>
              <a:t>임장 대행을 고객이 요구해야 하는 일이 아닌 주력 서비스로 함으로써 보다 나은 서비스를 제공한다</a:t>
            </a:r>
            <a:r>
              <a:rPr lang="en-US" altLang="ko-KR" dirty="0">
                <a:solidFill>
                  <a:srgbClr val="92D05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92D050"/>
                </a:solidFill>
              </a:rPr>
              <a:t>어떤 매물도 관련되지 않은 중개인이 추천함으로써 객관적인 정보를 고객에게 전달한다</a:t>
            </a:r>
            <a:r>
              <a:rPr lang="en-US" altLang="ko-KR" dirty="0">
                <a:solidFill>
                  <a:srgbClr val="92D050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실질적으로 전국구로 거래가 되지 않는다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trike="sngStrike" dirty="0">
                <a:solidFill>
                  <a:schemeClr val="bg1"/>
                </a:solidFill>
              </a:rPr>
              <a:t>-</a:t>
            </a:r>
            <a:r>
              <a:rPr lang="ko-KR" altLang="en-US" strike="sngStrike" dirty="0">
                <a:solidFill>
                  <a:schemeClr val="bg1"/>
                </a:solidFill>
              </a:rPr>
              <a:t>서울의 경우 활발한듯 싶었으나</a:t>
            </a:r>
            <a:r>
              <a:rPr lang="en-US" altLang="ko-KR" strike="sngStrike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수원 성균관대의 경우 어떠한 견적서도 받지 못하였다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BD1135-900D-4581-8D9E-4AD2DC37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43" y="1403507"/>
            <a:ext cx="3175000" cy="1077595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모두의집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725E0F-9219-45D8-9FF6-C7C8419A2B43}"/>
              </a:ext>
            </a:extLst>
          </p:cNvPr>
          <p:cNvCxnSpPr/>
          <p:nvPr/>
        </p:nvCxnSpPr>
        <p:spPr>
          <a:xfrm>
            <a:off x="6096000" y="365125"/>
            <a:ext cx="0" cy="611731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3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8E92-D349-4094-B5EB-8D89F995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아라바요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FEE2B-BCA7-4570-AFF7-320D7889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집을 직접 확인해주지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복비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666633"/>
                </a:solidFill>
              </a:rPr>
              <a:t>원하는 조건의 매물을 </a:t>
            </a:r>
            <a:r>
              <a:rPr lang="ko-KR" altLang="en-US" dirty="0" err="1">
                <a:solidFill>
                  <a:srgbClr val="666633"/>
                </a:solidFill>
              </a:rPr>
              <a:t>플래너가</a:t>
            </a:r>
            <a:r>
              <a:rPr lang="ko-KR" altLang="en-US" dirty="0">
                <a:solidFill>
                  <a:srgbClr val="666633"/>
                </a:solidFill>
              </a:rPr>
              <a:t> 선별하여 추천한다</a:t>
            </a:r>
            <a:r>
              <a:rPr lang="en-US" altLang="ko-KR" dirty="0">
                <a:solidFill>
                  <a:srgbClr val="666633"/>
                </a:solidFill>
              </a:rPr>
              <a:t>.</a:t>
            </a:r>
          </a:p>
          <a:p>
            <a:endParaRPr lang="en-US" altLang="ko-KR" dirty="0">
              <a:solidFill>
                <a:srgbClr val="666633"/>
              </a:solidFill>
            </a:endParaRPr>
          </a:p>
          <a:p>
            <a:r>
              <a:rPr lang="ko-KR" altLang="en-US" dirty="0">
                <a:solidFill>
                  <a:srgbClr val="666633"/>
                </a:solidFill>
              </a:rPr>
              <a:t>선택한 매물을 </a:t>
            </a:r>
            <a:r>
              <a:rPr lang="ko-KR" altLang="en-US" dirty="0" err="1">
                <a:solidFill>
                  <a:srgbClr val="666633"/>
                </a:solidFill>
              </a:rPr>
              <a:t>플래너와</a:t>
            </a:r>
            <a:r>
              <a:rPr lang="ko-KR" altLang="en-US" dirty="0">
                <a:solidFill>
                  <a:srgbClr val="666633"/>
                </a:solidFill>
              </a:rPr>
              <a:t> 함께 방문하는 시스템으로</a:t>
            </a:r>
            <a:r>
              <a:rPr lang="en-US" altLang="ko-KR" dirty="0">
                <a:solidFill>
                  <a:srgbClr val="666633"/>
                </a:solidFill>
              </a:rPr>
              <a:t>, </a:t>
            </a:r>
            <a:r>
              <a:rPr lang="ko-KR" altLang="en-US" dirty="0">
                <a:solidFill>
                  <a:srgbClr val="666633"/>
                </a:solidFill>
              </a:rPr>
              <a:t>임장을 대행하지 않는다</a:t>
            </a:r>
            <a:r>
              <a:rPr lang="en-US" altLang="ko-KR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666633"/>
                </a:solidFill>
              </a:rPr>
              <a:t>임차인은 </a:t>
            </a:r>
            <a:r>
              <a:rPr lang="ko-KR" altLang="en-US" dirty="0" err="1">
                <a:solidFill>
                  <a:srgbClr val="666633"/>
                </a:solidFill>
              </a:rPr>
              <a:t>플래너에게</a:t>
            </a:r>
            <a:r>
              <a:rPr lang="ko-KR" altLang="en-US" dirty="0">
                <a:solidFill>
                  <a:srgbClr val="666633"/>
                </a:solidFill>
              </a:rPr>
              <a:t> 중개수수료를 지불해야 한다</a:t>
            </a:r>
            <a:r>
              <a:rPr lang="en-US" altLang="ko-KR" dirty="0">
                <a:solidFill>
                  <a:srgbClr val="666633"/>
                </a:solidFill>
              </a:rPr>
              <a:t>.</a:t>
            </a:r>
            <a:endParaRPr lang="ko-KR" altLang="en-US" dirty="0">
              <a:solidFill>
                <a:srgbClr val="66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0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CA62E-BFA2-42D4-8500-64B35F42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41304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집토스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CFE83-B1F0-4EBE-A905-222B560F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3376" cy="4351338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66A3EF-F7FE-4B98-B487-3D64E7875C20}"/>
              </a:ext>
            </a:extLst>
          </p:cNvPr>
          <p:cNvCxnSpPr>
            <a:cxnSpLocks/>
          </p:cNvCxnSpPr>
          <p:nvPr/>
        </p:nvCxnSpPr>
        <p:spPr>
          <a:xfrm>
            <a:off x="6096000" y="198783"/>
            <a:ext cx="0" cy="6294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471F0EE-FF01-4C25-A662-FABC4C8FD95C}"/>
              </a:ext>
            </a:extLst>
          </p:cNvPr>
          <p:cNvSpPr txBox="1">
            <a:spLocks/>
          </p:cNvSpPr>
          <p:nvPr/>
        </p:nvSpPr>
        <p:spPr>
          <a:xfrm>
            <a:off x="6558072" y="457200"/>
            <a:ext cx="4795728" cy="571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집을 대신 확인해준다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집토스는 직접 매물을 소유하고 있지만 우리는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실질적으로 서울에서만 </a:t>
            </a:r>
            <a:r>
              <a:rPr lang="ko-KR" altLang="en-US" dirty="0" err="1"/>
              <a:t>시행중이다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666633"/>
                </a:solidFill>
              </a:rPr>
              <a:t>직접 수집한 매물을 세입자에게 전달하는 시스템으로</a:t>
            </a:r>
            <a:r>
              <a:rPr lang="en-US" altLang="ko-KR" dirty="0">
                <a:solidFill>
                  <a:srgbClr val="666633"/>
                </a:solidFill>
              </a:rPr>
              <a:t>, </a:t>
            </a:r>
            <a:r>
              <a:rPr lang="ko-KR" altLang="en-US" dirty="0">
                <a:solidFill>
                  <a:srgbClr val="666633"/>
                </a:solidFill>
              </a:rPr>
              <a:t>비교적 매물의 양이 적어 직방 등에 비해 매물의 퀄리티가 떨어진다는 평을 받은 바 있다</a:t>
            </a:r>
            <a:r>
              <a:rPr lang="en-US" altLang="ko-KR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666633"/>
                </a:solidFill>
              </a:rPr>
              <a:t>기존 업계에 큰 반발을 일으키고 있다</a:t>
            </a:r>
            <a:r>
              <a:rPr lang="en-US" altLang="ko-KR" dirty="0">
                <a:solidFill>
                  <a:srgbClr val="666633"/>
                </a:solidFill>
              </a:rPr>
              <a:t>.</a:t>
            </a:r>
          </a:p>
          <a:p>
            <a:endParaRPr lang="en-US" altLang="ko-KR" dirty="0">
              <a:solidFill>
                <a:srgbClr val="666633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329308-E279-4874-9F6B-AC973D40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68041"/>
              </p:ext>
            </p:extLst>
          </p:nvPr>
        </p:nvGraphicFramePr>
        <p:xfrm>
          <a:off x="405139" y="3955451"/>
          <a:ext cx="5075820" cy="222151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39214">
                  <a:extLst>
                    <a:ext uri="{9D8B030D-6E8A-4147-A177-3AD203B41FA5}">
                      <a16:colId xmlns:a16="http://schemas.microsoft.com/office/drawing/2014/main" val="827562486"/>
                    </a:ext>
                  </a:extLst>
                </a:gridCol>
                <a:gridCol w="1334767">
                  <a:extLst>
                    <a:ext uri="{9D8B030D-6E8A-4147-A177-3AD203B41FA5}">
                      <a16:colId xmlns:a16="http://schemas.microsoft.com/office/drawing/2014/main" val="1675093251"/>
                    </a:ext>
                  </a:extLst>
                </a:gridCol>
                <a:gridCol w="1343471">
                  <a:extLst>
                    <a:ext uri="{9D8B030D-6E8A-4147-A177-3AD203B41FA5}">
                      <a16:colId xmlns:a16="http://schemas.microsoft.com/office/drawing/2014/main" val="599006159"/>
                    </a:ext>
                  </a:extLst>
                </a:gridCol>
                <a:gridCol w="1558368">
                  <a:extLst>
                    <a:ext uri="{9D8B030D-6E8A-4147-A177-3AD203B41FA5}">
                      <a16:colId xmlns:a16="http://schemas.microsoft.com/office/drawing/2014/main" val="230476556"/>
                    </a:ext>
                  </a:extLst>
                </a:gridCol>
              </a:tblGrid>
              <a:tr h="281011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주요 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668376339"/>
                  </a:ext>
                </a:extLst>
              </a:tr>
              <a:tr h="477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토스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임차인</a:t>
                      </a:r>
                      <a:endParaRPr lang="en-US" altLang="ko-KR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단독중개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수수료 </a:t>
                      </a:r>
                      <a:r>
                        <a:rPr lang="en-US" altLang="ko-KR" sz="2000" dirty="0"/>
                        <a:t>X)</a:t>
                      </a:r>
                      <a:endParaRPr lang="ko-KR" altLang="en-US" sz="2000" dirty="0"/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82568219"/>
                  </a:ext>
                </a:extLst>
              </a:tr>
              <a:tr h="281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 err="1"/>
                        <a:t>인가구</a:t>
                      </a:r>
                      <a:endParaRPr lang="ko-KR" altLang="en-US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공동중개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6343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0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07D7F-BF6F-4DDB-9155-28EC6B88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매물소유부동산의 협력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EA418-B479-4629-8D0B-2FD8A5E9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자취방과 같은 원룸</a:t>
            </a:r>
            <a:r>
              <a:rPr lang="en-US" altLang="ko-KR" dirty="0"/>
              <a:t>,</a:t>
            </a:r>
            <a:r>
              <a:rPr lang="ko-KR" altLang="en-US" dirty="0"/>
              <a:t>오피스텔 매물의 경우에는 집주인이 여러 부동산에 동시에 매물을 내놓아서 먼저 </a:t>
            </a:r>
            <a:r>
              <a:rPr lang="ko-KR" altLang="en-US" dirty="0" err="1"/>
              <a:t>파는곳이</a:t>
            </a:r>
            <a:r>
              <a:rPr lang="ko-KR" altLang="en-US" dirty="0"/>
              <a:t> 소득을 가져가게 되고</a:t>
            </a:r>
            <a:r>
              <a:rPr lang="en-US" altLang="ko-KR" dirty="0"/>
              <a:t>, </a:t>
            </a:r>
            <a:r>
              <a:rPr lang="ko-KR" altLang="en-US" dirty="0"/>
              <a:t>부동산 한곳에만 매물을 내놓은 전속계약 은 거의 이루어지지 않는다</a:t>
            </a:r>
            <a:r>
              <a:rPr lang="en-US" altLang="ko-KR" dirty="0"/>
              <a:t>. </a:t>
            </a:r>
            <a:r>
              <a:rPr lang="ko-KR" altLang="en-US" dirty="0"/>
              <a:t>부동산의 주 수익은 이러한 원룸이 아닌 상가</a:t>
            </a:r>
            <a:r>
              <a:rPr lang="en-US" altLang="ko-KR" dirty="0"/>
              <a:t>,</a:t>
            </a:r>
            <a:r>
              <a:rPr lang="ko-KR" altLang="en-US" dirty="0"/>
              <a:t>아파트 이므로</a:t>
            </a:r>
            <a:r>
              <a:rPr lang="en-US" altLang="ko-KR" dirty="0"/>
              <a:t> </a:t>
            </a:r>
            <a:r>
              <a:rPr lang="ko-KR" altLang="en-US" dirty="0"/>
              <a:t>원룸 </a:t>
            </a:r>
            <a:r>
              <a:rPr lang="ko-KR" altLang="en-US" dirty="0" err="1"/>
              <a:t>같은경우에는</a:t>
            </a:r>
            <a:r>
              <a:rPr lang="ko-KR" altLang="en-US" dirty="0"/>
              <a:t> 고객을 제공해주는 우리 어플을 통하여 단독 중개에서 공동중개가 되더라도 우리 </a:t>
            </a:r>
            <a:r>
              <a:rPr lang="ko-KR" altLang="en-US" dirty="0" err="1"/>
              <a:t>어플을통해서</a:t>
            </a:r>
            <a:r>
              <a:rPr lang="ko-KR" altLang="en-US" dirty="0"/>
              <a:t> 더 많이 파는게 더 도움이 </a:t>
            </a:r>
            <a:r>
              <a:rPr lang="ko-KR" altLang="en-US" dirty="0" err="1"/>
              <a:t>될것같다고</a:t>
            </a:r>
            <a:r>
              <a:rPr lang="ko-KR" altLang="en-US" dirty="0"/>
              <a:t> 현직 부동산 업자분께 자문을 받았다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>
              <a:solidFill>
                <a:srgbClr val="66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2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D0C31-63E9-4944-B79B-BBC28FD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구조를 그리자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3C17F-51B3-4779-8C15-99F71281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5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6FD1-A9BE-40D9-B97E-605CAE9B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16BAE-FBCE-4A32-87B3-99D1F7B4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임장대행비용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87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9CD6D-89DE-4461-8180-95C91ED1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7194A-482D-4D8B-92E3-42727099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7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460</Words>
  <Application>Microsoft Office PowerPoint</Application>
  <PresentationFormat>와이드스크린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맑은 고딕</vt:lpstr>
      <vt:lpstr>Office 테마</vt:lpstr>
      <vt:lpstr>타 플랫폼과의 차이</vt:lpstr>
      <vt:lpstr>PowerPoint 프레젠테이션</vt:lpstr>
      <vt:lpstr>모두의집</vt:lpstr>
      <vt:lpstr>아라바요</vt:lpstr>
      <vt:lpstr>집토스</vt:lpstr>
      <vt:lpstr>매물소유부동산의 협력</vt:lpstr>
      <vt:lpstr>구조를 그리자</vt:lpstr>
      <vt:lpstr>수익</vt:lpstr>
      <vt:lpstr>확장성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 플랫폼과의 차이</dc:title>
  <dc:creator>박 상건</dc:creator>
  <cp:lastModifiedBy>박 상건</cp:lastModifiedBy>
  <cp:revision>13</cp:revision>
  <dcterms:created xsi:type="dcterms:W3CDTF">2020-01-10T13:11:41Z</dcterms:created>
  <dcterms:modified xsi:type="dcterms:W3CDTF">2020-01-10T15:09:41Z</dcterms:modified>
</cp:coreProperties>
</file>