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85" r:id="rId4"/>
    <p:sldId id="308" r:id="rId5"/>
    <p:sldId id="287" r:id="rId6"/>
    <p:sldId id="309" r:id="rId7"/>
    <p:sldId id="266" r:id="rId8"/>
    <p:sldId id="289" r:id="rId9"/>
    <p:sldId id="268" r:id="rId10"/>
    <p:sldId id="269" r:id="rId11"/>
    <p:sldId id="295" r:id="rId12"/>
    <p:sldId id="297" r:id="rId13"/>
    <p:sldId id="300" r:id="rId14"/>
    <p:sldId id="301" r:id="rId15"/>
    <p:sldId id="304" r:id="rId16"/>
    <p:sldId id="302" r:id="rId17"/>
    <p:sldId id="306" r:id="rId18"/>
    <p:sldId id="303" r:id="rId19"/>
    <p:sldId id="307" r:id="rId20"/>
    <p:sldId id="310" r:id="rId21"/>
    <p:sldId id="282" r:id="rId22"/>
    <p:sldId id="283" r:id="rId23"/>
    <p:sldId id="290" r:id="rId24"/>
    <p:sldId id="298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  <p:cmAuthor id="1" name="하나 양" initials="하양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D2B4A9"/>
    <a:srgbClr val="2A5963"/>
    <a:srgbClr val="1B3C3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85836" autoAdjust="0"/>
  </p:normalViewPr>
  <p:slideViewPr>
    <p:cSldViewPr snapToGrid="0" showGuides="1">
      <p:cViewPr>
        <p:scale>
          <a:sx n="75" d="100"/>
          <a:sy n="75" d="100"/>
        </p:scale>
        <p:origin x="-672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414"/>
    </p:cViewPr>
  </p:sorterViewPr>
  <p:notesViewPr>
    <p:cSldViewPr snapToGrid="0"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기타(단기 또는 전세 매물의 부족)</c:v>
                </c:pt>
                <c:pt idx="1">
                  <c:v>먼 거리의 매물을 구해야 해서 거리적 어려움</c:v>
                </c:pt>
                <c:pt idx="2">
                  <c:v>매물을 구하는 과정에서 시간이 오래걸림</c:v>
                </c:pt>
                <c:pt idx="3">
                  <c:v>어려움 없음</c:v>
                </c:pt>
                <c:pt idx="4">
                  <c:v>학교, 직장 등으로 매물을 보러 갈 시간 내기 어려움</c:v>
                </c:pt>
                <c:pt idx="5">
                  <c:v>부동산 관련 지식을 잘 모름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40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0C-480F-A3D7-E2530B773D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8585344"/>
        <c:axId val="95736896"/>
      </c:barChart>
      <c:catAx>
        <c:axId val="3858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500"/>
            </a:pPr>
            <a:endParaRPr lang="ko-KR"/>
          </a:p>
        </c:txPr>
        <c:crossAx val="95736896"/>
        <c:crosses val="autoZero"/>
        <c:auto val="1"/>
        <c:lblAlgn val="ctr"/>
        <c:lblOffset val="100"/>
        <c:noMultiLvlLbl val="0"/>
      </c:catAx>
      <c:valAx>
        <c:axId val="9573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3858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accent6">
              <a:lumMod val="20000"/>
              <a:lumOff val="80000"/>
            </a:schemeClr>
          </a:solidFill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최근 국토교통부는 </a:t>
            </a:r>
            <a:r>
              <a:rPr lang="ko-KR" altLang="en-US" dirty="0" err="1">
                <a:effectLst/>
              </a:rPr>
              <a:t>프롭테크가</a:t>
            </a:r>
            <a:r>
              <a:rPr lang="ko-KR" altLang="en-US" dirty="0">
                <a:effectLst/>
              </a:rPr>
              <a:t> 미래 유망산업이라고 보고 </a:t>
            </a:r>
            <a:r>
              <a:rPr lang="ko-KR" altLang="en-US" dirty="0" err="1">
                <a:effectLst/>
              </a:rPr>
              <a:t>프롭테크가</a:t>
            </a:r>
            <a:r>
              <a:rPr lang="ko-KR" altLang="en-US" dirty="0">
                <a:effectLst/>
              </a:rPr>
              <a:t> 활성화될 수 있도록 건축도면 등 건축물 정보를 개방하겠다고 밝혔습니다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저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프롭테크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맵을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제시하면 레드오션 속에 뛰어드는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느낌이려나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..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..????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그럼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빼버리고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용어 설명만 넣어도 괜찮을 것 같습니다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!!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9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자취방과 같은 원룸</a:t>
            </a:r>
            <a:r>
              <a:rPr lang="en-US" altLang="ko-KR" sz="1200" dirty="0"/>
              <a:t>,</a:t>
            </a:r>
            <a:r>
              <a:rPr lang="ko-KR" altLang="en-US" sz="1200" dirty="0"/>
              <a:t>오피스텔 매물의 경우에는 집주인이 여러 부동산에 동시에 매물을 내놓아서 먼저 </a:t>
            </a:r>
            <a:r>
              <a:rPr lang="ko-KR" altLang="en-US" sz="1200" dirty="0" err="1"/>
              <a:t>파는곳이</a:t>
            </a:r>
            <a:r>
              <a:rPr lang="ko-KR" altLang="en-US" sz="1200" dirty="0"/>
              <a:t> 소득을 가져가게 되고</a:t>
            </a:r>
            <a:r>
              <a:rPr lang="en-US" altLang="ko-KR" sz="1200" dirty="0"/>
              <a:t>, </a:t>
            </a:r>
            <a:r>
              <a:rPr lang="ko-KR" altLang="en-US" sz="1200" dirty="0"/>
              <a:t>부동산 한곳에만 매물을 내놓는 전속계약은 거의 이루어지지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저희의 주 타겟층인 </a:t>
            </a:r>
            <a:r>
              <a:rPr lang="en-US" altLang="ko-KR" sz="1200" dirty="0"/>
              <a:t>1</a:t>
            </a:r>
            <a:r>
              <a:rPr lang="ko-KR" altLang="en-US" sz="1200" dirty="0"/>
              <a:t>인가구의 경우 매매보다 월세시장이 대부분이고 월세시장의 특성상 중개인들은 임차인을 구해오는 것이 핵심입니다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</a:t>
            </a:r>
            <a:r>
              <a:rPr lang="ko-KR" altLang="en-US" sz="1200" dirty="0"/>
              <a:t> 부동산의 주 수익은 이러한 원룸이 아닌 상가</a:t>
            </a:r>
            <a:r>
              <a:rPr lang="en-US" altLang="ko-KR" sz="1200" dirty="0"/>
              <a:t>, </a:t>
            </a:r>
            <a:r>
              <a:rPr lang="ko-KR" altLang="en-US" sz="1200" dirty="0"/>
              <a:t>아파트이므로</a:t>
            </a:r>
            <a:r>
              <a:rPr lang="en-US" altLang="ko-KR" sz="1200" dirty="0"/>
              <a:t> </a:t>
            </a:r>
            <a:r>
              <a:rPr lang="ko-KR" altLang="en-US" sz="1200" dirty="0"/>
              <a:t>원룸같은 경우에는 타 어플과 달리 비싼 광고비를 지불하지 않고도 고객을 제공해주는 우리 어플을 통하는 것이 단독 중개에서 공동중개가 되더라도 우리 어플을 통해서 빠른 고객 유치가 가능해질 수 있기 때문에 거래량이 늘어난다면 더 도움이 될 수 있어 매물 소유 부동산의 협력을 이끌 수 있습니다</a:t>
            </a:r>
            <a:r>
              <a:rPr lang="en-US" altLang="ko-KR" sz="1200" dirty="0"/>
              <a:t>.(</a:t>
            </a:r>
            <a:r>
              <a:rPr lang="ko-KR" altLang="en-US" sz="1200" dirty="0"/>
              <a:t>현직 부동산 업자 분의 자문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부동산 물건 공급업자들에게 특별한 인센티브를 주어 한 플랫폼에 결집시키면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소비자들은 풍부한 매물이 있는 플랫폼에 들어갈 수밖에 없게 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소비자가 새로운 서비스를 이용하는 이유는 비용이 저렴하거나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기존에 받지 못한 새로운 서비스를 제공받을 수 있기 때문이다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5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9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지난 일주일 동안 구글폼을 통해 저희의 서비스와 관련하여 설문조사를 진행한 결과 </a:t>
            </a:r>
            <a:r>
              <a:rPr lang="en-US" altLang="ko-KR" dirty="0"/>
              <a:t>170</a:t>
            </a:r>
            <a:r>
              <a:rPr lang="ko-KR" altLang="en-US" dirty="0"/>
              <a:t>명이 응답하였고 그중 방을 구해본 적이 없는 </a:t>
            </a:r>
            <a:r>
              <a:rPr lang="en-US" altLang="ko-KR" dirty="0"/>
              <a:t>35</a:t>
            </a:r>
            <a:r>
              <a:rPr lang="ko-KR" altLang="en-US" dirty="0"/>
              <a:t>명을 제외하고 나머지 응답자 가운데 다수가 방을 구하는 과정에서 부동산 관련 지식을 알지 못하고 시간적</a:t>
            </a:r>
            <a:r>
              <a:rPr lang="en-US" altLang="ko-KR" dirty="0"/>
              <a:t>, </a:t>
            </a:r>
            <a:r>
              <a:rPr lang="ko-KR" altLang="en-US" dirty="0"/>
              <a:t>거리적 어려움을 겪은 경험이 있는 것으로 나타났습니다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9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이를 바탕으로 저희 어플은 온라인 부동산 플랫폼 중 하나로서 임장대행서비스를 제공하고자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앞서 제시한 설문조사에서 볼 수 있듯이 거리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시간 등의 문제로 방을 구하는 과정에서 어려움을 겪으며 직접 집을 보러 오기 어려운 사람들을 대상으로 하며 이러한 특징을 주로 보이는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인가구가 주요 타겟 고객층입니다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또한 부동산 관련 지식이 부족하여 어려움을 겪는 고객과 더 전문적인 정보 제공을 위하여 공인중개사 자격증을 가진 전문가가 고객이 요청하는 매물을 대신 살펴보고 영상과 세부사항 관련 보고서를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8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서비스 구조를 설명하자면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고객이 원하는 매물에 대한 정보를 요청서로 제출하면 전문가가 그에 맞는 매물을 추천하고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추천 매물 중 대신 가서 정보를 제공받기 원하는 매물을 선택하면 전문가가 대행인이 되어 집주인의 동의를 받은 후 고객 대신 집을 방문하여 집에 관한 영상과 문서 자료 정보를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중개수수료 없이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대행료만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지불하고 서비스를 이용할 수 있으며 방을 구하는 과정에서 시간과 거리적 어려움을 최소화하여 보다 편리한 부동산 거래를 이룰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1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서비스 구조를 설명하자면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고객이 원하는 매물에 대한 정보를 요청서로 제출하면 전문가가 그에 맞는 매물을 추천하고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추천 매물 중 대신 가서 정보를 제공받기 원하는 매물을 선택하면 전문가가 대행인이 되어 집주인의 동의를 받은 후 고객 대신 집을 방문하여 집에 관한 영상과 문서 자료 정보를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중개수수료 없이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대행료만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지불하고 서비스를 이용할 수 있으며 방을 구하는 과정에서 시간과 거리적 어려움을 최소화하여 보다 편리한 부동산 거래를 이룰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1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서비스 구조를 설명하자면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고객이 원하는 매물에 대한 정보를 요청서로 제출하면 전문가가 그에 맞는 매물을 추천하고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추천 매물 중 대신 가서 정보를 제공받기 원하는 매물을 선택하면 전문가가 대행인이 되어 집주인의 동의를 받은 후 고객 대신 집을 방문하여 집에 관한 영상과 문서 자료 정보를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중개수수료 없이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대행료만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지불하고 서비스를 이용할 수 있으며 방을 구하는 과정에서 시간과 거리적 어려움을 최소화하여 보다 편리한 부동산 거래를 이룰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1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1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7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7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3447259-443F-4405-BEF2-8A389053E366}"/>
              </a:ext>
            </a:extLst>
          </p:cNvPr>
          <p:cNvSpPr/>
          <p:nvPr userDrawn="1"/>
        </p:nvSpPr>
        <p:spPr>
          <a:xfrm>
            <a:off x="48276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AE1C1E9-D575-403C-B22E-768C6E633C1E}"/>
              </a:ext>
            </a:extLst>
          </p:cNvPr>
          <p:cNvSpPr/>
          <p:nvPr userDrawn="1"/>
        </p:nvSpPr>
        <p:spPr>
          <a:xfrm>
            <a:off x="4997451" y="0"/>
            <a:ext cx="7194550" cy="6857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EE00006A-9C5B-4034-80C3-4DCD9B407E74}"/>
              </a:ext>
            </a:extLst>
          </p:cNvPr>
          <p:cNvSpPr/>
          <p:nvPr userDrawn="1"/>
        </p:nvSpPr>
        <p:spPr>
          <a:xfrm>
            <a:off x="979181" y="1649902"/>
            <a:ext cx="3007784" cy="3308562"/>
          </a:xfrm>
          <a:prstGeom prst="frame">
            <a:avLst>
              <a:gd name="adj1" fmla="val 9044"/>
            </a:avLst>
          </a:prstGeom>
          <a:solidFill>
            <a:schemeClr val="tx2">
              <a:lumMod val="50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423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704493"/>
            <a:ext cx="4643120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2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97" y="644873"/>
            <a:ext cx="4905605" cy="68704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2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xmlns="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2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26C789-CA63-42BB-AB81-B913413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5738" y="471870"/>
            <a:ext cx="7900525" cy="17790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00" y="2313775"/>
            <a:ext cx="4320760" cy="396325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5000" y="2303615"/>
            <a:ext cx="4320760" cy="396325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918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5738" y="431230"/>
            <a:ext cx="7900525" cy="1779076"/>
          </a:xfrm>
        </p:spPr>
        <p:txBody>
          <a:bodyPr/>
          <a:lstStyle>
            <a:lvl1pPr>
              <a:defRPr sz="36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22" y="2890163"/>
            <a:ext cx="3570876" cy="360295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894502" y="2890163"/>
            <a:ext cx="3570876" cy="360295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7862" y="2890163"/>
            <a:ext cx="3570876" cy="360295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1382" y="2330904"/>
            <a:ext cx="3570876" cy="535556"/>
          </a:xfrm>
        </p:spPr>
        <p:txBody>
          <a:bodyPr/>
          <a:lstStyle>
            <a:lvl1pPr>
              <a:defRPr>
                <a:latin typeface="아리따-돋움(OTF)-Medium" pitchFamily="18" charset="-127"/>
                <a:ea typeface="아리따-돋움(OTF)-Mediu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904662" y="2330904"/>
            <a:ext cx="3570876" cy="535556"/>
          </a:xfrm>
        </p:spPr>
        <p:txBody>
          <a:bodyPr/>
          <a:lstStyle>
            <a:lvl1pPr>
              <a:defRPr>
                <a:latin typeface="아리따-돋움(OTF)-Medium" pitchFamily="18" charset="-127"/>
                <a:ea typeface="아리따-돋움(OTF)-Mediu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</a:t>
            </a:r>
            <a:r>
              <a:rPr lang="ko-KR" altLang="en-US" dirty="0" smtClean="0"/>
              <a:t>편집하려면 클릭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08022" y="2330904"/>
            <a:ext cx="3570876" cy="535556"/>
          </a:xfrm>
        </p:spPr>
        <p:txBody>
          <a:bodyPr/>
          <a:lstStyle>
            <a:lvl1pPr>
              <a:defRPr>
                <a:latin typeface="아리따-돋움(OTF)-Medium" pitchFamily="18" charset="-127"/>
                <a:ea typeface="아리따-돋움(OTF)-Mediu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47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B3F7D7-AE6F-4576-8032-1C332E4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8" y="457200"/>
            <a:ext cx="3932237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FA85EA-611B-4497-8FD9-08803F3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D3B0218-4571-4707-AB5E-534A5FDC3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28" y="23622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2092960"/>
            <a:ext cx="3962400" cy="25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7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  <p:sldLayoutId id="2147483657" r:id="rId6"/>
    <p:sldLayoutId id="2147483659" r:id="rId7"/>
    <p:sldLayoutId id="2147483660" r:id="rId8"/>
    <p:sldLayoutId id="2147483658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2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xmlns="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2953039" y="8227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8800" dirty="0" smtClean="0">
                <a:latin typeface="아리따-돋움(OTF)-Bold" pitchFamily="18" charset="-127"/>
                <a:ea typeface="아리따-돋움(OTF)-Bold" pitchFamily="18" charset="-127"/>
              </a:rPr>
              <a:t>자취방</a:t>
            </a:r>
            <a:r>
              <a:rPr lang="ko-KR" altLang="en-US" sz="8800" dirty="0">
                <a:latin typeface="아리따-돋움(OTF)-Bold" pitchFamily="18" charset="-127"/>
                <a:ea typeface="아리따-돋움(OTF)-Bold" pitchFamily="18" charset="-127"/>
              </a:rPr>
              <a:t>구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 smtClean="0"/>
              <a:t>김진하 양하나 박상건 박우희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4C506E3-A55D-4E94-9447-1345B9C65E4D}"/>
              </a:ext>
            </a:extLst>
          </p:cNvPr>
          <p:cNvSpPr/>
          <p:nvPr/>
        </p:nvSpPr>
        <p:spPr>
          <a:xfrm>
            <a:off x="9075709" y="605314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460B961-BF38-42FE-BAD1-F191D657BA3E}"/>
              </a:ext>
            </a:extLst>
          </p:cNvPr>
          <p:cNvGrpSpPr/>
          <p:nvPr/>
        </p:nvGrpSpPr>
        <p:grpSpPr>
          <a:xfrm>
            <a:off x="1844943" y="1867072"/>
            <a:ext cx="8445495" cy="4139221"/>
            <a:chOff x="514350" y="447675"/>
            <a:chExt cx="4333875" cy="2124075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225755E7-EC34-47E3-BD99-90A881EC9AE5}"/>
                </a:ext>
              </a:extLst>
            </p:cNvPr>
            <p:cNvSpPr/>
            <p:nvPr/>
          </p:nvSpPr>
          <p:spPr>
            <a:xfrm>
              <a:off x="514350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E956E7D3-B9ED-4485-80E0-B0F7AD30525C}"/>
                </a:ext>
              </a:extLst>
            </p:cNvPr>
            <p:cNvSpPr/>
            <p:nvPr/>
          </p:nvSpPr>
          <p:spPr>
            <a:xfrm>
              <a:off x="1491998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70069662-C70A-4A26-ACE8-00560455AFDC}"/>
                </a:ext>
              </a:extLst>
            </p:cNvPr>
            <p:cNvSpPr/>
            <p:nvPr/>
          </p:nvSpPr>
          <p:spPr>
            <a:xfrm>
              <a:off x="339796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EE9E6D2-06FB-495A-8E8C-240BD677B35B}"/>
                </a:ext>
              </a:extLst>
            </p:cNvPr>
            <p:cNvSpPr/>
            <p:nvPr/>
          </p:nvSpPr>
          <p:spPr>
            <a:xfrm>
              <a:off x="433973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42069543-8B3F-48B7-8613-62EA66C10439}"/>
                </a:ext>
              </a:extLst>
            </p:cNvPr>
            <p:cNvSpPr/>
            <p:nvPr/>
          </p:nvSpPr>
          <p:spPr>
            <a:xfrm>
              <a:off x="2429284" y="203100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C8F7465F-0682-422F-93B2-4796D18E534F}"/>
                </a:ext>
              </a:extLst>
            </p:cNvPr>
            <p:cNvSpPr/>
            <p:nvPr/>
          </p:nvSpPr>
          <p:spPr>
            <a:xfrm>
              <a:off x="2429284" y="44767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원호 97">
            <a:extLst>
              <a:ext uri="{FF2B5EF4-FFF2-40B4-BE49-F238E27FC236}">
                <a16:creationId xmlns="" xmlns:a16="http://schemas.microsoft.com/office/drawing/2014/main" id="{012CAFDD-2081-4EE7-B963-7E93162C0713}"/>
              </a:ext>
            </a:extLst>
          </p:cNvPr>
          <p:cNvSpPr/>
          <p:nvPr/>
        </p:nvSpPr>
        <p:spPr>
          <a:xfrm rot="19065288">
            <a:off x="2411717" y="3382165"/>
            <a:ext cx="1600314" cy="1391588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=""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16200000" flipV="1">
            <a:off x="3950116" y="3943613"/>
            <a:ext cx="1871221" cy="1704676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원호 100">
            <a:extLst>
              <a:ext uri="{FF2B5EF4-FFF2-40B4-BE49-F238E27FC236}">
                <a16:creationId xmlns="" xmlns:a16="http://schemas.microsoft.com/office/drawing/2014/main" id="{25E707D6-258D-4509-937E-5C6A9D9C861E}"/>
              </a:ext>
            </a:extLst>
          </p:cNvPr>
          <p:cNvSpPr/>
          <p:nvPr/>
        </p:nvSpPr>
        <p:spPr>
          <a:xfrm rot="6097793">
            <a:off x="5727051" y="3251810"/>
            <a:ext cx="2250632" cy="2141789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035" y="960543"/>
            <a:ext cx="5745337" cy="567808"/>
          </a:xfrm>
        </p:spPr>
        <p:txBody>
          <a:bodyPr/>
          <a:lstStyle/>
          <a:p>
            <a:r>
              <a:rPr lang="ko-KR" altLang="en-US" dirty="0" smtClean="0"/>
              <a:t>고객으로부터 의뢰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매물추천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 smtClean="0"/>
              <a:t>자취방구 서비스 구조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altLang="ko-KR" b="0" dirty="0" smtClean="0"/>
              <a:t>1. </a:t>
            </a:r>
            <a:r>
              <a:rPr lang="ko-KR" altLang="en-US" b="0" dirty="0" smtClean="0"/>
              <a:t>고객 의뢰       </a:t>
            </a:r>
            <a:r>
              <a:rPr lang="en-US" altLang="ko-KR" b="0" dirty="0" smtClean="0"/>
              <a:t>2. </a:t>
            </a:r>
            <a:r>
              <a:rPr lang="ko-KR" altLang="en-US" b="0" dirty="0" smtClean="0"/>
              <a:t>매물추천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3-a.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정보제공 동의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3-b.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임장대행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4.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계</a:t>
            </a:r>
            <a:r>
              <a:rPr lang="ko-KR" altLang="en-US" b="0" dirty="0">
                <a:solidFill>
                  <a:schemeClr val="tx2">
                    <a:lumMod val="50000"/>
                    <a:alpha val="40000"/>
                  </a:schemeClr>
                </a:solidFill>
              </a:rPr>
              <a:t>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6607" y="216311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부동산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46127" y="524858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대행인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4592" y="3714301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고객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6759" y="353668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자취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방구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90406" y="37160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sz="24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299529" y="3543289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집주인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세입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509349" y="2883369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견적서 제공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02026" y="531438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매물확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인</a:t>
            </a:r>
          </a:p>
        </p:txBody>
      </p:sp>
      <p:sp>
        <p:nvSpPr>
          <p:cNvPr id="150" name="부제목 4"/>
          <p:cNvSpPr txBox="1">
            <a:spLocks/>
          </p:cNvSpPr>
          <p:nvPr/>
        </p:nvSpPr>
        <p:spPr>
          <a:xfrm>
            <a:off x="300037" y="178460"/>
            <a:ext cx="3365727" cy="244368"/>
          </a:xfrm>
          <a:prstGeom prst="plaqu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0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smtClean="0"/>
              <a:t>자취방구 서비스 구조</a:t>
            </a:r>
            <a:endParaRPr lang="ko-KR" altLang="en-US" sz="1500"/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45712D54-7D45-4D70-B4DE-7103F2517CF7}"/>
              </a:ext>
            </a:extLst>
          </p:cNvPr>
          <p:cNvGrpSpPr/>
          <p:nvPr/>
        </p:nvGrpSpPr>
        <p:grpSpPr>
          <a:xfrm rot="2464433">
            <a:off x="4867597" y="5608003"/>
            <a:ext cx="1072613" cy="1035846"/>
            <a:chOff x="8922471" y="2580770"/>
            <a:chExt cx="605462" cy="584707"/>
          </a:xfrm>
        </p:grpSpPr>
        <p:sp>
          <p:nvSpPr>
            <p:cNvPr id="25" name="원호 24">
              <a:extLst>
                <a:ext uri="{FF2B5EF4-FFF2-40B4-BE49-F238E27FC236}">
                  <a16:creationId xmlns="" xmlns:a16="http://schemas.microsoft.com/office/drawing/2014/main" id="{7D396C85-2D2A-4D42-A867-95C9C06D327C}"/>
                </a:ext>
              </a:extLst>
            </p:cNvPr>
            <p:cNvSpPr/>
            <p:nvPr/>
          </p:nvSpPr>
          <p:spPr>
            <a:xfrm rot="2924877">
              <a:off x="8956842" y="2622617"/>
              <a:ext cx="508489" cy="577232"/>
            </a:xfrm>
            <a:prstGeom prst="arc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C7D54EDD-F201-477E-B557-9F3313F6824D}"/>
                </a:ext>
              </a:extLst>
            </p:cNvPr>
            <p:cNvGrpSpPr/>
            <p:nvPr/>
          </p:nvGrpSpPr>
          <p:grpSpPr>
            <a:xfrm>
              <a:off x="8950701" y="2580770"/>
              <a:ext cx="577232" cy="577232"/>
              <a:chOff x="8950701" y="2580770"/>
              <a:chExt cx="577232" cy="577232"/>
            </a:xfrm>
          </p:grpSpPr>
          <p:sp>
            <p:nvSpPr>
              <p:cNvPr id="27" name="원호 26">
                <a:extLst>
                  <a:ext uri="{FF2B5EF4-FFF2-40B4-BE49-F238E27FC236}">
                    <a16:creationId xmlns="" xmlns:a16="http://schemas.microsoft.com/office/drawing/2014/main" id="{F8BFCA2F-0983-4CD6-BC5E-04D78BEE10B6}"/>
                  </a:ext>
                </a:extLst>
              </p:cNvPr>
              <p:cNvSpPr/>
              <p:nvPr/>
            </p:nvSpPr>
            <p:spPr>
              <a:xfrm rot="8324877">
                <a:off x="8955825" y="2580770"/>
                <a:ext cx="508489" cy="577232"/>
              </a:xfrm>
              <a:prstGeom prst="arc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="" xmlns:a16="http://schemas.microsoft.com/office/drawing/2014/main" id="{54B778F5-E350-49F2-A89C-8F78C7720F7B}"/>
                  </a:ext>
                </a:extLst>
              </p:cNvPr>
              <p:cNvSpPr/>
              <p:nvPr/>
            </p:nvSpPr>
            <p:spPr>
              <a:xfrm rot="13724877">
                <a:off x="8985072" y="2555119"/>
                <a:ext cx="508489" cy="577232"/>
              </a:xfrm>
              <a:prstGeom prst="arc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813875" y="613869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추천 리스트 작성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16200000" flipH="1">
            <a:off x="4425019" y="3682139"/>
            <a:ext cx="1871221" cy="1704676"/>
          </a:xfrm>
          <a:prstGeom prst="arc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06C6A811-76B5-4661-A00A-84C5596D84C9}"/>
              </a:ext>
            </a:extLst>
          </p:cNvPr>
          <p:cNvSpPr/>
          <p:nvPr/>
        </p:nvSpPr>
        <p:spPr>
          <a:xfrm rot="8462263">
            <a:off x="2567864" y="3128243"/>
            <a:ext cx="1760345" cy="1530747"/>
          </a:xfrm>
          <a:prstGeom prst="arc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6905" y="516922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2"/>
                </a:solidFill>
                <a:latin typeface="아리따-돋움(OTF)-Medium" pitchFamily="18" charset="-127"/>
                <a:ea typeface="아리따-돋움(OTF)-Medium" pitchFamily="18" charset="-127"/>
              </a:rPr>
              <a:t>매물 추천</a:t>
            </a:r>
            <a:endParaRPr lang="ko-KR" altLang="en-US" sz="2400" dirty="0">
              <a:solidFill>
                <a:schemeClr val="accent2"/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460B961-BF38-42FE-BAD1-F191D657BA3E}"/>
              </a:ext>
            </a:extLst>
          </p:cNvPr>
          <p:cNvGrpSpPr/>
          <p:nvPr/>
        </p:nvGrpSpPr>
        <p:grpSpPr>
          <a:xfrm>
            <a:off x="1844943" y="1867072"/>
            <a:ext cx="8445495" cy="4139221"/>
            <a:chOff x="514350" y="447675"/>
            <a:chExt cx="4333875" cy="2124075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225755E7-EC34-47E3-BD99-90A881EC9AE5}"/>
                </a:ext>
              </a:extLst>
            </p:cNvPr>
            <p:cNvSpPr/>
            <p:nvPr/>
          </p:nvSpPr>
          <p:spPr>
            <a:xfrm>
              <a:off x="514350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E956E7D3-B9ED-4485-80E0-B0F7AD30525C}"/>
                </a:ext>
              </a:extLst>
            </p:cNvPr>
            <p:cNvSpPr/>
            <p:nvPr/>
          </p:nvSpPr>
          <p:spPr>
            <a:xfrm>
              <a:off x="1491998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70069662-C70A-4A26-ACE8-00560455AFDC}"/>
                </a:ext>
              </a:extLst>
            </p:cNvPr>
            <p:cNvSpPr/>
            <p:nvPr/>
          </p:nvSpPr>
          <p:spPr>
            <a:xfrm>
              <a:off x="339796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EE9E6D2-06FB-495A-8E8C-240BD677B35B}"/>
                </a:ext>
              </a:extLst>
            </p:cNvPr>
            <p:cNvSpPr/>
            <p:nvPr/>
          </p:nvSpPr>
          <p:spPr>
            <a:xfrm>
              <a:off x="433973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42069543-8B3F-48B7-8613-62EA66C10439}"/>
                </a:ext>
              </a:extLst>
            </p:cNvPr>
            <p:cNvSpPr/>
            <p:nvPr/>
          </p:nvSpPr>
          <p:spPr>
            <a:xfrm>
              <a:off x="2429284" y="203100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C8F7465F-0682-422F-93B2-4796D18E534F}"/>
                </a:ext>
              </a:extLst>
            </p:cNvPr>
            <p:cNvSpPr/>
            <p:nvPr/>
          </p:nvSpPr>
          <p:spPr>
            <a:xfrm>
              <a:off x="2429284" y="44767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0" name="원호 99">
            <a:extLst>
              <a:ext uri="{FF2B5EF4-FFF2-40B4-BE49-F238E27FC236}">
                <a16:creationId xmlns=""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5400000" flipH="1">
            <a:off x="3957659" y="4017419"/>
            <a:ext cx="1871221" cy="1704676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" y="960543"/>
            <a:ext cx="4748213" cy="567808"/>
          </a:xfrm>
        </p:spPr>
        <p:txBody>
          <a:bodyPr/>
          <a:lstStyle/>
          <a:p>
            <a:r>
              <a:rPr lang="ko-KR" altLang="en-US" dirty="0" smtClean="0"/>
              <a:t>정보제공 동의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1.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고객 의뢰 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2.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매물추천      </a:t>
            </a:r>
            <a:r>
              <a:rPr lang="en-US" altLang="ko-KR" b="0" dirty="0" smtClean="0"/>
              <a:t>3-a. </a:t>
            </a:r>
            <a:r>
              <a:rPr lang="ko-KR" altLang="en-US" b="0" dirty="0" smtClean="0"/>
              <a:t>정보제공 동의      </a:t>
            </a:r>
            <a:r>
              <a:rPr lang="en-US" altLang="ko-KR" b="0" dirty="0" smtClean="0"/>
              <a:t>3-b. </a:t>
            </a:r>
            <a:r>
              <a:rPr lang="ko-KR" altLang="en-US" b="0" dirty="0" smtClean="0"/>
              <a:t>임장대행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4.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계</a:t>
            </a:r>
            <a:r>
              <a:rPr lang="ko-KR" altLang="en-US" b="0" dirty="0">
                <a:solidFill>
                  <a:schemeClr val="tx2">
                    <a:lumMod val="50000"/>
                    <a:alpha val="40000"/>
                  </a:schemeClr>
                </a:solidFill>
              </a:rPr>
              <a:t>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6607" y="216311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부동산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46127" y="524858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대행인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4592" y="3714301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고객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6759" y="353668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자취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방구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90406" y="37160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sz="24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299529" y="3543289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집주인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세입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044497" y="2834738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매물 임장대행 요청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98249" y="256326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3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정보제공 동의 요구</a:t>
            </a:r>
            <a:endParaRPr lang="ko-KR" altLang="en-US" sz="2400" dirty="0">
              <a:solidFill>
                <a:schemeClr val="accent3">
                  <a:lumMod val="5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="" xmlns:a16="http://schemas.microsoft.com/office/drawing/2014/main" id="{012CAFDD-2081-4EE7-B963-7E93162C0713}"/>
              </a:ext>
            </a:extLst>
          </p:cNvPr>
          <p:cNvSpPr/>
          <p:nvPr/>
        </p:nvSpPr>
        <p:spPr>
          <a:xfrm rot="19065288">
            <a:off x="2411717" y="3382165"/>
            <a:ext cx="1600314" cy="1391588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6049DF22-DC98-4FC9-AB96-E56873D0A038}"/>
              </a:ext>
            </a:extLst>
          </p:cNvPr>
          <p:cNvSpPr/>
          <p:nvPr/>
        </p:nvSpPr>
        <p:spPr>
          <a:xfrm rot="1409957" flipH="1">
            <a:off x="5987960" y="3120056"/>
            <a:ext cx="5117383" cy="4997430"/>
          </a:xfrm>
          <a:prstGeom prst="arc">
            <a:avLst>
              <a:gd name="adj1" fmla="val 16200000"/>
              <a:gd name="adj2" fmla="val 263866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06C6A811-76B5-4661-A00A-84C5596D84C9}"/>
              </a:ext>
            </a:extLst>
          </p:cNvPr>
          <p:cNvSpPr/>
          <p:nvPr/>
        </p:nvSpPr>
        <p:spPr>
          <a:xfrm rot="8462263">
            <a:off x="2567864" y="3128243"/>
            <a:ext cx="1760345" cy="1530747"/>
          </a:xfrm>
          <a:prstGeom prst="arc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9EC7F22B-63E4-4300-BCF8-880CE26A3413}"/>
              </a:ext>
            </a:extLst>
          </p:cNvPr>
          <p:cNvSpPr/>
          <p:nvPr/>
        </p:nvSpPr>
        <p:spPr>
          <a:xfrm rot="1452172" flipV="1">
            <a:off x="4800994" y="961064"/>
            <a:ext cx="5578823" cy="5164448"/>
          </a:xfrm>
          <a:prstGeom prst="arc">
            <a:avLst>
              <a:gd name="adj1" fmla="val 16200000"/>
              <a:gd name="adj2" fmla="val 263866"/>
            </a:avLst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16200000" flipH="1">
            <a:off x="4425019" y="3682139"/>
            <a:ext cx="1871221" cy="1704676"/>
          </a:xfrm>
          <a:prstGeom prst="arc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8249" y="6177371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아리따-돋움(OTF)-Medium" pitchFamily="18" charset="-127"/>
                <a:ea typeface="아리따-돋움(OTF)-Medium" pitchFamily="18" charset="-127"/>
              </a:rPr>
              <a:t>제공 가능한 정보 범위 제시</a:t>
            </a:r>
            <a:endParaRPr lang="ko-KR" altLang="en-US" sz="2400" dirty="0">
              <a:solidFill>
                <a:schemeClr val="accent2"/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부제목 4"/>
          <p:cNvSpPr txBox="1">
            <a:spLocks/>
          </p:cNvSpPr>
          <p:nvPr/>
        </p:nvSpPr>
        <p:spPr>
          <a:xfrm>
            <a:off x="300037" y="178460"/>
            <a:ext cx="3365727" cy="244368"/>
          </a:xfrm>
          <a:prstGeom prst="plaqu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0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smtClean="0"/>
              <a:t>자취방구 서비스 구조</a:t>
            </a:r>
            <a:endParaRPr lang="ko-KR" altLang="en-US" sz="15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5EE70F90-25FB-4A89-93B8-C75C0EEBD419}"/>
              </a:ext>
            </a:extLst>
          </p:cNvPr>
          <p:cNvCxnSpPr/>
          <p:nvPr/>
        </p:nvCxnSpPr>
        <p:spPr>
          <a:xfrm flipV="1">
            <a:off x="6070813" y="3024931"/>
            <a:ext cx="2061" cy="17336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70813" y="317897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아리따-돋움(OTF)-Medium" pitchFamily="18" charset="-127"/>
                <a:ea typeface="아리따-돋움(OTF)-Medium" pitchFamily="18" charset="-127"/>
              </a:rPr>
              <a:t>임장</a:t>
            </a:r>
            <a:endParaRPr lang="ko-KR" altLang="en-US" sz="2400" dirty="0">
              <a:solidFill>
                <a:schemeClr val="accent1"/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16200000" flipH="1">
            <a:off x="4272619" y="3834539"/>
            <a:ext cx="1871221" cy="1704676"/>
          </a:xfrm>
          <a:prstGeom prst="arc">
            <a:avLst/>
          </a:prstGeom>
          <a:ln w="254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="" xmlns:a16="http://schemas.microsoft.com/office/drawing/2014/main" id="{06C6A811-76B5-4661-A00A-84C5596D84C9}"/>
              </a:ext>
            </a:extLst>
          </p:cNvPr>
          <p:cNvSpPr/>
          <p:nvPr/>
        </p:nvSpPr>
        <p:spPr>
          <a:xfrm rot="8462263">
            <a:off x="2557704" y="3290803"/>
            <a:ext cx="1760345" cy="1530747"/>
          </a:xfrm>
          <a:prstGeom prst="arc">
            <a:avLst/>
          </a:prstGeom>
          <a:ln w="254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7839" y="5411197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아리따-돋움(OTF)-Medium" pitchFamily="18" charset="-127"/>
                <a:ea typeface="아리따-돋움(OTF)-Medium" pitchFamily="18" charset="-127"/>
              </a:rPr>
              <a:t>임장대행정보 제공</a:t>
            </a:r>
            <a:endParaRPr lang="ko-KR" altLang="en-US" sz="2400" dirty="0">
              <a:solidFill>
                <a:schemeClr val="tx2"/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3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9261482" y="3373310"/>
            <a:ext cx="1046681" cy="11064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549609" y="1830579"/>
            <a:ext cx="1046681" cy="11064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7057" y="3376282"/>
            <a:ext cx="1046681" cy="11064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460B961-BF38-42FE-BAD1-F191D657BA3E}"/>
              </a:ext>
            </a:extLst>
          </p:cNvPr>
          <p:cNvGrpSpPr/>
          <p:nvPr/>
        </p:nvGrpSpPr>
        <p:grpSpPr>
          <a:xfrm>
            <a:off x="1844943" y="1867072"/>
            <a:ext cx="8445495" cy="4139221"/>
            <a:chOff x="514350" y="447675"/>
            <a:chExt cx="4333875" cy="2124075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225755E7-EC34-47E3-BD99-90A881EC9AE5}"/>
                </a:ext>
              </a:extLst>
            </p:cNvPr>
            <p:cNvSpPr/>
            <p:nvPr/>
          </p:nvSpPr>
          <p:spPr>
            <a:xfrm>
              <a:off x="514350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E956E7D3-B9ED-4485-80E0-B0F7AD30525C}"/>
                </a:ext>
              </a:extLst>
            </p:cNvPr>
            <p:cNvSpPr/>
            <p:nvPr/>
          </p:nvSpPr>
          <p:spPr>
            <a:xfrm>
              <a:off x="1491998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70069662-C70A-4A26-ACE8-00560455AFDC}"/>
                </a:ext>
              </a:extLst>
            </p:cNvPr>
            <p:cNvSpPr/>
            <p:nvPr/>
          </p:nvSpPr>
          <p:spPr>
            <a:xfrm>
              <a:off x="339796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4EE9E6D2-06FB-495A-8E8C-240BD677B35B}"/>
                </a:ext>
              </a:extLst>
            </p:cNvPr>
            <p:cNvSpPr/>
            <p:nvPr/>
          </p:nvSpPr>
          <p:spPr>
            <a:xfrm>
              <a:off x="4339732" y="1239340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42069543-8B3F-48B7-8613-62EA66C10439}"/>
                </a:ext>
              </a:extLst>
            </p:cNvPr>
            <p:cNvSpPr/>
            <p:nvPr/>
          </p:nvSpPr>
          <p:spPr>
            <a:xfrm>
              <a:off x="2429284" y="203100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C8F7465F-0682-422F-93B2-4796D18E534F}"/>
                </a:ext>
              </a:extLst>
            </p:cNvPr>
            <p:cNvSpPr/>
            <p:nvPr/>
          </p:nvSpPr>
          <p:spPr>
            <a:xfrm>
              <a:off x="2429284" y="447675"/>
              <a:ext cx="508493" cy="540745"/>
            </a:xfrm>
            <a:prstGeom prst="ellipse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" y="960543"/>
            <a:ext cx="4748213" cy="567808"/>
          </a:xfrm>
        </p:spPr>
        <p:txBody>
          <a:bodyPr/>
          <a:lstStyle/>
          <a:p>
            <a:r>
              <a:rPr lang="ko-KR" altLang="en-US" dirty="0" smtClean="0"/>
              <a:t>계약 요청 및 </a:t>
            </a:r>
            <a:r>
              <a:rPr lang="ko-KR" alt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계약</a:t>
            </a:r>
            <a:endParaRPr lang="ko-KR" altLang="en-US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4"/>
          </p:nvPr>
        </p:nvSpPr>
        <p:spPr>
          <a:xfrm>
            <a:off x="300037" y="178460"/>
            <a:ext cx="3365727" cy="244368"/>
          </a:xfrm>
        </p:spPr>
        <p:txBody>
          <a:bodyPr/>
          <a:lstStyle/>
          <a:p>
            <a:r>
              <a:rPr lang="ko-KR" altLang="en-US" sz="1500" dirty="0" smtClean="0"/>
              <a:t>자취방구 서비스 구조</a:t>
            </a:r>
            <a:endParaRPr lang="ko-KR" altLang="en-US" sz="15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1.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고객 의뢰 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2.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매물추천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3-a.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정보제공 동의      </a:t>
            </a:r>
            <a:r>
              <a:rPr lang="en-US" altLang="ko-KR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3-b. </a:t>
            </a:r>
            <a:r>
              <a:rPr lang="ko-KR" altLang="en-US" b="0" dirty="0" smtClean="0">
                <a:solidFill>
                  <a:schemeClr val="tx2">
                    <a:lumMod val="50000"/>
                    <a:alpha val="40000"/>
                  </a:schemeClr>
                </a:solidFill>
              </a:rPr>
              <a:t>임장대행      </a:t>
            </a:r>
            <a:r>
              <a:rPr lang="en-US" altLang="ko-KR" b="0" dirty="0" smtClean="0"/>
              <a:t>4. </a:t>
            </a:r>
            <a:r>
              <a:rPr lang="ko-KR" altLang="en-US" b="0" dirty="0" smtClean="0"/>
              <a:t>계</a:t>
            </a:r>
            <a:r>
              <a:rPr lang="ko-KR" altLang="en-US" b="0" dirty="0"/>
              <a:t>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6607" y="216311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부동산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46127" y="524858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대행인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4592" y="3714301"/>
            <a:ext cx="731290" cy="461665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고객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6759" y="353668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자취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방구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90406" y="37160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한</a:t>
            </a:r>
            <a:r>
              <a:rPr lang="ko-KR" altLang="en-US" sz="24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방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299529" y="369568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집주인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DB33AB56-9958-490E-A51D-85C2792C76C6}"/>
              </a:ext>
            </a:extLst>
          </p:cNvPr>
          <p:cNvCxnSpPr/>
          <p:nvPr/>
        </p:nvCxnSpPr>
        <p:spPr>
          <a:xfrm>
            <a:off x="2978881" y="3909174"/>
            <a:ext cx="638079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E0AC692E-1829-4BB7-A48B-7AC670679FE3}"/>
              </a:ext>
            </a:extLst>
          </p:cNvPr>
          <p:cNvCxnSpPr/>
          <p:nvPr/>
        </p:nvCxnSpPr>
        <p:spPr>
          <a:xfrm flipV="1">
            <a:off x="4714510" y="2624783"/>
            <a:ext cx="831617" cy="91850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19E0DB9-761F-4961-B50B-44EE21B5B5EC}"/>
              </a:ext>
            </a:extLst>
          </p:cNvPr>
          <p:cNvCxnSpPr/>
          <p:nvPr/>
        </p:nvCxnSpPr>
        <p:spPr>
          <a:xfrm>
            <a:off x="4613697" y="4463562"/>
            <a:ext cx="932430" cy="65707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777" y="2987138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6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계약 요청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EE70F90-25FB-4A89-93B8-C75C0EEBD419}"/>
              </a:ext>
            </a:extLst>
          </p:cNvPr>
          <p:cNvCxnSpPr/>
          <p:nvPr/>
        </p:nvCxnSpPr>
        <p:spPr>
          <a:xfrm flipH="1" flipV="1">
            <a:off x="6804394" y="2442302"/>
            <a:ext cx="2495135" cy="967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65933" y="2397096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/>
                </a:solidFill>
                <a:latin typeface="아리따-돋움(OTF)-Medium" pitchFamily="18" charset="-127"/>
                <a:ea typeface="아리따-돋움(OTF)-Medium" pitchFamily="18" charset="-127"/>
              </a:rPr>
              <a:t>중개수수료 지불</a:t>
            </a:r>
            <a:endParaRPr lang="ko-KR" altLang="en-US" sz="2400" dirty="0">
              <a:solidFill>
                <a:schemeClr val="accent4"/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213756" y="1986785"/>
            <a:ext cx="2500088" cy="2591142"/>
          </a:xfrm>
        </p:spPr>
        <p:txBody>
          <a:bodyPr/>
          <a:lstStyle/>
          <a:p>
            <a:r>
              <a:rPr lang="ko-KR" altLang="en-US" sz="3800" dirty="0" smtClean="0"/>
              <a:t>다른</a:t>
            </a:r>
            <a:endParaRPr lang="en-US" altLang="ko-KR" sz="3800" dirty="0" smtClean="0"/>
          </a:p>
          <a:p>
            <a:r>
              <a:rPr lang="ko-KR" altLang="en-US" sz="3800" dirty="0" smtClean="0"/>
              <a:t>플랫폼과의</a:t>
            </a:r>
            <a:endParaRPr lang="en-US" altLang="ko-KR" sz="3800" dirty="0" smtClean="0"/>
          </a:p>
          <a:p>
            <a:r>
              <a:rPr lang="ko-KR" altLang="en-US" sz="3800" dirty="0" smtClean="0"/>
              <a:t>차이</a:t>
            </a:r>
            <a:r>
              <a:rPr lang="ko-KR" altLang="en-US" sz="3800" dirty="0"/>
              <a:t>점</a:t>
            </a:r>
            <a:endParaRPr lang="en-US" altLang="ko-KR" sz="3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5229"/>
              </p:ext>
            </p:extLst>
          </p:nvPr>
        </p:nvGraphicFramePr>
        <p:xfrm>
          <a:off x="5191760" y="1066800"/>
          <a:ext cx="6945948" cy="51511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1381760"/>
                <a:gridCol w="1341120"/>
                <a:gridCol w="1483360"/>
                <a:gridCol w="1429068"/>
                <a:gridCol w="1310640"/>
              </a:tblGrid>
              <a:tr h="715433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자취방구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직방</a:t>
                      </a:r>
                      <a:r>
                        <a:rPr lang="en-US" altLang="ko-KR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·</a:t>
                      </a:r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다방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모두의 집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집토스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</a:tr>
              <a:tr h="1287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주요 대상 고객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인 가구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전체가구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전체가구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전체가구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287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서비스의 초점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임차인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중개인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임대인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중개인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임차인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중개인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임차인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60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아리따-돋움(OTF)-Medium" pitchFamily="18" charset="-127"/>
                          <a:ea typeface="아리따-돋움(OTF)-Medium" pitchFamily="18" charset="-127"/>
                        </a:rPr>
                        <a:t>거래 종류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아리따-돋움(OTF)-Medium" pitchFamily="18" charset="-127"/>
                        <a:ea typeface="아리따-돋움(OTF)-Mediu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공동중개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임장대행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단독중개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단독중개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공동중개</a:t>
                      </a:r>
                      <a:endParaRPr lang="en-US" altLang="ko-KR" sz="23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임장대행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단독중개</a:t>
                      </a:r>
                      <a:endParaRPr lang="ko-KR" altLang="en-US" sz="23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0039" y="616514"/>
            <a:ext cx="1386522" cy="1418731"/>
            <a:chOff x="127319" y="532487"/>
            <a:chExt cx="1386522" cy="1418731"/>
          </a:xfrm>
        </p:grpSpPr>
        <p:sp>
          <p:nvSpPr>
            <p:cNvPr id="7" name="직사각형 6"/>
            <p:cNvSpPr/>
            <p:nvPr/>
          </p:nvSpPr>
          <p:spPr>
            <a:xfrm>
              <a:off x="467360" y="883920"/>
              <a:ext cx="660400" cy="883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_x648752552" descr="cif00001">
              <a:extLst>
                <a:ext uri="{FF2B5EF4-FFF2-40B4-BE49-F238E27FC236}">
                  <a16:creationId xmlns="" xmlns:a16="http://schemas.microsoft.com/office/drawing/2014/main" id="{95E14F5D-B307-4237-980E-1669F0C4DE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82"/>
            <a:stretch/>
          </p:blipFill>
          <p:spPr bwMode="auto">
            <a:xfrm>
              <a:off x="127319" y="532487"/>
              <a:ext cx="1386522" cy="141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135" y="2372360"/>
            <a:ext cx="3735542" cy="381158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임대인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중개인 위주의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서비스</a:t>
            </a:r>
            <a:r>
              <a:rPr lang="ko-KR" altLang="en-US" dirty="0" smtClean="0">
                <a:latin typeface="+mn-ea"/>
              </a:rPr>
              <a:t>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허위 </a:t>
            </a:r>
            <a:r>
              <a:rPr lang="ko-KR" altLang="en-US" dirty="0">
                <a:latin typeface="+mn-ea"/>
              </a:rPr>
              <a:t>매물 </a:t>
            </a:r>
            <a:r>
              <a:rPr lang="ko-KR" altLang="en-US" dirty="0" smtClean="0">
                <a:latin typeface="+mn-ea"/>
              </a:rPr>
              <a:t>및 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제한된 </a:t>
            </a:r>
            <a:r>
              <a:rPr lang="ko-KR" altLang="en-US" dirty="0">
                <a:latin typeface="+mn-ea"/>
              </a:rPr>
              <a:t>정보를 </a:t>
            </a:r>
            <a:r>
              <a:rPr lang="ko-KR" altLang="en-US" dirty="0" smtClean="0">
                <a:latin typeface="+mn-ea"/>
              </a:rPr>
              <a:t>제공해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고객이 중개인과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연락하도록 </a:t>
            </a:r>
            <a:r>
              <a:rPr lang="ko-KR" altLang="en-US" dirty="0">
                <a:latin typeface="+mn-ea"/>
              </a:rPr>
              <a:t>유도한다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560" y="386080"/>
            <a:ext cx="1686560" cy="1564640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USER\Desktop\KakaoTalk_20200104_052536816.png">
            <a:extLst>
              <a:ext uri="{FF2B5EF4-FFF2-40B4-BE49-F238E27FC236}">
                <a16:creationId xmlns="" xmlns:a16="http://schemas.microsoft.com/office/drawing/2014/main" id="{BE6CFD4C-3649-40E2-980D-51073B14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76" b="88323" l="14510" r="41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4" t="53650" r="55842" b="9041"/>
          <a:stretch/>
        </p:blipFill>
        <p:spPr bwMode="auto">
          <a:xfrm>
            <a:off x="2382344" y="843289"/>
            <a:ext cx="1014571" cy="1103077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286000" y="589047"/>
            <a:ext cx="1493520" cy="1473663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직방</a:t>
            </a:r>
            <a:r>
              <a:rPr lang="ko-KR" altLang="en-US" dirty="0" smtClean="0"/>
              <a:t> </a:t>
            </a:r>
            <a:r>
              <a:rPr lang="en-US" altLang="ko-KR" sz="5000" dirty="0" smtClean="0">
                <a:latin typeface="아리따-돋움(OTF)-Thin"/>
                <a:ea typeface="아리따-돋움(OTF)-Thin"/>
              </a:rPr>
              <a:t>·</a:t>
            </a:r>
            <a:r>
              <a:rPr lang="en-US" altLang="ko-KR" dirty="0" smtClean="0">
                <a:latin typeface="아리따-돋움(OTF)-Thin"/>
                <a:ea typeface="아리따-돋움(OTF)-Thin"/>
              </a:rPr>
              <a:t> </a:t>
            </a:r>
            <a:r>
              <a:rPr lang="ko-KR" altLang="en-US" b="0" dirty="0" smtClean="0">
                <a:latin typeface="+mj-ea"/>
              </a:rPr>
              <a:t>다방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58683"/>
              </p:ext>
            </p:extLst>
          </p:nvPr>
        </p:nvGraphicFramePr>
        <p:xfrm>
          <a:off x="4734561" y="1625601"/>
          <a:ext cx="6918960" cy="33934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3951">
                  <a:extLst>
                    <a:ext uri="{9D8B030D-6E8A-4147-A177-3AD203B41FA5}">
                      <a16:colId xmlns="" xmlns:a16="http://schemas.microsoft.com/office/drawing/2014/main" val="827562486"/>
                    </a:ext>
                  </a:extLst>
                </a:gridCol>
                <a:gridCol w="1819450">
                  <a:extLst>
                    <a:ext uri="{9D8B030D-6E8A-4147-A177-3AD203B41FA5}">
                      <a16:colId xmlns="" xmlns:a16="http://schemas.microsoft.com/office/drawing/2014/main" val="1675093251"/>
                    </a:ext>
                  </a:extLst>
                </a:gridCol>
                <a:gridCol w="1831314">
                  <a:extLst>
                    <a:ext uri="{9D8B030D-6E8A-4147-A177-3AD203B41FA5}">
                      <a16:colId xmlns="" xmlns:a16="http://schemas.microsoft.com/office/drawing/2014/main" val="599006159"/>
                    </a:ext>
                  </a:extLst>
                </a:gridCol>
                <a:gridCol w="2124245">
                  <a:extLst>
                    <a:ext uri="{9D8B030D-6E8A-4147-A177-3AD203B41FA5}">
                      <a16:colId xmlns="" xmlns:a16="http://schemas.microsoft.com/office/drawing/2014/main" val="230476556"/>
                    </a:ext>
                  </a:extLst>
                </a:gridCol>
              </a:tblGrid>
              <a:tr h="113114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주요 </a:t>
                      </a:r>
                      <a:endParaRPr lang="en-US" altLang="ko-KR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대상 고객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서비스의 초점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거래 종류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668376339"/>
                  </a:ext>
                </a:extLst>
              </a:tr>
              <a:tr h="113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직방 다방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전체가구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임대인과 중개인 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단독중개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82568219"/>
                  </a:ext>
                </a:extLst>
              </a:tr>
              <a:tr h="113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자취방구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인 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임차인과 중개인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공동중개</a:t>
                      </a:r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임장대행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6343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5738" y="55310"/>
            <a:ext cx="7900525" cy="1779076"/>
          </a:xfrm>
        </p:spPr>
        <p:txBody>
          <a:bodyPr/>
          <a:lstStyle/>
          <a:p>
            <a:r>
              <a:rPr lang="ko-KR" altLang="en-US" dirty="0"/>
              <a:t>직방 </a:t>
            </a:r>
            <a:r>
              <a:rPr lang="en-US" altLang="ko-KR" sz="5000" dirty="0">
                <a:latin typeface="아리따-돋움(OTF)-Thin"/>
                <a:ea typeface="아리따-돋움(OTF)-Thin"/>
              </a:rPr>
              <a:t>·</a:t>
            </a:r>
            <a:r>
              <a:rPr lang="en-US" altLang="ko-KR" dirty="0">
                <a:latin typeface="아리따-돋움(OTF)-Thin"/>
                <a:ea typeface="아리따-돋움(OTF)-Thin"/>
              </a:rPr>
              <a:t> </a:t>
            </a:r>
            <a:r>
              <a:rPr lang="ko-KR" altLang="en-US" dirty="0" smtClean="0">
                <a:latin typeface="+mj-ea"/>
              </a:rPr>
              <a:t>다방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자취방구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109" y="2227373"/>
            <a:ext cx="3378062" cy="4359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직방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다방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부동산 </a:t>
            </a:r>
            <a:r>
              <a:rPr lang="ko-KR" altLang="en-US" dirty="0" smtClean="0">
                <a:latin typeface="+mn-ea"/>
              </a:rPr>
              <a:t>업자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집주인이 본인의 매물을 </a:t>
            </a:r>
            <a:r>
              <a:rPr lang="ko-KR" altLang="en-US" dirty="0" smtClean="0">
                <a:latin typeface="+mn-ea"/>
              </a:rPr>
              <a:t>제시하여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정보가 객관적 </a:t>
            </a:r>
            <a:r>
              <a:rPr lang="en-US" altLang="ko-KR" dirty="0" smtClean="0">
                <a:latin typeface="아리따-돋움(OTF)-Medium" pitchFamily="18" charset="-127"/>
                <a:ea typeface="아리따-돋움(OTF)-Medium" pitchFamily="18" charset="-127"/>
              </a:rPr>
              <a:t>X</a:t>
            </a:r>
            <a:endParaRPr lang="en-US" altLang="ko-KR" sz="1500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*</a:t>
            </a:r>
          </a:p>
          <a:p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자취방구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 고객 요구에 </a:t>
            </a:r>
            <a:r>
              <a:rPr lang="ko-KR" altLang="en-US" dirty="0">
                <a:latin typeface="+mn-ea"/>
              </a:rPr>
              <a:t>맞춘 </a:t>
            </a:r>
            <a:r>
              <a:rPr lang="ko-KR" altLang="en-US" dirty="0" smtClean="0">
                <a:latin typeface="+mn-ea"/>
              </a:rPr>
              <a:t>매물 추천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중개수수료를 받지 않는 대행인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매물을 </a:t>
            </a:r>
            <a:r>
              <a:rPr lang="ko-KR" altLang="en-US" dirty="0" smtClean="0">
                <a:latin typeface="+mn-ea"/>
              </a:rPr>
              <a:t>확인하여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객관적인 고객맞춤형 정보를 제공</a:t>
            </a:r>
            <a:endParaRPr lang="en-US" altLang="ko-KR" dirty="0" smtClean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8361615" y="2227373"/>
            <a:ext cx="3246251" cy="4359579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직방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다방</a:t>
            </a:r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고객이 </a:t>
            </a:r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방을 확인하기 </a:t>
            </a:r>
            <a:r>
              <a:rPr lang="ko-KR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위해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직접 방문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*</a:t>
            </a:r>
          </a:p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자취방구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고객을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대신하여 방을 먼저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방문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고객이 요구하는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정보들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영상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세부사항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관련 문서자료 등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을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구체적으로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제공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1"/>
          </p:nvPr>
        </p:nvSpPr>
        <p:spPr>
          <a:xfrm>
            <a:off x="4607732" y="2227373"/>
            <a:ext cx="2951137" cy="4359579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직방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다방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중개인이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매물 등록하기 위해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수수료 지불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*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자취방구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중개인에게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수수료 요구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X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2"/>
          </p:nvPr>
        </p:nvSpPr>
        <p:spPr>
          <a:xfrm>
            <a:off x="467542" y="1609544"/>
            <a:ext cx="3570876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임차인 맞춤 서비스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8148502" y="1609544"/>
            <a:ext cx="3570876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임장대행서비스</a:t>
            </a:r>
            <a:endParaRPr lang="ko-KR" altLang="en-US" sz="2800" dirty="0"/>
          </a:p>
        </p:txBody>
      </p:sp>
      <p:sp>
        <p:nvSpPr>
          <p:cNvPr id="8" name="내용 개체 틀 7"/>
          <p:cNvSpPr>
            <a:spLocks noGrp="1"/>
          </p:cNvSpPr>
          <p:nvPr>
            <p:ph idx="14"/>
          </p:nvPr>
        </p:nvSpPr>
        <p:spPr>
          <a:xfrm>
            <a:off x="4348662" y="1609544"/>
            <a:ext cx="3570876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중개인 맞춤 서비스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44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Desktop\KakaoTalk_20200104_052632957.png">
            <a:extLst>
              <a:ext uri="{FF2B5EF4-FFF2-40B4-BE49-F238E27FC236}">
                <a16:creationId xmlns="" xmlns:a16="http://schemas.microsoft.com/office/drawing/2014/main" id="{99CDA60B-DDF9-4225-BC9F-9E45C68DB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206" r="10493" b="12091"/>
          <a:stretch/>
        </p:blipFill>
        <p:spPr bwMode="auto">
          <a:xfrm>
            <a:off x="778566" y="640080"/>
            <a:ext cx="1385514" cy="1372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670560" y="538480"/>
            <a:ext cx="1493520" cy="1473663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모두의 집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07820"/>
              </p:ext>
            </p:extLst>
          </p:nvPr>
        </p:nvGraphicFramePr>
        <p:xfrm>
          <a:off x="4490718" y="1275312"/>
          <a:ext cx="7325361" cy="445036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1144">
                  <a:extLst>
                    <a:ext uri="{9D8B030D-6E8A-4147-A177-3AD203B41FA5}">
                      <a16:colId xmlns="" xmlns:a16="http://schemas.microsoft.com/office/drawing/2014/main" val="827562486"/>
                    </a:ext>
                  </a:extLst>
                </a:gridCol>
                <a:gridCol w="1926319">
                  <a:extLst>
                    <a:ext uri="{9D8B030D-6E8A-4147-A177-3AD203B41FA5}">
                      <a16:colId xmlns="" xmlns:a16="http://schemas.microsoft.com/office/drawing/2014/main" val="1675093251"/>
                    </a:ext>
                  </a:extLst>
                </a:gridCol>
                <a:gridCol w="1938880">
                  <a:extLst>
                    <a:ext uri="{9D8B030D-6E8A-4147-A177-3AD203B41FA5}">
                      <a16:colId xmlns="" xmlns:a16="http://schemas.microsoft.com/office/drawing/2014/main" val="599006159"/>
                    </a:ext>
                  </a:extLst>
                </a:gridCol>
                <a:gridCol w="2249018">
                  <a:extLst>
                    <a:ext uri="{9D8B030D-6E8A-4147-A177-3AD203B41FA5}">
                      <a16:colId xmlns="" xmlns:a16="http://schemas.microsoft.com/office/drawing/2014/main" val="230476556"/>
                    </a:ext>
                  </a:extLst>
                </a:gridCol>
              </a:tblGrid>
              <a:tr h="122778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주요 </a:t>
                      </a:r>
                      <a:endParaRPr lang="en-US" altLang="ko-KR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대상 고객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서비스의 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초점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거래 종류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668376339"/>
                  </a:ext>
                </a:extLst>
              </a:tr>
              <a:tr h="1994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모두의 집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전체가구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임차인과 </a:t>
                      </a:r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중개인 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단독중개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공동중개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임장대행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(1:1 </a:t>
                      </a:r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톡 상담</a:t>
                      </a:r>
                      <a:r>
                        <a:rPr lang="en-US" altLang="ko-KR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)</a:t>
                      </a:r>
                      <a:endParaRPr lang="ko-KR" altLang="en-US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82568219"/>
                  </a:ext>
                </a:extLst>
              </a:tr>
              <a:tr h="1227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자취방구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인 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임차인과 중개인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공동중개</a:t>
                      </a:r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임장대행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63437048"/>
                  </a:ext>
                </a:extLst>
              </a:tr>
            </a:tbl>
          </a:graphicData>
        </a:graphic>
      </p:graphicFrame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135" y="2494280"/>
            <a:ext cx="3735542" cy="40386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고객의 조건에 맞춘 매물을 관련된 중개인 또는 임대인이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1:1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대화를 통해 정보를 제공하는 플랫폼으로 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단독중개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,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공동중개가 함께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이루어진다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.</a:t>
            </a:r>
          </a:p>
          <a:p>
            <a:endParaRPr lang="en-US" altLang="ko-KR" sz="1500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실질적 전국구 거래 불가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8110" y="449245"/>
            <a:ext cx="5935781" cy="1336646"/>
          </a:xfrm>
        </p:spPr>
        <p:txBody>
          <a:bodyPr/>
          <a:lstStyle/>
          <a:p>
            <a:r>
              <a:rPr lang="ko-KR" altLang="en-US" sz="3600" b="0" dirty="0" smtClean="0"/>
              <a:t>모두의 집 </a:t>
            </a:r>
            <a:r>
              <a:rPr lang="en-US" altLang="ko-KR" sz="3600" b="0" dirty="0" smtClean="0">
                <a:latin typeface="+mn-ea"/>
                <a:ea typeface="+mn-ea"/>
              </a:rPr>
              <a:t>/</a:t>
            </a:r>
            <a:r>
              <a:rPr lang="en-US" altLang="ko-KR" sz="3600" b="0" dirty="0" smtClean="0"/>
              <a:t> </a:t>
            </a:r>
            <a:r>
              <a:rPr lang="ko-KR" altLang="en-US" sz="3600" b="0" dirty="0" smtClean="0"/>
              <a:t>자취방구</a:t>
            </a:r>
            <a:endParaRPr lang="ko-KR" altLang="en-US" sz="36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모두의 집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중개인이 임장대행 하는 동안 </a:t>
            </a:r>
            <a:r>
              <a:rPr lang="ko-KR" altLang="en-US" dirty="0">
                <a:solidFill>
                  <a:schemeClr val="bg1"/>
                </a:solidFill>
                <a:latin typeface="아리따-돋움(OTF)-Medium" pitchFamily="18" charset="-127"/>
                <a:ea typeface="아리따-돋움(OTF)-Medium" pitchFamily="18" charset="-127"/>
              </a:rPr>
              <a:t>고객이 </a:t>
            </a:r>
            <a:r>
              <a:rPr lang="ko-KR" altLang="en-US" dirty="0" smtClean="0">
                <a:solidFill>
                  <a:schemeClr val="bg1"/>
                </a:solidFill>
                <a:latin typeface="아리따-돋움(OTF)-Medium" pitchFamily="18" charset="-127"/>
                <a:ea typeface="아리따-돋움(OTF)-Medium" pitchFamily="18" charset="-127"/>
              </a:rPr>
              <a:t>메신저로 정보를 요구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하는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주먹구구 방식의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시스템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자취방구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아리따-돋움(OTF)-Medium" pitchFamily="18" charset="-127"/>
                <a:ea typeface="아리따-돋움(OTF)-Medium" pitchFamily="18" charset="-127"/>
              </a:rPr>
              <a:t>임장 대행을 주력 서비스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로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체계화하여 수준 높은 서비스 제공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6595000" y="2323935"/>
            <a:ext cx="4320760" cy="3963254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모두의 집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부동산이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본인의 매물을 직접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추천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*</a:t>
            </a: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자취방구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매물과 관련 없는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중개인이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추천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하여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객관적으로 도움되는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정보 제공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임대인의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중개인과 임차인의 중개인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대리인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사이의 공동중개</a:t>
            </a:r>
            <a:endParaRPr lang="en-US" altLang="ko-KR" dirty="0" smtClean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대리인은 </a:t>
            </a:r>
            <a:r>
              <a:rPr lang="ko-KR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중개수수료 </a:t>
            </a:r>
            <a:r>
              <a:rPr lang="en-US" altLang="ko-KR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X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1396438" y="1548584"/>
            <a:ext cx="3927964" cy="53555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  <a:sym typeface="Wingdings 2"/>
              </a:rPr>
              <a:t>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  <a:sym typeface="Wingdings 2"/>
              </a:rPr>
              <a:t>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임장대행 특화 시스템</a:t>
            </a:r>
            <a:endParaRPr lang="ko-KR" altLang="en-US" sz="2800" dirty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6959782" y="1548584"/>
            <a:ext cx="3570876" cy="53555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  <a:sym typeface="Wingdings 2"/>
              </a:rPr>
              <a:t>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  <a:sym typeface="Wingdings 2"/>
              </a:rPr>
              <a:t> </a:t>
            </a: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Only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공동중개 시스템</a:t>
            </a:r>
            <a:endParaRPr lang="ko-KR" altLang="en-US" sz="2800" dirty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4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집토스 로고">
            <a:extLst>
              <a:ext uri="{FF2B5EF4-FFF2-40B4-BE49-F238E27FC236}">
                <a16:creationId xmlns="" xmlns:a16="http://schemas.microsoft.com/office/drawing/2014/main" id="{E65D28F1-997C-4597-8454-F5F8A074F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1742" r="9602" b="2787"/>
          <a:stretch/>
        </p:blipFill>
        <p:spPr bwMode="auto">
          <a:xfrm>
            <a:off x="889235" y="719059"/>
            <a:ext cx="1236457" cy="12420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135" y="2372360"/>
            <a:ext cx="3735542" cy="3811588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온라인에 올린 </a:t>
            </a:r>
            <a:r>
              <a:rPr lang="ko-KR" altLang="en-US" dirty="0" smtClean="0">
                <a:latin typeface="+mn-ea"/>
              </a:rPr>
              <a:t>매물을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오프라인에서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직접 중개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(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단독 중개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)</a:t>
            </a:r>
            <a:r>
              <a:rPr lang="ko-KR" altLang="en-US" dirty="0">
                <a:latin typeface="+mn-ea"/>
              </a:rPr>
              <a:t>하는 서비스로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임대인에게서만 수수료를 받는 시스템이다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4183" y="396457"/>
            <a:ext cx="1686560" cy="1564640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23107"/>
              </p:ext>
            </p:extLst>
          </p:nvPr>
        </p:nvGraphicFramePr>
        <p:xfrm>
          <a:off x="4653279" y="1625601"/>
          <a:ext cx="7000242" cy="33934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49681">
                  <a:extLst>
                    <a:ext uri="{9D8B030D-6E8A-4147-A177-3AD203B41FA5}">
                      <a16:colId xmlns="" xmlns:a16="http://schemas.microsoft.com/office/drawing/2014/main" val="827562486"/>
                    </a:ext>
                  </a:extLst>
                </a:gridCol>
                <a:gridCol w="1748533">
                  <a:extLst>
                    <a:ext uri="{9D8B030D-6E8A-4147-A177-3AD203B41FA5}">
                      <a16:colId xmlns="" xmlns:a16="http://schemas.microsoft.com/office/drawing/2014/main" val="1675093251"/>
                    </a:ext>
                  </a:extLst>
                </a:gridCol>
                <a:gridCol w="1852828">
                  <a:extLst>
                    <a:ext uri="{9D8B030D-6E8A-4147-A177-3AD203B41FA5}">
                      <a16:colId xmlns="" xmlns:a16="http://schemas.microsoft.com/office/drawing/2014/main" val="599006159"/>
                    </a:ext>
                  </a:extLst>
                </a:gridCol>
                <a:gridCol w="2149200">
                  <a:extLst>
                    <a:ext uri="{9D8B030D-6E8A-4147-A177-3AD203B41FA5}">
                      <a16:colId xmlns="" xmlns:a16="http://schemas.microsoft.com/office/drawing/2014/main" val="230476556"/>
                    </a:ext>
                  </a:extLst>
                </a:gridCol>
              </a:tblGrid>
              <a:tr h="113114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주요 </a:t>
                      </a:r>
                      <a:endParaRPr lang="en-US" altLang="ko-KR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대상 고객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서비스의 초점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거래 종류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668376339"/>
                  </a:ext>
                </a:extLst>
              </a:tr>
              <a:tr h="113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집토스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전체가구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임차인 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단독중개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수수료 없음</a:t>
                      </a:r>
                      <a:r>
                        <a:rPr lang="en-US" altLang="ko-KR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82568219"/>
                  </a:ext>
                </a:extLst>
              </a:tr>
              <a:tr h="113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자취</a:t>
                      </a:r>
                      <a:endParaRPr lang="en-US" altLang="ko-KR" sz="2800" b="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방구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800" b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인 가구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임차인과 중개인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공동중개</a:t>
                      </a:r>
                      <a:r>
                        <a:rPr lang="en-US" altLang="ko-KR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임장대행</a:t>
                      </a:r>
                      <a:endParaRPr lang="ko-KR" altLang="en-US" sz="2800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30904" marR="130904" marT="65452" marB="65452" anchor="ctr"/>
                </a:tc>
                <a:extLst>
                  <a:ext uri="{0D108BD9-81ED-4DB2-BD59-A6C34878D82A}">
                    <a16:rowId xmlns="" xmlns:a16="http://schemas.microsoft.com/office/drawing/2014/main" val="246343704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 smtClean="0"/>
              <a:t>집토스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1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5738" y="55310"/>
            <a:ext cx="7900525" cy="1779076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집토스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자취방구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109" y="2227373"/>
            <a:ext cx="3378062" cy="4359579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자취방구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고객을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대신하여 방을 먼저 방문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고객이 요구하는 정보들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영상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세부사항 관련 문서자료 등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을 구체적으로 제공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8199302" y="2227373"/>
            <a:ext cx="3570876" cy="4359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집토스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 수수료 없는 부동산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타 부동산의 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직접적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경쟁자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ko-KR" altLang="en-US" dirty="0">
                <a:latin typeface="+mn-ea"/>
              </a:rPr>
              <a:t>업계에 큰 </a:t>
            </a:r>
            <a:r>
              <a:rPr lang="ko-KR" altLang="en-US" dirty="0" smtClean="0">
                <a:latin typeface="+mn-ea"/>
              </a:rPr>
              <a:t>반발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*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자취방구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기존의 부동산과 연계해 상생하는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구조</a:t>
            </a:r>
            <a:endParaRPr lang="en-US" altLang="ko-KR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ko-KR" altLang="en-US" dirty="0" smtClean="0">
                <a:latin typeface="+mn-ea"/>
              </a:rPr>
              <a:t>거래 </a:t>
            </a:r>
            <a:r>
              <a:rPr lang="ko-KR" altLang="en-US" dirty="0">
                <a:latin typeface="+mn-ea"/>
              </a:rPr>
              <a:t>규모가 작은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인 가구 시장에 </a:t>
            </a:r>
            <a:r>
              <a:rPr lang="ko-KR" altLang="en-US" dirty="0" smtClean="0">
                <a:latin typeface="+mn-ea"/>
              </a:rPr>
              <a:t>주력하여 </a:t>
            </a:r>
            <a:r>
              <a:rPr lang="ko-KR" altLang="en-US" dirty="0">
                <a:latin typeface="+mn-ea"/>
              </a:rPr>
              <a:t>마찰을 피하고 </a:t>
            </a:r>
            <a:r>
              <a:rPr lang="ko-KR" altLang="en-US" dirty="0" smtClean="0">
                <a:latin typeface="+mn-ea"/>
              </a:rPr>
              <a:t>협력 가능</a:t>
            </a:r>
            <a:endParaRPr lang="en-US" altLang="ko-KR" dirty="0">
              <a:latin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1"/>
          </p:nvPr>
        </p:nvSpPr>
        <p:spPr>
          <a:xfrm>
            <a:off x="4607732" y="2227373"/>
            <a:ext cx="2951137" cy="4359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집토스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단독중개로만 수익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직접 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수집한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매물만 취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급</a:t>
            </a:r>
            <a:r>
              <a:rPr lang="ko-KR" altLang="en-US" dirty="0" smtClean="0">
                <a:latin typeface="+mn-ea"/>
              </a:rPr>
              <a:t>하여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적은 매물 보유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추천 </a:t>
            </a:r>
            <a:r>
              <a:rPr lang="ko-KR" altLang="en-US" dirty="0" err="1" smtClean="0">
                <a:latin typeface="+mn-ea"/>
              </a:rPr>
              <a:t>퀄리티</a:t>
            </a:r>
            <a:r>
              <a:rPr lang="ko-KR" altLang="en-US" dirty="0" smtClean="0">
                <a:latin typeface="+mn-ea"/>
              </a:rPr>
              <a:t> 낮음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*</a:t>
            </a:r>
          </a:p>
          <a:p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자취방구</a:t>
            </a:r>
            <a:r>
              <a:rPr lang="en-US" altLang="ko-KR" dirty="0" smtClean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대행인이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한방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통해 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전국의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매물 확인 가능</a:t>
            </a:r>
            <a:r>
              <a:rPr lang="ko-KR" altLang="en-US" dirty="0" smtClean="0">
                <a:latin typeface="+mn-ea"/>
              </a:rPr>
              <a:t>하여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많은 </a:t>
            </a:r>
            <a:r>
              <a:rPr lang="ko-KR" altLang="en-US" dirty="0">
                <a:latin typeface="아리따-돋움(OTF)-Medium" pitchFamily="18" charset="-127"/>
                <a:ea typeface="아리따-돋움(OTF)-Medium" pitchFamily="18" charset="-127"/>
              </a:rPr>
              <a:t>매물을 추천</a:t>
            </a:r>
            <a:r>
              <a:rPr lang="en-US" altLang="ko-KR" dirty="0">
                <a:latin typeface="아리따-돋움(OTF)-Medium" pitchFamily="18" charset="-127"/>
                <a:ea typeface="아리따-돋움(OTF)-Medium" pitchFamily="18" charset="-127"/>
              </a:rPr>
              <a:t>, </a:t>
            </a:r>
            <a:r>
              <a:rPr lang="ko-KR" altLang="en-US" dirty="0" smtClean="0">
                <a:latin typeface="아리따-돋움(OTF)-Medium" pitchFamily="18" charset="-127"/>
                <a:ea typeface="아리따-돋움(OTF)-Medium" pitchFamily="18" charset="-127"/>
              </a:rPr>
              <a:t>거래가능</a:t>
            </a:r>
            <a:endParaRPr lang="en-US" altLang="ko-KR" dirty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2"/>
          </p:nvPr>
        </p:nvSpPr>
        <p:spPr>
          <a:xfrm>
            <a:off x="8168822" y="1589224"/>
            <a:ext cx="3570876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중개인 </a:t>
            </a:r>
            <a:r>
              <a:rPr lang="en-US" altLang="ko-KR" sz="2800" dirty="0" smtClean="0"/>
              <a:t>win-win </a:t>
            </a:r>
            <a:r>
              <a:rPr lang="ko-KR" altLang="en-US" sz="2800" dirty="0" smtClean="0"/>
              <a:t>시스템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386262" y="1640024"/>
            <a:ext cx="3570876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임장대행서비스</a:t>
            </a:r>
            <a:endParaRPr lang="ko-KR" altLang="en-US" sz="2800" dirty="0"/>
          </a:p>
        </p:txBody>
      </p:sp>
      <p:sp>
        <p:nvSpPr>
          <p:cNvPr id="8" name="내용 개체 틀 7"/>
          <p:cNvSpPr>
            <a:spLocks noGrp="1"/>
          </p:cNvSpPr>
          <p:nvPr>
            <p:ph idx="14"/>
          </p:nvPr>
        </p:nvSpPr>
        <p:spPr>
          <a:xfrm>
            <a:off x="4078678" y="1609544"/>
            <a:ext cx="3927964" cy="535556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sym typeface="Wingdings 2"/>
              </a:rPr>
              <a:t> </a:t>
            </a:r>
            <a:r>
              <a:rPr lang="ko-KR" altLang="en-US" sz="2800" dirty="0" smtClean="0"/>
              <a:t>다양하고 많은 매물 보유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1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EAD453-4B99-49D6-B6B7-01103C27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38" y="2018115"/>
            <a:ext cx="7900525" cy="1104666"/>
          </a:xfrm>
        </p:spPr>
        <p:txBody>
          <a:bodyPr/>
          <a:lstStyle/>
          <a:p>
            <a:r>
              <a:rPr lang="en-US" altLang="ko-KR" sz="3800" dirty="0" err="1">
                <a:latin typeface="아리따-돋움(OTF)-Bold" pitchFamily="18" charset="-127"/>
                <a:ea typeface="아리따-돋움(OTF)-Bold" pitchFamily="18" charset="-127"/>
              </a:rPr>
              <a:t>Proptech</a:t>
            </a:r>
            <a:r>
              <a:rPr lang="en-US" altLang="ko-KR" sz="3800" dirty="0">
                <a:latin typeface="아리따-돋움(OTF)-Bold" pitchFamily="18" charset="-127"/>
                <a:ea typeface="아리따-돋움(OTF)-Bold" pitchFamily="18" charset="-127"/>
              </a:rPr>
              <a:t>_ </a:t>
            </a:r>
            <a:r>
              <a:rPr lang="ko-KR" altLang="en-US" sz="3800" dirty="0" err="1">
                <a:latin typeface="아리따-돋움(OTF)-Bold" pitchFamily="18" charset="-127"/>
                <a:ea typeface="아리따-돋움(OTF)-Bold" pitchFamily="18" charset="-127"/>
              </a:rPr>
              <a:t>프롭테크</a:t>
            </a:r>
            <a:r>
              <a:rPr lang="en-US" altLang="ko-KR" sz="3800" dirty="0">
                <a:latin typeface="아리따-돋움(OTF)-Bold" pitchFamily="18" charset="-127"/>
                <a:ea typeface="아리따-돋움(OTF)-Bold" pitchFamily="18" charset="-127"/>
              </a:rPr>
              <a:t>?</a:t>
            </a:r>
            <a:endParaRPr lang="ko-KR" altLang="en-US" sz="38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4D5206-8B15-496A-93D8-04C4E39E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738" y="3257595"/>
            <a:ext cx="7900525" cy="126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부동산</a:t>
            </a:r>
            <a:r>
              <a:rPr lang="en-US" altLang="ko-KR" sz="2800" dirty="0" smtClean="0"/>
              <a:t>(Property</a:t>
            </a:r>
            <a:r>
              <a:rPr lang="en-US" altLang="ko-KR" sz="2800" dirty="0"/>
              <a:t>)+ </a:t>
            </a:r>
            <a:r>
              <a:rPr lang="ko-KR" altLang="en-US" sz="2800" dirty="0"/>
              <a:t>기술</a:t>
            </a:r>
            <a:r>
              <a:rPr lang="en-US" altLang="ko-KR" sz="2800" dirty="0" smtClean="0"/>
              <a:t>(Technology</a:t>
            </a:r>
            <a:r>
              <a:rPr lang="en-US" altLang="ko-KR" sz="2800" dirty="0"/>
              <a:t>)</a:t>
            </a:r>
            <a:r>
              <a:rPr lang="ko-KR" altLang="en-US" sz="2800" dirty="0"/>
              <a:t>의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합성어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정보기술을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결합한 부동산 서비스 산업</a:t>
            </a:r>
            <a:r>
              <a:rPr lang="ko-KR" altLang="en-US" sz="2800" dirty="0"/>
              <a:t>을 의미한다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2018319" y="3009258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10046010" y="301726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6"/>
            <a:endCxn id="9" idx="2"/>
          </p:cNvCxnSpPr>
          <p:nvPr/>
        </p:nvCxnSpPr>
        <p:spPr>
          <a:xfrm>
            <a:off x="2206012" y="3103105"/>
            <a:ext cx="7839998" cy="800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肩を組む人たちのイラスト（棒人間）">
            <a:extLst>
              <a:ext uri="{FF2B5EF4-FFF2-40B4-BE49-F238E27FC236}">
                <a16:creationId xmlns="" xmlns:a16="http://schemas.microsoft.com/office/drawing/2014/main" id="{FD2DAD2B-7501-4466-8DD1-E4625F4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712" y="1255460"/>
            <a:ext cx="5025525" cy="43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F07D7F-BF6F-4DDB-9155-28EC6B88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001" y="2804810"/>
            <a:ext cx="6388944" cy="872262"/>
          </a:xfrm>
          <a:solidFill>
            <a:schemeClr val="bg2">
              <a:lumMod val="10000"/>
              <a:alpha val="85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4000" b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매물소유부동산의 </a:t>
            </a:r>
            <a:r>
              <a:rPr lang="ko-KR" altLang="en-US" sz="4000" b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협력</a:t>
            </a:r>
            <a:endParaRPr lang="ko-KR" altLang="en-US" sz="4000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2434878" y="2449527"/>
            <a:ext cx="187693" cy="18769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9617998" y="3885498"/>
            <a:ext cx="187693" cy="18769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4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6045200" y="0"/>
            <a:ext cx="0" cy="6959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33040" y="671946"/>
            <a:ext cx="6624320" cy="266930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916BAE-FBCE-4A32-87B3-99D1F7B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567" y="2814598"/>
            <a:ext cx="6182960" cy="5788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임장대행비용 소비자 조사 결과 평균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2.85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만원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3040" y="3689466"/>
            <a:ext cx="6624320" cy="266930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54916BAE-FBCE-4A32-87B3-99D1F7B4ABC3}"/>
              </a:ext>
            </a:extLst>
          </p:cNvPr>
          <p:cNvSpPr txBox="1">
            <a:spLocks/>
          </p:cNvSpPr>
          <p:nvPr/>
        </p:nvSpPr>
        <p:spPr>
          <a:xfrm>
            <a:off x="2876566" y="5817170"/>
            <a:ext cx="6182960" cy="57884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임장대행횟수 소비자 조사 결과 평균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3.15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아리따-돋움(OTF)-Medium" pitchFamily="18" charset="-127"/>
                <a:ea typeface="아리따-돋움(OTF)-Medium" pitchFamily="18" charset="-127"/>
              </a:rPr>
              <a:t>회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pic>
        <p:nvPicPr>
          <p:cNvPr id="12" name="Picture 4" descr="양식 응답 차트. 질문 제목: 만약 사용한다면 매물의 거리에 따른 교통비, 집을 대신 살펴봐주는 전문가의 인건비 등을 고려할 때, 한 집당 최대 얼마를 지불할 의향이 있습니까?. 응답 수: 응답 143개.">
            <a:extLst>
              <a:ext uri="{FF2B5EF4-FFF2-40B4-BE49-F238E27FC236}">
                <a16:creationId xmlns:a16="http://schemas.microsoft.com/office/drawing/2014/main" xmlns="" id="{5E47DA0A-82F7-4B63-A8FA-B97F5D74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50" y="731299"/>
            <a:ext cx="4866700" cy="2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양식 응답 차트. 질문 제목: 몇 개의 매물에 관해 대행서비스를 요청하시겠습니까?. 응답 수: 응답 126개.">
            <a:extLst>
              <a:ext uri="{FF2B5EF4-FFF2-40B4-BE49-F238E27FC236}">
                <a16:creationId xmlns:a16="http://schemas.microsoft.com/office/drawing/2014/main" xmlns="" id="{9DC2C4D4-4C26-415B-BF7E-FEE25241B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5"/>
          <a:stretch/>
        </p:blipFill>
        <p:spPr bwMode="auto">
          <a:xfrm>
            <a:off x="3815960" y="3751948"/>
            <a:ext cx="4304172" cy="22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2A6FD1-A9BE-40D9-B97E-605CAE9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38" y="351875"/>
            <a:ext cx="7900525" cy="1104666"/>
          </a:xfrm>
        </p:spPr>
        <p:txBody>
          <a:bodyPr/>
          <a:lstStyle/>
          <a:p>
            <a:pPr algn="ctr"/>
            <a:r>
              <a:rPr lang="ko-KR" altLang="en-US" sz="4000" b="0" dirty="0"/>
              <a:t>수익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54916BAE-FBCE-4A32-87B3-99D1F7B4A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634" y="1564640"/>
                <a:ext cx="5750932" cy="48056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>
                    <a:latin typeface="+mn-ea"/>
                  </a:rPr>
                  <a:t>1</a:t>
                </a:r>
                <a:r>
                  <a:rPr lang="ko-KR" altLang="en-US">
                    <a:latin typeface="+mn-ea"/>
                  </a:rPr>
                  <a:t>회 </a:t>
                </a:r>
                <a:r>
                  <a:rPr lang="ko-KR" altLang="en-US" smtClean="0">
                    <a:latin typeface="+mn-ea"/>
                  </a:rPr>
                  <a:t>거래 당 </a:t>
                </a:r>
                <a:r>
                  <a:rPr lang="ko-KR" altLang="en-US" dirty="0">
                    <a:latin typeface="+mn-ea"/>
                  </a:rPr>
                  <a:t>임장대행비용 </a:t>
                </a:r>
                <a:r>
                  <a:rPr lang="en-US" altLang="ko-KR" dirty="0">
                    <a:latin typeface="+mn-ea"/>
                  </a:rPr>
                  <a:t>9.26 </a:t>
                </a:r>
                <a:r>
                  <a:rPr lang="ko-KR" altLang="en-US" dirty="0">
                    <a:latin typeface="+mn-ea"/>
                  </a:rPr>
                  <a:t>만원</a:t>
                </a:r>
                <a:endParaRPr lang="en-US" altLang="ko-KR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+mn-ea"/>
                  </a:rPr>
                  <a:t>청년 </a:t>
                </a:r>
                <a:r>
                  <a:rPr lang="en-US" altLang="ko-KR" dirty="0">
                    <a:latin typeface="+mn-ea"/>
                  </a:rPr>
                  <a:t>1</a:t>
                </a:r>
                <a:r>
                  <a:rPr lang="ko-KR" altLang="en-US" dirty="0" err="1">
                    <a:latin typeface="+mn-ea"/>
                  </a:rPr>
                  <a:t>인가구</a:t>
                </a:r>
                <a:r>
                  <a:rPr lang="ko-KR" altLang="en-US" dirty="0">
                    <a:latin typeface="+mn-ea"/>
                  </a:rPr>
                  <a:t> 수</a:t>
                </a:r>
                <a:r>
                  <a:rPr lang="en-US" altLang="ko-KR" dirty="0">
                    <a:latin typeface="+mn-ea"/>
                  </a:rPr>
                  <a:t>187.8</a:t>
                </a:r>
                <a:r>
                  <a:rPr lang="ko-KR" altLang="en-US" dirty="0" err="1">
                    <a:latin typeface="+mn-ea"/>
                  </a:rPr>
                  <a:t>만가구</a:t>
                </a:r>
                <a:endParaRPr lang="en-US" altLang="ko-KR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+mn-ea"/>
                  </a:rPr>
                  <a:t>매출 </a:t>
                </a:r>
                <a:r>
                  <a:rPr lang="en-US" altLang="ko-KR" dirty="0">
                    <a:latin typeface="+mn-ea"/>
                  </a:rPr>
                  <a:t>: </a:t>
                </a:r>
                <a:r>
                  <a:rPr lang="ko-KR" altLang="en-US" dirty="0">
                    <a:latin typeface="+mn-ea"/>
                  </a:rPr>
                  <a:t>청년 </a:t>
                </a:r>
                <a:r>
                  <a:rPr lang="en-US" altLang="ko-KR" dirty="0">
                    <a:latin typeface="+mn-ea"/>
                  </a:rPr>
                  <a:t>1</a:t>
                </a:r>
                <a:r>
                  <a:rPr lang="ko-KR" altLang="en-US" dirty="0" err="1">
                    <a:latin typeface="+mn-ea"/>
                  </a:rPr>
                  <a:t>인가구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X </a:t>
                </a:r>
                <a:r>
                  <a:rPr lang="ko-KR" altLang="en-US" dirty="0">
                    <a:latin typeface="+mn-ea"/>
                  </a:rPr>
                  <a:t>이용률 </a:t>
                </a:r>
                <a:r>
                  <a:rPr lang="en-US" altLang="ko-KR" dirty="0">
                    <a:latin typeface="+mn-ea"/>
                  </a:rPr>
                  <a:t>X </a:t>
                </a:r>
                <a:r>
                  <a:rPr lang="ko-KR" altLang="en-US" dirty="0">
                    <a:latin typeface="+mn-ea"/>
                  </a:rPr>
                  <a:t>가격</a:t>
                </a:r>
                <a:endParaRPr lang="en-US" altLang="ko-KR" dirty="0">
                  <a:latin typeface="+mn-ea"/>
                </a:endParaRPr>
              </a:p>
              <a:p>
                <a:r>
                  <a:rPr lang="en-US" altLang="ko-KR" sz="2800" dirty="0">
                    <a:latin typeface="+mn-ea"/>
                  </a:rPr>
                  <a:t>1</a:t>
                </a:r>
                <a:r>
                  <a:rPr lang="ko-KR" altLang="en-US" sz="2800" dirty="0">
                    <a:latin typeface="+mn-ea"/>
                  </a:rPr>
                  <a:t>년 목표 </a:t>
                </a:r>
                <a:r>
                  <a:rPr lang="ko-KR" altLang="en-US" sz="2800" dirty="0" smtClean="0">
                    <a:latin typeface="+mn-ea"/>
                  </a:rPr>
                  <a:t>매출 </a:t>
                </a:r>
                <a:r>
                  <a:rPr lang="en-US" altLang="ko-KR" dirty="0" smtClean="0">
                    <a:latin typeface="+mn-ea"/>
                  </a:rPr>
                  <a:t>187.8</a:t>
                </a:r>
                <a:r>
                  <a:rPr lang="ko-KR" altLang="en-US" dirty="0" smtClean="0">
                    <a:latin typeface="+mn-ea"/>
                  </a:rPr>
                  <a:t>만 </a:t>
                </a:r>
                <a:r>
                  <a:rPr lang="en-US" altLang="ko-KR" dirty="0" smtClean="0"/>
                  <a:t>× 0.2% × 9.26</a:t>
                </a:r>
                <a:r>
                  <a:rPr lang="ko-KR" altLang="en-US" dirty="0" smtClean="0"/>
                  <a:t>만원 </a:t>
                </a:r>
                <a:endParaRPr lang="en-US" altLang="ko-KR" dirty="0" smtClean="0"/>
              </a:p>
              <a:p>
                <a:r>
                  <a:rPr lang="en-US" altLang="ko-KR" sz="2800" dirty="0" smtClean="0"/>
                  <a:t>=</a:t>
                </a:r>
                <a:r>
                  <a:rPr lang="en-US" altLang="ko-KR" dirty="0" smtClean="0"/>
                  <a:t> </a:t>
                </a:r>
                <a:r>
                  <a:rPr lang="en-US" altLang="ko-KR" sz="2800" dirty="0" smtClean="0">
                    <a:latin typeface="아리따-돋움(OTF)-Medium" pitchFamily="18" charset="-127"/>
                    <a:ea typeface="아리따-돋움(OTF)-Medium" pitchFamily="18" charset="-127"/>
                  </a:rPr>
                  <a:t>3.48</a:t>
                </a:r>
                <a:r>
                  <a:rPr lang="ko-KR" altLang="en-US" sz="2800" dirty="0" err="1" smtClean="0">
                    <a:latin typeface="아리따-돋움(OTF)-Medium" pitchFamily="18" charset="-127"/>
                    <a:ea typeface="아리따-돋움(OTF)-Medium" pitchFamily="18" charset="-127"/>
                  </a:rPr>
                  <a:t>억원</a:t>
                </a:r>
                <a:endParaRPr lang="en-US" altLang="ko-KR" sz="2800" dirty="0" smtClean="0">
                  <a:latin typeface="아리따-돋움(OTF)-Medium" pitchFamily="18" charset="-127"/>
                  <a:ea typeface="아리따-돋움(OTF)-Medium" pitchFamily="18" charset="-127"/>
                </a:endParaRPr>
              </a:p>
              <a:p>
                <a:r>
                  <a:rPr lang="en-US" altLang="ko-KR" sz="2800" dirty="0" smtClean="0">
                    <a:latin typeface="+mn-ea"/>
                  </a:rPr>
                  <a:t>2</a:t>
                </a:r>
                <a:r>
                  <a:rPr lang="ko-KR" altLang="en-US" sz="2800" dirty="0">
                    <a:latin typeface="+mn-ea"/>
                  </a:rPr>
                  <a:t>년 목표 매</a:t>
                </a:r>
                <a14:m>
                  <m:oMath xmlns:m="http://schemas.openxmlformats.org/officeDocument/2006/math">
                    <m:r>
                      <a:rPr lang="ko-KR" altLang="en-US" sz="2800" i="1" dirty="0">
                        <a:latin typeface="Cambria Math"/>
                      </a:rPr>
                      <m:t>출</m:t>
                    </m:r>
                  </m:oMath>
                </a14:m>
                <a:r>
                  <a:rPr lang="en-US" altLang="ko-KR" sz="2800" i="1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191.4</a:t>
                </a:r>
                <a:r>
                  <a:rPr lang="ko-KR" altLang="en-US" dirty="0" smtClean="0">
                    <a:latin typeface="+mn-ea"/>
                  </a:rPr>
                  <a:t>만 </a:t>
                </a:r>
                <a:r>
                  <a:rPr lang="en-US" altLang="ko-KR" dirty="0" smtClean="0"/>
                  <a:t>× 0.5% 9.26</a:t>
                </a:r>
                <a:r>
                  <a:rPr lang="ko-KR" altLang="en-US" dirty="0" smtClean="0"/>
                  <a:t>만원 </a:t>
                </a:r>
                <a:r>
                  <a:rPr lang="en-US" altLang="ko-KR" sz="2800" dirty="0" smtClean="0"/>
                  <a:t>=</a:t>
                </a:r>
                <a:r>
                  <a:rPr lang="en-US" altLang="ko-KR" sz="2800" dirty="0" smtClean="0">
                    <a:latin typeface="아리따-돋움(OTF)-Medium" pitchFamily="18" charset="-127"/>
                    <a:ea typeface="아리따-돋움(OTF)-Medium" pitchFamily="18" charset="-127"/>
                  </a:rPr>
                  <a:t>8.86</a:t>
                </a:r>
                <a:r>
                  <a:rPr lang="ko-KR" altLang="en-US" sz="2800" dirty="0" err="1" smtClean="0">
                    <a:latin typeface="아리따-돋움(OTF)-Medium" pitchFamily="18" charset="-127"/>
                    <a:ea typeface="아리따-돋움(OTF)-Medium" pitchFamily="18" charset="-127"/>
                  </a:rPr>
                  <a:t>억원</a:t>
                </a:r>
                <a:endParaRPr lang="en-US" altLang="ko-KR" sz="2800" i="1" dirty="0" smtClean="0">
                  <a:latin typeface="아리따-돋움(OTF)-Medium" pitchFamily="18" charset="-127"/>
                  <a:ea typeface="아리따-돋움(OTF)-Medium" pitchFamily="18" charset="-127"/>
                </a:endParaRPr>
              </a:p>
              <a:p>
                <a:r>
                  <a:rPr lang="en-US" altLang="ko-KR" sz="2800" dirty="0" smtClean="0">
                    <a:latin typeface="+mn-ea"/>
                  </a:rPr>
                  <a:t>3</a:t>
                </a:r>
                <a:r>
                  <a:rPr lang="ko-KR" altLang="en-US" sz="2800" dirty="0">
                    <a:latin typeface="+mn-ea"/>
                  </a:rPr>
                  <a:t>년 목표 매</a:t>
                </a:r>
                <a14:m>
                  <m:oMath xmlns:m="http://schemas.openxmlformats.org/officeDocument/2006/math">
                    <m:r>
                      <a:rPr lang="ko-KR" altLang="en-US" sz="2800" i="1" dirty="0">
                        <a:latin typeface="Cambria Math"/>
                      </a:rPr>
                      <m:t>출</m:t>
                    </m:r>
                  </m:oMath>
                </a14:m>
                <a:r>
                  <a:rPr lang="en-US" altLang="ko-KR" sz="2800" i="1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193.2</a:t>
                </a:r>
                <a:r>
                  <a:rPr lang="ko-KR" altLang="en-US" dirty="0" smtClean="0">
                    <a:latin typeface="+mn-ea"/>
                  </a:rPr>
                  <a:t>만 </a:t>
                </a:r>
                <a:r>
                  <a:rPr lang="en-US" altLang="ko-KR" dirty="0" smtClean="0"/>
                  <a:t>× 1.0% 9.26</a:t>
                </a:r>
                <a:r>
                  <a:rPr lang="ko-KR" altLang="en-US" dirty="0" smtClean="0"/>
                  <a:t>만원 </a:t>
                </a:r>
                <a:r>
                  <a:rPr lang="en-US" altLang="ko-KR" sz="2800" dirty="0" smtClean="0"/>
                  <a:t>=</a:t>
                </a:r>
                <a:r>
                  <a:rPr lang="en-US" altLang="ko-KR" sz="2800" dirty="0" smtClean="0">
                    <a:latin typeface="아리따-돋움(OTF)-Medium" pitchFamily="18" charset="-127"/>
                    <a:ea typeface="아리따-돋움(OTF)-Medium" pitchFamily="18" charset="-127"/>
                  </a:rPr>
                  <a:t>17.89</a:t>
                </a:r>
                <a:r>
                  <a:rPr lang="ko-KR" altLang="en-US" sz="2800" dirty="0" err="1" smtClean="0">
                    <a:latin typeface="아리따-돋움(OTF)-Medium" pitchFamily="18" charset="-127"/>
                    <a:ea typeface="아리따-돋움(OTF)-Medium" pitchFamily="18" charset="-127"/>
                  </a:rPr>
                  <a:t>억원</a:t>
                </a:r>
                <a:endParaRPr lang="en-US" altLang="ko-KR" sz="2800" i="1" dirty="0" smtClean="0">
                  <a:latin typeface="아리따-돋움(OTF)-Medium" pitchFamily="18" charset="-127"/>
                  <a:ea typeface="아리따-돋움(OTF)-Medium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916BAE-FBCE-4A32-87B3-99D1F7B4A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634" y="1564640"/>
                <a:ext cx="5750932" cy="4805680"/>
              </a:xfrm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6265994" y="1584960"/>
            <a:ext cx="5750932" cy="4785360"/>
          </a:xfrm>
        </p:spPr>
        <p:txBody>
          <a:bodyPr/>
          <a:lstStyle/>
          <a:p>
            <a:r>
              <a:rPr lang="ko-KR" altLang="en-US" dirty="0" smtClean="0"/>
              <a:t>지출비용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매출의 </a:t>
            </a:r>
            <a:r>
              <a:rPr lang="en-US" altLang="ko-KR" dirty="0" smtClean="0"/>
              <a:t>50%(</a:t>
            </a:r>
            <a:r>
              <a:rPr lang="ko-KR" altLang="en-US" dirty="0" smtClean="0"/>
              <a:t>대행인에게 지금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홍보비용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차후 결정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초기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개발 및 서버 구축비용 </a:t>
            </a:r>
            <a:r>
              <a:rPr lang="en-US" altLang="ko-KR" dirty="0" smtClean="0"/>
              <a:t>(517.2</a:t>
            </a:r>
            <a:r>
              <a:rPr lang="ko-KR" altLang="en-US" dirty="0" smtClean="0"/>
              <a:t>만</a:t>
            </a:r>
            <a:r>
              <a:rPr lang="en-US" altLang="ko-KR" dirty="0" smtClean="0"/>
              <a:t>)</a:t>
            </a:r>
          </a:p>
          <a:p>
            <a:r>
              <a:rPr lang="en-US" altLang="ko-KR" sz="2800" dirty="0" smtClean="0"/>
              <a:t>1</a:t>
            </a:r>
            <a:r>
              <a:rPr lang="ko-KR" altLang="en-US" sz="2800" dirty="0" smtClean="0"/>
              <a:t>년 목표 수익 </a:t>
            </a:r>
            <a:r>
              <a:rPr lang="en-US" altLang="ko-KR" dirty="0" smtClean="0"/>
              <a:t>3.48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아리따-돋움(OTF)-Thin"/>
                <a:ea typeface="아리따-돋움(OTF)-Thin"/>
              </a:rPr>
              <a:t>× 50% -517.2</a:t>
            </a:r>
            <a:r>
              <a:rPr lang="ko-KR" altLang="en-US" dirty="0" smtClean="0">
                <a:latin typeface="아리따-돋움(OTF)-Thin"/>
                <a:ea typeface="아리따-돋움(OTF)-Thin"/>
              </a:rPr>
              <a:t>만원 </a:t>
            </a:r>
            <a:r>
              <a:rPr lang="en-US" altLang="ko-KR" dirty="0" smtClean="0">
                <a:latin typeface="아리따-돋움(OTF)-Thin"/>
                <a:ea typeface="아리따-돋움(OTF)-Thin"/>
              </a:rPr>
              <a:t>- </a:t>
            </a:r>
            <a:r>
              <a:rPr lang="ko-KR" altLang="en-US" dirty="0" smtClean="0">
                <a:latin typeface="아리따-돋움(OTF)-Thin"/>
                <a:ea typeface="아리따-돋움(OTF)-Thin"/>
              </a:rPr>
              <a:t>홍보비용</a:t>
            </a:r>
            <a:r>
              <a:rPr lang="ko-KR" altLang="en-US" sz="2800" dirty="0" smtClean="0">
                <a:latin typeface="아리따-돋움(OTF)-Thin"/>
                <a:ea typeface="아리따-돋움(OTF)-Thin"/>
              </a:rPr>
              <a:t> </a:t>
            </a:r>
            <a:r>
              <a:rPr lang="en-US" altLang="ko-KR" sz="2800" dirty="0" smtClean="0">
                <a:latin typeface="아리따-돋움(OTF)-Thin"/>
                <a:ea typeface="아리따-돋움(OTF)-Thin"/>
              </a:rPr>
              <a:t>= </a:t>
            </a: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1.16</a:t>
            </a: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억원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en-US" altLang="ko-KR" sz="2800" dirty="0" smtClean="0">
                <a:latin typeface="아리따-돋움(OTF)-Thin"/>
                <a:ea typeface="아리따-돋움(OTF)-Thin"/>
              </a:rPr>
              <a:t>- </a:t>
            </a:r>
            <a:r>
              <a:rPr lang="ko-KR" altLang="en-US" sz="2800" dirty="0" smtClean="0">
                <a:latin typeface="아리따-돋움(OTF)-Thin"/>
                <a:ea typeface="아리따-돋움(OTF)-Thin"/>
              </a:rPr>
              <a:t>홍보비용</a:t>
            </a:r>
            <a:endParaRPr lang="en-US" altLang="ko-KR" sz="2800" dirty="0" smtClean="0">
              <a:latin typeface="아리따-돋움(OTF)-Thin"/>
              <a:ea typeface="아리따-돋움(OTF)-Thin"/>
            </a:endParaRPr>
          </a:p>
          <a:p>
            <a:r>
              <a:rPr lang="en-US" altLang="ko-KR" sz="2800" dirty="0" smtClean="0">
                <a:latin typeface="아리따-돋움(OTF)-Thin"/>
                <a:ea typeface="아리따-돋움(OTF)-Thin"/>
              </a:rPr>
              <a:t>2</a:t>
            </a:r>
            <a:r>
              <a:rPr lang="ko-KR" altLang="en-US" sz="2800" dirty="0" smtClean="0">
                <a:latin typeface="아리따-돋움(OTF)-Thin"/>
                <a:ea typeface="아리따-돋움(OTF)-Thin"/>
              </a:rPr>
              <a:t>년 목표 수익 </a:t>
            </a:r>
            <a:r>
              <a:rPr lang="en-US" altLang="ko-KR" dirty="0" smtClean="0">
                <a:latin typeface="아리따-돋움(OTF)-Thin"/>
                <a:ea typeface="아리따-돋움(OTF)-Thin"/>
              </a:rPr>
              <a:t>8.86</a:t>
            </a:r>
            <a:r>
              <a:rPr lang="ko-KR" altLang="en-US" dirty="0" err="1" smtClean="0">
                <a:latin typeface="아리따-돋움(OTF)-Thin"/>
                <a:ea typeface="아리따-돋움(OTF)-Thin"/>
              </a:rPr>
              <a:t>억원</a:t>
            </a:r>
            <a:r>
              <a:rPr lang="en-US" altLang="ko-KR" dirty="0"/>
              <a:t> ×</a:t>
            </a:r>
            <a:r>
              <a:rPr lang="ko-KR" altLang="en-US" dirty="0" smtClean="0"/>
              <a:t> </a:t>
            </a:r>
            <a:r>
              <a:rPr lang="en-US" altLang="ko-KR" dirty="0" smtClean="0"/>
              <a:t>50% - </a:t>
            </a:r>
            <a:r>
              <a:rPr lang="ko-KR" altLang="en-US" dirty="0" smtClean="0"/>
              <a:t>홍보비용 </a:t>
            </a:r>
            <a:endParaRPr lang="en-US" altLang="ko-KR" dirty="0" smtClean="0"/>
          </a:p>
          <a:p>
            <a:r>
              <a:rPr lang="en-US" altLang="ko-KR" sz="2800" dirty="0" smtClean="0"/>
              <a:t>= </a:t>
            </a: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4.43</a:t>
            </a: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억원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홍보비용</a:t>
            </a:r>
            <a:endParaRPr lang="en-US" altLang="ko-KR" sz="2800" dirty="0" smtClean="0"/>
          </a:p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년 목표 수익 </a:t>
            </a:r>
            <a:r>
              <a:rPr lang="en-US" altLang="ko-KR" dirty="0" smtClean="0"/>
              <a:t>17.89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× 50% - </a:t>
            </a:r>
            <a:r>
              <a:rPr lang="ko-KR" altLang="en-US" dirty="0" smtClean="0"/>
              <a:t>홍보비용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 </a:t>
            </a: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8.94</a:t>
            </a: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억원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en-US" altLang="ko-KR" sz="2800" dirty="0" smtClean="0"/>
              <a:t>–</a:t>
            </a:r>
            <a:r>
              <a:rPr lang="ko-KR" altLang="en-US" sz="2800" dirty="0" smtClean="0"/>
              <a:t>홍보비용</a:t>
            </a:r>
            <a:endParaRPr lang="ko-KR" altLang="en-US" sz="2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96001" y="1615440"/>
            <a:ext cx="0" cy="45720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244F7BB-2EAF-49B2-9729-B5997D38EC0E}"/>
              </a:ext>
            </a:extLst>
          </p:cNvPr>
          <p:cNvGrpSpPr/>
          <p:nvPr/>
        </p:nvGrpSpPr>
        <p:grpSpPr>
          <a:xfrm>
            <a:off x="2497517" y="456428"/>
            <a:ext cx="7144544" cy="6153209"/>
            <a:chOff x="3459277" y="1367324"/>
            <a:chExt cx="1388941" cy="1326649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10" name="화살표: 위쪽 3">
              <a:extLst>
                <a:ext uri="{FF2B5EF4-FFF2-40B4-BE49-F238E27FC236}">
                  <a16:creationId xmlns="" xmlns:a16="http://schemas.microsoft.com/office/drawing/2014/main" id="{D74A37CE-47ED-47B9-A265-E45EC02788CB}"/>
                </a:ext>
              </a:extLst>
            </p:cNvPr>
            <p:cNvSpPr/>
            <p:nvPr/>
          </p:nvSpPr>
          <p:spPr>
            <a:xfrm>
              <a:off x="4021606" y="1367324"/>
              <a:ext cx="255262" cy="4609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화살표: 위쪽 8">
              <a:extLst>
                <a:ext uri="{FF2B5EF4-FFF2-40B4-BE49-F238E27FC236}">
                  <a16:creationId xmlns="" xmlns:a16="http://schemas.microsoft.com/office/drawing/2014/main" id="{292411B9-F64C-4A7E-B7FA-4583C95270D4}"/>
                </a:ext>
              </a:extLst>
            </p:cNvPr>
            <p:cNvSpPr/>
            <p:nvPr/>
          </p:nvSpPr>
          <p:spPr>
            <a:xfrm rot="2700000">
              <a:off x="4360702" y="1470418"/>
              <a:ext cx="242984" cy="48423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화살표: 위쪽 9">
              <a:extLst>
                <a:ext uri="{FF2B5EF4-FFF2-40B4-BE49-F238E27FC236}">
                  <a16:creationId xmlns="" xmlns:a16="http://schemas.microsoft.com/office/drawing/2014/main" id="{EB22724A-201E-413A-AAEE-FF2501CF9FD2}"/>
                </a:ext>
              </a:extLst>
            </p:cNvPr>
            <p:cNvSpPr/>
            <p:nvPr/>
          </p:nvSpPr>
          <p:spPr>
            <a:xfrm rot="5400000">
              <a:off x="4484611" y="1789226"/>
              <a:ext cx="242984" cy="48423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화살표: 위쪽 10">
              <a:extLst>
                <a:ext uri="{FF2B5EF4-FFF2-40B4-BE49-F238E27FC236}">
                  <a16:creationId xmlns="" xmlns:a16="http://schemas.microsoft.com/office/drawing/2014/main" id="{16650A60-4B6F-4AEA-AC1C-C442E56139EB}"/>
                </a:ext>
              </a:extLst>
            </p:cNvPr>
            <p:cNvSpPr/>
            <p:nvPr/>
          </p:nvSpPr>
          <p:spPr>
            <a:xfrm rot="8100000">
              <a:off x="4352183" y="2119211"/>
              <a:ext cx="255262" cy="4609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화살표: 위쪽 11">
              <a:extLst>
                <a:ext uri="{FF2B5EF4-FFF2-40B4-BE49-F238E27FC236}">
                  <a16:creationId xmlns="" xmlns:a16="http://schemas.microsoft.com/office/drawing/2014/main" id="{E34D558B-AE12-4F4D-8544-85F65533D904}"/>
                </a:ext>
              </a:extLst>
            </p:cNvPr>
            <p:cNvSpPr/>
            <p:nvPr/>
          </p:nvSpPr>
          <p:spPr>
            <a:xfrm rot="13500000">
              <a:off x="3696041" y="2104804"/>
              <a:ext cx="242984" cy="48423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화살표: 위쪽 12">
              <a:extLst>
                <a:ext uri="{FF2B5EF4-FFF2-40B4-BE49-F238E27FC236}">
                  <a16:creationId xmlns="" xmlns:a16="http://schemas.microsoft.com/office/drawing/2014/main" id="{5502E64B-654B-4593-8ECC-C1D89904BD6C}"/>
                </a:ext>
              </a:extLst>
            </p:cNvPr>
            <p:cNvSpPr/>
            <p:nvPr/>
          </p:nvSpPr>
          <p:spPr>
            <a:xfrm rot="10800000">
              <a:off x="4021043" y="2233032"/>
              <a:ext cx="255262" cy="4609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화살표: 위쪽 13">
              <a:extLst>
                <a:ext uri="{FF2B5EF4-FFF2-40B4-BE49-F238E27FC236}">
                  <a16:creationId xmlns="" xmlns:a16="http://schemas.microsoft.com/office/drawing/2014/main" id="{F5E76AAC-AEDB-4138-9C34-83906EE1656F}"/>
                </a:ext>
              </a:extLst>
            </p:cNvPr>
            <p:cNvSpPr/>
            <p:nvPr/>
          </p:nvSpPr>
          <p:spPr>
            <a:xfrm rot="16200000">
              <a:off x="3579901" y="1789225"/>
              <a:ext cx="242984" cy="48423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화살표: 위쪽 14">
              <a:extLst>
                <a:ext uri="{FF2B5EF4-FFF2-40B4-BE49-F238E27FC236}">
                  <a16:creationId xmlns="" xmlns:a16="http://schemas.microsoft.com/office/drawing/2014/main" id="{E38FD407-CDCB-4410-A107-5416E563538A}"/>
                </a:ext>
              </a:extLst>
            </p:cNvPr>
            <p:cNvSpPr/>
            <p:nvPr/>
          </p:nvSpPr>
          <p:spPr>
            <a:xfrm rot="18900000">
              <a:off x="3699429" y="1489209"/>
              <a:ext cx="255262" cy="4609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EAD453-4B99-49D6-B6B7-01103C27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738" y="1642195"/>
            <a:ext cx="7900525" cy="1104666"/>
          </a:xfrm>
        </p:spPr>
        <p:txBody>
          <a:bodyPr/>
          <a:lstStyle/>
          <a:p>
            <a:r>
              <a:rPr lang="ko-KR" altLang="en-US" sz="3800" dirty="0" err="1" smtClean="0">
                <a:latin typeface="아리따-돋움(OTF)-Bold" pitchFamily="18" charset="-127"/>
                <a:ea typeface="아리따-돋움(OTF)-Bold" pitchFamily="18" charset="-127"/>
              </a:rPr>
              <a:t>확장성</a:t>
            </a:r>
            <a:endParaRPr lang="ko-KR" altLang="en-US" sz="38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4D5206-8B15-496A-93D8-04C4E39E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738" y="2881675"/>
            <a:ext cx="7900525" cy="2574246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부동산 관련 법률문제 상담 서비스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1</a:t>
            </a: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인가구를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대상으로 하는 서비스</a:t>
            </a:r>
            <a:endParaRPr lang="en-US" altLang="ko-KR" sz="2800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r>
              <a:rPr lang="en-US" altLang="ko-KR" dirty="0" smtClean="0"/>
              <a:t>1</a:t>
            </a:r>
            <a:r>
              <a:rPr lang="ko-KR" altLang="en-US" dirty="0"/>
              <a:t>인 가구를 위한 전용 이사 서비스</a:t>
            </a: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/>
              <a:t>인 가구를 위한 가구 업체와의 협력</a:t>
            </a:r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/>
              <a:t>인 가구를 위한 청소 </a:t>
            </a:r>
            <a:r>
              <a:rPr lang="ko-KR" altLang="en-US" dirty="0" smtClean="0"/>
              <a:t>업체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3410609" y="2666271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8550131" y="2666271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6"/>
            <a:endCxn id="9" idx="2"/>
          </p:cNvCxnSpPr>
          <p:nvPr/>
        </p:nvCxnSpPr>
        <p:spPr>
          <a:xfrm>
            <a:off x="3598302" y="2760118"/>
            <a:ext cx="495182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/>
              <a:t>자취방구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JACHUIBANGGU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10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420649" y="3634251"/>
            <a:ext cx="3370802" cy="458350"/>
          </a:xfrm>
        </p:spPr>
        <p:txBody>
          <a:bodyPr/>
          <a:lstStyle/>
          <a:p>
            <a:r>
              <a:rPr lang="en-US" altLang="ko-KR" sz="1400" dirty="0" smtClean="0"/>
              <a:t>JACHUIBANGGU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질의응</a:t>
            </a:r>
            <a:r>
              <a:rPr lang="ko-KR" altLang="en-US" dirty="0"/>
              <a:t>답</a:t>
            </a:r>
          </a:p>
        </p:txBody>
      </p:sp>
      <p:pic>
        <p:nvPicPr>
          <p:cNvPr id="4" name="Picture 4" descr="足でドアを開ける人のイラスト">
            <a:extLst>
              <a:ext uri="{FF2B5EF4-FFF2-40B4-BE49-F238E27FC236}">
                <a16:creationId xmlns="" xmlns:a16="http://schemas.microsoft.com/office/drawing/2014/main" id="{B088CF23-C0F5-478C-AE3E-66303EE9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52" y="4556760"/>
            <a:ext cx="2016760" cy="20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</a:t>
            </a:r>
            <a:r>
              <a:rPr lang="ko-KR" altLang="en-US" dirty="0"/>
              <a:t>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6160" y="987425"/>
            <a:ext cx="6519228" cy="4873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인 가구의 증가 및 도시 집중화에 따른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합리적 부동산 거래시스템에 대한 소비자 </a:t>
            </a:r>
            <a:r>
              <a:rPr lang="ko-KR" altLang="en-US" sz="2800" dirty="0" err="1">
                <a:latin typeface="아리따-돋움(OTF)-Medium" pitchFamily="18" charset="-127"/>
                <a:ea typeface="아리따-돋움(OTF)-Medium" pitchFamily="18" charset="-127"/>
              </a:rPr>
              <a:t>니즈의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확대</a:t>
            </a:r>
            <a:endParaRPr lang="en-US" altLang="ko-KR" sz="2800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*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+mn-ea"/>
              </a:rPr>
              <a:t>모바일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환경개선 및 </a:t>
            </a:r>
            <a:r>
              <a:rPr lang="ko-KR" altLang="en-US" sz="2800" dirty="0" err="1">
                <a:latin typeface="+mn-ea"/>
              </a:rPr>
              <a:t>빅데이터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인공지능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IoT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등 기술의 발전에 의한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온라인 서비스의 기반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구축</a:t>
            </a:r>
            <a:endParaRPr lang="en-US" altLang="ko-KR" sz="2800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모바일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및 인터넷에 익숙한 세대</a:t>
            </a:r>
            <a:r>
              <a:rPr lang="ko-KR" altLang="en-US" sz="2800" dirty="0">
                <a:latin typeface="+mn-ea"/>
              </a:rPr>
              <a:t>의 </a:t>
            </a:r>
            <a:r>
              <a:rPr lang="ko-KR" altLang="en-US" sz="2800" dirty="0" smtClean="0">
                <a:latin typeface="+mn-ea"/>
              </a:rPr>
              <a:t>등장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질로우</a:t>
            </a:r>
            <a:endParaRPr lang="en-US" altLang="ko-KR" dirty="0" smtClean="0"/>
          </a:p>
          <a:p>
            <a:endParaRPr lang="en-US" altLang="ko-KR" sz="1500" dirty="0" smtClean="0"/>
          </a:p>
          <a:p>
            <a:r>
              <a:rPr lang="ko-KR" altLang="en-US" dirty="0" err="1" smtClean="0"/>
              <a:t>레드핀</a:t>
            </a:r>
            <a:endParaRPr lang="en-US" altLang="ko-KR" dirty="0" smtClean="0"/>
          </a:p>
          <a:p>
            <a:endParaRPr lang="en-US" altLang="ko-KR" sz="1500" dirty="0" smtClean="0"/>
          </a:p>
          <a:p>
            <a:r>
              <a:rPr lang="ko-KR" altLang="en-US" dirty="0" err="1" smtClean="0"/>
              <a:t>위워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3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</a:t>
            </a:r>
            <a:r>
              <a:rPr lang="ko-KR" altLang="en-US" dirty="0"/>
              <a:t>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6160" y="987425"/>
            <a:ext cx="6519228" cy="4873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인 가구의 증가 및 도시 집중화에 따른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합리적 부동산 거래시스템에 대한 소비자 </a:t>
            </a:r>
            <a:r>
              <a:rPr lang="ko-KR" altLang="en-US" sz="2800" dirty="0" err="1">
                <a:latin typeface="아리따-돋움(OTF)-Medium" pitchFamily="18" charset="-127"/>
                <a:ea typeface="아리따-돋움(OTF)-Medium" pitchFamily="18" charset="-127"/>
              </a:rPr>
              <a:t>니즈의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확대</a:t>
            </a:r>
            <a:endParaRPr lang="en-US" altLang="ko-KR" sz="2800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*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+mn-ea"/>
              </a:rPr>
              <a:t>모바일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환경개선 및 </a:t>
            </a:r>
            <a:r>
              <a:rPr lang="ko-KR" altLang="en-US" sz="2800" dirty="0" err="1">
                <a:latin typeface="+mn-ea"/>
              </a:rPr>
              <a:t>빅데이터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인공지능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IoT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등 기술의 발전에 의한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온라인 서비스의 기반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구축</a:t>
            </a:r>
            <a:endParaRPr lang="en-US" altLang="ko-KR" sz="2800" dirty="0" smtClean="0">
              <a:latin typeface="아리따-돋움(OTF)-Medium" pitchFamily="18" charset="-127"/>
              <a:ea typeface="아리따-돋움(OTF)-Mediu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아리따-돋움(OTF)-Medium" pitchFamily="18" charset="-127"/>
                <a:ea typeface="아리따-돋움(OTF)-Medium" pitchFamily="18" charset="-127"/>
              </a:rPr>
              <a:t>모바일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및 인터넷에 익숙한 세대</a:t>
            </a:r>
            <a:r>
              <a:rPr lang="ko-KR" altLang="en-US" sz="2800" dirty="0">
                <a:latin typeface="+mn-ea"/>
              </a:rPr>
              <a:t>의 </a:t>
            </a:r>
            <a:r>
              <a:rPr lang="ko-KR" altLang="en-US" sz="2800" dirty="0" smtClean="0">
                <a:latin typeface="+mn-ea"/>
              </a:rPr>
              <a:t>등장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질로우</a:t>
            </a:r>
            <a:endParaRPr lang="en-US" altLang="ko-KR" dirty="0" smtClean="0"/>
          </a:p>
          <a:p>
            <a:endParaRPr lang="en-US" altLang="ko-KR" sz="1500" dirty="0" smtClean="0"/>
          </a:p>
          <a:p>
            <a:r>
              <a:rPr lang="ko-KR" altLang="en-US" dirty="0" err="1" smtClean="0"/>
              <a:t>레드핀</a:t>
            </a:r>
            <a:endParaRPr lang="en-US" altLang="ko-KR" dirty="0" smtClean="0"/>
          </a:p>
          <a:p>
            <a:endParaRPr lang="en-US" altLang="ko-KR" sz="1500" dirty="0" smtClean="0"/>
          </a:p>
          <a:p>
            <a:r>
              <a:rPr lang="ko-KR" altLang="en-US" dirty="0" err="1" smtClean="0"/>
              <a:t>위워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+mj-ea"/>
                <a:ea typeface="+mj-ea"/>
              </a:rPr>
              <a:t>오프라인 중심 → 온라인 </a:t>
            </a:r>
            <a:r>
              <a:rPr lang="ko-KR" altLang="en-US" sz="3600" dirty="0" smtClean="0">
                <a:latin typeface="+mj-ea"/>
                <a:ea typeface="+mj-ea"/>
              </a:rPr>
              <a:t>중심</a:t>
            </a:r>
            <a:endParaRPr lang="en-US" altLang="ko-KR" sz="3600" dirty="0" smtClean="0">
              <a:latin typeface="+mj-ea"/>
              <a:ea typeface="+mj-ea"/>
            </a:endParaRPr>
          </a:p>
          <a:p>
            <a:pPr algn="ctr"/>
            <a:endParaRPr lang="en-US" altLang="ko-KR" sz="1000" dirty="0" smtClean="0">
              <a:latin typeface="+mj-ea"/>
              <a:ea typeface="+mj-ea"/>
            </a:endParaRPr>
          </a:p>
          <a:p>
            <a:pPr algn="ctr"/>
            <a:r>
              <a:rPr lang="ko-KR" altLang="en-US" sz="3600" dirty="0" smtClean="0">
                <a:latin typeface="+mj-ea"/>
                <a:ea typeface="+mj-ea"/>
              </a:rPr>
              <a:t>중개인 </a:t>
            </a:r>
            <a:r>
              <a:rPr lang="ko-KR" altLang="en-US" sz="3600" dirty="0">
                <a:latin typeface="+mj-ea"/>
                <a:ea typeface="+mj-ea"/>
              </a:rPr>
              <a:t>중심 → 수요자 </a:t>
            </a:r>
            <a:r>
              <a:rPr lang="ko-KR" altLang="en-US" sz="3600" dirty="0" smtClean="0">
                <a:latin typeface="+mj-ea"/>
                <a:ea typeface="+mj-ea"/>
              </a:rPr>
              <a:t>중심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1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217D5B1-4981-4DD5-B896-76592E64785F}"/>
              </a:ext>
            </a:extLst>
          </p:cNvPr>
          <p:cNvCxnSpPr>
            <a:cxnSpLocks/>
          </p:cNvCxnSpPr>
          <p:nvPr/>
        </p:nvCxnSpPr>
        <p:spPr>
          <a:xfrm>
            <a:off x="-56875" y="4898044"/>
            <a:ext cx="12248875" cy="3463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58240" y="3220720"/>
            <a:ext cx="10099040" cy="342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787823"/>
            <a:ext cx="3434080" cy="567808"/>
          </a:xfrm>
        </p:spPr>
        <p:txBody>
          <a:bodyPr/>
          <a:lstStyle/>
          <a:p>
            <a:pPr algn="ctr"/>
            <a:r>
              <a:rPr lang="ko-KR" altLang="en-US" dirty="0" smtClean="0"/>
              <a:t>한국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93441" y="1382575"/>
            <a:ext cx="8698022" cy="19421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800" dirty="0" smtClean="0">
                <a:latin typeface="+mn-ea"/>
              </a:rPr>
              <a:t>2015</a:t>
            </a:r>
            <a:r>
              <a:rPr lang="ko-KR" altLang="en-US" sz="2800" dirty="0">
                <a:latin typeface="+mn-ea"/>
              </a:rPr>
              <a:t>년 기준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부동산 플랫폼 시장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규모</a:t>
            </a:r>
            <a:r>
              <a:rPr lang="ko-KR" altLang="en-US" sz="2800" dirty="0" smtClean="0">
                <a:latin typeface="+mn-ea"/>
              </a:rPr>
              <a:t>가 </a:t>
            </a:r>
            <a:r>
              <a:rPr lang="en-US" altLang="ko-KR" sz="2800" dirty="0">
                <a:latin typeface="아리따-돋움(OTF)-Medium" pitchFamily="18" charset="-127"/>
                <a:ea typeface="아리따-돋움(OTF)-Medium" pitchFamily="18" charset="-127"/>
              </a:rPr>
              <a:t>2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조원대</a:t>
            </a:r>
            <a:r>
              <a:rPr lang="ko-KR" altLang="en-US" sz="2800" dirty="0" smtClean="0">
                <a:latin typeface="+mn-ea"/>
              </a:rPr>
              <a:t>로 </a:t>
            </a:r>
            <a:r>
              <a:rPr lang="ko-KR" altLang="en-US" sz="2800" dirty="0">
                <a:latin typeface="+mn-ea"/>
              </a:rPr>
              <a:t>성장</a:t>
            </a:r>
            <a:endParaRPr lang="en-US" altLang="ko-KR" sz="2800" dirty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2800" dirty="0" smtClean="0">
                <a:latin typeface="+mn-ea"/>
              </a:rPr>
              <a:t>국내 </a:t>
            </a:r>
            <a:r>
              <a:rPr lang="ko-KR" altLang="en-US" sz="2800" dirty="0">
                <a:latin typeface="+mn-ea"/>
              </a:rPr>
              <a:t>소비자들의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정보통신기술에 대한 높은 수용도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1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인 가구의 증가 </a:t>
            </a:r>
            <a:r>
              <a:rPr lang="ko-KR" altLang="en-US" sz="2800" dirty="0">
                <a:latin typeface="+mn-ea"/>
              </a:rPr>
              <a:t>및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부동산에 대한 높은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관심도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>
          <a:xfrm>
            <a:off x="0" y="1357906"/>
            <a:ext cx="3474720" cy="267694"/>
          </a:xfrm>
        </p:spPr>
        <p:txBody>
          <a:bodyPr/>
          <a:lstStyle/>
          <a:p>
            <a:r>
              <a:rPr lang="en-US" altLang="ko-KR" sz="1500" dirty="0" smtClean="0">
                <a:latin typeface="+mn-ea"/>
                <a:ea typeface="+mn-ea"/>
              </a:rPr>
              <a:t> </a:t>
            </a:r>
            <a:endParaRPr lang="ko-KR" altLang="en-US" sz="1500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61654" y="3324712"/>
            <a:ext cx="9913507" cy="3215935"/>
            <a:chOff x="1261654" y="3284072"/>
            <a:chExt cx="9913507" cy="3215935"/>
          </a:xfrm>
        </p:grpSpPr>
        <p:pic>
          <p:nvPicPr>
            <p:cNvPr id="6" name="Picture 2">
              <a:extLst>
                <a:ext uri="{FF2B5EF4-FFF2-40B4-BE49-F238E27FC236}">
                  <a16:creationId xmlns="" xmlns:a16="http://schemas.microsoft.com/office/drawing/2014/main" id="{AF81F199-320C-43D1-B2D5-820CAA0A2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0" t="10149" r="56361" b="38829"/>
            <a:stretch/>
          </p:blipFill>
          <p:spPr bwMode="auto">
            <a:xfrm>
              <a:off x="1261654" y="3284072"/>
              <a:ext cx="3615986" cy="3215935"/>
            </a:xfrm>
            <a:prstGeom prst="roundRect">
              <a:avLst>
                <a:gd name="adj" fmla="val 24"/>
              </a:avLst>
            </a:prstGeom>
            <a:solidFill>
              <a:srgbClr val="FFFFFF">
                <a:shade val="85000"/>
              </a:srgbClr>
            </a:solidFill>
            <a:ln w="9525">
              <a:noFill/>
              <a:miter lim="800000"/>
              <a:headEnd/>
              <a:tailEnd/>
            </a:ln>
            <a:effectLst/>
            <a:extLst/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39FD3172-5A49-4A19-986E-DD483E1BF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17" t="2400" r="1548" b="3033"/>
            <a:stretch/>
          </p:blipFill>
          <p:spPr>
            <a:xfrm>
              <a:off x="4877640" y="3284072"/>
              <a:ext cx="6297521" cy="321593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611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217D5B1-4981-4DD5-B896-76592E64785F}"/>
              </a:ext>
            </a:extLst>
          </p:cNvPr>
          <p:cNvCxnSpPr>
            <a:cxnSpLocks/>
          </p:cNvCxnSpPr>
          <p:nvPr/>
        </p:nvCxnSpPr>
        <p:spPr>
          <a:xfrm>
            <a:off x="-56875" y="4898044"/>
            <a:ext cx="12248875" cy="3463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58240" y="3220720"/>
            <a:ext cx="10099040" cy="342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787823"/>
            <a:ext cx="3434080" cy="567808"/>
          </a:xfrm>
        </p:spPr>
        <p:txBody>
          <a:bodyPr/>
          <a:lstStyle/>
          <a:p>
            <a:pPr algn="ctr"/>
            <a:r>
              <a:rPr lang="ko-KR" altLang="en-US" dirty="0" smtClean="0"/>
              <a:t>한국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93441" y="1382575"/>
            <a:ext cx="8698022" cy="19421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800" dirty="0" smtClean="0">
                <a:latin typeface="+mn-ea"/>
              </a:rPr>
              <a:t>2015</a:t>
            </a:r>
            <a:r>
              <a:rPr lang="ko-KR" altLang="en-US" sz="2800" dirty="0">
                <a:latin typeface="+mn-ea"/>
              </a:rPr>
              <a:t>년 기준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부동산 플랫폼 시장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규모</a:t>
            </a:r>
            <a:r>
              <a:rPr lang="ko-KR" altLang="en-US" sz="2800" dirty="0" smtClean="0">
                <a:latin typeface="+mn-ea"/>
              </a:rPr>
              <a:t>가 </a:t>
            </a:r>
            <a:r>
              <a:rPr lang="en-US" altLang="ko-KR" sz="2800" dirty="0">
                <a:latin typeface="아리따-돋움(OTF)-Medium" pitchFamily="18" charset="-127"/>
                <a:ea typeface="아리따-돋움(OTF)-Medium" pitchFamily="18" charset="-127"/>
              </a:rPr>
              <a:t>2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조원대</a:t>
            </a:r>
            <a:r>
              <a:rPr lang="ko-KR" altLang="en-US" sz="2800" dirty="0" smtClean="0">
                <a:latin typeface="+mn-ea"/>
              </a:rPr>
              <a:t>로 </a:t>
            </a:r>
            <a:r>
              <a:rPr lang="ko-KR" altLang="en-US" sz="2800" dirty="0">
                <a:latin typeface="+mn-ea"/>
              </a:rPr>
              <a:t>성장</a:t>
            </a:r>
            <a:endParaRPr lang="en-US" altLang="ko-KR" sz="2800" dirty="0"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2800" dirty="0" smtClean="0">
                <a:latin typeface="+mn-ea"/>
              </a:rPr>
              <a:t>국내 </a:t>
            </a:r>
            <a:r>
              <a:rPr lang="ko-KR" altLang="en-US" sz="2800" dirty="0">
                <a:latin typeface="+mn-ea"/>
              </a:rPr>
              <a:t>소비자들의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정보통신기술에 대한 높은 수용도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1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인 가구의 증가 </a:t>
            </a:r>
            <a:r>
              <a:rPr lang="ko-KR" altLang="en-US" sz="2800" dirty="0">
                <a:latin typeface="+mn-ea"/>
              </a:rPr>
              <a:t>및 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부동산에 대한 높은 </a:t>
            </a:r>
            <a:r>
              <a:rPr lang="ko-KR" altLang="en-US" sz="2800" dirty="0" smtClean="0">
                <a:latin typeface="아리따-돋움(OTF)-Medium" pitchFamily="18" charset="-127"/>
                <a:ea typeface="아리따-돋움(OTF)-Medium" pitchFamily="18" charset="-127"/>
              </a:rPr>
              <a:t>관심도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>
          <a:xfrm>
            <a:off x="0" y="1357906"/>
            <a:ext cx="3474720" cy="267694"/>
          </a:xfrm>
        </p:spPr>
        <p:txBody>
          <a:bodyPr/>
          <a:lstStyle/>
          <a:p>
            <a:r>
              <a:rPr lang="en-US" altLang="ko-KR" sz="1500" dirty="0" smtClean="0">
                <a:latin typeface="+mn-ea"/>
                <a:ea typeface="+mn-ea"/>
              </a:rPr>
              <a:t> </a:t>
            </a:r>
            <a:endParaRPr lang="ko-KR" altLang="en-US" sz="1500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61654" y="3324712"/>
            <a:ext cx="9913507" cy="3215935"/>
            <a:chOff x="1261654" y="3284072"/>
            <a:chExt cx="9913507" cy="3215935"/>
          </a:xfrm>
        </p:grpSpPr>
        <p:pic>
          <p:nvPicPr>
            <p:cNvPr id="6" name="Picture 2">
              <a:extLst>
                <a:ext uri="{FF2B5EF4-FFF2-40B4-BE49-F238E27FC236}">
                  <a16:creationId xmlns="" xmlns:a16="http://schemas.microsoft.com/office/drawing/2014/main" id="{AF81F199-320C-43D1-B2D5-820CAA0A2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0" t="10149" r="56361" b="38829"/>
            <a:stretch/>
          </p:blipFill>
          <p:spPr bwMode="auto">
            <a:xfrm>
              <a:off x="1261654" y="3284072"/>
              <a:ext cx="3615986" cy="3215935"/>
            </a:xfrm>
            <a:prstGeom prst="roundRect">
              <a:avLst>
                <a:gd name="adj" fmla="val 24"/>
              </a:avLst>
            </a:prstGeom>
            <a:solidFill>
              <a:srgbClr val="FFFFFF">
                <a:shade val="85000"/>
              </a:srgbClr>
            </a:solidFill>
            <a:ln w="9525">
              <a:noFill/>
              <a:miter lim="800000"/>
              <a:headEnd/>
              <a:tailEnd/>
            </a:ln>
            <a:effectLst/>
            <a:extLst/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39FD3172-5A49-4A19-986E-DD483E1BF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17" t="2400" r="1548" b="3033"/>
            <a:stretch/>
          </p:blipFill>
          <p:spPr>
            <a:xfrm>
              <a:off x="4877640" y="3284072"/>
              <a:ext cx="6297521" cy="321593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ea"/>
                <a:ea typeface="+mj-ea"/>
              </a:rPr>
              <a:t>“ </a:t>
            </a:r>
            <a:r>
              <a:rPr lang="ko-KR" altLang="en-US" sz="3600" dirty="0">
                <a:latin typeface="+mj-ea"/>
                <a:ea typeface="+mj-ea"/>
              </a:rPr>
              <a:t>한국 부동산 플랫폼 </a:t>
            </a:r>
            <a:r>
              <a:rPr lang="ko-KR" altLang="en-US" sz="3600" dirty="0" smtClean="0">
                <a:latin typeface="+mj-ea"/>
                <a:ea typeface="+mj-ea"/>
              </a:rPr>
              <a:t>시장의</a:t>
            </a:r>
            <a:endParaRPr lang="en-US" altLang="ko-KR" sz="36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  <a:p>
            <a:pPr algn="ctr"/>
            <a:r>
              <a:rPr lang="ko-KR" altLang="en-US" sz="3600" dirty="0" smtClean="0">
                <a:latin typeface="+mj-ea"/>
                <a:ea typeface="+mj-ea"/>
              </a:rPr>
              <a:t>성장 </a:t>
            </a:r>
            <a:r>
              <a:rPr lang="ko-KR" altLang="en-US" sz="3600" dirty="0">
                <a:latin typeface="+mj-ea"/>
                <a:ea typeface="+mj-ea"/>
              </a:rPr>
              <a:t>가능성 존재 </a:t>
            </a:r>
            <a:r>
              <a:rPr lang="en-US" altLang="ko-KR" sz="3600" dirty="0">
                <a:latin typeface="+mj-ea"/>
                <a:ea typeface="+mj-ea"/>
              </a:rPr>
              <a:t>”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76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18E9AF-EE96-4986-8DC0-5F0CD956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568326"/>
            <a:ext cx="10154921" cy="1289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Q. </a:t>
            </a:r>
            <a:r>
              <a:rPr lang="ko-KR" altLang="en-US" sz="3200" dirty="0"/>
              <a:t>방을 구하는 과정에서 어려움을 느낀 경험이 있습니까</a:t>
            </a:r>
            <a:r>
              <a:rPr lang="en-US" altLang="ko-KR" sz="3200" dirty="0"/>
              <a:t>?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                                                        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170</a:t>
            </a:r>
            <a:r>
              <a:rPr lang="ko-KR" altLang="en-US" sz="2400" dirty="0"/>
              <a:t>명 응답</a:t>
            </a:r>
            <a:r>
              <a:rPr lang="en-US" altLang="ko-KR" sz="2400" dirty="0"/>
              <a:t>, </a:t>
            </a:r>
            <a:r>
              <a:rPr lang="ko-KR" altLang="en-US" sz="2400" dirty="0"/>
              <a:t>복수선택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="" xmlns:a16="http://schemas.microsoft.com/office/drawing/2014/main" id="{5D843549-23D8-4F3B-BF76-FAC8CEE01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43024"/>
              </p:ext>
            </p:extLst>
          </p:nvPr>
        </p:nvGraphicFramePr>
        <p:xfrm>
          <a:off x="1158240" y="2448560"/>
          <a:ext cx="9966960" cy="383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32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21640" y="701735"/>
            <a:ext cx="10515600" cy="912947"/>
          </a:xfrm>
        </p:spPr>
        <p:txBody>
          <a:bodyPr/>
          <a:lstStyle/>
          <a:p>
            <a:pPr algn="r"/>
            <a:r>
              <a:rPr lang="en-US" altLang="ko-KR" sz="3200" dirty="0" smtClean="0"/>
              <a:t>Q. </a:t>
            </a:r>
            <a:r>
              <a:rPr lang="ko-KR" altLang="en-US" sz="3200" dirty="0" smtClean="0"/>
              <a:t>방을 구할 때 아래 서비스를 이용할 의향이 있습니까</a:t>
            </a:r>
            <a:r>
              <a:rPr lang="en-US" altLang="ko-KR" sz="3200" dirty="0" smtClean="0"/>
              <a:t>?</a:t>
            </a:r>
            <a:br>
              <a:rPr lang="en-US" altLang="ko-KR" sz="3200" dirty="0" smtClean="0"/>
            </a:br>
            <a:r>
              <a:rPr lang="en-US" altLang="ko-KR" sz="1800" dirty="0" smtClean="0"/>
              <a:t>(170</a:t>
            </a:r>
            <a:r>
              <a:rPr lang="ko-KR" altLang="en-US" sz="1800" dirty="0" smtClean="0"/>
              <a:t>명 응답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복수선택 불가</a:t>
            </a:r>
            <a:r>
              <a:rPr lang="en-US" altLang="ko-KR" sz="1800" dirty="0" smtClean="0"/>
              <a:t>)</a:t>
            </a:r>
            <a:endParaRPr lang="ko-KR" altLang="en-US" sz="3200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1005840" y="1613155"/>
            <a:ext cx="3007360" cy="4482845"/>
          </a:xfrm>
          <a:ln>
            <a:noFill/>
          </a:ln>
        </p:spPr>
        <p:txBody>
          <a:bodyPr/>
          <a:lstStyle/>
          <a:p>
            <a:r>
              <a:rPr lang="ko-KR" altLang="en-US" sz="1500" dirty="0"/>
              <a:t>이 서비스는 거리</a:t>
            </a:r>
            <a:r>
              <a:rPr lang="en-US" altLang="ko-KR" sz="1500" dirty="0"/>
              <a:t>, </a:t>
            </a:r>
            <a:r>
              <a:rPr lang="ko-KR" altLang="en-US" sz="1500" dirty="0"/>
              <a:t>시간 등의 문제로 직접 집을 보러 오기 어려운 사람들을 위해 부동산 자격증을 가진 전문가가 내가 원하는 매물을 대신 살펴봐주는 대행서비스입니다</a:t>
            </a:r>
            <a:r>
              <a:rPr lang="en-US" altLang="ko-KR" sz="1500" dirty="0" smtClean="0"/>
              <a:t>. &lt;</a:t>
            </a:r>
            <a:r>
              <a:rPr lang="ko-KR" altLang="en-US" sz="1500" dirty="0"/>
              <a:t>고객은 </a:t>
            </a:r>
            <a:r>
              <a:rPr lang="ko-KR" altLang="en-US" sz="1500" dirty="0" err="1"/>
              <a:t>복비</a:t>
            </a:r>
            <a:r>
              <a:rPr lang="en-US" altLang="ko-KR" sz="1500" dirty="0"/>
              <a:t>(</a:t>
            </a:r>
            <a:r>
              <a:rPr lang="ko-KR" altLang="en-US" sz="1500" dirty="0"/>
              <a:t>중개수수료</a:t>
            </a:r>
            <a:r>
              <a:rPr lang="en-US" altLang="ko-KR" sz="1500" dirty="0"/>
              <a:t>)</a:t>
            </a:r>
            <a:r>
              <a:rPr lang="ko-KR" altLang="en-US" sz="1500" dirty="0"/>
              <a:t>없이 </a:t>
            </a:r>
            <a:r>
              <a:rPr lang="ko-KR" altLang="en-US" sz="1500" dirty="0" err="1"/>
              <a:t>대행료만</a:t>
            </a:r>
            <a:r>
              <a:rPr lang="ko-KR" altLang="en-US" sz="1500" dirty="0"/>
              <a:t> 지불하고 서비스를 이용할 수 있습니다</a:t>
            </a:r>
            <a:r>
              <a:rPr lang="en-US" altLang="ko-KR" sz="1500" dirty="0" smtClean="0"/>
              <a:t>.&gt; </a:t>
            </a:r>
            <a:r>
              <a:rPr lang="ko-KR" altLang="en-US" sz="1500" dirty="0" smtClean="0"/>
              <a:t>고객</a:t>
            </a:r>
            <a:r>
              <a:rPr lang="en-US" altLang="ko-KR" sz="1500" dirty="0"/>
              <a:t>: </a:t>
            </a:r>
            <a:r>
              <a:rPr lang="ko-KR" altLang="en-US" sz="1500" dirty="0"/>
              <a:t>원하는 매물 정보를 </a:t>
            </a:r>
            <a:r>
              <a:rPr lang="ko-KR" altLang="en-US" sz="1500" dirty="0" smtClean="0"/>
              <a:t>요청→ </a:t>
            </a:r>
            <a:r>
              <a:rPr lang="ko-KR" altLang="en-US" sz="1500" dirty="0"/>
              <a:t>전문가</a:t>
            </a:r>
            <a:r>
              <a:rPr lang="en-US" altLang="ko-KR" sz="1500" dirty="0"/>
              <a:t>: </a:t>
            </a:r>
            <a:r>
              <a:rPr lang="ko-KR" altLang="en-US" sz="1500" dirty="0"/>
              <a:t>매물 </a:t>
            </a:r>
            <a:r>
              <a:rPr lang="ko-KR" altLang="en-US" sz="1500" dirty="0" smtClean="0"/>
              <a:t>추천 고객</a:t>
            </a:r>
            <a:r>
              <a:rPr lang="en-US" altLang="ko-KR" sz="1500" dirty="0"/>
              <a:t>: </a:t>
            </a:r>
            <a:r>
              <a:rPr lang="ko-KR" altLang="en-US" sz="1500" dirty="0"/>
              <a:t>추천 매물 중 대행인을 통해 </a:t>
            </a:r>
            <a:r>
              <a:rPr lang="ko-KR" altLang="en-US" sz="1500" dirty="0" smtClean="0"/>
              <a:t>정보를 </a:t>
            </a:r>
            <a:r>
              <a:rPr lang="ko-KR" altLang="en-US" sz="1500" dirty="0"/>
              <a:t>얻고 싶은 매물 </a:t>
            </a:r>
            <a:r>
              <a:rPr lang="ko-KR" altLang="en-US" sz="1500" dirty="0" smtClean="0"/>
              <a:t>선택 전문가</a:t>
            </a:r>
            <a:r>
              <a:rPr lang="en-US" altLang="ko-KR" sz="1500" dirty="0"/>
              <a:t>: </a:t>
            </a:r>
            <a:r>
              <a:rPr lang="ko-KR" altLang="en-US" sz="1500" dirty="0"/>
              <a:t>대행인이 되어 대신 집에 관해 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영상과 </a:t>
            </a:r>
            <a:r>
              <a:rPr lang="ko-KR" altLang="en-US" sz="1500" dirty="0"/>
              <a:t>문서 자료로 정보를 제공</a:t>
            </a:r>
          </a:p>
        </p:txBody>
      </p:sp>
      <p:sp>
        <p:nvSpPr>
          <p:cNvPr id="8" name="원형 7"/>
          <p:cNvSpPr/>
          <p:nvPr/>
        </p:nvSpPr>
        <p:spPr>
          <a:xfrm rot="2709470">
            <a:off x="4913637" y="2002497"/>
            <a:ext cx="4132568" cy="4155397"/>
          </a:xfrm>
          <a:prstGeom prst="pie">
            <a:avLst>
              <a:gd name="adj1" fmla="val 18859930"/>
              <a:gd name="adj2" fmla="val 15688904"/>
            </a:avLst>
          </a:prstGeom>
          <a:solidFill>
            <a:schemeClr val="accent4">
              <a:lumMod val="40000"/>
              <a:lumOff val="60000"/>
              <a:alpha val="90000"/>
            </a:schemeClr>
          </a:solidFill>
          <a:ln w="38100">
            <a:noFill/>
          </a:ln>
          <a:effectLst>
            <a:outerShdw blurRad="508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3040" y="3593698"/>
            <a:ext cx="31191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85.3</a:t>
            </a:r>
            <a:r>
              <a:rPr lang="en-US" altLang="ko-KR" sz="3000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%</a:t>
            </a:r>
          </a:p>
          <a:p>
            <a:pPr algn="ctr"/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사용하겠습니다</a:t>
            </a:r>
            <a:endParaRPr lang="en-US" altLang="ko-KR" sz="2800" dirty="0" smtClean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4049668" y="5423353"/>
            <a:ext cx="187693" cy="1876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0" name="직선 연결선 19"/>
          <p:cNvCxnSpPr>
            <a:stCxn id="18" idx="2"/>
          </p:cNvCxnSpPr>
          <p:nvPr/>
        </p:nvCxnSpPr>
        <p:spPr>
          <a:xfrm flipH="1">
            <a:off x="2672080" y="5517200"/>
            <a:ext cx="1377588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9C75254-AF5F-418D-86BA-F1C7CB15AF10}"/>
              </a:ext>
            </a:extLst>
          </p:cNvPr>
          <p:cNvSpPr/>
          <p:nvPr/>
        </p:nvSpPr>
        <p:spPr>
          <a:xfrm>
            <a:off x="855205" y="2101033"/>
            <a:ext cx="187693" cy="1876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3" name="직선 연결선 22"/>
          <p:cNvCxnSpPr>
            <a:stCxn id="22" idx="2"/>
          </p:cNvCxnSpPr>
          <p:nvPr/>
        </p:nvCxnSpPr>
        <p:spPr>
          <a:xfrm>
            <a:off x="855205" y="2194880"/>
            <a:ext cx="164415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FE771B6-96BF-43AB-9E62-30106462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535"/>
            <a:ext cx="10515600" cy="912947"/>
          </a:xfrm>
        </p:spPr>
        <p:txBody>
          <a:bodyPr>
            <a:normAutofit/>
          </a:bodyPr>
          <a:lstStyle/>
          <a:p>
            <a:r>
              <a:rPr lang="ko-KR" altLang="en-US" sz="3800" b="0" dirty="0">
                <a:latin typeface="+mj-ea"/>
              </a:rPr>
              <a:t>자취방구</a:t>
            </a:r>
            <a:r>
              <a:rPr lang="en-US" altLang="ko-KR" sz="3800" b="0" dirty="0">
                <a:latin typeface="+mj-ea"/>
              </a:rPr>
              <a:t>?</a:t>
            </a:r>
            <a:endParaRPr lang="ko-KR" altLang="en-US" sz="3800" b="0" dirty="0">
              <a:latin typeface="+mj-ea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64E4CE82-30A6-45AA-BC08-4B565109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dirty="0"/>
              <a:t>거리</a:t>
            </a:r>
            <a:r>
              <a:rPr lang="en-US" altLang="ko-KR" sz="2800" dirty="0"/>
              <a:t>, </a:t>
            </a:r>
            <a:r>
              <a:rPr lang="ko-KR" altLang="en-US" sz="2800" dirty="0"/>
              <a:t>시간 등의 문제로 방을 구하는 과정에서 어려움을 겪으며 </a:t>
            </a:r>
            <a:endParaRPr lang="en-US" altLang="ko-KR" sz="28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dirty="0"/>
              <a:t>직접 집을 보러 오기 어려운 사람들</a:t>
            </a:r>
            <a:endParaRPr lang="en-US" altLang="ko-KR" sz="28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sz="2800" dirty="0"/>
              <a:t>+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dirty="0"/>
              <a:t>부동산 관련 지식이 부족하여 어려움을 겪는 사람들</a:t>
            </a:r>
            <a:endParaRPr lang="en-US" altLang="ko-KR" sz="2800" dirty="0"/>
          </a:p>
          <a:p>
            <a:pPr marL="0" indent="0" algn="ctr">
              <a:lnSpc>
                <a:spcPct val="110000"/>
              </a:lnSpc>
              <a:buNone/>
            </a:pPr>
            <a:endParaRPr lang="en-US" altLang="ko-KR" sz="2800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dirty="0">
                <a:latin typeface="아리따-돋움(OTF)-Medium" pitchFamily="18" charset="-127"/>
                <a:ea typeface="아리따-돋움(OTF)-Medium" pitchFamily="18" charset="-127"/>
              </a:rPr>
              <a:t>“1</a:t>
            </a: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인가구를 주 타겟층으로 하는</a:t>
            </a:r>
            <a:r>
              <a:rPr lang="en-US" altLang="ko-KR" sz="2800" dirty="0" smtClean="0">
                <a:latin typeface="아리따-돋움(OTF)-Medium" pitchFamily="18" charset="-127"/>
                <a:ea typeface="아리따-돋움(OTF)-Medium" pitchFamily="18" charset="-127"/>
              </a:rPr>
              <a:t>!”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공인중개사 자격증을 가진 전문가가 대신 집을 구해주는 </a:t>
            </a:r>
            <a:endParaRPr lang="en-US" altLang="ko-KR" sz="2800" dirty="0">
              <a:latin typeface="아리따-돋움(OTF)-Medium" pitchFamily="18" charset="-127"/>
              <a:ea typeface="아리따-돋움(OTF)-Medium" pitchFamily="18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2800" dirty="0">
                <a:latin typeface="아리따-돋움(OTF)-Medium" pitchFamily="18" charset="-127"/>
                <a:ea typeface="아리따-돋움(OTF)-Medium" pitchFamily="18" charset="-127"/>
              </a:rPr>
              <a:t>임차인 중심의 서비스</a:t>
            </a:r>
          </a:p>
        </p:txBody>
      </p:sp>
    </p:spTree>
    <p:extLst>
      <p:ext uri="{BB962C8B-B14F-4D97-AF65-F5344CB8AC3E}">
        <p14:creationId xmlns:p14="http://schemas.microsoft.com/office/powerpoint/2010/main" val="3308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4F612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아리따">
      <a:majorFont>
        <a:latin typeface="아리따-돋움(OTF)-SemiBold"/>
        <a:ea typeface="아리따-돋움(OTF)-SemiBold"/>
        <a:cs typeface=""/>
      </a:majorFont>
      <a:minorFont>
        <a:latin typeface="아리따-돋움(OTF)-Thin"/>
        <a:ea typeface="아리따-돋움(OTF)-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1636</Words>
  <Application>Microsoft Office PowerPoint</Application>
  <PresentationFormat>사용자 지정</PresentationFormat>
  <Paragraphs>281</Paragraphs>
  <Slides>25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자취방구</vt:lpstr>
      <vt:lpstr>Proptech_ 프롭테크?</vt:lpstr>
      <vt:lpstr>미국</vt:lpstr>
      <vt:lpstr>미국</vt:lpstr>
      <vt:lpstr>한국</vt:lpstr>
      <vt:lpstr>한국</vt:lpstr>
      <vt:lpstr>Q. 방을 구하는 과정에서 어려움을 느낀 경험이 있습니까?                                                            (170명 응답, 복수선택)</vt:lpstr>
      <vt:lpstr>Q. 방을 구할 때 아래 서비스를 이용할 의향이 있습니까? (170명 응답, 복수선택 불가)</vt:lpstr>
      <vt:lpstr>자취방구?</vt:lpstr>
      <vt:lpstr>고객으로부터 의뢰, 매물추천</vt:lpstr>
      <vt:lpstr>정보제공 동의</vt:lpstr>
      <vt:lpstr>계약 요청 및 계약</vt:lpstr>
      <vt:lpstr>PowerPoint 프레젠테이션</vt:lpstr>
      <vt:lpstr>직방 · 다방</vt:lpstr>
      <vt:lpstr>직방 · 다방 / 자취방구</vt:lpstr>
      <vt:lpstr>모두의 집</vt:lpstr>
      <vt:lpstr>모두의 집 / 자취방구</vt:lpstr>
      <vt:lpstr>집토스</vt:lpstr>
      <vt:lpstr>집토스 / 자취방구</vt:lpstr>
      <vt:lpstr>매물소유부동산의 협력</vt:lpstr>
      <vt:lpstr>PowerPoint 프레젠테이션</vt:lpstr>
      <vt:lpstr>수익</vt:lpstr>
      <vt:lpstr>확장성</vt:lpstr>
      <vt:lpstr>감사합니다</vt:lpstr>
      <vt:lpstr>질의응답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USER</cp:lastModifiedBy>
  <cp:revision>310</cp:revision>
  <dcterms:created xsi:type="dcterms:W3CDTF">2017-12-10T15:04:34Z</dcterms:created>
  <dcterms:modified xsi:type="dcterms:W3CDTF">2020-01-12T15:09:28Z</dcterms:modified>
</cp:coreProperties>
</file>