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282" r:id="rId3"/>
    <p:sldId id="283" r:id="rId4"/>
    <p:sldId id="290" r:id="rId5"/>
    <p:sldId id="289" r:id="rId6"/>
    <p:sldId id="287" r:id="rId7"/>
    <p:sldId id="286" r:id="rId8"/>
    <p:sldId id="292" r:id="rId9"/>
    <p:sldId id="280" r:id="rId10"/>
    <p:sldId id="256" r:id="rId11"/>
    <p:sldId id="257" r:id="rId12"/>
    <p:sldId id="271" r:id="rId13"/>
    <p:sldId id="272" r:id="rId14"/>
    <p:sldId id="258" r:id="rId15"/>
    <p:sldId id="270" r:id="rId16"/>
    <p:sldId id="273" r:id="rId17"/>
    <p:sldId id="259" r:id="rId18"/>
    <p:sldId id="274" r:id="rId19"/>
    <p:sldId id="261" r:id="rId20"/>
    <p:sldId id="275" r:id="rId21"/>
    <p:sldId id="262" r:id="rId22"/>
    <p:sldId id="277" r:id="rId23"/>
    <p:sldId id="269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7aca7ece0ebbcc5c" providerId="Windows Live"/>
      </p:ext>
    </p:extLst>
  </p:cmAuthor>
  <p:cmAuthor id="2" name="하나 양" initials="하양" lastIdx="1" clrIdx="1">
    <p:extLst>
      <p:ext uri="{19B8F6BF-5375-455C-9EA6-DF929625EA0E}">
        <p15:presenceInfo xmlns:p15="http://schemas.microsoft.com/office/powerpoint/2012/main" userId="8b354c772fb5f3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3FF"/>
    <a:srgbClr val="6666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906" autoAdjust="0"/>
  </p:normalViewPr>
  <p:slideViewPr>
    <p:cSldViewPr snapToGrid="0">
      <p:cViewPr varScale="1">
        <p:scale>
          <a:sx n="44" d="100"/>
          <a:sy n="44" d="100"/>
        </p:scale>
        <p:origin x="6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기타(단기 또는 전세 매물의 부족)</c:v>
                </c:pt>
                <c:pt idx="1">
                  <c:v>먼 거리의 매물을 구해야 해서 거리적 어려움</c:v>
                </c:pt>
                <c:pt idx="2">
                  <c:v>매물을 구하는 과정에서 시간이 오래걸림</c:v>
                </c:pt>
                <c:pt idx="3">
                  <c:v>어려움 없음</c:v>
                </c:pt>
                <c:pt idx="4">
                  <c:v>학교, 직장 등으로 매물을 보러 갈 시간 내기 어려움</c:v>
                </c:pt>
                <c:pt idx="5">
                  <c:v>부동산 관련 지식을 잘 모름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40</c:v>
                </c:pt>
                <c:pt idx="2">
                  <c:v>42</c:v>
                </c:pt>
                <c:pt idx="3">
                  <c:v>42</c:v>
                </c:pt>
                <c:pt idx="4">
                  <c:v>43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C-480F-A3D7-E2530B773D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88171816"/>
        <c:axId val="488173456"/>
      </c:barChart>
      <c:catAx>
        <c:axId val="488171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173456"/>
        <c:crosses val="autoZero"/>
        <c:auto val="1"/>
        <c:lblAlgn val="ctr"/>
        <c:lblOffset val="100"/>
        <c:noMultiLvlLbl val="0"/>
      </c:catAx>
      <c:valAx>
        <c:axId val="48817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817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1T01:12:10.874" idx="1">
    <p:pos x="10" y="10"/>
    <p:text>아라바요는 특정지역의 공인중개인들이 만들어서 더 확장할 가능성이 낮으니까 대조군으로 안넣어도 되지 않을까요?! 그리고 아라바요의 특징은 모두의 집에서도 설명할 수 있을 것 같아서 대신 집토스를 넣는게 나을것 같아요!</p:text>
    <p:extLst>
      <p:ext uri="{C676402C-5697-4E1C-873F-D02D1690AC5C}">
        <p15:threadingInfo xmlns:p15="http://schemas.microsoft.com/office/powerpoint/2012/main" timeZoneBias="-540"/>
      </p:ext>
    </p:extLst>
  </p:cm>
  <p:cm authorId="2" dt="2020-01-11T15:29:35.811" idx="1">
    <p:pos x="7177" y="2697"/>
    <p:text>여기 임장대행이라는 말은 다른걸로 바꾸는게 어떨까요? 또 질문 똑같이 들어올지도 몰라서.. 음....1:1 카톡 상담 이런식으로,,?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C36955D-AE55-4049-9E3B-0A3C28B04E3A}" type="datetimeFigureOut">
              <a:rPr lang="ko-KR" altLang="en-US" smtClean="0"/>
              <a:pPr/>
              <a:t>2020-01-11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880350D-B7F3-42C2-9349-7E6E84A4DB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최근 국토교통부는 </a:t>
            </a:r>
            <a:r>
              <a:rPr lang="ko-KR" altLang="en-US" dirty="0" err="1">
                <a:effectLst/>
              </a:rPr>
              <a:t>프롭테크가</a:t>
            </a:r>
            <a:r>
              <a:rPr lang="ko-KR" altLang="en-US" dirty="0">
                <a:effectLst/>
              </a:rPr>
              <a:t> 미래 유망산업이라고 보고 </a:t>
            </a:r>
            <a:r>
              <a:rPr lang="ko-KR" altLang="en-US" dirty="0" err="1">
                <a:effectLst/>
              </a:rPr>
              <a:t>프롭테크가</a:t>
            </a:r>
            <a:r>
              <a:rPr lang="ko-KR" altLang="en-US" dirty="0">
                <a:effectLst/>
              </a:rPr>
              <a:t> 활성화될 수 있도록 건축도면 등 건축물 정보를 개방하겠다고 밝혔습니다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저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프롭테크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맵을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제시하면 레드오션 속에 뛰어드는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느낌이려나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..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..????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그럼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빼버리고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용어 설명만 넣어도 괜찮을 것 같습니다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!!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9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자취방과 같은 원룸</a:t>
            </a:r>
            <a:r>
              <a:rPr lang="en-US" altLang="ko-KR" sz="1200" dirty="0"/>
              <a:t>,</a:t>
            </a:r>
            <a:r>
              <a:rPr lang="ko-KR" altLang="en-US" sz="1200" dirty="0"/>
              <a:t>오피스텔 매물의 경우에는 집주인이 여러 부동산에 동시에 매물을 내놓아서 먼저 </a:t>
            </a:r>
            <a:r>
              <a:rPr lang="ko-KR" altLang="en-US" sz="1200" dirty="0" err="1"/>
              <a:t>파는곳이</a:t>
            </a:r>
            <a:r>
              <a:rPr lang="ko-KR" altLang="en-US" sz="1200" dirty="0"/>
              <a:t> 소득을 가져가게 되고</a:t>
            </a:r>
            <a:r>
              <a:rPr lang="en-US" altLang="ko-KR" sz="1200" dirty="0"/>
              <a:t>, </a:t>
            </a:r>
            <a:r>
              <a:rPr lang="ko-KR" altLang="en-US" sz="1200" dirty="0"/>
              <a:t>부동산 한곳에만 매물을 내놓는 전속계약은 거의 이루어지지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저희의 주 타겟층인 </a:t>
            </a:r>
            <a:r>
              <a:rPr lang="en-US" altLang="ko-KR" sz="1200" dirty="0"/>
              <a:t>1</a:t>
            </a:r>
            <a:r>
              <a:rPr lang="ko-KR" altLang="en-US" sz="1200" dirty="0"/>
              <a:t>인가구의 경우 매매보다 월세시장이 대부분이고 월세시장의 특성상 중개인들은 임차인을 구해오는 것이 핵심입니다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</a:t>
            </a:r>
            <a:r>
              <a:rPr lang="ko-KR" altLang="en-US" sz="1200" dirty="0"/>
              <a:t> 부동산의 주 수익은 이러한 원룸이 아닌 상가</a:t>
            </a:r>
            <a:r>
              <a:rPr lang="en-US" altLang="ko-KR" sz="1200" dirty="0"/>
              <a:t>, </a:t>
            </a:r>
            <a:r>
              <a:rPr lang="ko-KR" altLang="en-US" sz="1200" dirty="0"/>
              <a:t>아파트이므로</a:t>
            </a:r>
            <a:r>
              <a:rPr lang="en-US" altLang="ko-KR" sz="1200" dirty="0"/>
              <a:t> </a:t>
            </a:r>
            <a:r>
              <a:rPr lang="ko-KR" altLang="en-US" sz="1200" dirty="0"/>
              <a:t>원룸같은 경우에는 타 어플과 달리 비싼 광고비를 지불하지 않고도 고객을 제공해주는 우리 어플을 통하는 것이 단독 중개에서 공동중개가 되더라도 우리 어플을 통해서 빠른 고객 유치가 가능해질 수 있기 때문에 거래량이 늘어난다면 더 도움이 될 수 있어 매물 소유 부동산의 협력을 이끌 수 있습니다</a:t>
            </a:r>
            <a:r>
              <a:rPr lang="en-US" altLang="ko-KR" sz="1200" dirty="0"/>
              <a:t>.(</a:t>
            </a:r>
            <a:r>
              <a:rPr lang="ko-KR" altLang="en-US" sz="1200" dirty="0"/>
              <a:t>현직 부동산 업자 분의 자문</a:t>
            </a:r>
            <a:r>
              <a:rPr lang="en-US" altLang="ko-KR" sz="12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부동산 물건 공급업자들에게 특별한 인센티브를 주어 한 플랫폼에 결집시키면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소비자들은 풍부한 매물이 있는 플랫폼에 들어갈 수밖에 없게 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소비자가 새로운 서비스를 이용하는 이유는 비용이 저렴하거나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기존에 받지 못한 새로운 서비스를 제공받을 수 있기 때문이다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95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부동산은 다른 서비스와 달리 시장의 지역성을 가지며 특히 공급자는 지역에 종속될 수 밖에 없어 지역적 확장에 한계를 갖습니다</a:t>
            </a:r>
            <a:r>
              <a:rPr lang="en-US" altLang="ko-KR" dirty="0"/>
              <a:t>. </a:t>
            </a:r>
            <a:r>
              <a:rPr lang="ko-KR" altLang="en-US" dirty="0"/>
              <a:t>따라서 해외 시장 진출 등의 지역적 확장은 어려우나 이사</a:t>
            </a:r>
            <a:r>
              <a:rPr lang="en-US" altLang="ko-KR" dirty="0"/>
              <a:t>, </a:t>
            </a:r>
            <a:r>
              <a:rPr lang="ko-KR" altLang="en-US" dirty="0"/>
              <a:t>가구</a:t>
            </a:r>
            <a:r>
              <a:rPr lang="en-US" altLang="ko-KR" dirty="0"/>
              <a:t>, </a:t>
            </a:r>
            <a:r>
              <a:rPr lang="ko-KR" altLang="en-US" dirty="0"/>
              <a:t>청소</a:t>
            </a:r>
            <a:r>
              <a:rPr lang="en-US" altLang="ko-KR" dirty="0"/>
              <a:t>, </a:t>
            </a:r>
            <a:r>
              <a:rPr lang="ko-KR" altLang="en-US" dirty="0"/>
              <a:t>법률상담 등 부동산 서비스 관련 영업에서의 확장과 수직적 확장을 통해 더 다양한 서비스를 제공할 수 있을 것입니다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3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전세계 </a:t>
            </a:r>
            <a:r>
              <a:rPr lang="ko-KR" altLang="en-US" dirty="0" err="1"/>
              <a:t>프롭테크</a:t>
            </a:r>
            <a:r>
              <a:rPr lang="ko-KR" altLang="en-US" dirty="0"/>
              <a:t> 투자 건수의 절반 이상을 차지하는 미국은 부동산 플랫폼인 </a:t>
            </a:r>
            <a:r>
              <a:rPr lang="ko-KR" altLang="en-US" dirty="0" err="1"/>
              <a:t>질로우</a:t>
            </a:r>
            <a:r>
              <a:rPr lang="en-US" altLang="ko-KR" dirty="0"/>
              <a:t>, </a:t>
            </a:r>
            <a:r>
              <a:rPr lang="ko-KR" altLang="en-US" dirty="0" err="1"/>
              <a:t>레드핀</a:t>
            </a:r>
            <a:r>
              <a:rPr lang="en-US" altLang="ko-KR" dirty="0"/>
              <a:t>, </a:t>
            </a:r>
            <a:r>
              <a:rPr lang="ko-KR" altLang="en-US" dirty="0" err="1"/>
              <a:t>위워크</a:t>
            </a:r>
            <a:r>
              <a:rPr lang="ko-KR" altLang="en-US" dirty="0"/>
              <a:t> 등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부동산 플랫폼 비즈니스의 성공사례가 축적되고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이렇게 발전해갈 수 있는 배경에는 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 가구의 증가 및 도시 집중화에 따른 합리적 부동산 거래시스템에 대한 소비자 니즈의 확대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② 모바일 환경개선 및 빅데이터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인공지능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IoT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등 기술의 발전에 의한 온라인 서비스의 기반 구축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③ 모바일 및 인터넷에 익숙한 세대의 등장 등이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이에 따라 미국은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2000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년대 부터 부동산업은 오프라인 중심에서 온라인 중심으로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중개인 중심에서 수요자 중심으로 변화가 나타났습니다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출처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미국 부동산플랫폼 기업의 성장사례　분석 및 시사점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정수진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이와 유사하게 한국에서도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 가구가 증가하고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차 산업혁명 시대로 기술도 더 발전하면서 온라인을 기반으로 하는 부동산 플랫폼이 생겨나고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그 대표적으로 정보 제공 플랫폼인 직방과 다방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중개 플랫폼인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집토스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월 시작한 수요자 중심의 모두의 집 등이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한국소비자보호원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(’16.5)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모바일 부동산 중개 서비스 이용 관련 실태조사에 따르면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2015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년 기준 부동산 플랫폼 시장 규모가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2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조원대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규모로 성장한 것으로 추정되는 등 시장의 성장가능성이 존재하며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국내 소비자들의 정보통신기술에 대한 높은 수용도와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인가구의 급증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부동산에 대한 높은 관심도는 부동산 플랫폼 기업의 성장을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가속화시킬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수 있는 긍정적인 요인으로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 2017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년 국토교통부에서 제공한 주택 전월세 거래량 추이에 따르면 </a:t>
            </a:r>
            <a:r>
              <a:rPr lang="en-US" altLang="ko-KR" dirty="0">
                <a:effectLst/>
              </a:rPr>
              <a:t>2-3</a:t>
            </a:r>
            <a:r>
              <a:rPr lang="ko-KR" altLang="en-US" dirty="0">
                <a:effectLst/>
              </a:rPr>
              <a:t>월은 전월세 부동산 시장이 가장 활발해지는 시즌으로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2,3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월의 전월세 거래 비중이 상대적으로 높아 그 시기에 부동산 서비스에 대한 수요가 증가할 것으로 보이며 그 이외에도 거래량이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줄어들긴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하지만 꾸준한 거래 수준을 보이는 것으로 파악할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dirty="0"/>
              <a:t>참고</a:t>
            </a:r>
            <a:r>
              <a:rPr lang="en-US" altLang="ko-KR" dirty="0"/>
              <a:t>) 2016</a:t>
            </a:r>
            <a:r>
              <a:rPr lang="ko-KR" altLang="en-US" dirty="0"/>
              <a:t>년 기준</a:t>
            </a:r>
            <a:r>
              <a:rPr lang="en-US" altLang="ko-KR" dirty="0"/>
              <a:t>, </a:t>
            </a:r>
            <a:r>
              <a:rPr lang="ko-KR" altLang="en-US" dirty="0"/>
              <a:t>청년층</a:t>
            </a:r>
            <a:r>
              <a:rPr lang="en-US" altLang="ko-KR" dirty="0"/>
              <a:t>(20</a:t>
            </a:r>
            <a:r>
              <a:rPr lang="ko-KR" altLang="en-US" dirty="0"/>
              <a:t>세 이상 </a:t>
            </a:r>
            <a:r>
              <a:rPr lang="en-US" altLang="ko-KR" dirty="0"/>
              <a:t>39</a:t>
            </a:r>
            <a:r>
              <a:rPr lang="ko-KR" altLang="en-US" dirty="0"/>
              <a:t>세 이하</a:t>
            </a:r>
            <a:r>
              <a:rPr lang="en-US" altLang="ko-KR" dirty="0"/>
              <a:t>) 1</a:t>
            </a:r>
            <a:r>
              <a:rPr lang="ko-KR" altLang="en-US" dirty="0"/>
              <a:t>인가구는 </a:t>
            </a:r>
            <a:r>
              <a:rPr lang="en-US" altLang="ko-KR" dirty="0"/>
              <a:t>187.8</a:t>
            </a:r>
            <a:r>
              <a:rPr lang="ko-KR" altLang="en-US" dirty="0"/>
              <a:t>만 가구</a:t>
            </a:r>
            <a:endParaRPr lang="en-US" altLang="ko-KR" dirty="0"/>
          </a:p>
          <a:p>
            <a:r>
              <a:rPr lang="ko-KR" altLang="en-US" dirty="0"/>
              <a:t>청년층 가구의 주택점유형태는 월세 </a:t>
            </a:r>
            <a:r>
              <a:rPr lang="en-US" altLang="ko-KR" dirty="0"/>
              <a:t>62.9%, </a:t>
            </a:r>
            <a:r>
              <a:rPr lang="ko-KR" altLang="en-US" dirty="0"/>
              <a:t>전세 </a:t>
            </a:r>
            <a:r>
              <a:rPr lang="en-US" altLang="ko-KR" dirty="0"/>
              <a:t>21.0%</a:t>
            </a:r>
            <a:r>
              <a:rPr lang="ko-KR" altLang="en-US" dirty="0"/>
              <a:t>로 임차가구 비중이 약 </a:t>
            </a:r>
            <a:r>
              <a:rPr lang="en-US" altLang="ko-KR" dirty="0"/>
              <a:t>84%</a:t>
            </a:r>
            <a:r>
              <a:rPr lang="ko-KR" altLang="en-US" dirty="0"/>
              <a:t>임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따라서 한국의 부동산 플랫폼 시장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특히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 가구를 중심으로 한 시장은 성장 가능성을 가지고 있다고 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지난 일주일 동안 구글폼을 통해 저희의 서비스와 관련하여 설문조사를 진행한 결과 </a:t>
            </a:r>
            <a:r>
              <a:rPr lang="en-US" altLang="ko-KR" dirty="0"/>
              <a:t>170</a:t>
            </a:r>
            <a:r>
              <a:rPr lang="ko-KR" altLang="en-US" dirty="0"/>
              <a:t>명이 응답하였고 그중 방을 구해본 적이 없는 </a:t>
            </a:r>
            <a:r>
              <a:rPr lang="en-US" altLang="ko-KR" dirty="0"/>
              <a:t>35</a:t>
            </a:r>
            <a:r>
              <a:rPr lang="ko-KR" altLang="en-US" dirty="0"/>
              <a:t>명을 제외하고 나머지 응답자 가운데 다수가 방을 구하는 과정에서 부동산 관련 지식을 알지 못하고 시간적</a:t>
            </a:r>
            <a:r>
              <a:rPr lang="en-US" altLang="ko-KR" dirty="0"/>
              <a:t>, </a:t>
            </a:r>
            <a:r>
              <a:rPr lang="ko-KR" altLang="en-US" dirty="0"/>
              <a:t>거리적 어려움을 겪은 경험이 있는 것으로 나타났습니다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9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서비스에 대한 간략한 설명을 제공하고 서비스의 이용 의향을 물은 결과 응답자의 </a:t>
            </a:r>
            <a:r>
              <a:rPr lang="en-US" altLang="ko-KR" dirty="0"/>
              <a:t>80% </a:t>
            </a:r>
            <a:r>
              <a:rPr lang="ko-KR" altLang="en-US" dirty="0"/>
              <a:t>이상이 이용할 의향이 있다고 긍정적으로 평가하였습니다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본 서비스에 대한 소비자의 니즈 또한 존재한다고 볼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6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이를 바탕으로 저희 어플은 온라인 부동산 플랫폼 중 하나로서 임장대행서비스를 제공하고자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앞서 제시한 설문조사에서 볼 수 있듯이 거리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시간 등의 문제로 방을 구하는 과정에서 어려움을 겪으며 직접 집을 보러 오기 어려운 사람들을 대상으로 하며 이러한 특징을 주로 보이는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인가구가 주요 타겟 고객층입니다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또한 부동산 관련 지식이 부족하여 어려움을 겪는 고객과 더 전문적인 정보 제공을 위하여 공인중개사 자격증을 가진 전문가가 고객이 요청하는 매물을 대신 살펴보고 영상과 세부사항 관련 보고서를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8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서비스 구조를 설명하자면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고객이 원하는 매물에 대한 정보를 요청서로 제출하면 전문가가 그에 맞는 매물을 추천하고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추천 매물 중 대신 가서 정보를 제공받기 원하는 매물을 선택하면 전문가가 대행인이 되어 집주인의 동의를 받은 후 고객 대신 집을 방문하여 집에 관한 영상과 문서 자료 정보를 제공하는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고객은 중개수수료 없이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대행료만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 지불하고 서비스를 이용할 수 있으며 방을 구하는 과정에서 시간과 거리적 어려움을 최소화하여 보다 편리한 부동산 거래를 이룰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21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참고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1)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부동산 플랫폼 서비스는 기존 파이프라인 모델과는 비교할 수 없을 정도의 낮은 비용을 무기로 생태계를 구축한다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 과정에서 플랫폼에 소비자들이 몰릴 수 있는 핵심 역량을 탑재함으로써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소비자들이 모이고 이에 따라 자연히 생산자들도 몰리는 네트워크 효과를 일으킨다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참고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2)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수요자 및 공급자를 모으는 방법</a:t>
            </a:r>
            <a:endParaRPr lang="en-US" altLang="ko-KR" sz="1200" kern="1200" dirty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cs typeface="+mn-cs"/>
              </a:rPr>
              <a:t>에어비앤비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cs typeface="+mn-cs"/>
              </a:rPr>
              <a:t>수요자 측면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cs typeface="+mn-cs"/>
              </a:rPr>
              <a:t>)-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수요자는 친구 추천 기능을 활용하여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친구가 그 숙박시설을 이용할 시에 현금처럼 쓸 수 있는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크레딧을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받게 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이러한 인센티브는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에어비앤비에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고객이 지속적으로 머무르게 만든다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야놀자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공급자 측면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영업팀은 모텔 객실점유율을 높여주겠다는 설득으로 공급자에게 제휴를 권유한다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모텔 점주 입장에서도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야놀자를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활용하지 않으면 객실점유율이 줄어든다는 경험을 하였고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빈 방을 채워주겠다는 설득은 충분한 매력을 준다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0350D-B7F3-42C2-9349-7E6E84A4DBC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D754-7538-42A7-B120-51BD4035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5E69A8-76DA-4BC5-AAC5-4C81AB250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B667D-D61F-4D5D-A9E7-2A93501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660-1965-4A21-B5B0-6CAC2A1F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99E83-A0A9-48C1-BCC4-69FE31B3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8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E5C17-D155-41F0-B664-9A48311F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DFCC9-535C-49AE-9498-B1915012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01F64-C557-438E-8B2A-2E7193E5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16E3F-6E2C-4B98-B387-1CC4705F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ACCEE-8879-465F-9344-1D9C8D27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DF0C1-2973-43AD-BC9C-6014BE2F1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43782-064D-4B66-9FB2-FDCAF9686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FCFDA-8248-43E8-88E7-C31485B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CC81F-A6F9-4077-8CE5-4EBCA8B1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6DB2F-ADA2-4AB9-8F98-460F0AB2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C789-CA63-42BB-AB81-B913413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6748-3785-49F9-BF86-B1DE296B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A21E7-D313-42CB-9462-8E7CE57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14C0F-89A2-4966-ACA4-C87E2266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93D26-5125-4C2B-8E32-C03CFD4A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8102-2E56-4F2B-BA86-70D69B5A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59307-B2BA-458B-9B15-9219DCE3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47150-3442-4390-832D-9C9629FD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90E5C-5970-47E7-A900-0B504767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36958-2355-40A5-87CE-B6CED12E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82860-95DA-48B3-8BA7-8A50912A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1A373-E850-4329-A7D3-3232B05B5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842F-89B3-4200-A0E1-CE208EC2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01B2D-9B79-450B-AF08-911FA9DF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51DE7-3A6C-4115-B804-A75103B7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84CBC-D9DD-49C0-8E65-D24EA4E6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3E9B-BDD4-4EBB-87C6-EE485005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CAD67-2584-477F-B9BE-8AF7E513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98E9A-98AC-4302-BAA3-681558AE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C869E-2B2A-4689-B083-F7CB78D0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4CBFFF-3119-4743-BE21-857FAA20B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EE659-2C35-4CC6-A950-594A43EE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C1A70C-C0FC-4E5F-BE25-D9AA6E76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BE979-ED1B-4492-8C51-FE43018A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6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4E2B-4D13-4701-A2AF-D8B3ABF1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D8DED8-2D94-4C4B-B4A9-82849CE0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381DB3-05EA-4F47-9472-9461C4B2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9176-BD84-4068-AFAF-B99AB74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F16F2-2955-4381-BCF9-CAF0AD07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C69C7-B6AD-465A-8623-656B2F8D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B4767-311E-4EF0-B4F7-7AE2907B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F7D7-AE6F-4576-8032-1C332E43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A85EA-611B-4497-8FD9-08803F3D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B0218-4571-4707-AB5E-534A5FDC3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A7795-29C9-4A48-ACCA-5E5217D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3447D-A8D0-4B0A-8A53-84A7088C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C0D65-F97A-432A-A1D6-0371B9D3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2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481D-CB7D-4CFD-AACC-103C1564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97F41D-F51D-499A-8B30-49B61E4E6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2C55-BEC7-44C1-A82E-94A25BA1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3D7D1-8839-4587-B8CA-87091896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91A6-D6D9-4300-8525-7336F744DA05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61B0A-D9E1-4118-B111-B7150251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940A1-CF15-489B-9792-5AA884DC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5FCF-A4DF-46CF-9586-3E97D7F7B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25BB3D-27BF-435A-98E2-A954CB23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A1D0C-F1A4-4D74-87DE-43F8593A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BEFCD-ECBE-428B-A7A8-10E246794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FC91A6-D6D9-4300-8525-7336F744DA05}" type="datetimeFigureOut">
              <a:rPr lang="ko-KR" altLang="en-US" smtClean="0"/>
              <a:pPr/>
              <a:t>2020-01-11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E410E-6AB6-44D0-BA45-C4C452E36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53408-93BE-45C9-AC34-2F4B4184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9A5FCF-A4DF-46CF-9586-3E97D7F7B3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4E1B-4320-4041-875D-C3CCD9232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D1A9E6-39CB-4581-A973-562C88B2C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자취방구</a:t>
            </a:r>
          </a:p>
        </p:txBody>
      </p:sp>
    </p:spTree>
    <p:extLst>
      <p:ext uri="{BB962C8B-B14F-4D97-AF65-F5344CB8AC3E}">
        <p14:creationId xmlns:p14="http://schemas.microsoft.com/office/powerpoint/2010/main" val="113044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EB04D-C7AC-4DC4-9EFD-345DFF15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66578"/>
            <a:ext cx="11139854" cy="930447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rgbClr val="FFFFFF"/>
                </a:solidFill>
              </a:rPr>
              <a:t>타 플랫폼과의 차이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4E96E-4A5C-470F-9861-A70956C66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25638"/>
            <a:ext cx="9144000" cy="420001"/>
          </a:xfrm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E7E6E6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360938-949A-4707-BCD5-E857625E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05908"/>
              </p:ext>
            </p:extLst>
          </p:nvPr>
        </p:nvGraphicFramePr>
        <p:xfrm>
          <a:off x="320040" y="2676074"/>
          <a:ext cx="11496823" cy="366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835">
                  <a:extLst>
                    <a:ext uri="{9D8B030D-6E8A-4147-A177-3AD203B41FA5}">
                      <a16:colId xmlns:a16="http://schemas.microsoft.com/office/drawing/2014/main" val="1534537950"/>
                    </a:ext>
                  </a:extLst>
                </a:gridCol>
                <a:gridCol w="2370965">
                  <a:extLst>
                    <a:ext uri="{9D8B030D-6E8A-4147-A177-3AD203B41FA5}">
                      <a16:colId xmlns:a16="http://schemas.microsoft.com/office/drawing/2014/main" val="2518528576"/>
                    </a:ext>
                  </a:extLst>
                </a:gridCol>
                <a:gridCol w="2998520">
                  <a:extLst>
                    <a:ext uri="{9D8B030D-6E8A-4147-A177-3AD203B41FA5}">
                      <a16:colId xmlns:a16="http://schemas.microsoft.com/office/drawing/2014/main" val="1142258598"/>
                    </a:ext>
                  </a:extLst>
                </a:gridCol>
                <a:gridCol w="4226503">
                  <a:extLst>
                    <a:ext uri="{9D8B030D-6E8A-4147-A177-3AD203B41FA5}">
                      <a16:colId xmlns:a16="http://schemas.microsoft.com/office/drawing/2014/main" val="1637487675"/>
                    </a:ext>
                  </a:extLst>
                </a:gridCol>
              </a:tblGrid>
              <a:tr h="968690">
                <a:tc>
                  <a:txBody>
                    <a:bodyPr/>
                    <a:lstStyle/>
                    <a:p>
                      <a:pPr latinLnBrk="1"/>
                      <a:endParaRPr lang="ko-KR" altLang="en-US" sz="2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3104297661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 다방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임대인과 중개인 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953358173"/>
                  </a:ext>
                </a:extLst>
              </a:tr>
              <a:tr h="968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모두의 집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  <a:r>
                        <a:rPr lang="en-US" altLang="ko-KR" sz="2600" dirty="0"/>
                        <a:t>, </a:t>
                      </a:r>
                      <a:r>
                        <a:rPr lang="ko-KR" altLang="en-US" sz="2600" dirty="0"/>
                        <a:t>공동중개</a:t>
                      </a:r>
                      <a:r>
                        <a:rPr lang="en-US" altLang="ko-KR" sz="2600" dirty="0"/>
                        <a:t>, </a:t>
                      </a:r>
                      <a:r>
                        <a:rPr lang="ko-KR" altLang="en-US" sz="26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1251793791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집토스</a:t>
                      </a:r>
                      <a:endParaRPr lang="ko-KR" altLang="en-US" sz="26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4138475357"/>
                  </a:ext>
                </a:extLst>
              </a:tr>
              <a:tr h="5759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600" dirty="0" err="1"/>
                        <a:t>인가구</a:t>
                      </a:r>
                      <a:endParaRPr lang="ko-KR" altLang="en-US" sz="26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2600" dirty="0"/>
                        <a:t>, </a:t>
                      </a:r>
                      <a:r>
                        <a:rPr lang="ko-KR" altLang="en-US" sz="26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83360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BCCA6-1712-4939-BE55-F963F20F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656" y="172720"/>
            <a:ext cx="5293182" cy="64461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직방</a:t>
            </a:r>
            <a:r>
              <a:rPr lang="en-US" altLang="ko-KR" sz="2000" dirty="0"/>
              <a:t>,</a:t>
            </a:r>
            <a:r>
              <a:rPr lang="ko-KR" altLang="en-US" sz="2000" dirty="0"/>
              <a:t>다방은 임대인</a:t>
            </a:r>
            <a:r>
              <a:rPr lang="en-US" altLang="ko-KR" sz="2000" dirty="0"/>
              <a:t>,</a:t>
            </a:r>
            <a:r>
              <a:rPr lang="ko-KR" altLang="en-US" sz="2000" dirty="0"/>
              <a:t>집주인 위주의 서비스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666633"/>
                </a:solidFill>
              </a:rPr>
              <a:t>제한된 정보를 제공하여 중개인과 연락하도록 유도하는 임대인</a:t>
            </a:r>
            <a:r>
              <a:rPr lang="en-US" altLang="ko-KR" sz="2000" dirty="0">
                <a:solidFill>
                  <a:srgbClr val="666633"/>
                </a:solidFill>
              </a:rPr>
              <a:t>, </a:t>
            </a:r>
            <a:r>
              <a:rPr lang="ko-KR" altLang="en-US" sz="2000" dirty="0">
                <a:solidFill>
                  <a:srgbClr val="666633"/>
                </a:solidFill>
              </a:rPr>
              <a:t>중개인 위주의 서비스이다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/>
              <a:t>고객이 중개수수료는 내지 않음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집을 대신 봐줌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사진과는 다르게 동영상 등 고객이 요구하는 정보를 보다 정확하게 알 수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매물 추천해줌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666633"/>
                </a:solidFill>
              </a:rPr>
              <a:t>고객이 특정한 조건들에 맞추어 매물을 추천하는 기능을 갖추었다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/>
              <a:t>매물 등록 수수료가 들지 않음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666633"/>
                </a:solidFill>
              </a:rPr>
              <a:t>공인중계사가 매물을 등록해 임차인에게 보일 때 수수료가 들지 않는다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/>
              <a:t>허위 매물이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rgbClr val="666633"/>
                </a:solidFill>
              </a:rPr>
              <a:t>어플을 통해 추천하는 매물의 위치 등의 정보들을 숨기지 않는다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sz="2000" dirty="0">
                <a:solidFill>
                  <a:srgbClr val="666633"/>
                </a:solidFill>
              </a:rPr>
              <a:t>관련 없는 광고를 게시하지 않는다</a:t>
            </a:r>
            <a:r>
              <a:rPr lang="en-US" altLang="ko-KR" sz="2000" dirty="0">
                <a:solidFill>
                  <a:srgbClr val="666633"/>
                </a:solidFill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69870"/>
              </p:ext>
            </p:extLst>
          </p:nvPr>
        </p:nvGraphicFramePr>
        <p:xfrm>
          <a:off x="405139" y="3955451"/>
          <a:ext cx="5075820" cy="2221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9214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334767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343471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558368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 다방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임대인과 중개인 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 err="1"/>
                        <a:t>인가구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27E20-8326-4678-93DA-F8EEBE79E8D1}"/>
              </a:ext>
            </a:extLst>
          </p:cNvPr>
          <p:cNvCxnSpPr>
            <a:cxnSpLocks/>
          </p:cNvCxnSpPr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C:\Users\USER\Desktop\KakaoTalk_20200104_052536816.png">
            <a:extLst>
              <a:ext uri="{FF2B5EF4-FFF2-40B4-BE49-F238E27FC236}">
                <a16:creationId xmlns:a16="http://schemas.microsoft.com/office/drawing/2014/main" id="{BE6CFD4C-3649-40E2-980D-51073B14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9"/>
          <a:stretch/>
        </p:blipFill>
        <p:spPr bwMode="auto">
          <a:xfrm>
            <a:off x="2086893" y="1604510"/>
            <a:ext cx="3750563" cy="160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7FAFD34-3577-460B-826B-4DAEF0C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648752552" descr="cif00001">
            <a:extLst>
              <a:ext uri="{FF2B5EF4-FFF2-40B4-BE49-F238E27FC236}">
                <a16:creationId xmlns:a16="http://schemas.microsoft.com/office/drawing/2014/main" id="{95E14F5D-B307-4237-980E-1669F0C4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" y="551537"/>
            <a:ext cx="3253369" cy="14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28EFC-C69F-467A-A135-535BA21047F5}"/>
              </a:ext>
            </a:extLst>
          </p:cNvPr>
          <p:cNvSpPr txBox="1"/>
          <p:nvPr/>
        </p:nvSpPr>
        <p:spPr>
          <a:xfrm>
            <a:off x="3380687" y="172720"/>
            <a:ext cx="226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정리용 페이지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피피티에는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넣지마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13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/>
        </p:nvGraphicFramePr>
        <p:xfrm>
          <a:off x="334377" y="3647853"/>
          <a:ext cx="5538461" cy="2221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5705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456426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465923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700407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 다방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임대인과 중개인 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 err="1"/>
                        <a:t>인가구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20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27E20-8326-4678-93DA-F8EEBE79E8D1}"/>
              </a:ext>
            </a:extLst>
          </p:cNvPr>
          <p:cNvCxnSpPr>
            <a:cxnSpLocks/>
          </p:cNvCxnSpPr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C:\Users\USER\Desktop\KakaoTalk_20200104_052536816.png">
            <a:extLst>
              <a:ext uri="{FF2B5EF4-FFF2-40B4-BE49-F238E27FC236}">
                <a16:creationId xmlns:a16="http://schemas.microsoft.com/office/drawing/2014/main" id="{BE6CFD4C-3649-40E2-980D-51073B14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9"/>
          <a:stretch/>
        </p:blipFill>
        <p:spPr bwMode="auto">
          <a:xfrm>
            <a:off x="2086893" y="1604510"/>
            <a:ext cx="3750563" cy="160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7FAFD34-3577-460B-826B-4DAEF0C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648752552" descr="cif00001">
            <a:extLst>
              <a:ext uri="{FF2B5EF4-FFF2-40B4-BE49-F238E27FC236}">
                <a16:creationId xmlns:a16="http://schemas.microsoft.com/office/drawing/2014/main" id="{95E14F5D-B307-4237-980E-1669F0C4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" y="532487"/>
            <a:ext cx="3253369" cy="14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A5F6029-8750-4DB7-8488-54DA1077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202" y="581365"/>
            <a:ext cx="5565318" cy="568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직방</a:t>
            </a:r>
            <a:r>
              <a:rPr lang="en-US" altLang="ko-KR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다방은 </a:t>
            </a:r>
            <a:r>
              <a:rPr lang="ko-KR" altLang="en-US" sz="15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임대인</a:t>
            </a:r>
            <a:r>
              <a:rPr lang="en-US" altLang="ko-KR" sz="15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15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중개인 위주의 서비스</a:t>
            </a:r>
            <a:r>
              <a:rPr lang="ko-KR" altLang="en-US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로</a:t>
            </a:r>
            <a:r>
              <a:rPr lang="en-US" altLang="ko-KR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허위 매물 및 제한된 정보를 제공해 고객이 중개인과 연락하도록 유도한다</a:t>
            </a:r>
            <a:r>
              <a:rPr lang="en-US" altLang="ko-KR" sz="15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5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임차인 맞춤 서비스</a:t>
            </a:r>
            <a:endParaRPr lang="en-US" altLang="ko-KR" sz="1500" b="1" dirty="0">
              <a:solidFill>
                <a:schemeClr val="accent2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15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직방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다방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 부동산 업자나 집주인이 본인의 매물을 제시하기때문에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정보를 숨기거나 허위매물이 존재하는 등 객관적이지 않다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5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고객의 요구에 맞춘 매물을 직접 추천해주고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대행인이 매물을 확인하므로 허위 매물이 존재하지 않고 고객이 원하는 정보를 얻을 수 있어서 객관적이다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또한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고객이 중개수수료를 내지 않는다</a:t>
            </a:r>
            <a:r>
              <a:rPr lang="en-US" altLang="ko-KR" sz="1500" b="1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30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C0D867-017D-445D-AEE3-D9A6D24127D3}"/>
              </a:ext>
            </a:extLst>
          </p:cNvPr>
          <p:cNvGraphicFramePr>
            <a:graphicFrameLocks noGrp="1"/>
          </p:cNvGraphicFramePr>
          <p:nvPr/>
        </p:nvGraphicFramePr>
        <p:xfrm>
          <a:off x="334377" y="3647853"/>
          <a:ext cx="5538461" cy="22215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5705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456426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465923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700407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직방 다방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임대인과 중개인 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 err="1"/>
                        <a:t>인가구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20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27E20-8326-4678-93DA-F8EEBE79E8D1}"/>
              </a:ext>
            </a:extLst>
          </p:cNvPr>
          <p:cNvCxnSpPr>
            <a:cxnSpLocks/>
          </p:cNvCxnSpPr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C:\Users\USER\Desktop\KakaoTalk_20200104_052536816.png">
            <a:extLst>
              <a:ext uri="{FF2B5EF4-FFF2-40B4-BE49-F238E27FC236}">
                <a16:creationId xmlns:a16="http://schemas.microsoft.com/office/drawing/2014/main" id="{BE6CFD4C-3649-40E2-980D-51073B14E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9"/>
          <a:stretch/>
        </p:blipFill>
        <p:spPr bwMode="auto">
          <a:xfrm>
            <a:off x="2086893" y="1604510"/>
            <a:ext cx="3750563" cy="160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7FAFD34-3577-460B-826B-4DAEF0C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648752552" descr="cif00001">
            <a:extLst>
              <a:ext uri="{FF2B5EF4-FFF2-40B4-BE49-F238E27FC236}">
                <a16:creationId xmlns:a16="http://schemas.microsoft.com/office/drawing/2014/main" id="{95E14F5D-B307-4237-980E-1669F0C4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" y="532487"/>
            <a:ext cx="3253369" cy="14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A5F6029-8750-4DB7-8488-54DA1077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52" y="411162"/>
            <a:ext cx="5565318" cy="6025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2. </a:t>
            </a:r>
            <a:r>
              <a:rPr lang="ko-KR" altLang="en-US" sz="20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중개인 맞춤 서비스</a:t>
            </a:r>
            <a:endParaRPr lang="en-US" altLang="ko-KR" sz="2000" b="1" dirty="0">
              <a:solidFill>
                <a:schemeClr val="accent2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직방</a:t>
            </a:r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다방</a:t>
            </a:r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은 중개인이 매물을 등록하기위해서 수수료를 내야한다</a:t>
            </a:r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는 중개인에게 수수료를 요구하지 않는다</a:t>
            </a:r>
            <a:r>
              <a:rPr lang="en-US" altLang="ko-KR" sz="2000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3. </a:t>
            </a:r>
            <a:r>
              <a:rPr lang="ko-KR" altLang="en-US" sz="2000" b="1" dirty="0">
                <a:solidFill>
                  <a:schemeClr val="accent2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임장 대행 서비스</a:t>
            </a:r>
            <a:endParaRPr lang="en-US" altLang="ko-KR" sz="2000" b="1" dirty="0">
              <a:solidFill>
                <a:schemeClr val="accent2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666633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직방</a:t>
            </a:r>
            <a:r>
              <a:rPr lang="en-US" altLang="ko-KR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</a:t>
            </a:r>
            <a:r>
              <a:rPr lang="ko-KR" altLang="en-US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다방</a:t>
            </a:r>
            <a:r>
              <a:rPr lang="en-US" altLang="ko-KR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은 고객이 방을 확인하기 위해서 직접 방문을 </a:t>
            </a:r>
            <a:r>
              <a:rPr lang="ko-KR" altLang="en-US" sz="2000" b="1" dirty="0" err="1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해야한다</a:t>
            </a:r>
            <a:r>
              <a:rPr lang="en-US" altLang="ko-KR" sz="2000" b="1" dirty="0">
                <a:solidFill>
                  <a:srgbClr val="666633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고객을 대신하여 방을 먼저 방문해서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고객이 요구하는 정보들 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영상과 세부사항 관련 문서자료 등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구체적으로 제공한다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83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34C2B6-C100-4C53-8E7F-8F3AC1A4F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385478"/>
              </p:ext>
            </p:extLst>
          </p:nvPr>
        </p:nvGraphicFramePr>
        <p:xfrm>
          <a:off x="264166" y="3405067"/>
          <a:ext cx="5476229" cy="200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34">
                  <a:extLst>
                    <a:ext uri="{9D8B030D-6E8A-4147-A177-3AD203B41FA5}">
                      <a16:colId xmlns:a16="http://schemas.microsoft.com/office/drawing/2014/main" val="241644463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99355567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783964335"/>
                    </a:ext>
                  </a:extLst>
                </a:gridCol>
                <a:gridCol w="2153915">
                  <a:extLst>
                    <a:ext uri="{9D8B030D-6E8A-4147-A177-3AD203B41FA5}">
                      <a16:colId xmlns:a16="http://schemas.microsoft.com/office/drawing/2014/main" val="4080694732"/>
                    </a:ext>
                  </a:extLst>
                </a:gridCol>
              </a:tblGrid>
              <a:tr h="679213"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1700" dirty="0"/>
                    </a:p>
                    <a:p>
                      <a:pPr latinLnBrk="1"/>
                      <a:r>
                        <a:rPr lang="ko-KR" altLang="en-US" sz="17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535943825"/>
                  </a:ext>
                </a:extLst>
              </a:tr>
              <a:tr h="679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모두의 집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4032332345"/>
                  </a:ext>
                </a:extLst>
              </a:tr>
              <a:tr h="441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700" dirty="0" err="1"/>
                        <a:t>인가구</a:t>
                      </a:r>
                      <a:endParaRPr lang="ko-KR" altLang="en-US" sz="17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556219735"/>
                  </a:ext>
                </a:extLst>
              </a:tr>
            </a:tbl>
          </a:graphicData>
        </a:graphic>
      </p:graphicFrame>
      <p:pic>
        <p:nvPicPr>
          <p:cNvPr id="4" name="Picture 3" descr="C:\Users\USER\Desktop\KakaoTalk_20200104_052632957.png">
            <a:extLst>
              <a:ext uri="{FF2B5EF4-FFF2-40B4-BE49-F238E27FC236}">
                <a16:creationId xmlns:a16="http://schemas.microsoft.com/office/drawing/2014/main" id="{99CDA60B-DDF9-4225-BC9F-9E45C68DB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206" r="10493" b="12091"/>
          <a:stretch/>
        </p:blipFill>
        <p:spPr bwMode="auto">
          <a:xfrm>
            <a:off x="422966" y="609600"/>
            <a:ext cx="26162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2CDB03-9891-4B9B-8339-0B50DC7773A1}"/>
              </a:ext>
            </a:extLst>
          </p:cNvPr>
          <p:cNvSpPr txBox="1">
            <a:spLocks/>
          </p:cNvSpPr>
          <p:nvPr/>
        </p:nvSpPr>
        <p:spPr>
          <a:xfrm>
            <a:off x="6817360" y="457200"/>
            <a:ext cx="4536440" cy="571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중개수수료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복비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지불하지 않는다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부동산이 본인의 매물을 판매하기 때문에 객관성이 떨어진다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임장대행의 수준이 다르다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??????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부동산 업자가 직접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찍어주는식인데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이것은 직방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다방에 올라오는 사진과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다른점이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우리는 이에 객관성 확보를 하기위해서 매물을 소유하지 않는 중개인이 집을 직접 보러 갑니다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매물을 맡은 중개인이 고객의 요구 사항을 전달하는 시스템으로</a:t>
            </a:r>
            <a:r>
              <a:rPr lang="en-US" altLang="ko-KR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직방 등의 사진과 크게 다르지 않다</a:t>
            </a:r>
            <a:r>
              <a:rPr lang="en-US" altLang="ko-KR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이와 달리</a:t>
            </a:r>
            <a:r>
              <a:rPr lang="en-US" altLang="ko-KR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임장 대행을 고객이 요구해야 하는 일이 아닌 주력 서비스로 함으로써 보다 나은 서비스를 제공한다</a:t>
            </a:r>
            <a:r>
              <a:rPr lang="en-US" altLang="ko-KR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매물도 관련되지 않은 중개인이 추천함으로써 객관적인 정보를 고객에게 전달한다</a:t>
            </a:r>
            <a:r>
              <a:rPr lang="en-US" altLang="ko-KR" dirty="0">
                <a:solidFill>
                  <a:srgbClr val="92D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 전국구로 거래가 되지 않는다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trike="sngStrike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trike="sngStrike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서울의 경우 활발한듯 싶었으나</a:t>
            </a:r>
            <a:r>
              <a:rPr lang="en-US" altLang="ko-KR" strike="sngStrike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수원 성균관대의 경우 어떠한 견적서도 받지 못하였다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BD1135-900D-4581-8D9E-4AD2DC37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43" y="1403507"/>
            <a:ext cx="3175000" cy="1077595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모두의집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25E0F-9219-45D8-9FF6-C7C8419A2B43}"/>
              </a:ext>
            </a:extLst>
          </p:cNvPr>
          <p:cNvCxnSpPr/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14E3B4-8C1A-43FB-8F9E-6A87BCBC796D}"/>
              </a:ext>
            </a:extLst>
          </p:cNvPr>
          <p:cNvSpPr txBox="1"/>
          <p:nvPr/>
        </p:nvSpPr>
        <p:spPr>
          <a:xfrm>
            <a:off x="3380687" y="172720"/>
            <a:ext cx="226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 정리용 페이지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피피티에는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넣지마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33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34C2B6-C100-4C53-8E7F-8F3AC1A4F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61996"/>
              </p:ext>
            </p:extLst>
          </p:nvPr>
        </p:nvGraphicFramePr>
        <p:xfrm>
          <a:off x="264166" y="3405067"/>
          <a:ext cx="5476229" cy="200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34">
                  <a:extLst>
                    <a:ext uri="{9D8B030D-6E8A-4147-A177-3AD203B41FA5}">
                      <a16:colId xmlns:a16="http://schemas.microsoft.com/office/drawing/2014/main" val="241644463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99355567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783964335"/>
                    </a:ext>
                  </a:extLst>
                </a:gridCol>
                <a:gridCol w="2153915">
                  <a:extLst>
                    <a:ext uri="{9D8B030D-6E8A-4147-A177-3AD203B41FA5}">
                      <a16:colId xmlns:a16="http://schemas.microsoft.com/office/drawing/2014/main" val="4080694732"/>
                    </a:ext>
                  </a:extLst>
                </a:gridCol>
              </a:tblGrid>
              <a:tr h="679213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535943825"/>
                  </a:ext>
                </a:extLst>
              </a:tr>
              <a:tr h="67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모두의 집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4032332345"/>
                  </a:ext>
                </a:extLst>
              </a:tr>
              <a:tr h="44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700" dirty="0" err="1"/>
                        <a:t>인가구</a:t>
                      </a:r>
                      <a:endParaRPr lang="ko-KR" altLang="en-US" sz="17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556219735"/>
                  </a:ext>
                </a:extLst>
              </a:tr>
            </a:tbl>
          </a:graphicData>
        </a:graphic>
      </p:graphicFrame>
      <p:pic>
        <p:nvPicPr>
          <p:cNvPr id="4" name="Picture 3" descr="C:\Users\USER\Desktop\KakaoTalk_20200104_052632957.png">
            <a:extLst>
              <a:ext uri="{FF2B5EF4-FFF2-40B4-BE49-F238E27FC236}">
                <a16:creationId xmlns:a16="http://schemas.microsoft.com/office/drawing/2014/main" id="{99CDA60B-DDF9-4225-BC9F-9E45C68DB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206" r="10493" b="12091"/>
          <a:stretch/>
        </p:blipFill>
        <p:spPr bwMode="auto">
          <a:xfrm>
            <a:off x="422966" y="609600"/>
            <a:ext cx="26162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2CDB03-9891-4B9B-8339-0B50DC7773A1}"/>
              </a:ext>
            </a:extLst>
          </p:cNvPr>
          <p:cNvSpPr txBox="1">
            <a:spLocks/>
          </p:cNvSpPr>
          <p:nvPr/>
        </p:nvSpPr>
        <p:spPr>
          <a:xfrm>
            <a:off x="6276975" y="365124"/>
            <a:ext cx="5650857" cy="620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모두의 집</a:t>
            </a: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은 고객의 조건에 맞춘 매물을 관련된 중개인 또는 임대인이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1:1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대화를 통해 정보를 제공하는 플랫폼으로 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단독중개와 공동중개가 함께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이루어진다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임장대행 특화 시스템</a:t>
            </a: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모두의 집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은 매물을 맡은 중개인이 고객이 </a:t>
            </a:r>
            <a:r>
              <a:rPr lang="ko-KR" altLang="en-US" sz="2000" dirty="0" err="1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일일히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원하는 정보를 요구해야 하는 주먹구구 방식의 시스템이다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는 임장 대행을 주력 서비스로 체계화함으로써 보다 나은 서비스를 제공할 수 있다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BD1135-900D-4581-8D9E-4AD2DC37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43" y="1403507"/>
            <a:ext cx="3175000" cy="1077595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모두의집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25E0F-9219-45D8-9FF6-C7C8419A2B43}"/>
              </a:ext>
            </a:extLst>
          </p:cNvPr>
          <p:cNvCxnSpPr/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8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834C2B6-C100-4C53-8E7F-8F3AC1A4F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54430"/>
              </p:ext>
            </p:extLst>
          </p:nvPr>
        </p:nvGraphicFramePr>
        <p:xfrm>
          <a:off x="264166" y="3405067"/>
          <a:ext cx="5476229" cy="200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34">
                  <a:extLst>
                    <a:ext uri="{9D8B030D-6E8A-4147-A177-3AD203B41FA5}">
                      <a16:colId xmlns:a16="http://schemas.microsoft.com/office/drawing/2014/main" val="241644463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99355567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783964335"/>
                    </a:ext>
                  </a:extLst>
                </a:gridCol>
                <a:gridCol w="2153915">
                  <a:extLst>
                    <a:ext uri="{9D8B030D-6E8A-4147-A177-3AD203B41FA5}">
                      <a16:colId xmlns:a16="http://schemas.microsoft.com/office/drawing/2014/main" val="4080694732"/>
                    </a:ext>
                  </a:extLst>
                </a:gridCol>
              </a:tblGrid>
              <a:tr h="679213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535943825"/>
                  </a:ext>
                </a:extLst>
              </a:tr>
              <a:tr h="67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모두의 집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4032332345"/>
                  </a:ext>
                </a:extLst>
              </a:tr>
              <a:tr h="44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700" dirty="0" err="1"/>
                        <a:t>인가구</a:t>
                      </a:r>
                      <a:endParaRPr lang="ko-KR" altLang="en-US" sz="17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556219735"/>
                  </a:ext>
                </a:extLst>
              </a:tr>
            </a:tbl>
          </a:graphicData>
        </a:graphic>
      </p:graphicFrame>
      <p:pic>
        <p:nvPicPr>
          <p:cNvPr id="4" name="Picture 3" descr="C:\Users\USER\Desktop\KakaoTalk_20200104_052632957.png">
            <a:extLst>
              <a:ext uri="{FF2B5EF4-FFF2-40B4-BE49-F238E27FC236}">
                <a16:creationId xmlns:a16="http://schemas.microsoft.com/office/drawing/2014/main" id="{99CDA60B-DDF9-4225-BC9F-9E45C68DB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2" t="9206" r="10493" b="12091"/>
          <a:stretch/>
        </p:blipFill>
        <p:spPr bwMode="auto">
          <a:xfrm>
            <a:off x="422966" y="609600"/>
            <a:ext cx="2616200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62CDB03-9891-4B9B-8339-0B50DC7773A1}"/>
              </a:ext>
            </a:extLst>
          </p:cNvPr>
          <p:cNvSpPr txBox="1">
            <a:spLocks/>
          </p:cNvSpPr>
          <p:nvPr/>
        </p:nvSpPr>
        <p:spPr>
          <a:xfrm>
            <a:off x="6276975" y="365124"/>
            <a:ext cx="5650857" cy="620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2. Only 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공동중개 시스템</a:t>
            </a: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모두의 집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의 경우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부동산이 본인의 매물을 직접 추천한다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하지만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&lt;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는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92D05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어떤 매물도 관련되지 않은 중개인이 추천함으로써 객관적으로 도움되는 정보를 고객에게 전달한다</a:t>
            </a:r>
            <a:r>
              <a:rPr lang="en-US" altLang="ko-KR" sz="2000" dirty="0">
                <a:solidFill>
                  <a:srgbClr val="92D05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고객이 중개수수료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복비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를 지불하지 않는다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임대인의 중개인과 임차인의 중개인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대리인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사이에 이루어지는 공동중개로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대리인은 고객에게 중개수수료를 받지 않는다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solidFill>
                <a:schemeClr val="bg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+Plus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모두의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집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은 실질적으로 전국구 거래가 되지 않는다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. (Ex. </a:t>
            </a:r>
            <a:r>
              <a:rPr lang="ko-KR" altLang="en-US" sz="2000" dirty="0" err="1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율전</a:t>
            </a:r>
            <a:r>
              <a:rPr lang="ko-KR" altLang="en-US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답변 </a:t>
            </a:r>
            <a:r>
              <a:rPr lang="en-US" altLang="ko-KR" sz="2000" dirty="0">
                <a:solidFill>
                  <a:schemeClr val="bg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X)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BD1135-900D-4581-8D9E-4AD2DC37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43" y="1403507"/>
            <a:ext cx="3175000" cy="1077595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모두의집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725E0F-9219-45D8-9FF6-C7C8419A2B43}"/>
              </a:ext>
            </a:extLst>
          </p:cNvPr>
          <p:cNvCxnSpPr/>
          <p:nvPr/>
        </p:nvCxnSpPr>
        <p:spPr>
          <a:xfrm>
            <a:off x="6096000" y="365125"/>
            <a:ext cx="0" cy="611731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8E92-D349-4094-B5EB-8D89F99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아라바요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FEE2B-BCA7-4570-AFF7-320D7889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집을 직접 확인해주지 않는다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복비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666633"/>
                </a:solidFill>
              </a:rPr>
              <a:t>원하는 조건의 매물을 </a:t>
            </a:r>
            <a:r>
              <a:rPr lang="ko-KR" altLang="en-US" dirty="0" err="1">
                <a:solidFill>
                  <a:srgbClr val="666633"/>
                </a:solidFill>
              </a:rPr>
              <a:t>플래너가</a:t>
            </a:r>
            <a:r>
              <a:rPr lang="ko-KR" altLang="en-US" dirty="0">
                <a:solidFill>
                  <a:srgbClr val="666633"/>
                </a:solidFill>
              </a:rPr>
              <a:t> 선별하여 추천한다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</a:p>
          <a:p>
            <a:endParaRPr lang="en-US" altLang="ko-KR" dirty="0">
              <a:solidFill>
                <a:srgbClr val="666633"/>
              </a:solidFill>
            </a:endParaRPr>
          </a:p>
          <a:p>
            <a:r>
              <a:rPr lang="ko-KR" altLang="en-US" dirty="0">
                <a:solidFill>
                  <a:srgbClr val="666633"/>
                </a:solidFill>
              </a:rPr>
              <a:t>선택한 매물을 </a:t>
            </a:r>
            <a:r>
              <a:rPr lang="ko-KR" altLang="en-US" dirty="0" err="1">
                <a:solidFill>
                  <a:srgbClr val="666633"/>
                </a:solidFill>
              </a:rPr>
              <a:t>플래너와</a:t>
            </a:r>
            <a:r>
              <a:rPr lang="ko-KR" altLang="en-US" dirty="0">
                <a:solidFill>
                  <a:srgbClr val="666633"/>
                </a:solidFill>
              </a:rPr>
              <a:t> 함께 방문하는 시스템으로</a:t>
            </a:r>
            <a:r>
              <a:rPr lang="en-US" altLang="ko-KR" dirty="0">
                <a:solidFill>
                  <a:srgbClr val="666633"/>
                </a:solidFill>
              </a:rPr>
              <a:t>, </a:t>
            </a:r>
            <a:r>
              <a:rPr lang="ko-KR" altLang="en-US" dirty="0">
                <a:solidFill>
                  <a:srgbClr val="666633"/>
                </a:solidFill>
              </a:rPr>
              <a:t>임장을 대행하지 않는다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666633"/>
                </a:solidFill>
              </a:rPr>
              <a:t>임차인은 </a:t>
            </a:r>
            <a:r>
              <a:rPr lang="ko-KR" altLang="en-US" dirty="0" err="1">
                <a:solidFill>
                  <a:srgbClr val="666633"/>
                </a:solidFill>
              </a:rPr>
              <a:t>플래너에게</a:t>
            </a:r>
            <a:r>
              <a:rPr lang="ko-KR" altLang="en-US" dirty="0">
                <a:solidFill>
                  <a:srgbClr val="666633"/>
                </a:solidFill>
              </a:rPr>
              <a:t> 중개수수료를 지불해야 한다</a:t>
            </a:r>
            <a:r>
              <a:rPr lang="en-US" altLang="ko-KR" dirty="0">
                <a:solidFill>
                  <a:srgbClr val="666633"/>
                </a:solidFill>
              </a:rPr>
              <a:t>.</a:t>
            </a:r>
            <a:endParaRPr lang="ko-KR" altLang="en-US" dirty="0">
              <a:solidFill>
                <a:srgbClr val="6666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39D0E-BD9E-4F72-AAC3-DBC8168D2C7F}"/>
              </a:ext>
            </a:extLst>
          </p:cNvPr>
          <p:cNvSpPr txBox="1"/>
          <p:nvPr/>
        </p:nvSpPr>
        <p:spPr>
          <a:xfrm>
            <a:off x="8077200" y="514350"/>
            <a:ext cx="34004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FF0000"/>
                </a:solidFill>
                <a:latin typeface="Brush Script MT" panose="03060802040406070304" pitchFamily="66" charset="0"/>
                <a:ea typeface="나눔고딕" panose="020D0604000000000000" pitchFamily="50" charset="-127"/>
              </a:rPr>
              <a:t>Pass</a:t>
            </a:r>
            <a:endParaRPr lang="ko-KR" altLang="en-US" sz="13800" dirty="0">
              <a:solidFill>
                <a:srgbClr val="FF0000"/>
              </a:solidFill>
              <a:latin typeface="Brush Script MT" panose="03060802040406070304" pitchFamily="66" charset="0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9CB7C-7AD8-4E47-A628-4947BB441C9F}"/>
              </a:ext>
            </a:extLst>
          </p:cNvPr>
          <p:cNvSpPr txBox="1"/>
          <p:nvPr/>
        </p:nvSpPr>
        <p:spPr>
          <a:xfrm>
            <a:off x="4253142" y="575391"/>
            <a:ext cx="226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정리용 페이지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피피티에는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넣지마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50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CA62E-BFA2-42D4-8500-64B35F42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32" y="742810"/>
            <a:ext cx="2111371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집토스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66A3EF-F7FE-4B98-B487-3D64E7875C20}"/>
              </a:ext>
            </a:extLst>
          </p:cNvPr>
          <p:cNvCxnSpPr>
            <a:cxnSpLocks/>
          </p:cNvCxnSpPr>
          <p:nvPr/>
        </p:nvCxnSpPr>
        <p:spPr>
          <a:xfrm>
            <a:off x="6096000" y="198783"/>
            <a:ext cx="0" cy="6294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71F0EE-FF01-4C25-A662-FABC4C8FD95C}"/>
              </a:ext>
            </a:extLst>
          </p:cNvPr>
          <p:cNvSpPr txBox="1">
            <a:spLocks/>
          </p:cNvSpPr>
          <p:nvPr/>
        </p:nvSpPr>
        <p:spPr>
          <a:xfrm>
            <a:off x="6558073" y="742810"/>
            <a:ext cx="4795728" cy="571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집을 대신 확인해준다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집토스는 직접 매물을 소유하고 있지만 우리는 아니다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실질적으로 서울에서만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시행중이다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수집한 매물을 세입자에게 전달하는 시스템으로</a:t>
            </a:r>
            <a:r>
              <a:rPr lang="en-US" altLang="ko-KR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비교적 매물의 양이 적어 직방 등에 비해 매물의 퀄리티가 떨어진다는 평을 받은 바 있다</a:t>
            </a:r>
            <a:r>
              <a:rPr lang="en-US" altLang="ko-KR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업계에 큰 반발을 일으키고 있다</a:t>
            </a:r>
            <a:r>
              <a:rPr lang="en-US" altLang="ko-KR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</a:t>
            </a:r>
            <a:r>
              <a:rPr lang="en-US" altLang="ko-KR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계약에 필요한 임대인 연락처를 </a:t>
            </a:r>
            <a:r>
              <a:rPr lang="ko-KR" altLang="en-US" dirty="0" err="1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크레딧을</a:t>
            </a:r>
            <a:r>
              <a:rPr lang="ko-KR" altLang="en-US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소모해야 얻을 수 있는 구조이다</a:t>
            </a:r>
            <a:r>
              <a:rPr lang="en-US" altLang="ko-KR" dirty="0">
                <a:solidFill>
                  <a:srgbClr val="6666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329308-E279-4874-9F6B-AC973D400DAB}"/>
              </a:ext>
            </a:extLst>
          </p:cNvPr>
          <p:cNvGraphicFramePr>
            <a:graphicFrameLocks noGrp="1"/>
          </p:cNvGraphicFramePr>
          <p:nvPr/>
        </p:nvGraphicFramePr>
        <p:xfrm>
          <a:off x="329719" y="3345829"/>
          <a:ext cx="5439069" cy="222151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9272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430289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439616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669892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토스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</a:t>
                      </a:r>
                      <a:endParaRPr lang="en-US" altLang="ko-KR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수수료 </a:t>
                      </a:r>
                      <a:r>
                        <a:rPr lang="en-US" altLang="ko-KR" sz="2000" dirty="0"/>
                        <a:t>X)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/>
                        <a:t>인 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  <p:pic>
        <p:nvPicPr>
          <p:cNvPr id="1026" name="Picture 2" descr="Image result for 집토스 로고">
            <a:extLst>
              <a:ext uri="{FF2B5EF4-FFF2-40B4-BE49-F238E27FC236}">
                <a16:creationId xmlns:a16="http://schemas.microsoft.com/office/drawing/2014/main" id="{E65D28F1-997C-4597-8454-F5F8A074F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1742" r="9602" b="2787"/>
          <a:stretch/>
        </p:blipFill>
        <p:spPr bwMode="auto">
          <a:xfrm>
            <a:off x="525727" y="365125"/>
            <a:ext cx="2111370" cy="2120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F775F-6215-4A15-AD63-7F06A89683F8}"/>
              </a:ext>
            </a:extLst>
          </p:cNvPr>
          <p:cNvSpPr txBox="1"/>
          <p:nvPr/>
        </p:nvSpPr>
        <p:spPr>
          <a:xfrm>
            <a:off x="3380687" y="172720"/>
            <a:ext cx="2265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정리용 페이지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피피티에는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넣지마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2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CA62E-BFA2-42D4-8500-64B35F42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32" y="742810"/>
            <a:ext cx="2111371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집토스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66A3EF-F7FE-4B98-B487-3D64E7875C20}"/>
              </a:ext>
            </a:extLst>
          </p:cNvPr>
          <p:cNvCxnSpPr>
            <a:cxnSpLocks/>
          </p:cNvCxnSpPr>
          <p:nvPr/>
        </p:nvCxnSpPr>
        <p:spPr>
          <a:xfrm>
            <a:off x="6096000" y="198783"/>
            <a:ext cx="0" cy="6294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329308-E279-4874-9F6B-AC973D400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28077"/>
              </p:ext>
            </p:extLst>
          </p:nvPr>
        </p:nvGraphicFramePr>
        <p:xfrm>
          <a:off x="329719" y="3345829"/>
          <a:ext cx="5439069" cy="222151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9272">
                  <a:extLst>
                    <a:ext uri="{9D8B030D-6E8A-4147-A177-3AD203B41FA5}">
                      <a16:colId xmlns:a16="http://schemas.microsoft.com/office/drawing/2014/main" val="827562486"/>
                    </a:ext>
                  </a:extLst>
                </a:gridCol>
                <a:gridCol w="1430289">
                  <a:extLst>
                    <a:ext uri="{9D8B030D-6E8A-4147-A177-3AD203B41FA5}">
                      <a16:colId xmlns:a16="http://schemas.microsoft.com/office/drawing/2014/main" val="1675093251"/>
                    </a:ext>
                  </a:extLst>
                </a:gridCol>
                <a:gridCol w="1439616">
                  <a:extLst>
                    <a:ext uri="{9D8B030D-6E8A-4147-A177-3AD203B41FA5}">
                      <a16:colId xmlns:a16="http://schemas.microsoft.com/office/drawing/2014/main" val="599006159"/>
                    </a:ext>
                  </a:extLst>
                </a:gridCol>
                <a:gridCol w="1669892">
                  <a:extLst>
                    <a:ext uri="{9D8B030D-6E8A-4147-A177-3AD203B41FA5}">
                      <a16:colId xmlns:a16="http://schemas.microsoft.com/office/drawing/2014/main" val="230476556"/>
                    </a:ext>
                  </a:extLst>
                </a:gridCol>
              </a:tblGrid>
              <a:tr h="281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대상 고객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서비스의 초점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 종류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668376339"/>
                  </a:ext>
                </a:extLst>
              </a:tr>
              <a:tr h="477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토스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</a:t>
                      </a:r>
                      <a:endParaRPr lang="en-US" altLang="ko-KR" sz="2000" dirty="0"/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단독중개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수수료 </a:t>
                      </a:r>
                      <a:r>
                        <a:rPr lang="en-US" altLang="ko-KR" sz="2000" dirty="0"/>
                        <a:t>X)</a:t>
                      </a:r>
                      <a:endParaRPr lang="ko-KR" altLang="en-US" sz="2000" dirty="0"/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82568219"/>
                  </a:ext>
                </a:extLst>
              </a:tr>
              <a:tr h="281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자취방구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dirty="0"/>
                        <a:t>인 가구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임차인과 중개인</a:t>
                      </a:r>
                    </a:p>
                  </a:txBody>
                  <a:tcPr marL="130904" marR="130904" marT="65452" marB="6545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공동중개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임장대행</a:t>
                      </a:r>
                    </a:p>
                  </a:txBody>
                  <a:tcPr marL="130904" marR="130904" marT="65452" marB="65452"/>
                </a:tc>
                <a:extLst>
                  <a:ext uri="{0D108BD9-81ED-4DB2-BD59-A6C34878D82A}">
                    <a16:rowId xmlns:a16="http://schemas.microsoft.com/office/drawing/2014/main" val="2463437048"/>
                  </a:ext>
                </a:extLst>
              </a:tr>
            </a:tbl>
          </a:graphicData>
        </a:graphic>
      </p:graphicFrame>
      <p:pic>
        <p:nvPicPr>
          <p:cNvPr id="1026" name="Picture 2" descr="Image result for 집토스 로고">
            <a:extLst>
              <a:ext uri="{FF2B5EF4-FFF2-40B4-BE49-F238E27FC236}">
                <a16:creationId xmlns:a16="http://schemas.microsoft.com/office/drawing/2014/main" id="{E65D28F1-997C-4597-8454-F5F8A074F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1742" r="9602" b="2787"/>
          <a:stretch/>
        </p:blipFill>
        <p:spPr bwMode="auto">
          <a:xfrm>
            <a:off x="525727" y="365125"/>
            <a:ext cx="2111370" cy="2120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88EF2F-AE04-4EF3-A9F8-FD1C80E38833}"/>
              </a:ext>
            </a:extLst>
          </p:cNvPr>
          <p:cNvSpPr txBox="1">
            <a:spLocks/>
          </p:cNvSpPr>
          <p:nvPr/>
        </p:nvSpPr>
        <p:spPr>
          <a:xfrm>
            <a:off x="6382202" y="198783"/>
            <a:ext cx="5565318" cy="652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b="1" dirty="0" err="1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집토스</a:t>
            </a: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온라인에 올린 매물을 오프라인에서 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직접 중개</a:t>
            </a: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단독 중개</a:t>
            </a: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하는 서비스로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임대인에게서만 수수료를 받는 시스템이다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임장 대행 서비스</a:t>
            </a: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고객을 대신하여 방을 먼저 방문해서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영상과 세부사항 관련 문서자료 등 고객이 요구하는 정보들을 구체적으로 제공한다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더 다양하고 많은 매물 보유</a:t>
            </a: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집토스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단독중개로만 수익을 얻는다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따라서 직접 수집한 매물만을 서비스하므로 그 양이 적어 퀄리티가 낮게 평가되기도 한다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대행인이 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‘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한방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’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을 통해 전국의 매물을 확인할 수 있어 더 많은 매물을 추천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거래할 수 있다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AD453-4B99-49D6-B6B7-01103C27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29" y="147412"/>
            <a:ext cx="10515600" cy="1100817"/>
          </a:xfrm>
        </p:spPr>
        <p:txBody>
          <a:bodyPr/>
          <a:lstStyle/>
          <a:p>
            <a:r>
              <a:rPr lang="en-US" altLang="ko-KR" dirty="0" err="1"/>
              <a:t>Proptech</a:t>
            </a:r>
            <a:r>
              <a:rPr lang="en-US" altLang="ko-KR" dirty="0"/>
              <a:t>_ </a:t>
            </a:r>
            <a:r>
              <a:rPr lang="ko-KR" altLang="en-US" dirty="0" err="1"/>
              <a:t>프롭테크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D5206-8B15-496A-93D8-04C4E39E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1292225"/>
            <a:ext cx="10178143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부동산</a:t>
            </a:r>
            <a:r>
              <a:rPr lang="en-US" altLang="ko-KR" sz="2400" dirty="0"/>
              <a:t>(property)+ </a:t>
            </a:r>
            <a:r>
              <a:rPr lang="ko-KR" altLang="en-US" sz="2400" dirty="0"/>
              <a:t>기술</a:t>
            </a:r>
            <a:r>
              <a:rPr lang="en-US" altLang="ko-KR" sz="2400" dirty="0"/>
              <a:t>(technology)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합성어로 정보기술을 결합한 부동산 서비스 산업을 의미한다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7979C-AD1A-4903-BC90-8A716EAC8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2" y="2121353"/>
            <a:ext cx="6562725" cy="440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C7A1B-198C-464A-B1A8-073C7CB86A5C}"/>
              </a:ext>
            </a:extLst>
          </p:cNvPr>
          <p:cNvSpPr txBox="1"/>
          <p:nvPr/>
        </p:nvSpPr>
        <p:spPr>
          <a:xfrm>
            <a:off x="7258277" y="3487057"/>
            <a:ext cx="3574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한국 </a:t>
            </a:r>
            <a:r>
              <a:rPr lang="ko-KR" altLang="en-US" dirty="0" err="1"/>
              <a:t>프롭테크</a:t>
            </a:r>
            <a:r>
              <a:rPr lang="ko-KR" altLang="en-US" dirty="0"/>
              <a:t> 맵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▲부동산 마케팅 플랫폼</a:t>
            </a:r>
            <a:r>
              <a:rPr lang="en-US" altLang="ko-KR" dirty="0"/>
              <a:t>(23</a:t>
            </a:r>
            <a:r>
              <a:rPr lang="ko-KR" altLang="en-US" dirty="0"/>
              <a:t>개사</a:t>
            </a:r>
            <a:r>
              <a:rPr lang="en-US" altLang="ko-KR" dirty="0"/>
              <a:t>) ▲</a:t>
            </a:r>
            <a:r>
              <a:rPr lang="ko-KR" altLang="en-US" dirty="0"/>
              <a:t>부동산 관리 솔루션</a:t>
            </a:r>
            <a:r>
              <a:rPr lang="en-US" altLang="ko-KR" dirty="0"/>
              <a:t>(4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▲</a:t>
            </a:r>
            <a:r>
              <a:rPr lang="ko-KR" altLang="en-US" dirty="0" err="1"/>
              <a:t>데코</a:t>
            </a:r>
            <a:r>
              <a:rPr lang="en-US" altLang="ko-KR" dirty="0"/>
              <a:t>&amp;</a:t>
            </a:r>
            <a:r>
              <a:rPr lang="ko-KR" altLang="en-US" dirty="0"/>
              <a:t>인테리어</a:t>
            </a:r>
            <a:r>
              <a:rPr lang="en-US" altLang="ko-KR" dirty="0"/>
              <a:t>(7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▲</a:t>
            </a:r>
            <a:r>
              <a:rPr lang="ko-KR" altLang="en-US" dirty="0"/>
              <a:t>공유서비스</a:t>
            </a:r>
            <a:r>
              <a:rPr lang="en-US" altLang="ko-KR" dirty="0"/>
              <a:t>(23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▲</a:t>
            </a:r>
            <a:r>
              <a:rPr lang="ko-KR" altLang="en-US" dirty="0"/>
              <a:t>데이터</a:t>
            </a:r>
            <a:r>
              <a:rPr lang="en-US" altLang="ko-KR" dirty="0"/>
              <a:t>&amp;</a:t>
            </a:r>
            <a:r>
              <a:rPr lang="ko-KR" altLang="en-US" dirty="0"/>
              <a:t>밸류에이션</a:t>
            </a:r>
            <a:r>
              <a:rPr lang="en-US" altLang="ko-KR" dirty="0"/>
              <a:t>(11</a:t>
            </a:r>
            <a:r>
              <a:rPr lang="ko-KR" altLang="en-US" dirty="0"/>
              <a:t>개사</a:t>
            </a:r>
            <a:r>
              <a:rPr lang="en-US" altLang="ko-KR" dirty="0"/>
              <a:t>) ▲</a:t>
            </a:r>
            <a:r>
              <a:rPr lang="ko-KR" altLang="en-US" dirty="0" err="1"/>
              <a:t>콘테크</a:t>
            </a:r>
            <a:r>
              <a:rPr lang="en-US" altLang="ko-KR" dirty="0"/>
              <a:t>/AR/VR(5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▲IoT/</a:t>
            </a:r>
            <a:r>
              <a:rPr lang="ko-KR" altLang="en-US" dirty="0" err="1"/>
              <a:t>스마트홈</a:t>
            </a:r>
            <a:r>
              <a:rPr lang="en-US" altLang="ko-KR" dirty="0"/>
              <a:t>(7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▲</a:t>
            </a:r>
            <a:r>
              <a:rPr lang="ko-KR" altLang="en-US" dirty="0"/>
              <a:t>블록체인</a:t>
            </a:r>
            <a:r>
              <a:rPr lang="en-US" altLang="ko-KR" dirty="0"/>
              <a:t>(2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▲P2P/</a:t>
            </a:r>
            <a:r>
              <a:rPr lang="ko-KR" altLang="en-US" dirty="0" err="1"/>
              <a:t>펀딩</a:t>
            </a:r>
            <a:r>
              <a:rPr lang="ko-KR" altLang="en-US" dirty="0"/>
              <a:t> 플랫폼</a:t>
            </a:r>
            <a:r>
              <a:rPr lang="en-US" altLang="ko-KR" dirty="0"/>
              <a:t>(4</a:t>
            </a:r>
            <a:r>
              <a:rPr lang="ko-KR" altLang="en-US" dirty="0"/>
              <a:t>개사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42C66-7A64-499C-8B90-BE497061484E}"/>
              </a:ext>
            </a:extLst>
          </p:cNvPr>
          <p:cNvSpPr txBox="1"/>
          <p:nvPr/>
        </p:nvSpPr>
        <p:spPr>
          <a:xfrm>
            <a:off x="2284186" y="3719520"/>
            <a:ext cx="7072085" cy="1384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프롭테크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맵을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제시하면 레드오션 속에 뛰어드는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느낌이려나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..????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</a:t>
            </a: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빼버리고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용어 설명만 넣어도 괜찮을 것 같습니다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17241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CA62E-BFA2-42D4-8500-64B35F42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32" y="742810"/>
            <a:ext cx="2111371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집토스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A66A3EF-F7FE-4B98-B487-3D64E7875C20}"/>
              </a:ext>
            </a:extLst>
          </p:cNvPr>
          <p:cNvCxnSpPr>
            <a:cxnSpLocks/>
          </p:cNvCxnSpPr>
          <p:nvPr/>
        </p:nvCxnSpPr>
        <p:spPr>
          <a:xfrm>
            <a:off x="6096000" y="198783"/>
            <a:ext cx="0" cy="629409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집토스 로고">
            <a:extLst>
              <a:ext uri="{FF2B5EF4-FFF2-40B4-BE49-F238E27FC236}">
                <a16:creationId xmlns:a16="http://schemas.microsoft.com/office/drawing/2014/main" id="{E65D28F1-997C-4597-8454-F5F8A074F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1742" r="9602" b="2787"/>
          <a:stretch/>
        </p:blipFill>
        <p:spPr bwMode="auto">
          <a:xfrm>
            <a:off x="525727" y="365125"/>
            <a:ext cx="2111370" cy="2120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88EF2F-AE04-4EF3-A9F8-FD1C80E38833}"/>
              </a:ext>
            </a:extLst>
          </p:cNvPr>
          <p:cNvSpPr txBox="1">
            <a:spLocks/>
          </p:cNvSpPr>
          <p:nvPr/>
        </p:nvSpPr>
        <p:spPr>
          <a:xfrm>
            <a:off x="6382202" y="198783"/>
            <a:ext cx="5565318" cy="6424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매물 소유 부동산과의 협력 구조 구축</a:t>
            </a: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[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기존 부동산 구조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]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원룸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오피스텔 매물은 집주인이 여러 부동산에 동시에 두고 먼저 파는 곳이 소득을 가진다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(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전속계약은 거의 없다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.)</a:t>
            </a:r>
          </a:p>
          <a:p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부동산의 주 수익은 상가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아파트 등 큰 규모의 거래로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원룸 같은 작은 규모의 거래는 용돈벌이와 같이 여겨진다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1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가구의 경우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거래 규모가 비교적 작아 거래까지의 시간이 짧다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따라서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&lt;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통해 공동중개 손님을 더 많이 받아 회전율을 높여 거래하는 것이 더 긍정적일 수 있다는 현직 부동산 업자분의 자문을 받았다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28B482-F469-4835-9B8A-7370BC42FE1A}"/>
              </a:ext>
            </a:extLst>
          </p:cNvPr>
          <p:cNvSpPr/>
          <p:nvPr/>
        </p:nvSpPr>
        <p:spPr>
          <a:xfrm>
            <a:off x="242045" y="2683077"/>
            <a:ext cx="55677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3.   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중개인 </a:t>
            </a:r>
            <a:r>
              <a:rPr lang="en-US" altLang="ko-KR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win-win </a:t>
            </a:r>
            <a:r>
              <a:rPr lang="ko-KR" altLang="en-US" sz="2000" b="1" dirty="0">
                <a:solidFill>
                  <a:srgbClr val="FFFF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시스템</a:t>
            </a:r>
            <a:endParaRPr lang="en-US" altLang="ko-KR" sz="2000" b="1" dirty="0">
              <a:solidFill>
                <a:srgbClr val="FFFF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집토스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수수료 없는 부동산으로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타 부동산들의 직접적 경쟁자이며 업계에 큰 반발을 일으키고 있다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&lt;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자취방구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&gt;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는 기존의 부동산과 연계해 상생하는 구조이다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거래 규모가 작은 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1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인 가구 시장에 주력함으로써 마찰을 피하고 오히려 협조 받을 수 있다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46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F07D7F-BF6F-4DDB-9155-28EC6B88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77" y="594503"/>
            <a:ext cx="5280119" cy="720877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매물소유부동산의 협력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肩を組む人たちのイラスト（棒人間）">
            <a:extLst>
              <a:ext uri="{FF2B5EF4-FFF2-40B4-BE49-F238E27FC236}">
                <a16:creationId xmlns:a16="http://schemas.microsoft.com/office/drawing/2014/main" id="{FD2DAD2B-7501-4466-8DD1-E4625F43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558" y="1417320"/>
            <a:ext cx="5025525" cy="43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2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6FD1-A9BE-40D9-B97E-605CAE9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수익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16BAE-FBCE-4A32-87B3-99D1F7B4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20" y="2616200"/>
            <a:ext cx="4177224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/>
              <a:t>임장대행비용 소비자 조사 결과 평균 </a:t>
            </a:r>
            <a:r>
              <a:rPr lang="en-US" altLang="ko-KR" sz="1500"/>
              <a:t>2.85 </a:t>
            </a:r>
            <a:r>
              <a:rPr lang="ko-KR" altLang="en-US" sz="1500"/>
              <a:t>만원</a:t>
            </a:r>
            <a:endParaRPr lang="en-US" altLang="ko-KR" sz="1500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  <p:pic>
        <p:nvPicPr>
          <p:cNvPr id="1028" name="Picture 4" descr="양식 응답 차트. 질문 제목: 만약 사용한다면 매물의 거리에 따른 교통비, 집을 대신 살펴봐주는 전문가의 인건비 등을 고려할 때, 한 집당 최대 얼마를 지불할 의향이 있습니까?. 응답 수: 응답 143개.">
            <a:extLst>
              <a:ext uri="{FF2B5EF4-FFF2-40B4-BE49-F238E27FC236}">
                <a16:creationId xmlns:a16="http://schemas.microsoft.com/office/drawing/2014/main" id="{5E47DA0A-82F7-4B63-A8FA-B97F5D74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5" y="3429000"/>
            <a:ext cx="5353370" cy="24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양식 응답 차트. 질문 제목: 몇 개의 매물에 관해 대행서비스를 요청하시겠습니까?. 응답 수: 응답 126개.">
            <a:extLst>
              <a:ext uri="{FF2B5EF4-FFF2-40B4-BE49-F238E27FC236}">
                <a16:creationId xmlns:a16="http://schemas.microsoft.com/office/drawing/2014/main" id="{9DC2C4D4-4C26-415B-BF7E-FEE25241B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5"/>
          <a:stretch/>
        </p:blipFill>
        <p:spPr bwMode="auto">
          <a:xfrm>
            <a:off x="6719697" y="3360178"/>
            <a:ext cx="5208048" cy="26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129461-DBB1-45D0-9034-160D5A543F45}"/>
              </a:ext>
            </a:extLst>
          </p:cNvPr>
          <p:cNvSpPr txBox="1"/>
          <p:nvPr/>
        </p:nvSpPr>
        <p:spPr>
          <a:xfrm>
            <a:off x="6886575" y="2616200"/>
            <a:ext cx="3793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임장대행횟수 소비자 조사 결과 평균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3.15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31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6FD1-A9BE-40D9-B97E-605CAE9B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수익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916BAE-FBCE-4A32-87B3-99D1F7B4A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520" y="2616200"/>
                <a:ext cx="4177224" cy="335676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1500" dirty="0"/>
                  <a:t>1</a:t>
                </a:r>
                <a:r>
                  <a:rPr lang="ko-KR" altLang="en-US" sz="1500" dirty="0"/>
                  <a:t>회 </a:t>
                </a:r>
                <a:r>
                  <a:rPr lang="ko-KR" altLang="en-US" sz="1500" dirty="0" err="1"/>
                  <a:t>거래당</a:t>
                </a:r>
                <a:r>
                  <a:rPr lang="ko-KR" altLang="en-US" sz="1500" dirty="0"/>
                  <a:t> 임장대행비용 </a:t>
                </a:r>
                <a:r>
                  <a:rPr lang="en-US" altLang="ko-KR" sz="1500" dirty="0"/>
                  <a:t>9.26 </a:t>
                </a:r>
                <a:r>
                  <a:rPr lang="ko-KR" altLang="en-US" sz="1500" dirty="0"/>
                  <a:t>만원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ko-KR" altLang="en-US" sz="1500" dirty="0"/>
                  <a:t>청년 </a:t>
                </a:r>
                <a:r>
                  <a:rPr lang="en-US" altLang="ko-KR" sz="1500" dirty="0"/>
                  <a:t>1</a:t>
                </a:r>
                <a:r>
                  <a:rPr lang="ko-KR" altLang="en-US" sz="1500" dirty="0" err="1"/>
                  <a:t>인가구</a:t>
                </a:r>
                <a:r>
                  <a:rPr lang="ko-KR" altLang="en-US" sz="1500" dirty="0"/>
                  <a:t> 수</a:t>
                </a:r>
                <a:r>
                  <a:rPr lang="en-US" altLang="ko-KR" sz="1500" dirty="0"/>
                  <a:t>187.8</a:t>
                </a:r>
                <a:r>
                  <a:rPr lang="ko-KR" altLang="en-US" sz="1500" dirty="0" err="1"/>
                  <a:t>만가구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ko-KR" altLang="en-US" sz="1500" dirty="0"/>
                  <a:t>매출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청년 </a:t>
                </a:r>
                <a:r>
                  <a:rPr lang="en-US" altLang="ko-KR" sz="1500" dirty="0"/>
                  <a:t>1</a:t>
                </a:r>
                <a:r>
                  <a:rPr lang="ko-KR" altLang="en-US" sz="1500" dirty="0" err="1"/>
                  <a:t>인가구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X </a:t>
                </a:r>
                <a:r>
                  <a:rPr lang="ko-KR" altLang="en-US" sz="1500" dirty="0"/>
                  <a:t>이용률 </a:t>
                </a:r>
                <a:r>
                  <a:rPr lang="en-US" altLang="ko-KR" sz="1500" dirty="0"/>
                  <a:t>X </a:t>
                </a:r>
                <a:r>
                  <a:rPr lang="ko-KR" altLang="en-US" sz="1500" dirty="0"/>
                  <a:t>가격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1</a:t>
                </a:r>
                <a:r>
                  <a:rPr lang="ko-KR" altLang="en-US" sz="1500" dirty="0"/>
                  <a:t>년 목표 매출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187.8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만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×0.2%×9.26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만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원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=3.48</m:t>
                    </m:r>
                  </m:oMath>
                </a14:m>
                <a:r>
                  <a:rPr lang="ko-KR" altLang="en-US" sz="1500" dirty="0"/>
                  <a:t>억원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2</a:t>
                </a:r>
                <a:r>
                  <a:rPr lang="ko-KR" altLang="en-US" sz="1500" dirty="0"/>
                  <a:t>년 목표 매</a:t>
                </a:r>
                <a14:m>
                  <m:oMath xmlns:m="http://schemas.openxmlformats.org/officeDocument/2006/math"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출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만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%×9.26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만원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8.86</m:t>
                    </m:r>
                  </m:oMath>
                </a14:m>
                <a:r>
                  <a:rPr lang="ko-KR" altLang="en-US" sz="1500" dirty="0"/>
                  <a:t>억원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3</a:t>
                </a:r>
                <a:r>
                  <a:rPr lang="ko-KR" altLang="en-US" sz="1500" dirty="0"/>
                  <a:t>년 목표 매</a:t>
                </a:r>
                <a14:m>
                  <m:oMath xmlns:m="http://schemas.openxmlformats.org/officeDocument/2006/math"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출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93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만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%×9.26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만원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17.89</m:t>
                    </m:r>
                  </m:oMath>
                </a14:m>
                <a:r>
                  <a:rPr lang="ko-KR" altLang="en-US" sz="1500" dirty="0"/>
                  <a:t>억원</a:t>
                </a: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916BAE-FBCE-4A32-87B3-99D1F7B4A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520" y="2616200"/>
                <a:ext cx="4177224" cy="3356761"/>
              </a:xfrm>
              <a:blipFill>
                <a:blip r:embed="rId2"/>
                <a:stretch>
                  <a:fillRect l="-584" t="-1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295FC-DAE0-4467-A8BA-F415640F4B7E}"/>
                  </a:ext>
                </a:extLst>
              </p:cNvPr>
              <p:cNvSpPr txBox="1"/>
              <p:nvPr/>
            </p:nvSpPr>
            <p:spPr>
              <a:xfrm>
                <a:off x="5171899" y="2616200"/>
                <a:ext cx="6857913" cy="199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지출비용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매출의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50%(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대행인에게 지급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+ 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(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차후 결정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+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초기 어플 개발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및 서버 구축비용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(517.2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endPara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목표 수익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3.48</m:t>
                    </m:r>
                  </m:oMath>
                </a14:m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억원</a:t>
                </a:r>
                <a14:m>
                  <m:oMath xmlns:m="http://schemas.openxmlformats.org/officeDocument/2006/math">
                    <m:r>
                      <a:rPr lang="en-US" altLang="ko-KR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50% −571.2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만</m:t>
                    </m:r>
                    <m:r>
                      <a:rPr lang="ko-KR" altLang="en-US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원</m:t>
                    </m:r>
                    <m:r>
                      <a:rPr lang="en-US" altLang="ko-KR" sz="15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= 1.16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억원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</a:t>
                </a:r>
                <a:endPara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목표 수</a:t>
                </a:r>
                <a14:m>
                  <m:oMath xmlns:m="http://schemas.openxmlformats.org/officeDocument/2006/math">
                    <m:r>
                      <a:rPr lang="ko-KR" altLang="en-US" sz="1500" b="0" i="1" dirty="0">
                        <a:latin typeface="Cambria Math" panose="02040503050406030204" pitchFamily="18" charset="0"/>
                      </a:rPr>
                      <m:t>익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8.86</m:t>
                    </m:r>
                  </m:oMath>
                </a14:m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억원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×50% </m:t>
                    </m:r>
                  </m:oMath>
                </a14:m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4.43</m:t>
                    </m:r>
                  </m:oMath>
                </a14:m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억원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Cambria Math" panose="02040503050406030204" pitchFamily="18" charset="0"/>
                  </a:rPr>
                  <a:t>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</a:t>
                </a:r>
                <a:endPara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년 목표 수</a:t>
                </a:r>
                <a14:m>
                  <m:oMath xmlns:m="http://schemas.openxmlformats.org/officeDocument/2006/math"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익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17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</m:t>
                    </m:r>
                    <m:r>
                      <m:rPr>
                        <m:nor/>
                      </m:rPr>
                      <a:rPr lang="en-US" altLang="ko-KR" sz="1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억원</m:t>
                    </m:r>
                    <m:r>
                      <m:rPr>
                        <m:nor/>
                      </m:rPr>
                      <a:rPr lang="en-US" altLang="ko-KR" sz="1500" dirty="0">
                        <a:latin typeface="나눔고딕" panose="020D0604000000000000" pitchFamily="50" charset="-127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5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×50% </m:t>
                    </m:r>
                  </m:oMath>
                </a14:m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=8.94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억원 </a:t>
                </a:r>
                <a:r>
                  <a:rPr lang="en-US" altLang="ko-KR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15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홍보비용</a:t>
                </a:r>
                <a:endParaRPr lang="en-US" altLang="ko-KR" sz="15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295FC-DAE0-4467-A8BA-F415640F4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899" y="2616200"/>
                <a:ext cx="6857913" cy="1993879"/>
              </a:xfrm>
              <a:prstGeom prst="rect">
                <a:avLst/>
              </a:prstGeom>
              <a:blipFill>
                <a:blip r:embed="rId3"/>
                <a:stretch>
                  <a:fillRect l="-356" t="-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06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F9CD6D-89DE-4461-8180-95C91ED1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확장성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7194A-482D-4D8B-92E3-42727099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r>
              <a:rPr lang="en-US" altLang="ko-KR" sz="1700" dirty="0"/>
              <a:t>1</a:t>
            </a:r>
            <a:r>
              <a:rPr lang="ko-KR" altLang="en-US" sz="1700" dirty="0"/>
              <a:t>인가구를 대상으로 하는 서비스 전체 가능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- 1</a:t>
            </a:r>
            <a:r>
              <a:rPr lang="ko-KR" altLang="en-US" sz="1700" dirty="0"/>
              <a:t>인 가구를 위한 전용 이사 서비스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- 1</a:t>
            </a:r>
            <a:r>
              <a:rPr lang="ko-KR" altLang="en-US" sz="1700" dirty="0"/>
              <a:t>인 가구를 위한 가구 업체와의 협력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	- 1</a:t>
            </a:r>
            <a:r>
              <a:rPr lang="ko-KR" altLang="en-US" sz="1700" dirty="0"/>
              <a:t>인 가구를 위한 청소 업체</a:t>
            </a:r>
            <a:endParaRPr lang="en-US" altLang="ko-KR" sz="1700" dirty="0"/>
          </a:p>
          <a:p>
            <a:r>
              <a:rPr lang="ko-KR" altLang="en-US" sz="1700" dirty="0"/>
              <a:t>부동산 관련 법률문제 상담 서비스</a:t>
            </a:r>
            <a:endParaRPr lang="en-US" altLang="ko-KR" sz="1700" dirty="0"/>
          </a:p>
          <a:p>
            <a:endParaRPr lang="en-US" altLang="ko-KR" sz="1700" dirty="0"/>
          </a:p>
          <a:p>
            <a:endParaRPr lang="ko-KR" altLang="en-US" sz="17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足でドアを開ける人のイラスト">
            <a:extLst>
              <a:ext uri="{FF2B5EF4-FFF2-40B4-BE49-F238E27FC236}">
                <a16:creationId xmlns:a16="http://schemas.microsoft.com/office/drawing/2014/main" id="{B088CF23-C0F5-478C-AE3E-66303EE9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52" y="163068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244F7BB-2EAF-49B2-9729-B5997D38EC0E}"/>
              </a:ext>
            </a:extLst>
          </p:cNvPr>
          <p:cNvGrpSpPr/>
          <p:nvPr/>
        </p:nvGrpSpPr>
        <p:grpSpPr>
          <a:xfrm>
            <a:off x="2797745" y="689688"/>
            <a:ext cx="2160000" cy="2160000"/>
            <a:chOff x="3459277" y="1367324"/>
            <a:chExt cx="1388941" cy="1326649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D74A37CE-47ED-47B9-A265-E45EC02788CB}"/>
                </a:ext>
              </a:extLst>
            </p:cNvPr>
            <p:cNvSpPr/>
            <p:nvPr/>
          </p:nvSpPr>
          <p:spPr>
            <a:xfrm>
              <a:off x="4021606" y="1367324"/>
              <a:ext cx="255262" cy="46094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292411B9-F64C-4A7E-B7FA-4583C95270D4}"/>
                </a:ext>
              </a:extLst>
            </p:cNvPr>
            <p:cNvSpPr/>
            <p:nvPr/>
          </p:nvSpPr>
          <p:spPr>
            <a:xfrm rot="2700000">
              <a:off x="4360702" y="1470418"/>
              <a:ext cx="242984" cy="48423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화살표: 위쪽 9">
              <a:extLst>
                <a:ext uri="{FF2B5EF4-FFF2-40B4-BE49-F238E27FC236}">
                  <a16:creationId xmlns:a16="http://schemas.microsoft.com/office/drawing/2014/main" id="{EB22724A-201E-413A-AAEE-FF2501CF9FD2}"/>
                </a:ext>
              </a:extLst>
            </p:cNvPr>
            <p:cNvSpPr/>
            <p:nvPr/>
          </p:nvSpPr>
          <p:spPr>
            <a:xfrm rot="5400000">
              <a:off x="4484611" y="1789226"/>
              <a:ext cx="242984" cy="48423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16650A60-4B6F-4AEA-AC1C-C442E56139EB}"/>
                </a:ext>
              </a:extLst>
            </p:cNvPr>
            <p:cNvSpPr/>
            <p:nvPr/>
          </p:nvSpPr>
          <p:spPr>
            <a:xfrm rot="8100000">
              <a:off x="4352183" y="2119211"/>
              <a:ext cx="255262" cy="46094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id="{E34D558B-AE12-4F4D-8544-85F65533D904}"/>
                </a:ext>
              </a:extLst>
            </p:cNvPr>
            <p:cNvSpPr/>
            <p:nvPr/>
          </p:nvSpPr>
          <p:spPr>
            <a:xfrm rot="13500000">
              <a:off x="3696041" y="2104804"/>
              <a:ext cx="242984" cy="48423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5502E64B-654B-4593-8ECC-C1D89904BD6C}"/>
                </a:ext>
              </a:extLst>
            </p:cNvPr>
            <p:cNvSpPr/>
            <p:nvPr/>
          </p:nvSpPr>
          <p:spPr>
            <a:xfrm rot="10800000">
              <a:off x="4021043" y="2233032"/>
              <a:ext cx="255262" cy="46094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F5E76AAC-AEDB-4138-9C34-83906EE1656F}"/>
                </a:ext>
              </a:extLst>
            </p:cNvPr>
            <p:cNvSpPr/>
            <p:nvPr/>
          </p:nvSpPr>
          <p:spPr>
            <a:xfrm rot="16200000">
              <a:off x="3579901" y="1789225"/>
              <a:ext cx="242984" cy="48423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id="{E38FD407-CDCB-4410-A107-5416E563538A}"/>
                </a:ext>
              </a:extLst>
            </p:cNvPr>
            <p:cNvSpPr/>
            <p:nvPr/>
          </p:nvSpPr>
          <p:spPr>
            <a:xfrm rot="18900000">
              <a:off x="3699429" y="1489209"/>
              <a:ext cx="255262" cy="460941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1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49A20-AFAA-44A5-BC7B-457DFDF0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  <a:r>
              <a:rPr lang="en-US" altLang="ko-KR" dirty="0"/>
              <a:t>?...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B3A22-0666-46AA-81C4-77A15C6A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뭘 더 넣을 내용 </a:t>
            </a:r>
            <a:r>
              <a:rPr lang="ko-KR" altLang="en-US" dirty="0" err="1"/>
              <a:t>없을거</a:t>
            </a:r>
            <a:r>
              <a:rPr lang="ko-KR" altLang="en-US" dirty="0"/>
              <a:t> </a:t>
            </a:r>
            <a:r>
              <a:rPr lang="ko-KR" altLang="en-US" dirty="0" err="1"/>
              <a:t>같은데ㅎㅎ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31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645F923-D00F-441C-80AA-8C88A9F799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04824"/>
            <a:ext cx="10515600" cy="411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⇒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질로우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레드핀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위워크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가구의 증가 및 도시 집중화에 따른 합리적 부동산 거래시스템에 대한 소비자 니즈의 확대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모바일 환경개선 및 빅데이터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인공지능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IoT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기술의 발전에 의한 온라인 서비스의 기반 구축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모바일 및 인터넷에 익숙한 세대의 등장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C4505ED-EC2C-4F2E-B04B-3E9B0282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5544"/>
            <a:ext cx="10515600" cy="1995488"/>
          </a:xfrm>
        </p:spPr>
        <p:txBody>
          <a:bodyPr>
            <a:normAutofit/>
          </a:bodyPr>
          <a:lstStyle/>
          <a:p>
            <a:r>
              <a:rPr lang="ko-KR" altLang="en-US" dirty="0"/>
              <a:t>오프라인 중심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ko-KR" altLang="en-US" dirty="0"/>
              <a:t> 온라인 중심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중개인 중심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→</a:t>
            </a:r>
            <a:r>
              <a:rPr lang="ko-KR" altLang="en-US" dirty="0"/>
              <a:t> 수요자 중심 </a:t>
            </a:r>
          </a:p>
        </p:txBody>
      </p:sp>
    </p:spTree>
    <p:extLst>
      <p:ext uri="{BB962C8B-B14F-4D97-AF65-F5344CB8AC3E}">
        <p14:creationId xmlns:p14="http://schemas.microsoft.com/office/powerpoint/2010/main" val="427716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645F923-D00F-441C-80AA-8C88A9F799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04825"/>
            <a:ext cx="10515600" cy="218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⇒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집토스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모두의 집 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기준 부동산 플랫폼 시장 규모가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조원대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규모로 성장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국내 소비자들의 정보통신기술에 대한 높은 수용도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가구의 증가 및 부동산에 대한 높은 관심도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81F199-320C-43D1-B2D5-820CAA0A2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10149" r="56361" b="38829"/>
          <a:stretch/>
        </p:blipFill>
        <p:spPr bwMode="auto">
          <a:xfrm>
            <a:off x="0" y="2786741"/>
            <a:ext cx="4375344" cy="372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FD3172-5A49-4A19-986E-DD483E1BF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2786741"/>
            <a:ext cx="7877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4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645F923-D00F-441C-80AA-8C88A9F799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04825"/>
            <a:ext cx="10515600" cy="218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⇒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집토스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모두의 집 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기준 부동산 플랫폼 시장 규모가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조원대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규모로 성장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국내 소비자들의 정보통신기술에 대한 높은 수용도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가구의 증가 및 부동산에 대한 높은 관심도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81F199-320C-43D1-B2D5-820CAA0A2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10149" r="56361" b="38829"/>
          <a:stretch/>
        </p:blipFill>
        <p:spPr bwMode="auto">
          <a:xfrm>
            <a:off x="0" y="2786741"/>
            <a:ext cx="4375344" cy="372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FD3172-5A49-4A19-986E-DD483E1BF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2786741"/>
            <a:ext cx="7877175" cy="4114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D4CAA-4CBB-425F-A8A1-D00D41834484}"/>
              </a:ext>
            </a:extLst>
          </p:cNvPr>
          <p:cNvSpPr/>
          <p:nvPr/>
        </p:nvSpPr>
        <p:spPr>
          <a:xfrm>
            <a:off x="0" y="0"/>
            <a:ext cx="12192000" cy="6901541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74BB77E-F5BD-474C-9A51-6ADD0315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871"/>
            <a:ext cx="10515600" cy="191225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 부동산 플랫폼 시장의 </a:t>
            </a:r>
            <a:b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 가능성 존재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01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8E9AF-EE96-4986-8DC0-5F0CD956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87743" cy="1289504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3200" dirty="0"/>
              <a:t>Q. </a:t>
            </a:r>
            <a:r>
              <a:rPr lang="ko-KR" altLang="en-US" sz="3200" dirty="0"/>
              <a:t>방을 구하는 과정에서 어려움을 느낀 경험이 있습니까</a:t>
            </a:r>
            <a:r>
              <a:rPr lang="en-US" altLang="ko-KR" sz="3200" dirty="0"/>
              <a:t>? </a:t>
            </a:r>
            <a:r>
              <a:rPr lang="en-US" altLang="ko-KR" sz="2400" dirty="0"/>
              <a:t>(170</a:t>
            </a:r>
            <a:r>
              <a:rPr lang="ko-KR" altLang="en-US" sz="2400" dirty="0"/>
              <a:t>명 응답</a:t>
            </a:r>
            <a:r>
              <a:rPr lang="en-US" altLang="ko-KR" sz="2400" dirty="0"/>
              <a:t>, </a:t>
            </a:r>
            <a:r>
              <a:rPr lang="ko-KR" altLang="en-US" sz="2400" dirty="0"/>
              <a:t>복수선택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D843549-23D8-4F3B-BF76-FAC8CEE01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67404"/>
              </p:ext>
            </p:extLst>
          </p:nvPr>
        </p:nvGraphicFramePr>
        <p:xfrm>
          <a:off x="838200" y="1825624"/>
          <a:ext cx="10515600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843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118161-2E37-4FCD-9B33-A784F4B2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432" y="3252560"/>
            <a:ext cx="8324850" cy="3419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D0AA9A-A721-4263-9013-BFD165A7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04" y="185965"/>
            <a:ext cx="93154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FE771B6-96BF-43AB-9E62-30106462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0394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자취방구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4E4CE82-30A6-45AA-BC08-4B565109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63" y="1563914"/>
            <a:ext cx="11239274" cy="48368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시간 등의 문제로 방을 구하는 과정에서 어려움을 겪으며 </a:t>
            </a:r>
            <a:endParaRPr lang="en-US" altLang="ko-K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dirty="0"/>
              <a:t>직접 집을 보러 오기 어려운 사람들</a:t>
            </a:r>
            <a:endParaRPr lang="en-US" altLang="ko-K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dirty="0"/>
              <a:t>+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dirty="0"/>
              <a:t>부동산 관련 지식이 부족하여 어려움을 겪는 사람들</a:t>
            </a:r>
            <a:endParaRPr lang="en-US" altLang="ko-KR" dirty="0"/>
          </a:p>
          <a:p>
            <a:pPr marL="0" indent="0" algn="ctr">
              <a:lnSpc>
                <a:spcPct val="110000"/>
              </a:lnSpc>
              <a:buNone/>
            </a:pPr>
            <a:endParaRPr lang="en-US" altLang="ko-KR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dirty="0"/>
              <a:t>“1</a:t>
            </a:r>
            <a:r>
              <a:rPr lang="ko-KR" altLang="en-US" dirty="0"/>
              <a:t>인가구를 주 타겟층으로 하는</a:t>
            </a:r>
            <a:r>
              <a:rPr lang="en-US" altLang="ko-KR" dirty="0"/>
              <a:t>!”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dirty="0"/>
              <a:t>공인중개사 자격증을 가진 전문가가 대신 집을 구해주는 </a:t>
            </a:r>
            <a:endParaRPr lang="en-US" altLang="ko-KR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dirty="0"/>
              <a:t>임차인 중심의 서비스</a:t>
            </a:r>
          </a:p>
        </p:txBody>
      </p:sp>
    </p:spTree>
    <p:extLst>
      <p:ext uri="{BB962C8B-B14F-4D97-AF65-F5344CB8AC3E}">
        <p14:creationId xmlns:p14="http://schemas.microsoft.com/office/powerpoint/2010/main" val="37024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00D0825-F31F-4FA0-8671-CF1EF28731C2}"/>
              </a:ext>
            </a:extLst>
          </p:cNvPr>
          <p:cNvCxnSpPr/>
          <p:nvPr/>
        </p:nvCxnSpPr>
        <p:spPr>
          <a:xfrm>
            <a:off x="6096000" y="-8641"/>
            <a:ext cx="0" cy="69246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E1E953-060B-43A5-8146-CE2944A2753A}"/>
              </a:ext>
            </a:extLst>
          </p:cNvPr>
          <p:cNvCxnSpPr/>
          <p:nvPr/>
        </p:nvCxnSpPr>
        <p:spPr>
          <a:xfrm>
            <a:off x="0" y="3429000"/>
            <a:ext cx="123539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7EA1949-51DA-41D1-9E21-71EA10021362}"/>
              </a:ext>
            </a:extLst>
          </p:cNvPr>
          <p:cNvGrpSpPr/>
          <p:nvPr/>
        </p:nvGrpSpPr>
        <p:grpSpPr>
          <a:xfrm>
            <a:off x="752475" y="619125"/>
            <a:ext cx="4615102" cy="2124075"/>
            <a:chOff x="714375" y="628650"/>
            <a:chExt cx="4615102" cy="212407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EFDD1AE-C06C-4AAC-920C-C701C9AAEDA2}"/>
                </a:ext>
              </a:extLst>
            </p:cNvPr>
            <p:cNvGrpSpPr/>
            <p:nvPr/>
          </p:nvGrpSpPr>
          <p:grpSpPr>
            <a:xfrm>
              <a:off x="730496" y="771525"/>
              <a:ext cx="3414214" cy="1838495"/>
              <a:chOff x="730496" y="771525"/>
              <a:chExt cx="3414214" cy="183849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5F90BE4-0CD4-4069-A721-4A84D7FC17EC}"/>
                  </a:ext>
                </a:extLst>
              </p:cNvPr>
              <p:cNvSpPr txBox="1"/>
              <p:nvPr/>
            </p:nvSpPr>
            <p:spPr>
              <a:xfrm>
                <a:off x="730496" y="1571286"/>
                <a:ext cx="476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39526A-4EBF-4CAD-BB3C-516B37E075CF}"/>
                  </a:ext>
                </a:extLst>
              </p:cNvPr>
              <p:cNvSpPr txBox="1"/>
              <p:nvPr/>
            </p:nvSpPr>
            <p:spPr>
              <a:xfrm>
                <a:off x="1728038" y="1490632"/>
                <a:ext cx="5084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자취방구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94AE9E-0430-4DCE-B644-83C865B9CCAF}"/>
                  </a:ext>
                </a:extLst>
              </p:cNvPr>
              <p:cNvSpPr txBox="1"/>
              <p:nvPr/>
            </p:nvSpPr>
            <p:spPr>
              <a:xfrm>
                <a:off x="2594877" y="771525"/>
                <a:ext cx="6476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부동산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067F55-4B91-4B5C-979B-33D57B5B36B1}"/>
                  </a:ext>
                </a:extLst>
              </p:cNvPr>
              <p:cNvSpPr txBox="1"/>
              <p:nvPr/>
            </p:nvSpPr>
            <p:spPr>
              <a:xfrm>
                <a:off x="2608429" y="2363799"/>
                <a:ext cx="613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대행인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E1163D-32D6-4589-B3B3-933173BD38D1}"/>
                  </a:ext>
                </a:extLst>
              </p:cNvPr>
              <p:cNvSpPr txBox="1"/>
              <p:nvPr/>
            </p:nvSpPr>
            <p:spPr>
              <a:xfrm>
                <a:off x="3636217" y="1571286"/>
                <a:ext cx="508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한방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B53C8F1-C1AF-4261-A8D6-CB642691192F}"/>
                </a:ext>
              </a:extLst>
            </p:cNvPr>
            <p:cNvGrpSpPr/>
            <p:nvPr/>
          </p:nvGrpSpPr>
          <p:grpSpPr>
            <a:xfrm>
              <a:off x="714375" y="628650"/>
              <a:ext cx="4615102" cy="2124075"/>
              <a:chOff x="714375" y="628650"/>
              <a:chExt cx="4615102" cy="21240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460B961-BF38-42FE-BAD1-F191D657BA3E}"/>
                  </a:ext>
                </a:extLst>
              </p:cNvPr>
              <p:cNvGrpSpPr/>
              <p:nvPr/>
            </p:nvGrpSpPr>
            <p:grpSpPr>
              <a:xfrm>
                <a:off x="714375" y="628650"/>
                <a:ext cx="4333875" cy="2124075"/>
                <a:chOff x="514350" y="447675"/>
                <a:chExt cx="4333875" cy="2124075"/>
              </a:xfrm>
            </p:grpSpPr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225755E7-EC34-47E3-BD99-90A881EC9AE5}"/>
                    </a:ext>
                  </a:extLst>
                </p:cNvPr>
                <p:cNvSpPr/>
                <p:nvPr/>
              </p:nvSpPr>
              <p:spPr>
                <a:xfrm>
                  <a:off x="514350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E956E7D3-B9ED-4485-80E0-B0F7AD30525C}"/>
                    </a:ext>
                  </a:extLst>
                </p:cNvPr>
                <p:cNvSpPr/>
                <p:nvPr/>
              </p:nvSpPr>
              <p:spPr>
                <a:xfrm>
                  <a:off x="1491998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70069662-C70A-4A26-ACE8-00560455AFDC}"/>
                    </a:ext>
                  </a:extLst>
                </p:cNvPr>
                <p:cNvSpPr/>
                <p:nvPr/>
              </p:nvSpPr>
              <p:spPr>
                <a:xfrm>
                  <a:off x="339796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EE9E6D2-06FB-495A-8E8C-240BD677B35B}"/>
                    </a:ext>
                  </a:extLst>
                </p:cNvPr>
                <p:cNvSpPr/>
                <p:nvPr/>
              </p:nvSpPr>
              <p:spPr>
                <a:xfrm>
                  <a:off x="433973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2069543-8B3F-48B7-8613-62EA66C10439}"/>
                    </a:ext>
                  </a:extLst>
                </p:cNvPr>
                <p:cNvSpPr/>
                <p:nvPr/>
              </p:nvSpPr>
              <p:spPr>
                <a:xfrm>
                  <a:off x="2429284" y="203100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C8F7465F-0682-422F-93B2-4796D18E534F}"/>
                    </a:ext>
                  </a:extLst>
                </p:cNvPr>
                <p:cNvSpPr/>
                <p:nvPr/>
              </p:nvSpPr>
              <p:spPr>
                <a:xfrm>
                  <a:off x="2429284" y="44767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7E6BA7-D679-44CF-9E44-08A0E54DBF59}"/>
                  </a:ext>
                </a:extLst>
              </p:cNvPr>
              <p:cNvSpPr txBox="1"/>
              <p:nvPr/>
            </p:nvSpPr>
            <p:spPr>
              <a:xfrm>
                <a:off x="4517150" y="1490632"/>
                <a:ext cx="81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집주인</a:t>
                </a:r>
                <a:endPara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세입자</a:t>
                </a: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810C47-3419-420F-B739-DC09F18C5749}"/>
              </a:ext>
            </a:extLst>
          </p:cNvPr>
          <p:cNvGrpSpPr/>
          <p:nvPr/>
        </p:nvGrpSpPr>
        <p:grpSpPr>
          <a:xfrm>
            <a:off x="752475" y="4114800"/>
            <a:ext cx="4615102" cy="2124075"/>
            <a:chOff x="714375" y="628650"/>
            <a:chExt cx="4615102" cy="212407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E89E863-A904-4C05-9CCC-2AE5461C4358}"/>
                </a:ext>
              </a:extLst>
            </p:cNvPr>
            <p:cNvGrpSpPr/>
            <p:nvPr/>
          </p:nvGrpSpPr>
          <p:grpSpPr>
            <a:xfrm>
              <a:off x="730496" y="771525"/>
              <a:ext cx="3414214" cy="1838495"/>
              <a:chOff x="730496" y="771525"/>
              <a:chExt cx="3414214" cy="183849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E43952-4956-44BC-B393-D4944856CDDE}"/>
                  </a:ext>
                </a:extLst>
              </p:cNvPr>
              <p:cNvSpPr txBox="1"/>
              <p:nvPr/>
            </p:nvSpPr>
            <p:spPr>
              <a:xfrm>
                <a:off x="730496" y="1571286"/>
                <a:ext cx="476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709C1CD-1095-49A3-AC20-740349DF2B22}"/>
                  </a:ext>
                </a:extLst>
              </p:cNvPr>
              <p:cNvSpPr txBox="1"/>
              <p:nvPr/>
            </p:nvSpPr>
            <p:spPr>
              <a:xfrm>
                <a:off x="1728038" y="1490632"/>
                <a:ext cx="5084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자취방구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C78969-62BD-4981-ADAF-EC79D7E0284C}"/>
                  </a:ext>
                </a:extLst>
              </p:cNvPr>
              <p:cNvSpPr txBox="1"/>
              <p:nvPr/>
            </p:nvSpPr>
            <p:spPr>
              <a:xfrm>
                <a:off x="2594877" y="771525"/>
                <a:ext cx="6476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부동산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28AEAC7-E935-4797-9AE4-1934FBBC3468}"/>
                  </a:ext>
                </a:extLst>
              </p:cNvPr>
              <p:cNvSpPr txBox="1"/>
              <p:nvPr/>
            </p:nvSpPr>
            <p:spPr>
              <a:xfrm>
                <a:off x="2608429" y="2363799"/>
                <a:ext cx="613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대행인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64C8AF-78BF-40C6-9B94-8780E2D5D97B}"/>
                  </a:ext>
                </a:extLst>
              </p:cNvPr>
              <p:cNvSpPr txBox="1"/>
              <p:nvPr/>
            </p:nvSpPr>
            <p:spPr>
              <a:xfrm>
                <a:off x="3636217" y="1571286"/>
                <a:ext cx="508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한방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60371DC-BDDA-4C55-9FAB-C0246BF40357}"/>
                </a:ext>
              </a:extLst>
            </p:cNvPr>
            <p:cNvGrpSpPr/>
            <p:nvPr/>
          </p:nvGrpSpPr>
          <p:grpSpPr>
            <a:xfrm>
              <a:off x="714375" y="628650"/>
              <a:ext cx="4615102" cy="2124075"/>
              <a:chOff x="714375" y="628650"/>
              <a:chExt cx="4615102" cy="2124075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8B8F608-1C13-42BF-B3A1-2F1664DB7DB6}"/>
                  </a:ext>
                </a:extLst>
              </p:cNvPr>
              <p:cNvGrpSpPr/>
              <p:nvPr/>
            </p:nvGrpSpPr>
            <p:grpSpPr>
              <a:xfrm>
                <a:off x="714375" y="628650"/>
                <a:ext cx="4333875" cy="2124075"/>
                <a:chOff x="514350" y="447675"/>
                <a:chExt cx="4333875" cy="2124075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3B232E84-407E-4703-99C3-E44C27663C5F}"/>
                    </a:ext>
                  </a:extLst>
                </p:cNvPr>
                <p:cNvSpPr/>
                <p:nvPr/>
              </p:nvSpPr>
              <p:spPr>
                <a:xfrm>
                  <a:off x="514350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ECB4B369-F6FE-4D29-B5DB-C2E7E5233471}"/>
                    </a:ext>
                  </a:extLst>
                </p:cNvPr>
                <p:cNvSpPr/>
                <p:nvPr/>
              </p:nvSpPr>
              <p:spPr>
                <a:xfrm>
                  <a:off x="1491998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E4EF8DFE-51C6-490F-8F0D-C67DE9AF7840}"/>
                    </a:ext>
                  </a:extLst>
                </p:cNvPr>
                <p:cNvSpPr/>
                <p:nvPr/>
              </p:nvSpPr>
              <p:spPr>
                <a:xfrm>
                  <a:off x="339796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F982968-1EC1-4CEE-B292-C06DC6F88A08}"/>
                    </a:ext>
                  </a:extLst>
                </p:cNvPr>
                <p:cNvSpPr/>
                <p:nvPr/>
              </p:nvSpPr>
              <p:spPr>
                <a:xfrm>
                  <a:off x="433973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6AEB9CEF-E2AA-47C5-B7A6-0805D67B1688}"/>
                    </a:ext>
                  </a:extLst>
                </p:cNvPr>
                <p:cNvSpPr/>
                <p:nvPr/>
              </p:nvSpPr>
              <p:spPr>
                <a:xfrm>
                  <a:off x="2429284" y="203100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05DFF4B5-1BC5-4244-AF08-66D7F0278945}"/>
                    </a:ext>
                  </a:extLst>
                </p:cNvPr>
                <p:cNvSpPr/>
                <p:nvPr/>
              </p:nvSpPr>
              <p:spPr>
                <a:xfrm>
                  <a:off x="2429284" y="44767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7634A2-0293-41FD-813F-80F5A64CFD5C}"/>
                  </a:ext>
                </a:extLst>
              </p:cNvPr>
              <p:cNvSpPr txBox="1"/>
              <p:nvPr/>
            </p:nvSpPr>
            <p:spPr>
              <a:xfrm>
                <a:off x="4517150" y="1490632"/>
                <a:ext cx="81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집주인</a:t>
                </a:r>
                <a:endPara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세입자</a:t>
                </a: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6A1877-8CC7-4952-B045-E6455E0B8506}"/>
              </a:ext>
            </a:extLst>
          </p:cNvPr>
          <p:cNvGrpSpPr/>
          <p:nvPr/>
        </p:nvGrpSpPr>
        <p:grpSpPr>
          <a:xfrm>
            <a:off x="7105651" y="4114800"/>
            <a:ext cx="4615102" cy="2124075"/>
            <a:chOff x="714375" y="628650"/>
            <a:chExt cx="4615102" cy="212407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597B4B2-0C6F-4B18-8199-0479E552718C}"/>
                </a:ext>
              </a:extLst>
            </p:cNvPr>
            <p:cNvGrpSpPr/>
            <p:nvPr/>
          </p:nvGrpSpPr>
          <p:grpSpPr>
            <a:xfrm>
              <a:off x="730496" y="771525"/>
              <a:ext cx="3414214" cy="1838495"/>
              <a:chOff x="730496" y="771525"/>
              <a:chExt cx="3414214" cy="183849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C42706E-2A69-4F08-B64D-1593101147E3}"/>
                  </a:ext>
                </a:extLst>
              </p:cNvPr>
              <p:cNvSpPr txBox="1"/>
              <p:nvPr/>
            </p:nvSpPr>
            <p:spPr>
              <a:xfrm>
                <a:off x="730496" y="1571286"/>
                <a:ext cx="476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51917C-4CC9-4CCD-824B-94E08E912F0D}"/>
                  </a:ext>
                </a:extLst>
              </p:cNvPr>
              <p:cNvSpPr txBox="1"/>
              <p:nvPr/>
            </p:nvSpPr>
            <p:spPr>
              <a:xfrm>
                <a:off x="1728038" y="1490632"/>
                <a:ext cx="5084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자취방구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8718C3-620D-4BF5-996D-BBF315A96C99}"/>
                  </a:ext>
                </a:extLst>
              </p:cNvPr>
              <p:cNvSpPr txBox="1"/>
              <p:nvPr/>
            </p:nvSpPr>
            <p:spPr>
              <a:xfrm>
                <a:off x="2594877" y="771525"/>
                <a:ext cx="6476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부동산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E277A02-1E9B-408F-B9E6-149DD5EBC781}"/>
                  </a:ext>
                </a:extLst>
              </p:cNvPr>
              <p:cNvSpPr txBox="1"/>
              <p:nvPr/>
            </p:nvSpPr>
            <p:spPr>
              <a:xfrm>
                <a:off x="2608429" y="2363799"/>
                <a:ext cx="613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대행인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AF9CF2-ADCE-448F-8CF9-1323DBFF61E7}"/>
                  </a:ext>
                </a:extLst>
              </p:cNvPr>
              <p:cNvSpPr txBox="1"/>
              <p:nvPr/>
            </p:nvSpPr>
            <p:spPr>
              <a:xfrm>
                <a:off x="3636217" y="1571286"/>
                <a:ext cx="508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한방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8C6294E-5C34-4FC8-A40B-6EF374DCABB1}"/>
                </a:ext>
              </a:extLst>
            </p:cNvPr>
            <p:cNvGrpSpPr/>
            <p:nvPr/>
          </p:nvGrpSpPr>
          <p:grpSpPr>
            <a:xfrm>
              <a:off x="714375" y="628650"/>
              <a:ext cx="4615102" cy="2124075"/>
              <a:chOff x="714375" y="628650"/>
              <a:chExt cx="4615102" cy="2124075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6609DCC4-A260-4BAE-946B-251AA498BE96}"/>
                  </a:ext>
                </a:extLst>
              </p:cNvPr>
              <p:cNvGrpSpPr/>
              <p:nvPr/>
            </p:nvGrpSpPr>
            <p:grpSpPr>
              <a:xfrm>
                <a:off x="714375" y="628650"/>
                <a:ext cx="4333875" cy="2124075"/>
                <a:chOff x="514350" y="447675"/>
                <a:chExt cx="4333875" cy="2124075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27DFC2A3-7438-4511-BF97-BF11BE84C66E}"/>
                    </a:ext>
                  </a:extLst>
                </p:cNvPr>
                <p:cNvSpPr/>
                <p:nvPr/>
              </p:nvSpPr>
              <p:spPr>
                <a:xfrm>
                  <a:off x="514350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3B6D1116-E280-409B-8F62-805CAFCC7252}"/>
                    </a:ext>
                  </a:extLst>
                </p:cNvPr>
                <p:cNvSpPr/>
                <p:nvPr/>
              </p:nvSpPr>
              <p:spPr>
                <a:xfrm>
                  <a:off x="1491998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C66DD9F0-BEA5-4803-AAAF-2458E36DB4DE}"/>
                    </a:ext>
                  </a:extLst>
                </p:cNvPr>
                <p:cNvSpPr/>
                <p:nvPr/>
              </p:nvSpPr>
              <p:spPr>
                <a:xfrm>
                  <a:off x="339796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FCF5B07A-D8E7-4AD8-B3E3-81978D94D398}"/>
                    </a:ext>
                  </a:extLst>
                </p:cNvPr>
                <p:cNvSpPr/>
                <p:nvPr/>
              </p:nvSpPr>
              <p:spPr>
                <a:xfrm>
                  <a:off x="433973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23ACC09A-467D-4373-89FE-C7EADDE2B3C1}"/>
                    </a:ext>
                  </a:extLst>
                </p:cNvPr>
                <p:cNvSpPr/>
                <p:nvPr/>
              </p:nvSpPr>
              <p:spPr>
                <a:xfrm>
                  <a:off x="2429284" y="203100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594A2E1C-D4DB-481D-82C8-D6B50BA793CF}"/>
                    </a:ext>
                  </a:extLst>
                </p:cNvPr>
                <p:cNvSpPr/>
                <p:nvPr/>
              </p:nvSpPr>
              <p:spPr>
                <a:xfrm>
                  <a:off x="2429284" y="44767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22C1A86-1795-4D9A-83EB-6393A28F4376}"/>
                  </a:ext>
                </a:extLst>
              </p:cNvPr>
              <p:cNvSpPr txBox="1"/>
              <p:nvPr/>
            </p:nvSpPr>
            <p:spPr>
              <a:xfrm>
                <a:off x="4517150" y="1490632"/>
                <a:ext cx="81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집주인</a:t>
                </a:r>
                <a:endPara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세입자</a:t>
                </a: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CB825DD-A5E0-4197-A211-7B829E2C3100}"/>
              </a:ext>
            </a:extLst>
          </p:cNvPr>
          <p:cNvGrpSpPr/>
          <p:nvPr/>
        </p:nvGrpSpPr>
        <p:grpSpPr>
          <a:xfrm>
            <a:off x="7105651" y="619125"/>
            <a:ext cx="4615102" cy="2124075"/>
            <a:chOff x="714375" y="628650"/>
            <a:chExt cx="4615102" cy="2124075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9E0BA36-B5FE-4740-9517-A26A8DCC2AC1}"/>
                </a:ext>
              </a:extLst>
            </p:cNvPr>
            <p:cNvGrpSpPr/>
            <p:nvPr/>
          </p:nvGrpSpPr>
          <p:grpSpPr>
            <a:xfrm>
              <a:off x="730496" y="771525"/>
              <a:ext cx="3414214" cy="1838495"/>
              <a:chOff x="730496" y="771525"/>
              <a:chExt cx="3414214" cy="183849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AF1C98C-23F6-4468-909B-3DBF66D02E8F}"/>
                  </a:ext>
                </a:extLst>
              </p:cNvPr>
              <p:cNvSpPr txBox="1"/>
              <p:nvPr/>
            </p:nvSpPr>
            <p:spPr>
              <a:xfrm>
                <a:off x="730496" y="1571286"/>
                <a:ext cx="476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4E0F0D-A7F6-4412-9EBC-81351F901C5F}"/>
                  </a:ext>
                </a:extLst>
              </p:cNvPr>
              <p:cNvSpPr txBox="1"/>
              <p:nvPr/>
            </p:nvSpPr>
            <p:spPr>
              <a:xfrm>
                <a:off x="1728038" y="1490632"/>
                <a:ext cx="5084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자취방구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AE7B6E2-D880-4BD4-B3CB-BEE92697F0E2}"/>
                  </a:ext>
                </a:extLst>
              </p:cNvPr>
              <p:cNvSpPr txBox="1"/>
              <p:nvPr/>
            </p:nvSpPr>
            <p:spPr>
              <a:xfrm>
                <a:off x="2594877" y="771525"/>
                <a:ext cx="6476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부동산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026BF2-26DF-4D78-BA98-428C6B3DF81E}"/>
                  </a:ext>
                </a:extLst>
              </p:cNvPr>
              <p:cNvSpPr txBox="1"/>
              <p:nvPr/>
            </p:nvSpPr>
            <p:spPr>
              <a:xfrm>
                <a:off x="2608429" y="2363799"/>
                <a:ext cx="613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대행인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4F7C1F-C55F-4A62-AB5F-1EEAA667D880}"/>
                  </a:ext>
                </a:extLst>
              </p:cNvPr>
              <p:cNvSpPr txBox="1"/>
              <p:nvPr/>
            </p:nvSpPr>
            <p:spPr>
              <a:xfrm>
                <a:off x="3636217" y="1571286"/>
                <a:ext cx="5084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한방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C7B45217-DA8C-475E-8723-B06776768CFB}"/>
                </a:ext>
              </a:extLst>
            </p:cNvPr>
            <p:cNvGrpSpPr/>
            <p:nvPr/>
          </p:nvGrpSpPr>
          <p:grpSpPr>
            <a:xfrm>
              <a:off x="714375" y="628650"/>
              <a:ext cx="4615102" cy="2124075"/>
              <a:chOff x="714375" y="628650"/>
              <a:chExt cx="4615102" cy="2124075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3A83446B-5925-4472-A4DF-678378917433}"/>
                  </a:ext>
                </a:extLst>
              </p:cNvPr>
              <p:cNvGrpSpPr/>
              <p:nvPr/>
            </p:nvGrpSpPr>
            <p:grpSpPr>
              <a:xfrm>
                <a:off x="714375" y="628650"/>
                <a:ext cx="4333875" cy="2124075"/>
                <a:chOff x="514350" y="447675"/>
                <a:chExt cx="4333875" cy="2124075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D05639E8-D5B5-4A31-9433-44A3129C254F}"/>
                    </a:ext>
                  </a:extLst>
                </p:cNvPr>
                <p:cNvSpPr/>
                <p:nvPr/>
              </p:nvSpPr>
              <p:spPr>
                <a:xfrm>
                  <a:off x="514350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73E2B729-79E8-4BBC-8573-D32821059330}"/>
                    </a:ext>
                  </a:extLst>
                </p:cNvPr>
                <p:cNvSpPr/>
                <p:nvPr/>
              </p:nvSpPr>
              <p:spPr>
                <a:xfrm>
                  <a:off x="1491998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C5A9B5CD-B872-4493-9AE4-B1EB19F21053}"/>
                    </a:ext>
                  </a:extLst>
                </p:cNvPr>
                <p:cNvSpPr/>
                <p:nvPr/>
              </p:nvSpPr>
              <p:spPr>
                <a:xfrm>
                  <a:off x="339796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8B4CC03-9D30-4965-988F-1A9F31A4746F}"/>
                    </a:ext>
                  </a:extLst>
                </p:cNvPr>
                <p:cNvSpPr/>
                <p:nvPr/>
              </p:nvSpPr>
              <p:spPr>
                <a:xfrm>
                  <a:off x="4339732" y="1239340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EA1CA59-7BDD-42E8-A174-BD3325FA77D0}"/>
                    </a:ext>
                  </a:extLst>
                </p:cNvPr>
                <p:cNvSpPr/>
                <p:nvPr/>
              </p:nvSpPr>
              <p:spPr>
                <a:xfrm>
                  <a:off x="2429284" y="203100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5527F56C-D8CE-418E-81D5-5B063A1DBE54}"/>
                    </a:ext>
                  </a:extLst>
                </p:cNvPr>
                <p:cNvSpPr/>
                <p:nvPr/>
              </p:nvSpPr>
              <p:spPr>
                <a:xfrm>
                  <a:off x="2429284" y="447675"/>
                  <a:ext cx="508493" cy="54074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C673C9-EBB0-424A-9042-A2657A1798A7}"/>
                  </a:ext>
                </a:extLst>
              </p:cNvPr>
              <p:cNvSpPr txBox="1"/>
              <p:nvPr/>
            </p:nvSpPr>
            <p:spPr>
              <a:xfrm>
                <a:off x="4517150" y="1490632"/>
                <a:ext cx="812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집주인</a:t>
                </a:r>
                <a:endPara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세입자</a:t>
                </a:r>
              </a:p>
            </p:txBody>
          </p:sp>
        </p:grpSp>
      </p:grpSp>
      <p:sp>
        <p:nvSpPr>
          <p:cNvPr id="98" name="원호 97">
            <a:extLst>
              <a:ext uri="{FF2B5EF4-FFF2-40B4-BE49-F238E27FC236}">
                <a16:creationId xmlns:a16="http://schemas.microsoft.com/office/drawing/2014/main" id="{012CAFDD-2081-4EE7-B963-7E93162C0713}"/>
              </a:ext>
            </a:extLst>
          </p:cNvPr>
          <p:cNvSpPr/>
          <p:nvPr/>
        </p:nvSpPr>
        <p:spPr>
          <a:xfrm rot="19065288">
            <a:off x="980772" y="1346372"/>
            <a:ext cx="993669" cy="864067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A7D798F-DF6A-479E-ACF2-30816CBD69ED}"/>
              </a:ext>
            </a:extLst>
          </p:cNvPr>
          <p:cNvSpPr txBox="1"/>
          <p:nvPr/>
        </p:nvSpPr>
        <p:spPr>
          <a:xfrm>
            <a:off x="1134559" y="1095751"/>
            <a:ext cx="88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견적서 제공</a:t>
            </a: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B5869804-8C72-4C15-B663-1B815EFBF395}"/>
              </a:ext>
            </a:extLst>
          </p:cNvPr>
          <p:cNvSpPr/>
          <p:nvPr/>
        </p:nvSpPr>
        <p:spPr>
          <a:xfrm rot="10800000">
            <a:off x="2061376" y="1426960"/>
            <a:ext cx="1161881" cy="1058469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원호 100">
            <a:extLst>
              <a:ext uri="{FF2B5EF4-FFF2-40B4-BE49-F238E27FC236}">
                <a16:creationId xmlns:a16="http://schemas.microsoft.com/office/drawing/2014/main" id="{25E707D6-258D-4509-937E-5C6A9D9C861E}"/>
              </a:ext>
            </a:extLst>
          </p:cNvPr>
          <p:cNvSpPr/>
          <p:nvPr/>
        </p:nvSpPr>
        <p:spPr>
          <a:xfrm rot="6097793">
            <a:off x="2651567" y="1157498"/>
            <a:ext cx="1397465" cy="1329883"/>
          </a:xfrm>
          <a:prstGeom prst="arc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84A2FC8-06EB-4FA7-A685-BDF25E1B4C30}"/>
              </a:ext>
            </a:extLst>
          </p:cNvPr>
          <p:cNvSpPr txBox="1"/>
          <p:nvPr/>
        </p:nvSpPr>
        <p:spPr>
          <a:xfrm>
            <a:off x="3189637" y="2112952"/>
            <a:ext cx="787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매물 확인</a:t>
            </a:r>
          </a:p>
        </p:txBody>
      </p:sp>
      <p:sp>
        <p:nvSpPr>
          <p:cNvPr id="103" name="원호 102">
            <a:extLst>
              <a:ext uri="{FF2B5EF4-FFF2-40B4-BE49-F238E27FC236}">
                <a16:creationId xmlns:a16="http://schemas.microsoft.com/office/drawing/2014/main" id="{64CC07B0-FBC3-4848-A976-DD742D70EE7E}"/>
              </a:ext>
            </a:extLst>
          </p:cNvPr>
          <p:cNvSpPr/>
          <p:nvPr/>
        </p:nvSpPr>
        <p:spPr>
          <a:xfrm rot="19065288">
            <a:off x="7328435" y="1346372"/>
            <a:ext cx="993669" cy="864067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5290B82A-4840-46A9-B23F-97C9F40DDC8E}"/>
              </a:ext>
            </a:extLst>
          </p:cNvPr>
          <p:cNvSpPr/>
          <p:nvPr/>
        </p:nvSpPr>
        <p:spPr>
          <a:xfrm rot="228826">
            <a:off x="7985487" y="1662660"/>
            <a:ext cx="1161881" cy="1058469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754506-C3D8-47F5-A08D-63479C280296}"/>
              </a:ext>
            </a:extLst>
          </p:cNvPr>
          <p:cNvSpPr txBox="1"/>
          <p:nvPr/>
        </p:nvSpPr>
        <p:spPr>
          <a:xfrm>
            <a:off x="8448314" y="189064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매물추천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5712D54-7D45-4D70-B4DE-7103F2517CF7}"/>
              </a:ext>
            </a:extLst>
          </p:cNvPr>
          <p:cNvGrpSpPr/>
          <p:nvPr/>
        </p:nvGrpSpPr>
        <p:grpSpPr>
          <a:xfrm>
            <a:off x="8922471" y="2580770"/>
            <a:ext cx="605462" cy="584707"/>
            <a:chOff x="8922471" y="2580770"/>
            <a:chExt cx="605462" cy="584707"/>
          </a:xfrm>
        </p:grpSpPr>
        <p:sp>
          <p:nvSpPr>
            <p:cNvPr id="107" name="원호 106">
              <a:extLst>
                <a:ext uri="{FF2B5EF4-FFF2-40B4-BE49-F238E27FC236}">
                  <a16:creationId xmlns:a16="http://schemas.microsoft.com/office/drawing/2014/main" id="{7D396C85-2D2A-4D42-A867-95C9C06D327C}"/>
                </a:ext>
              </a:extLst>
            </p:cNvPr>
            <p:cNvSpPr/>
            <p:nvPr/>
          </p:nvSpPr>
          <p:spPr>
            <a:xfrm rot="2924877">
              <a:off x="8956842" y="2622617"/>
              <a:ext cx="508489" cy="577232"/>
            </a:xfrm>
            <a:prstGeom prst="arc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7D54EDD-F201-477E-B557-9F3313F6824D}"/>
                </a:ext>
              </a:extLst>
            </p:cNvPr>
            <p:cNvGrpSpPr/>
            <p:nvPr/>
          </p:nvGrpSpPr>
          <p:grpSpPr>
            <a:xfrm>
              <a:off x="8950701" y="2580770"/>
              <a:ext cx="577232" cy="577232"/>
              <a:chOff x="8950701" y="2580770"/>
              <a:chExt cx="577232" cy="577232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F8BFCA2F-0983-4CD6-BC5E-04D78BEE10B6}"/>
                  </a:ext>
                </a:extLst>
              </p:cNvPr>
              <p:cNvSpPr/>
              <p:nvPr/>
            </p:nvSpPr>
            <p:spPr>
              <a:xfrm rot="8324877">
                <a:off x="8955825" y="2580770"/>
                <a:ext cx="508489" cy="577232"/>
              </a:xfrm>
              <a:prstGeom prst="arc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54B778F5-E350-49F2-A89C-8F78C7720F7B}"/>
                  </a:ext>
                </a:extLst>
              </p:cNvPr>
              <p:cNvSpPr/>
              <p:nvPr/>
            </p:nvSpPr>
            <p:spPr>
              <a:xfrm rot="13724877">
                <a:off x="8985072" y="2555119"/>
                <a:ext cx="508489" cy="577232"/>
              </a:xfrm>
              <a:prstGeom prst="arc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1BCEA9D-2D3A-4C5C-B083-85BC68565412}"/>
              </a:ext>
            </a:extLst>
          </p:cNvPr>
          <p:cNvSpPr txBox="1"/>
          <p:nvPr/>
        </p:nvSpPr>
        <p:spPr>
          <a:xfrm>
            <a:off x="8227934" y="2876480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추천리스트 작성</a:t>
            </a:r>
          </a:p>
        </p:txBody>
      </p:sp>
      <p:sp>
        <p:nvSpPr>
          <p:cNvPr id="114" name="원호 113">
            <a:extLst>
              <a:ext uri="{FF2B5EF4-FFF2-40B4-BE49-F238E27FC236}">
                <a16:creationId xmlns:a16="http://schemas.microsoft.com/office/drawing/2014/main" id="{15B8490C-7719-40F5-B693-40B9E07EC65F}"/>
              </a:ext>
            </a:extLst>
          </p:cNvPr>
          <p:cNvSpPr/>
          <p:nvPr/>
        </p:nvSpPr>
        <p:spPr>
          <a:xfrm rot="19065288">
            <a:off x="980772" y="4848689"/>
            <a:ext cx="993669" cy="864067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원호 114">
            <a:extLst>
              <a:ext uri="{FF2B5EF4-FFF2-40B4-BE49-F238E27FC236}">
                <a16:creationId xmlns:a16="http://schemas.microsoft.com/office/drawing/2014/main" id="{ACC8DA02-9A25-493C-867D-50427DF21429}"/>
              </a:ext>
            </a:extLst>
          </p:cNvPr>
          <p:cNvSpPr/>
          <p:nvPr/>
        </p:nvSpPr>
        <p:spPr>
          <a:xfrm rot="10800000">
            <a:off x="2061376" y="4904419"/>
            <a:ext cx="1161881" cy="1058469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원호 115">
            <a:extLst>
              <a:ext uri="{FF2B5EF4-FFF2-40B4-BE49-F238E27FC236}">
                <a16:creationId xmlns:a16="http://schemas.microsoft.com/office/drawing/2014/main" id="{06C6A811-76B5-4661-A00A-84C5596D84C9}"/>
              </a:ext>
            </a:extLst>
          </p:cNvPr>
          <p:cNvSpPr/>
          <p:nvPr/>
        </p:nvSpPr>
        <p:spPr>
          <a:xfrm rot="8462263">
            <a:off x="1057206" y="4681870"/>
            <a:ext cx="993669" cy="864067"/>
          </a:xfrm>
          <a:prstGeom prst="arc">
            <a:avLst/>
          </a:prstGeom>
          <a:ln w="254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원호 116">
            <a:extLst>
              <a:ext uri="{FF2B5EF4-FFF2-40B4-BE49-F238E27FC236}">
                <a16:creationId xmlns:a16="http://schemas.microsoft.com/office/drawing/2014/main" id="{0EDE5280-F254-4127-ACE5-52BAD0B9FC69}"/>
              </a:ext>
            </a:extLst>
          </p:cNvPr>
          <p:cNvSpPr/>
          <p:nvPr/>
        </p:nvSpPr>
        <p:spPr>
          <a:xfrm rot="526840">
            <a:off x="1624273" y="5097599"/>
            <a:ext cx="1161881" cy="1058469"/>
          </a:xfrm>
          <a:prstGeom prst="arc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원호 117">
            <a:extLst>
              <a:ext uri="{FF2B5EF4-FFF2-40B4-BE49-F238E27FC236}">
                <a16:creationId xmlns:a16="http://schemas.microsoft.com/office/drawing/2014/main" id="{9EC7F22B-63E4-4300-BCF8-880CE26A3413}"/>
              </a:ext>
            </a:extLst>
          </p:cNvPr>
          <p:cNvSpPr/>
          <p:nvPr/>
        </p:nvSpPr>
        <p:spPr>
          <a:xfrm rot="17642209">
            <a:off x="2610028" y="4831803"/>
            <a:ext cx="3149100" cy="2915195"/>
          </a:xfrm>
          <a:prstGeom prst="arc">
            <a:avLst>
              <a:gd name="adj1" fmla="val 16200000"/>
              <a:gd name="adj2" fmla="val 263866"/>
            </a:avLst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원호 118">
            <a:extLst>
              <a:ext uri="{FF2B5EF4-FFF2-40B4-BE49-F238E27FC236}">
                <a16:creationId xmlns:a16="http://schemas.microsoft.com/office/drawing/2014/main" id="{6049DF22-DC98-4FC9-AB96-E56873D0A038}"/>
              </a:ext>
            </a:extLst>
          </p:cNvPr>
          <p:cNvSpPr/>
          <p:nvPr/>
        </p:nvSpPr>
        <p:spPr>
          <a:xfrm rot="6639516">
            <a:off x="2359654" y="3732883"/>
            <a:ext cx="2626026" cy="2564472"/>
          </a:xfrm>
          <a:prstGeom prst="arc">
            <a:avLst>
              <a:gd name="adj1" fmla="val 16200000"/>
              <a:gd name="adj2" fmla="val 263866"/>
            </a:avLst>
          </a:prstGeom>
          <a:ln w="254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0B0DEBC-334D-4E7C-8F07-AA76B1F38C76}"/>
              </a:ext>
            </a:extLst>
          </p:cNvPr>
          <p:cNvSpPr txBox="1"/>
          <p:nvPr/>
        </p:nvSpPr>
        <p:spPr>
          <a:xfrm>
            <a:off x="3466777" y="4483372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제공가능한 정보 범위 제시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A2364D-83E2-4DDA-A95F-3BEDE8A5CAE0}"/>
              </a:ext>
            </a:extLst>
          </p:cNvPr>
          <p:cNvSpPr txBox="1"/>
          <p:nvPr/>
        </p:nvSpPr>
        <p:spPr>
          <a:xfrm>
            <a:off x="973522" y="4596528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매물 임장대행 요청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CF9CA9-D03F-4477-B938-7A2B95B40D44}"/>
              </a:ext>
            </a:extLst>
          </p:cNvPr>
          <p:cNvSpPr txBox="1"/>
          <p:nvPr/>
        </p:nvSpPr>
        <p:spPr>
          <a:xfrm>
            <a:off x="3363878" y="5820085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정보제공동의 요구</a:t>
            </a:r>
          </a:p>
        </p:txBody>
      </p:sp>
      <p:sp>
        <p:nvSpPr>
          <p:cNvPr id="123" name="원호 122">
            <a:extLst>
              <a:ext uri="{FF2B5EF4-FFF2-40B4-BE49-F238E27FC236}">
                <a16:creationId xmlns:a16="http://schemas.microsoft.com/office/drawing/2014/main" id="{9D1EF662-9ADB-484B-8C2B-66060F3226EA}"/>
              </a:ext>
            </a:extLst>
          </p:cNvPr>
          <p:cNvSpPr/>
          <p:nvPr/>
        </p:nvSpPr>
        <p:spPr>
          <a:xfrm rot="19065288">
            <a:off x="7315602" y="4848689"/>
            <a:ext cx="993669" cy="864067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D8FF18-B646-447E-80EA-CFDB3E1C75B5}"/>
              </a:ext>
            </a:extLst>
          </p:cNvPr>
          <p:cNvSpPr txBox="1"/>
          <p:nvPr/>
        </p:nvSpPr>
        <p:spPr>
          <a:xfrm>
            <a:off x="7308352" y="4596528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매물 임장대행 요청</a:t>
            </a:r>
          </a:p>
        </p:txBody>
      </p:sp>
      <p:sp>
        <p:nvSpPr>
          <p:cNvPr id="125" name="원호 124">
            <a:extLst>
              <a:ext uri="{FF2B5EF4-FFF2-40B4-BE49-F238E27FC236}">
                <a16:creationId xmlns:a16="http://schemas.microsoft.com/office/drawing/2014/main" id="{C587A4AB-DC51-4F10-8FA2-54D672C868CB}"/>
              </a:ext>
            </a:extLst>
          </p:cNvPr>
          <p:cNvSpPr/>
          <p:nvPr/>
        </p:nvSpPr>
        <p:spPr>
          <a:xfrm rot="10800000">
            <a:off x="8451084" y="4904419"/>
            <a:ext cx="1161881" cy="1058469"/>
          </a:xfrm>
          <a:prstGeom prst="arc">
            <a:avLst/>
          </a:prstGeom>
          <a:ln w="254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EE70F90-25FB-4A89-93B8-C75C0EEBD419}"/>
              </a:ext>
            </a:extLst>
          </p:cNvPr>
          <p:cNvCxnSpPr>
            <a:stCxn id="75" idx="0"/>
            <a:endCxn id="76" idx="4"/>
          </p:cNvCxnSpPr>
          <p:nvPr/>
        </p:nvCxnSpPr>
        <p:spPr>
          <a:xfrm flipV="1">
            <a:off x="9274832" y="4655545"/>
            <a:ext cx="0" cy="10425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185BA53-E2F1-4199-8DEC-3F315FD5D732}"/>
              </a:ext>
            </a:extLst>
          </p:cNvPr>
          <p:cNvSpPr txBox="1"/>
          <p:nvPr/>
        </p:nvSpPr>
        <p:spPr>
          <a:xfrm>
            <a:off x="8681787" y="471243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임장대행 요청</a:t>
            </a:r>
          </a:p>
        </p:txBody>
      </p:sp>
      <p:sp>
        <p:nvSpPr>
          <p:cNvPr id="129" name="원호 128">
            <a:extLst>
              <a:ext uri="{FF2B5EF4-FFF2-40B4-BE49-F238E27FC236}">
                <a16:creationId xmlns:a16="http://schemas.microsoft.com/office/drawing/2014/main" id="{DB487ABC-DDC6-4444-80ED-EE8517D9EE69}"/>
              </a:ext>
            </a:extLst>
          </p:cNvPr>
          <p:cNvSpPr/>
          <p:nvPr/>
        </p:nvSpPr>
        <p:spPr>
          <a:xfrm rot="228826">
            <a:off x="7985487" y="5140656"/>
            <a:ext cx="1161881" cy="1058469"/>
          </a:xfrm>
          <a:prstGeom prst="arc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A0F2CA-ADCC-4B66-856E-542B96BD034D}"/>
              </a:ext>
            </a:extLst>
          </p:cNvPr>
          <p:cNvSpPr txBox="1"/>
          <p:nvPr/>
        </p:nvSpPr>
        <p:spPr>
          <a:xfrm>
            <a:off x="7285154" y="566533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임장대행 정보 제공</a:t>
            </a:r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C4277FD2-E7E9-4226-BB02-B03BBFE172C9}"/>
              </a:ext>
            </a:extLst>
          </p:cNvPr>
          <p:cNvSpPr/>
          <p:nvPr/>
        </p:nvSpPr>
        <p:spPr>
          <a:xfrm rot="8492574">
            <a:off x="7410043" y="4654099"/>
            <a:ext cx="993669" cy="864067"/>
          </a:xfrm>
          <a:prstGeom prst="arc">
            <a:avLst/>
          </a:prstGeom>
          <a:ln w="254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B33AB56-9958-490E-A51D-85C2792C76C6}"/>
              </a:ext>
            </a:extLst>
          </p:cNvPr>
          <p:cNvCxnSpPr>
            <a:stCxn id="71" idx="6"/>
            <a:endCxn id="72" idx="2"/>
          </p:cNvCxnSpPr>
          <p:nvPr/>
        </p:nvCxnSpPr>
        <p:spPr>
          <a:xfrm>
            <a:off x="7614144" y="5176838"/>
            <a:ext cx="469155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19E0DB9-761F-4961-B50B-44EE21B5B5EC}"/>
              </a:ext>
            </a:extLst>
          </p:cNvPr>
          <p:cNvCxnSpPr>
            <a:stCxn id="72" idx="5"/>
            <a:endCxn id="75" idx="1"/>
          </p:cNvCxnSpPr>
          <p:nvPr/>
        </p:nvCxnSpPr>
        <p:spPr>
          <a:xfrm>
            <a:off x="8517325" y="5368020"/>
            <a:ext cx="577727" cy="40930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0AC692E-1829-4BB7-A48B-7AC670679FE3}"/>
              </a:ext>
            </a:extLst>
          </p:cNvPr>
          <p:cNvCxnSpPr>
            <a:stCxn id="72" idx="7"/>
            <a:endCxn id="79" idx="1"/>
          </p:cNvCxnSpPr>
          <p:nvPr/>
        </p:nvCxnSpPr>
        <p:spPr>
          <a:xfrm flipV="1">
            <a:off x="8517325" y="4380786"/>
            <a:ext cx="468828" cy="60486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0EEC06-2051-4FDE-8B22-091559E6661B}"/>
              </a:ext>
            </a:extLst>
          </p:cNvPr>
          <p:cNvSpPr txBox="1"/>
          <p:nvPr/>
        </p:nvSpPr>
        <p:spPr>
          <a:xfrm>
            <a:off x="7496185" y="494021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계약요청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543088-5493-42C1-A2CD-4ABEC33D564C}"/>
              </a:ext>
            </a:extLst>
          </p:cNvPr>
          <p:cNvSpPr txBox="1"/>
          <p:nvPr/>
        </p:nvSpPr>
        <p:spPr>
          <a:xfrm>
            <a:off x="8305742" y="426325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계약요청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9B8828-D7A2-460D-8BD1-5E2C51012157}"/>
              </a:ext>
            </a:extLst>
          </p:cNvPr>
          <p:cNvSpPr txBox="1"/>
          <p:nvPr/>
        </p:nvSpPr>
        <p:spPr>
          <a:xfrm>
            <a:off x="8533421" y="549159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계약요청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78EE563-6D42-4FB2-9067-F01F639037E6}"/>
              </a:ext>
            </a:extLst>
          </p:cNvPr>
          <p:cNvSpPr txBox="1"/>
          <p:nvPr/>
        </p:nvSpPr>
        <p:spPr>
          <a:xfrm>
            <a:off x="306152" y="543267"/>
            <a:ext cx="1917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고객으로부터 의뢰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4EBF4B-D481-4589-9E34-13DAE34D0F71}"/>
              </a:ext>
            </a:extLst>
          </p:cNvPr>
          <p:cNvSpPr txBox="1"/>
          <p:nvPr/>
        </p:nvSpPr>
        <p:spPr>
          <a:xfrm>
            <a:off x="6580191" y="510475"/>
            <a:ext cx="11833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매물추천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1E6A395-A384-48E4-859F-86FA66C713AA}"/>
              </a:ext>
            </a:extLst>
          </p:cNvPr>
          <p:cNvSpPr txBox="1"/>
          <p:nvPr/>
        </p:nvSpPr>
        <p:spPr>
          <a:xfrm>
            <a:off x="207313" y="4038451"/>
            <a:ext cx="1672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3-a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정보제공 동의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E57AED-B499-42C4-B87C-4E9BB97E87CE}"/>
              </a:ext>
            </a:extLst>
          </p:cNvPr>
          <p:cNvSpPr txBox="1"/>
          <p:nvPr/>
        </p:nvSpPr>
        <p:spPr>
          <a:xfrm>
            <a:off x="6492569" y="4000100"/>
            <a:ext cx="23374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3-b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임장대행 요청 및 계약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957044-61B1-4170-9594-C1D5906DD4AF}"/>
              </a:ext>
            </a:extLst>
          </p:cNvPr>
          <p:cNvSpPr txBox="1"/>
          <p:nvPr/>
        </p:nvSpPr>
        <p:spPr>
          <a:xfrm>
            <a:off x="207313" y="569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자취방구 서비스 구조</a:t>
            </a:r>
          </a:p>
        </p:txBody>
      </p:sp>
    </p:spTree>
    <p:extLst>
      <p:ext uri="{BB962C8B-B14F-4D97-AF65-F5344CB8AC3E}">
        <p14:creationId xmlns:p14="http://schemas.microsoft.com/office/powerpoint/2010/main" val="107081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2577</Words>
  <Application>Microsoft Office PowerPoint</Application>
  <PresentationFormat>와이드스크린</PresentationFormat>
  <Paragraphs>368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210 앱굴림 L</vt:lpstr>
      <vt:lpstr>굴림</vt:lpstr>
      <vt:lpstr>나눔고딕</vt:lpstr>
      <vt:lpstr>나눔고딕 ExtraBold</vt:lpstr>
      <vt:lpstr>맑은 고딕</vt:lpstr>
      <vt:lpstr>Arial</vt:lpstr>
      <vt:lpstr>Brush Script MT</vt:lpstr>
      <vt:lpstr>Calibri</vt:lpstr>
      <vt:lpstr>Cambria Math</vt:lpstr>
      <vt:lpstr>Tw Cen MT</vt:lpstr>
      <vt:lpstr>Office 테마</vt:lpstr>
      <vt:lpstr>제목</vt:lpstr>
      <vt:lpstr>Proptech_ 프롭테크?</vt:lpstr>
      <vt:lpstr>오프라인 중심 → 온라인 중심     중개인 중심 → 수요자 중심 </vt:lpstr>
      <vt:lpstr>PowerPoint 프레젠테이션</vt:lpstr>
      <vt:lpstr>“ 한국 부동산 플랫폼 시장의  성장 가능성 존재 ”</vt:lpstr>
      <vt:lpstr>Q. 방을 구하는 과정에서 어려움을 느낀 경험이 있습니까? (170명 응답, 복수선택)</vt:lpstr>
      <vt:lpstr>PowerPoint 프레젠테이션</vt:lpstr>
      <vt:lpstr>자취방구?</vt:lpstr>
      <vt:lpstr>PowerPoint 프레젠테이션</vt:lpstr>
      <vt:lpstr>타 플랫폼과의 차이</vt:lpstr>
      <vt:lpstr>PowerPoint 프레젠테이션</vt:lpstr>
      <vt:lpstr>PowerPoint 프레젠테이션</vt:lpstr>
      <vt:lpstr>PowerPoint 프레젠테이션</vt:lpstr>
      <vt:lpstr>모두의집</vt:lpstr>
      <vt:lpstr>모두의집</vt:lpstr>
      <vt:lpstr>모두의집</vt:lpstr>
      <vt:lpstr>아라바요</vt:lpstr>
      <vt:lpstr>집토스</vt:lpstr>
      <vt:lpstr>집토스</vt:lpstr>
      <vt:lpstr>집토스</vt:lpstr>
      <vt:lpstr>매물소유부동산의 협력</vt:lpstr>
      <vt:lpstr>수익</vt:lpstr>
      <vt:lpstr>수익</vt:lpstr>
      <vt:lpstr>확장성</vt:lpstr>
      <vt:lpstr>마무리?...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 플랫폼과의 차이</dc:title>
  <dc:creator>박 상건</dc:creator>
  <cp:lastModifiedBy>하나 양</cp:lastModifiedBy>
  <cp:revision>35</cp:revision>
  <dcterms:created xsi:type="dcterms:W3CDTF">2020-01-11T03:05:50Z</dcterms:created>
  <dcterms:modified xsi:type="dcterms:W3CDTF">2020-01-11T09:13:09Z</dcterms:modified>
</cp:coreProperties>
</file>