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64" r:id="rId3"/>
    <p:sldId id="266" r:id="rId4"/>
    <p:sldId id="265" r:id="rId5"/>
    <p:sldId id="268" r:id="rId6"/>
    <p:sldId id="290" r:id="rId7"/>
    <p:sldId id="291" r:id="rId8"/>
    <p:sldId id="296" r:id="rId9"/>
    <p:sldId id="297" r:id="rId10"/>
    <p:sldId id="299" r:id="rId11"/>
    <p:sldId id="282" r:id="rId12"/>
    <p:sldId id="283" r:id="rId13"/>
    <p:sldId id="284" r:id="rId14"/>
    <p:sldId id="285" r:id="rId15"/>
    <p:sldId id="286" r:id="rId16"/>
    <p:sldId id="302" r:id="rId17"/>
    <p:sldId id="287" r:id="rId18"/>
    <p:sldId id="288" r:id="rId19"/>
    <p:sldId id="289" r:id="rId20"/>
    <p:sldId id="279" r:id="rId21"/>
    <p:sldId id="280" r:id="rId22"/>
    <p:sldId id="295" r:id="rId23"/>
    <p:sldId id="303" r:id="rId24"/>
    <p:sldId id="304" r:id="rId25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3" autoAdjust="0"/>
  </p:normalViewPr>
  <p:slideViewPr>
    <p:cSldViewPr>
      <p:cViewPr>
        <p:scale>
          <a:sx n="80" d="100"/>
          <a:sy n="80" d="100"/>
        </p:scale>
        <p:origin x="-754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5B067-93FC-4110-A501-1BB1A3158D2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FF46C-DAB0-4D51-A785-7A61357E6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F46C-DAB0-4D51-A785-7A61357E60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F46C-DAB0-4D51-A785-7A61357E60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1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F46C-DAB0-4D51-A785-7A61357E60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1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83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수익구조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 中 자취방구 이용률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가격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광고수익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부가서비스 협력비용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매출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201.2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×0.2%×9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=3.62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매출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×0.5%×9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=9.09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매출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×1.0%×9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=18.27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*가격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거래당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임장대행 비용 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*청년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 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(20-39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2018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201.2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가구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가구는 계속 증가할 전망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어플리케이션 개발 및 서버 구축비용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(517.2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인건비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대행인 지급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운영비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스트리밍 서버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계정 비용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홍보비용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3.62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×50% - 748.2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-0.26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9.09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×50% - 228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+1.52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18.27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×50% - 228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- 3.5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+5.61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5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3449" y="2130426"/>
            <a:ext cx="8563514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9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1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정오각형 3"/>
          <p:cNvSpPr/>
          <p:nvPr userDrawn="1"/>
        </p:nvSpPr>
        <p:spPr>
          <a:xfrm>
            <a:off x="190550" y="548680"/>
            <a:ext cx="1348907" cy="1288703"/>
          </a:xfrm>
          <a:prstGeom prst="pentag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오각형 4"/>
          <p:cNvSpPr/>
          <p:nvPr userDrawn="1"/>
        </p:nvSpPr>
        <p:spPr>
          <a:xfrm flipV="1">
            <a:off x="1380778" y="1052736"/>
            <a:ext cx="1348907" cy="1288703"/>
          </a:xfrm>
          <a:prstGeom prst="pentag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오각형 5"/>
          <p:cNvSpPr/>
          <p:nvPr userDrawn="1"/>
        </p:nvSpPr>
        <p:spPr>
          <a:xfrm>
            <a:off x="2567009" y="548680"/>
            <a:ext cx="1348907" cy="1288703"/>
          </a:xfrm>
          <a:prstGeom prst="pentag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오각형 6"/>
          <p:cNvSpPr/>
          <p:nvPr userDrawn="1"/>
        </p:nvSpPr>
        <p:spPr>
          <a:xfrm flipV="1">
            <a:off x="3757237" y="1052736"/>
            <a:ext cx="1348907" cy="1288703"/>
          </a:xfrm>
          <a:prstGeom prst="pentag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1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5311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7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8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4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3921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557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0183" y="476672"/>
            <a:ext cx="56300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1582" y="2194984"/>
            <a:ext cx="9067250" cy="374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microsoft.com/office/2007/relationships/hdphoto" Target="../media/hdphoto5.wdp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8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정오각형 24"/>
          <p:cNvSpPr/>
          <p:nvPr/>
        </p:nvSpPr>
        <p:spPr>
          <a:xfrm flipV="1">
            <a:off x="501327" y="-2979712"/>
            <a:ext cx="6818015" cy="6513709"/>
          </a:xfrm>
          <a:prstGeom prst="pentagon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오각형 22"/>
          <p:cNvSpPr/>
          <p:nvPr/>
        </p:nvSpPr>
        <p:spPr>
          <a:xfrm>
            <a:off x="5109839" y="3284984"/>
            <a:ext cx="6818015" cy="6513709"/>
          </a:xfrm>
          <a:prstGeom prst="pentagon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0630" y="2375422"/>
            <a:ext cx="10361851" cy="1470025"/>
          </a:xfrm>
        </p:spPr>
        <p:txBody>
          <a:bodyPr/>
          <a:lstStyle/>
          <a:p>
            <a:r>
              <a:rPr lang="ko-KR" altLang="en-US" dirty="0" smtClean="0"/>
              <a:t>자취방구 사업계획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6934" y="3670176"/>
            <a:ext cx="4914716" cy="55091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 박상건 박우희 양하나 김진하</a:t>
            </a:r>
            <a:endParaRPr lang="ko-KR" altLang="en-US" sz="2500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8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오각형 3"/>
          <p:cNvSpPr/>
          <p:nvPr/>
        </p:nvSpPr>
        <p:spPr>
          <a:xfrm>
            <a:off x="1321887" y="1196752"/>
            <a:ext cx="1974936" cy="1886789"/>
          </a:xfrm>
          <a:prstGeom prst="pentagon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오각형 4"/>
          <p:cNvSpPr/>
          <p:nvPr/>
        </p:nvSpPr>
        <p:spPr>
          <a:xfrm flipV="1">
            <a:off x="3203021" y="1977829"/>
            <a:ext cx="1974936" cy="1886789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오각형 5"/>
          <p:cNvSpPr/>
          <p:nvPr/>
        </p:nvSpPr>
        <p:spPr>
          <a:xfrm>
            <a:off x="5106144" y="1200322"/>
            <a:ext cx="1974936" cy="1886789"/>
          </a:xfrm>
          <a:prstGeom prst="pentagon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오각형 6"/>
          <p:cNvSpPr/>
          <p:nvPr/>
        </p:nvSpPr>
        <p:spPr>
          <a:xfrm flipV="1">
            <a:off x="6978352" y="1992410"/>
            <a:ext cx="1974936" cy="1886789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오각형 9"/>
          <p:cNvSpPr/>
          <p:nvPr/>
        </p:nvSpPr>
        <p:spPr>
          <a:xfrm>
            <a:off x="8834698" y="1200322"/>
            <a:ext cx="1974936" cy="1886789"/>
          </a:xfrm>
          <a:prstGeom prst="pentagon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오각형 11"/>
          <p:cNvSpPr/>
          <p:nvPr/>
        </p:nvSpPr>
        <p:spPr>
          <a:xfrm flipV="1">
            <a:off x="10703718" y="1943644"/>
            <a:ext cx="1974936" cy="1886789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오각형 12"/>
          <p:cNvSpPr/>
          <p:nvPr/>
        </p:nvSpPr>
        <p:spPr>
          <a:xfrm flipV="1">
            <a:off x="-560250" y="1943644"/>
            <a:ext cx="1974936" cy="1886789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198662" y="3770658"/>
            <a:ext cx="2192333" cy="26826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협력 구조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sz="800" dirty="0" smtClean="0">
              <a:latin typeface="+mn-ea"/>
            </a:endParaRPr>
          </a:p>
          <a:p>
            <a:pPr marL="0" lvl="0" indent="0" algn="ctr">
              <a:lnSpc>
                <a:spcPct val="110000"/>
              </a:lnSpc>
              <a:buNone/>
            </a:pPr>
            <a:r>
              <a:rPr lang="ko-KR" altLang="en-US" sz="1600" dirty="0" smtClean="0"/>
              <a:t>기존의 부동산 시장과     마찰 없이 서비스 제공</a:t>
            </a:r>
          </a:p>
          <a:p>
            <a:pPr marL="0" lvl="0" indent="0" algn="ctr">
              <a:lnSpc>
                <a:spcPct val="110000"/>
              </a:lnSpc>
              <a:buNone/>
            </a:pPr>
            <a:r>
              <a:rPr lang="ko-KR" altLang="en-US" sz="1600" dirty="0" smtClean="0"/>
              <a:t>협력구조를 </a:t>
            </a:r>
            <a:r>
              <a:rPr lang="ko-KR" altLang="en-US" sz="1600" dirty="0"/>
              <a:t>통해 원활한 시장진입 가능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777645" y="3770658"/>
            <a:ext cx="2626459" cy="268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전문가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800" dirty="0" smtClean="0">
              <a:latin typeface="+mn-ea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600" dirty="0"/>
              <a:t>매물 거래와 수익관계 없는 </a:t>
            </a:r>
            <a:r>
              <a:rPr lang="ko-KR" altLang="en-US" sz="1600" dirty="0" smtClean="0"/>
              <a:t>   전문가가 </a:t>
            </a:r>
            <a:r>
              <a:rPr lang="ko-KR" altLang="en-US" sz="1600" dirty="0"/>
              <a:t>객관적 정보제공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600" dirty="0"/>
              <a:t>기존 부동산 </a:t>
            </a:r>
            <a:r>
              <a:rPr lang="ko-KR" altLang="en-US" sz="1600" dirty="0" err="1"/>
              <a:t>어플과의</a:t>
            </a:r>
            <a:r>
              <a:rPr lang="ko-KR" altLang="en-US" sz="1600" dirty="0"/>
              <a:t> 차별성으로 경쟁력 확보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650970" y="3770658"/>
            <a:ext cx="2387690" cy="268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부가서비스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800" dirty="0" smtClean="0">
              <a:latin typeface="+mn-ea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600" dirty="0"/>
              <a:t>이사</a:t>
            </a:r>
            <a:r>
              <a:rPr lang="en-US" altLang="ko-KR" sz="1600" dirty="0"/>
              <a:t>, </a:t>
            </a:r>
            <a:r>
              <a:rPr lang="ko-KR" altLang="en-US" sz="1600" dirty="0"/>
              <a:t>청소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법률상담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대출 등 </a:t>
            </a:r>
            <a:r>
              <a:rPr lang="ko-KR" altLang="en-US" sz="1600" dirty="0"/>
              <a:t>부가서비스 확장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dirty="0"/>
              <a:t>1</a:t>
            </a:r>
            <a:r>
              <a:rPr lang="ko-KR" altLang="en-US" sz="1600" dirty="0" err="1"/>
              <a:t>인가구</a:t>
            </a:r>
            <a:r>
              <a:rPr lang="ko-KR" altLang="en-US" sz="1600" dirty="0"/>
              <a:t> 맞춤형 주거 </a:t>
            </a:r>
            <a:r>
              <a:rPr lang="ko-KR" altLang="en-US" sz="1600" dirty="0" smtClean="0"/>
              <a:t>서비스 </a:t>
            </a:r>
            <a:r>
              <a:rPr lang="ko-KR" altLang="en-US" sz="1600" dirty="0"/>
              <a:t>플랫폼으로 성장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xmlns="" id="{7069625C-A343-4A8A-9230-F315026BE499}"/>
              </a:ext>
            </a:extLst>
          </p:cNvPr>
          <p:cNvSpPr>
            <a:spLocks noEditPoints="1"/>
          </p:cNvSpPr>
          <p:nvPr/>
        </p:nvSpPr>
        <p:spPr bwMode="auto">
          <a:xfrm>
            <a:off x="1568735" y="1756039"/>
            <a:ext cx="1502135" cy="1024889"/>
          </a:xfrm>
          <a:custGeom>
            <a:avLst/>
            <a:gdLst>
              <a:gd name="T0" fmla="*/ 3456 w 3456"/>
              <a:gd name="T1" fmla="*/ 631 h 2356"/>
              <a:gd name="T2" fmla="*/ 3403 w 3456"/>
              <a:gd name="T3" fmla="*/ 805 h 2356"/>
              <a:gd name="T4" fmla="*/ 3202 w 3456"/>
              <a:gd name="T5" fmla="*/ 1029 h 2356"/>
              <a:gd name="T6" fmla="*/ 2927 w 3456"/>
              <a:gd name="T7" fmla="*/ 1181 h 2356"/>
              <a:gd name="T8" fmla="*/ 2725 w 3456"/>
              <a:gd name="T9" fmla="*/ 1840 h 2356"/>
              <a:gd name="T10" fmla="*/ 2694 w 3456"/>
              <a:gd name="T11" fmla="*/ 1979 h 2356"/>
              <a:gd name="T12" fmla="*/ 2598 w 3456"/>
              <a:gd name="T13" fmla="*/ 2168 h 2356"/>
              <a:gd name="T14" fmla="*/ 2421 w 3456"/>
              <a:gd name="T15" fmla="*/ 2319 h 2356"/>
              <a:gd name="T16" fmla="*/ 2136 w 3456"/>
              <a:gd name="T17" fmla="*/ 2349 h 2356"/>
              <a:gd name="T18" fmla="*/ 1896 w 3456"/>
              <a:gd name="T19" fmla="*/ 2265 h 2356"/>
              <a:gd name="T20" fmla="*/ 1773 w 3456"/>
              <a:gd name="T21" fmla="*/ 2139 h 2356"/>
              <a:gd name="T22" fmla="*/ 1745 w 3456"/>
              <a:gd name="T23" fmla="*/ 1539 h 2356"/>
              <a:gd name="T24" fmla="*/ 1624 w 3456"/>
              <a:gd name="T25" fmla="*/ 2094 h 2356"/>
              <a:gd name="T26" fmla="*/ 1476 w 3456"/>
              <a:gd name="T27" fmla="*/ 2230 h 2356"/>
              <a:gd name="T28" fmla="*/ 1241 w 3456"/>
              <a:gd name="T29" fmla="*/ 2258 h 2356"/>
              <a:gd name="T30" fmla="*/ 1004 w 3456"/>
              <a:gd name="T31" fmla="*/ 2141 h 2356"/>
              <a:gd name="T32" fmla="*/ 811 w 3456"/>
              <a:gd name="T33" fmla="*/ 1953 h 2356"/>
              <a:gd name="T34" fmla="*/ 760 w 3456"/>
              <a:gd name="T35" fmla="*/ 1232 h 2356"/>
              <a:gd name="T36" fmla="*/ 649 w 3456"/>
              <a:gd name="T37" fmla="*/ 1186 h 2356"/>
              <a:gd name="T38" fmla="*/ 445 w 3456"/>
              <a:gd name="T39" fmla="*/ 1090 h 2356"/>
              <a:gd name="T40" fmla="*/ 240 w 3456"/>
              <a:gd name="T41" fmla="*/ 972 h 2356"/>
              <a:gd name="T42" fmla="*/ 93 w 3456"/>
              <a:gd name="T43" fmla="*/ 825 h 2356"/>
              <a:gd name="T44" fmla="*/ 2 w 3456"/>
              <a:gd name="T45" fmla="*/ 675 h 2356"/>
              <a:gd name="T46" fmla="*/ 38 w 3456"/>
              <a:gd name="T47" fmla="*/ 597 h 2356"/>
              <a:gd name="T48" fmla="*/ 173 w 3456"/>
              <a:gd name="T49" fmla="*/ 657 h 2356"/>
              <a:gd name="T50" fmla="*/ 369 w 3456"/>
              <a:gd name="T51" fmla="*/ 773 h 2356"/>
              <a:gd name="T52" fmla="*/ 571 w 3456"/>
              <a:gd name="T53" fmla="*/ 876 h 2356"/>
              <a:gd name="T54" fmla="*/ 848 w 3456"/>
              <a:gd name="T55" fmla="*/ 933 h 2356"/>
              <a:gd name="T56" fmla="*/ 1206 w 3456"/>
              <a:gd name="T57" fmla="*/ 964 h 2356"/>
              <a:gd name="T58" fmla="*/ 1469 w 3456"/>
              <a:gd name="T59" fmla="*/ 969 h 2356"/>
              <a:gd name="T60" fmla="*/ 1654 w 3456"/>
              <a:gd name="T61" fmla="*/ 1045 h 2356"/>
              <a:gd name="T62" fmla="*/ 1745 w 3456"/>
              <a:gd name="T63" fmla="*/ 1059 h 2356"/>
              <a:gd name="T64" fmla="*/ 1835 w 3456"/>
              <a:gd name="T65" fmla="*/ 983 h 2356"/>
              <a:gd name="T66" fmla="*/ 2015 w 3456"/>
              <a:gd name="T67" fmla="*/ 951 h 2356"/>
              <a:gd name="T68" fmla="*/ 2668 w 3456"/>
              <a:gd name="T69" fmla="*/ 940 h 2356"/>
              <a:gd name="T70" fmla="*/ 2874 w 3456"/>
              <a:gd name="T71" fmla="*/ 874 h 2356"/>
              <a:gd name="T72" fmla="*/ 3121 w 3456"/>
              <a:gd name="T73" fmla="*/ 770 h 2356"/>
              <a:gd name="T74" fmla="*/ 3294 w 3456"/>
              <a:gd name="T75" fmla="*/ 655 h 2356"/>
              <a:gd name="T76" fmla="*/ 3402 w 3456"/>
              <a:gd name="T77" fmla="*/ 584 h 2356"/>
              <a:gd name="T78" fmla="*/ 2433 w 3456"/>
              <a:gd name="T79" fmla="*/ 46 h 2356"/>
              <a:gd name="T80" fmla="*/ 2610 w 3456"/>
              <a:gd name="T81" fmla="*/ 246 h 2356"/>
              <a:gd name="T82" fmla="*/ 2610 w 3456"/>
              <a:gd name="T83" fmla="*/ 524 h 2356"/>
              <a:gd name="T84" fmla="*/ 2433 w 3456"/>
              <a:gd name="T85" fmla="*/ 725 h 2356"/>
              <a:gd name="T86" fmla="*/ 2159 w 3456"/>
              <a:gd name="T87" fmla="*/ 757 h 2356"/>
              <a:gd name="T88" fmla="*/ 1941 w 3456"/>
              <a:gd name="T89" fmla="*/ 605 h 2356"/>
              <a:gd name="T90" fmla="*/ 1875 w 3456"/>
              <a:gd name="T91" fmla="*/ 337 h 2356"/>
              <a:gd name="T92" fmla="*/ 2000 w 3456"/>
              <a:gd name="T93" fmla="*/ 97 h 2356"/>
              <a:gd name="T94" fmla="*/ 2254 w 3456"/>
              <a:gd name="T95" fmla="*/ 0 h 2356"/>
              <a:gd name="T96" fmla="*/ 1466 w 3456"/>
              <a:gd name="T97" fmla="*/ 70 h 2356"/>
              <a:gd name="T98" fmla="*/ 1618 w 3456"/>
              <a:gd name="T99" fmla="*/ 291 h 2356"/>
              <a:gd name="T100" fmla="*/ 1585 w 3456"/>
              <a:gd name="T101" fmla="*/ 566 h 2356"/>
              <a:gd name="T102" fmla="*/ 1386 w 3456"/>
              <a:gd name="T103" fmla="*/ 744 h 2356"/>
              <a:gd name="T104" fmla="*/ 1110 w 3456"/>
              <a:gd name="T105" fmla="*/ 744 h 2356"/>
              <a:gd name="T106" fmla="*/ 911 w 3456"/>
              <a:gd name="T107" fmla="*/ 566 h 2356"/>
              <a:gd name="T108" fmla="*/ 878 w 3456"/>
              <a:gd name="T109" fmla="*/ 291 h 2356"/>
              <a:gd name="T110" fmla="*/ 1029 w 3456"/>
              <a:gd name="T111" fmla="*/ 70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56" h="2356">
                <a:moveTo>
                  <a:pt x="3415" y="583"/>
                </a:moveTo>
                <a:lnTo>
                  <a:pt x="3428" y="586"/>
                </a:lnTo>
                <a:lnTo>
                  <a:pt x="3438" y="592"/>
                </a:lnTo>
                <a:lnTo>
                  <a:pt x="3447" y="602"/>
                </a:lnTo>
                <a:lnTo>
                  <a:pt x="3453" y="614"/>
                </a:lnTo>
                <a:lnTo>
                  <a:pt x="3456" y="631"/>
                </a:lnTo>
                <a:lnTo>
                  <a:pt x="3456" y="651"/>
                </a:lnTo>
                <a:lnTo>
                  <a:pt x="3453" y="674"/>
                </a:lnTo>
                <a:lnTo>
                  <a:pt x="3446" y="702"/>
                </a:lnTo>
                <a:lnTo>
                  <a:pt x="3436" y="732"/>
                </a:lnTo>
                <a:lnTo>
                  <a:pt x="3421" y="766"/>
                </a:lnTo>
                <a:lnTo>
                  <a:pt x="3403" y="805"/>
                </a:lnTo>
                <a:lnTo>
                  <a:pt x="3376" y="850"/>
                </a:lnTo>
                <a:lnTo>
                  <a:pt x="3347" y="892"/>
                </a:lnTo>
                <a:lnTo>
                  <a:pt x="3315" y="930"/>
                </a:lnTo>
                <a:lnTo>
                  <a:pt x="3279" y="966"/>
                </a:lnTo>
                <a:lnTo>
                  <a:pt x="3241" y="998"/>
                </a:lnTo>
                <a:lnTo>
                  <a:pt x="3202" y="1029"/>
                </a:lnTo>
                <a:lnTo>
                  <a:pt x="3160" y="1056"/>
                </a:lnTo>
                <a:lnTo>
                  <a:pt x="3116" y="1084"/>
                </a:lnTo>
                <a:lnTo>
                  <a:pt x="3071" y="1109"/>
                </a:lnTo>
                <a:lnTo>
                  <a:pt x="3023" y="1133"/>
                </a:lnTo>
                <a:lnTo>
                  <a:pt x="2975" y="1156"/>
                </a:lnTo>
                <a:lnTo>
                  <a:pt x="2927" y="1181"/>
                </a:lnTo>
                <a:lnTo>
                  <a:pt x="2877" y="1204"/>
                </a:lnTo>
                <a:lnTo>
                  <a:pt x="2827" y="1228"/>
                </a:lnTo>
                <a:lnTo>
                  <a:pt x="2776" y="1252"/>
                </a:lnTo>
                <a:lnTo>
                  <a:pt x="2726" y="1279"/>
                </a:lnTo>
                <a:lnTo>
                  <a:pt x="2726" y="1828"/>
                </a:lnTo>
                <a:lnTo>
                  <a:pt x="2725" y="1840"/>
                </a:lnTo>
                <a:lnTo>
                  <a:pt x="2724" y="1855"/>
                </a:lnTo>
                <a:lnTo>
                  <a:pt x="2721" y="1875"/>
                </a:lnTo>
                <a:lnTo>
                  <a:pt x="2716" y="1898"/>
                </a:lnTo>
                <a:lnTo>
                  <a:pt x="2710" y="1923"/>
                </a:lnTo>
                <a:lnTo>
                  <a:pt x="2702" y="1950"/>
                </a:lnTo>
                <a:lnTo>
                  <a:pt x="2694" y="1979"/>
                </a:lnTo>
                <a:lnTo>
                  <a:pt x="2682" y="2009"/>
                </a:lnTo>
                <a:lnTo>
                  <a:pt x="2669" y="2041"/>
                </a:lnTo>
                <a:lnTo>
                  <a:pt x="2655" y="2072"/>
                </a:lnTo>
                <a:lnTo>
                  <a:pt x="2638" y="2105"/>
                </a:lnTo>
                <a:lnTo>
                  <a:pt x="2619" y="2137"/>
                </a:lnTo>
                <a:lnTo>
                  <a:pt x="2598" y="2168"/>
                </a:lnTo>
                <a:lnTo>
                  <a:pt x="2575" y="2198"/>
                </a:lnTo>
                <a:lnTo>
                  <a:pt x="2549" y="2227"/>
                </a:lnTo>
                <a:lnTo>
                  <a:pt x="2521" y="2253"/>
                </a:lnTo>
                <a:lnTo>
                  <a:pt x="2490" y="2279"/>
                </a:lnTo>
                <a:lnTo>
                  <a:pt x="2457" y="2300"/>
                </a:lnTo>
                <a:lnTo>
                  <a:pt x="2421" y="2319"/>
                </a:lnTo>
                <a:lnTo>
                  <a:pt x="2383" y="2335"/>
                </a:lnTo>
                <a:lnTo>
                  <a:pt x="2341" y="2346"/>
                </a:lnTo>
                <a:lnTo>
                  <a:pt x="2296" y="2353"/>
                </a:lnTo>
                <a:lnTo>
                  <a:pt x="2248" y="2356"/>
                </a:lnTo>
                <a:lnTo>
                  <a:pt x="2191" y="2353"/>
                </a:lnTo>
                <a:lnTo>
                  <a:pt x="2136" y="2349"/>
                </a:lnTo>
                <a:lnTo>
                  <a:pt x="2087" y="2341"/>
                </a:lnTo>
                <a:lnTo>
                  <a:pt x="2041" y="2330"/>
                </a:lnTo>
                <a:lnTo>
                  <a:pt x="1999" y="2317"/>
                </a:lnTo>
                <a:lnTo>
                  <a:pt x="1962" y="2301"/>
                </a:lnTo>
                <a:lnTo>
                  <a:pt x="1927" y="2284"/>
                </a:lnTo>
                <a:lnTo>
                  <a:pt x="1896" y="2265"/>
                </a:lnTo>
                <a:lnTo>
                  <a:pt x="1867" y="2246"/>
                </a:lnTo>
                <a:lnTo>
                  <a:pt x="1842" y="2225"/>
                </a:lnTo>
                <a:lnTo>
                  <a:pt x="1820" y="2203"/>
                </a:lnTo>
                <a:lnTo>
                  <a:pt x="1802" y="2182"/>
                </a:lnTo>
                <a:lnTo>
                  <a:pt x="1786" y="2160"/>
                </a:lnTo>
                <a:lnTo>
                  <a:pt x="1773" y="2139"/>
                </a:lnTo>
                <a:lnTo>
                  <a:pt x="1763" y="2118"/>
                </a:lnTo>
                <a:lnTo>
                  <a:pt x="1754" y="2099"/>
                </a:lnTo>
                <a:lnTo>
                  <a:pt x="1749" y="2080"/>
                </a:lnTo>
                <a:lnTo>
                  <a:pt x="1746" y="2063"/>
                </a:lnTo>
                <a:lnTo>
                  <a:pt x="1745" y="2047"/>
                </a:lnTo>
                <a:lnTo>
                  <a:pt x="1745" y="1539"/>
                </a:lnTo>
                <a:lnTo>
                  <a:pt x="1708" y="1528"/>
                </a:lnTo>
                <a:lnTo>
                  <a:pt x="1671" y="1514"/>
                </a:lnTo>
                <a:lnTo>
                  <a:pt x="1636" y="1499"/>
                </a:lnTo>
                <a:lnTo>
                  <a:pt x="1636" y="2047"/>
                </a:lnTo>
                <a:lnTo>
                  <a:pt x="1633" y="2070"/>
                </a:lnTo>
                <a:lnTo>
                  <a:pt x="1624" y="2094"/>
                </a:lnTo>
                <a:lnTo>
                  <a:pt x="1611" y="2120"/>
                </a:lnTo>
                <a:lnTo>
                  <a:pt x="1592" y="2145"/>
                </a:lnTo>
                <a:lnTo>
                  <a:pt x="1569" y="2168"/>
                </a:lnTo>
                <a:lnTo>
                  <a:pt x="1542" y="2191"/>
                </a:lnTo>
                <a:lnTo>
                  <a:pt x="1510" y="2212"/>
                </a:lnTo>
                <a:lnTo>
                  <a:pt x="1476" y="2230"/>
                </a:lnTo>
                <a:lnTo>
                  <a:pt x="1438" y="2245"/>
                </a:lnTo>
                <a:lnTo>
                  <a:pt x="1397" y="2257"/>
                </a:lnTo>
                <a:lnTo>
                  <a:pt x="1354" y="2264"/>
                </a:lnTo>
                <a:lnTo>
                  <a:pt x="1308" y="2267"/>
                </a:lnTo>
                <a:lnTo>
                  <a:pt x="1276" y="2265"/>
                </a:lnTo>
                <a:lnTo>
                  <a:pt x="1241" y="2258"/>
                </a:lnTo>
                <a:lnTo>
                  <a:pt x="1203" y="2246"/>
                </a:lnTo>
                <a:lnTo>
                  <a:pt x="1165" y="2231"/>
                </a:lnTo>
                <a:lnTo>
                  <a:pt x="1125" y="2213"/>
                </a:lnTo>
                <a:lnTo>
                  <a:pt x="1084" y="2192"/>
                </a:lnTo>
                <a:lnTo>
                  <a:pt x="1044" y="2168"/>
                </a:lnTo>
                <a:lnTo>
                  <a:pt x="1004" y="2141"/>
                </a:lnTo>
                <a:lnTo>
                  <a:pt x="966" y="2112"/>
                </a:lnTo>
                <a:lnTo>
                  <a:pt x="929" y="2083"/>
                </a:lnTo>
                <a:lnTo>
                  <a:pt x="895" y="2051"/>
                </a:lnTo>
                <a:lnTo>
                  <a:pt x="863" y="2019"/>
                </a:lnTo>
                <a:lnTo>
                  <a:pt x="835" y="1986"/>
                </a:lnTo>
                <a:lnTo>
                  <a:pt x="811" y="1953"/>
                </a:lnTo>
                <a:lnTo>
                  <a:pt x="791" y="1921"/>
                </a:lnTo>
                <a:lnTo>
                  <a:pt x="776" y="1889"/>
                </a:lnTo>
                <a:lnTo>
                  <a:pt x="767" y="1858"/>
                </a:lnTo>
                <a:lnTo>
                  <a:pt x="763" y="1828"/>
                </a:lnTo>
                <a:lnTo>
                  <a:pt x="763" y="1233"/>
                </a:lnTo>
                <a:lnTo>
                  <a:pt x="760" y="1232"/>
                </a:lnTo>
                <a:lnTo>
                  <a:pt x="753" y="1229"/>
                </a:lnTo>
                <a:lnTo>
                  <a:pt x="739" y="1224"/>
                </a:lnTo>
                <a:lnTo>
                  <a:pt x="723" y="1216"/>
                </a:lnTo>
                <a:lnTo>
                  <a:pt x="702" y="1208"/>
                </a:lnTo>
                <a:lnTo>
                  <a:pt x="678" y="1196"/>
                </a:lnTo>
                <a:lnTo>
                  <a:pt x="649" y="1186"/>
                </a:lnTo>
                <a:lnTo>
                  <a:pt x="620" y="1172"/>
                </a:lnTo>
                <a:lnTo>
                  <a:pt x="588" y="1157"/>
                </a:lnTo>
                <a:lnTo>
                  <a:pt x="553" y="1143"/>
                </a:lnTo>
                <a:lnTo>
                  <a:pt x="518" y="1126"/>
                </a:lnTo>
                <a:lnTo>
                  <a:pt x="482" y="1108"/>
                </a:lnTo>
                <a:lnTo>
                  <a:pt x="445" y="1090"/>
                </a:lnTo>
                <a:lnTo>
                  <a:pt x="408" y="1071"/>
                </a:lnTo>
                <a:lnTo>
                  <a:pt x="372" y="1052"/>
                </a:lnTo>
                <a:lnTo>
                  <a:pt x="337" y="1032"/>
                </a:lnTo>
                <a:lnTo>
                  <a:pt x="303" y="1013"/>
                </a:lnTo>
                <a:lnTo>
                  <a:pt x="270" y="993"/>
                </a:lnTo>
                <a:lnTo>
                  <a:pt x="240" y="972"/>
                </a:lnTo>
                <a:lnTo>
                  <a:pt x="213" y="953"/>
                </a:lnTo>
                <a:lnTo>
                  <a:pt x="189" y="933"/>
                </a:lnTo>
                <a:lnTo>
                  <a:pt x="168" y="914"/>
                </a:lnTo>
                <a:lnTo>
                  <a:pt x="150" y="895"/>
                </a:lnTo>
                <a:lnTo>
                  <a:pt x="120" y="858"/>
                </a:lnTo>
                <a:lnTo>
                  <a:pt x="93" y="825"/>
                </a:lnTo>
                <a:lnTo>
                  <a:pt x="69" y="795"/>
                </a:lnTo>
                <a:lnTo>
                  <a:pt x="48" y="768"/>
                </a:lnTo>
                <a:lnTo>
                  <a:pt x="31" y="743"/>
                </a:lnTo>
                <a:lnTo>
                  <a:pt x="18" y="719"/>
                </a:lnTo>
                <a:lnTo>
                  <a:pt x="8" y="697"/>
                </a:lnTo>
                <a:lnTo>
                  <a:pt x="2" y="675"/>
                </a:lnTo>
                <a:lnTo>
                  <a:pt x="0" y="654"/>
                </a:lnTo>
                <a:lnTo>
                  <a:pt x="2" y="633"/>
                </a:lnTo>
                <a:lnTo>
                  <a:pt x="8" y="611"/>
                </a:lnTo>
                <a:lnTo>
                  <a:pt x="15" y="603"/>
                </a:lnTo>
                <a:lnTo>
                  <a:pt x="24" y="598"/>
                </a:lnTo>
                <a:lnTo>
                  <a:pt x="38" y="597"/>
                </a:lnTo>
                <a:lnTo>
                  <a:pt x="53" y="601"/>
                </a:lnTo>
                <a:lnTo>
                  <a:pt x="72" y="607"/>
                </a:lnTo>
                <a:lnTo>
                  <a:pt x="94" y="616"/>
                </a:lnTo>
                <a:lnTo>
                  <a:pt x="118" y="628"/>
                </a:lnTo>
                <a:lnTo>
                  <a:pt x="145" y="642"/>
                </a:lnTo>
                <a:lnTo>
                  <a:pt x="173" y="657"/>
                </a:lnTo>
                <a:lnTo>
                  <a:pt x="202" y="674"/>
                </a:lnTo>
                <a:lnTo>
                  <a:pt x="234" y="693"/>
                </a:lnTo>
                <a:lnTo>
                  <a:pt x="266" y="713"/>
                </a:lnTo>
                <a:lnTo>
                  <a:pt x="300" y="733"/>
                </a:lnTo>
                <a:lnTo>
                  <a:pt x="334" y="753"/>
                </a:lnTo>
                <a:lnTo>
                  <a:pt x="369" y="773"/>
                </a:lnTo>
                <a:lnTo>
                  <a:pt x="403" y="793"/>
                </a:lnTo>
                <a:lnTo>
                  <a:pt x="438" y="812"/>
                </a:lnTo>
                <a:lnTo>
                  <a:pt x="472" y="831"/>
                </a:lnTo>
                <a:lnTo>
                  <a:pt x="506" y="848"/>
                </a:lnTo>
                <a:lnTo>
                  <a:pt x="539" y="863"/>
                </a:lnTo>
                <a:lnTo>
                  <a:pt x="571" y="876"/>
                </a:lnTo>
                <a:lnTo>
                  <a:pt x="602" y="887"/>
                </a:lnTo>
                <a:lnTo>
                  <a:pt x="632" y="895"/>
                </a:lnTo>
                <a:lnTo>
                  <a:pt x="680" y="906"/>
                </a:lnTo>
                <a:lnTo>
                  <a:pt x="733" y="915"/>
                </a:lnTo>
                <a:lnTo>
                  <a:pt x="790" y="925"/>
                </a:lnTo>
                <a:lnTo>
                  <a:pt x="848" y="933"/>
                </a:lnTo>
                <a:lnTo>
                  <a:pt x="909" y="941"/>
                </a:lnTo>
                <a:lnTo>
                  <a:pt x="970" y="947"/>
                </a:lnTo>
                <a:lnTo>
                  <a:pt x="1032" y="952"/>
                </a:lnTo>
                <a:lnTo>
                  <a:pt x="1091" y="957"/>
                </a:lnTo>
                <a:lnTo>
                  <a:pt x="1150" y="961"/>
                </a:lnTo>
                <a:lnTo>
                  <a:pt x="1206" y="964"/>
                </a:lnTo>
                <a:lnTo>
                  <a:pt x="1259" y="966"/>
                </a:lnTo>
                <a:lnTo>
                  <a:pt x="1307" y="967"/>
                </a:lnTo>
                <a:lnTo>
                  <a:pt x="1351" y="967"/>
                </a:lnTo>
                <a:lnTo>
                  <a:pt x="1389" y="966"/>
                </a:lnTo>
                <a:lnTo>
                  <a:pt x="1431" y="966"/>
                </a:lnTo>
                <a:lnTo>
                  <a:pt x="1469" y="969"/>
                </a:lnTo>
                <a:lnTo>
                  <a:pt x="1505" y="975"/>
                </a:lnTo>
                <a:lnTo>
                  <a:pt x="1538" y="985"/>
                </a:lnTo>
                <a:lnTo>
                  <a:pt x="1570" y="996"/>
                </a:lnTo>
                <a:lnTo>
                  <a:pt x="1599" y="1010"/>
                </a:lnTo>
                <a:lnTo>
                  <a:pt x="1627" y="1027"/>
                </a:lnTo>
                <a:lnTo>
                  <a:pt x="1654" y="1045"/>
                </a:lnTo>
                <a:lnTo>
                  <a:pt x="1679" y="1065"/>
                </a:lnTo>
                <a:lnTo>
                  <a:pt x="1704" y="1086"/>
                </a:lnTo>
                <a:lnTo>
                  <a:pt x="1728" y="1108"/>
                </a:lnTo>
                <a:lnTo>
                  <a:pt x="1736" y="1115"/>
                </a:lnTo>
                <a:lnTo>
                  <a:pt x="1745" y="1122"/>
                </a:lnTo>
                <a:lnTo>
                  <a:pt x="1745" y="1059"/>
                </a:lnTo>
                <a:lnTo>
                  <a:pt x="1748" y="1043"/>
                </a:lnTo>
                <a:lnTo>
                  <a:pt x="1756" y="1028"/>
                </a:lnTo>
                <a:lnTo>
                  <a:pt x="1770" y="1015"/>
                </a:lnTo>
                <a:lnTo>
                  <a:pt x="1788" y="1003"/>
                </a:lnTo>
                <a:lnTo>
                  <a:pt x="1810" y="992"/>
                </a:lnTo>
                <a:lnTo>
                  <a:pt x="1835" y="983"/>
                </a:lnTo>
                <a:lnTo>
                  <a:pt x="1862" y="974"/>
                </a:lnTo>
                <a:lnTo>
                  <a:pt x="1891" y="968"/>
                </a:lnTo>
                <a:lnTo>
                  <a:pt x="1923" y="962"/>
                </a:lnTo>
                <a:lnTo>
                  <a:pt x="1953" y="957"/>
                </a:lnTo>
                <a:lnTo>
                  <a:pt x="1985" y="953"/>
                </a:lnTo>
                <a:lnTo>
                  <a:pt x="2015" y="951"/>
                </a:lnTo>
                <a:lnTo>
                  <a:pt x="2044" y="949"/>
                </a:lnTo>
                <a:lnTo>
                  <a:pt x="2072" y="949"/>
                </a:lnTo>
                <a:lnTo>
                  <a:pt x="2617" y="949"/>
                </a:lnTo>
                <a:lnTo>
                  <a:pt x="2629" y="948"/>
                </a:lnTo>
                <a:lnTo>
                  <a:pt x="2646" y="945"/>
                </a:lnTo>
                <a:lnTo>
                  <a:pt x="2668" y="940"/>
                </a:lnTo>
                <a:lnTo>
                  <a:pt x="2695" y="932"/>
                </a:lnTo>
                <a:lnTo>
                  <a:pt x="2725" y="924"/>
                </a:lnTo>
                <a:lnTo>
                  <a:pt x="2759" y="913"/>
                </a:lnTo>
                <a:lnTo>
                  <a:pt x="2795" y="902"/>
                </a:lnTo>
                <a:lnTo>
                  <a:pt x="2834" y="889"/>
                </a:lnTo>
                <a:lnTo>
                  <a:pt x="2874" y="874"/>
                </a:lnTo>
                <a:lnTo>
                  <a:pt x="2916" y="858"/>
                </a:lnTo>
                <a:lnTo>
                  <a:pt x="2957" y="843"/>
                </a:lnTo>
                <a:lnTo>
                  <a:pt x="2999" y="826"/>
                </a:lnTo>
                <a:lnTo>
                  <a:pt x="3040" y="808"/>
                </a:lnTo>
                <a:lnTo>
                  <a:pt x="3081" y="789"/>
                </a:lnTo>
                <a:lnTo>
                  <a:pt x="3121" y="770"/>
                </a:lnTo>
                <a:lnTo>
                  <a:pt x="3158" y="751"/>
                </a:lnTo>
                <a:lnTo>
                  <a:pt x="3192" y="732"/>
                </a:lnTo>
                <a:lnTo>
                  <a:pt x="3224" y="712"/>
                </a:lnTo>
                <a:lnTo>
                  <a:pt x="3252" y="693"/>
                </a:lnTo>
                <a:lnTo>
                  <a:pt x="3275" y="674"/>
                </a:lnTo>
                <a:lnTo>
                  <a:pt x="3294" y="655"/>
                </a:lnTo>
                <a:lnTo>
                  <a:pt x="3314" y="635"/>
                </a:lnTo>
                <a:lnTo>
                  <a:pt x="3332" y="618"/>
                </a:lnTo>
                <a:lnTo>
                  <a:pt x="3350" y="605"/>
                </a:lnTo>
                <a:lnTo>
                  <a:pt x="3369" y="594"/>
                </a:lnTo>
                <a:lnTo>
                  <a:pt x="3386" y="588"/>
                </a:lnTo>
                <a:lnTo>
                  <a:pt x="3402" y="584"/>
                </a:lnTo>
                <a:lnTo>
                  <a:pt x="3415" y="583"/>
                </a:lnTo>
                <a:close/>
                <a:moveTo>
                  <a:pt x="2254" y="0"/>
                </a:moveTo>
                <a:lnTo>
                  <a:pt x="2302" y="4"/>
                </a:lnTo>
                <a:lnTo>
                  <a:pt x="2348" y="12"/>
                </a:lnTo>
                <a:lnTo>
                  <a:pt x="2392" y="27"/>
                </a:lnTo>
                <a:lnTo>
                  <a:pt x="2433" y="46"/>
                </a:lnTo>
                <a:lnTo>
                  <a:pt x="2472" y="70"/>
                </a:lnTo>
                <a:lnTo>
                  <a:pt x="2507" y="97"/>
                </a:lnTo>
                <a:lnTo>
                  <a:pt x="2539" y="130"/>
                </a:lnTo>
                <a:lnTo>
                  <a:pt x="2567" y="166"/>
                </a:lnTo>
                <a:lnTo>
                  <a:pt x="2591" y="205"/>
                </a:lnTo>
                <a:lnTo>
                  <a:pt x="2610" y="246"/>
                </a:lnTo>
                <a:lnTo>
                  <a:pt x="2623" y="291"/>
                </a:lnTo>
                <a:lnTo>
                  <a:pt x="2633" y="337"/>
                </a:lnTo>
                <a:lnTo>
                  <a:pt x="2635" y="385"/>
                </a:lnTo>
                <a:lnTo>
                  <a:pt x="2633" y="433"/>
                </a:lnTo>
                <a:lnTo>
                  <a:pt x="2623" y="479"/>
                </a:lnTo>
                <a:lnTo>
                  <a:pt x="2610" y="524"/>
                </a:lnTo>
                <a:lnTo>
                  <a:pt x="2591" y="566"/>
                </a:lnTo>
                <a:lnTo>
                  <a:pt x="2567" y="605"/>
                </a:lnTo>
                <a:lnTo>
                  <a:pt x="2539" y="641"/>
                </a:lnTo>
                <a:lnTo>
                  <a:pt x="2507" y="672"/>
                </a:lnTo>
                <a:lnTo>
                  <a:pt x="2472" y="701"/>
                </a:lnTo>
                <a:lnTo>
                  <a:pt x="2433" y="725"/>
                </a:lnTo>
                <a:lnTo>
                  <a:pt x="2392" y="744"/>
                </a:lnTo>
                <a:lnTo>
                  <a:pt x="2348" y="757"/>
                </a:lnTo>
                <a:lnTo>
                  <a:pt x="2302" y="767"/>
                </a:lnTo>
                <a:lnTo>
                  <a:pt x="2254" y="770"/>
                </a:lnTo>
                <a:lnTo>
                  <a:pt x="2206" y="767"/>
                </a:lnTo>
                <a:lnTo>
                  <a:pt x="2159" y="757"/>
                </a:lnTo>
                <a:lnTo>
                  <a:pt x="2115" y="744"/>
                </a:lnTo>
                <a:lnTo>
                  <a:pt x="2075" y="725"/>
                </a:lnTo>
                <a:lnTo>
                  <a:pt x="2036" y="701"/>
                </a:lnTo>
                <a:lnTo>
                  <a:pt x="2000" y="672"/>
                </a:lnTo>
                <a:lnTo>
                  <a:pt x="1968" y="641"/>
                </a:lnTo>
                <a:lnTo>
                  <a:pt x="1941" y="605"/>
                </a:lnTo>
                <a:lnTo>
                  <a:pt x="1917" y="566"/>
                </a:lnTo>
                <a:lnTo>
                  <a:pt x="1898" y="524"/>
                </a:lnTo>
                <a:lnTo>
                  <a:pt x="1884" y="479"/>
                </a:lnTo>
                <a:lnTo>
                  <a:pt x="1875" y="433"/>
                </a:lnTo>
                <a:lnTo>
                  <a:pt x="1873" y="385"/>
                </a:lnTo>
                <a:lnTo>
                  <a:pt x="1875" y="337"/>
                </a:lnTo>
                <a:lnTo>
                  <a:pt x="1884" y="291"/>
                </a:lnTo>
                <a:lnTo>
                  <a:pt x="1898" y="246"/>
                </a:lnTo>
                <a:lnTo>
                  <a:pt x="1917" y="205"/>
                </a:lnTo>
                <a:lnTo>
                  <a:pt x="1941" y="166"/>
                </a:lnTo>
                <a:lnTo>
                  <a:pt x="1968" y="130"/>
                </a:lnTo>
                <a:lnTo>
                  <a:pt x="2000" y="97"/>
                </a:lnTo>
                <a:lnTo>
                  <a:pt x="2036" y="70"/>
                </a:lnTo>
                <a:lnTo>
                  <a:pt x="2075" y="46"/>
                </a:lnTo>
                <a:lnTo>
                  <a:pt x="2115" y="27"/>
                </a:lnTo>
                <a:lnTo>
                  <a:pt x="2159" y="12"/>
                </a:lnTo>
                <a:lnTo>
                  <a:pt x="2206" y="4"/>
                </a:lnTo>
                <a:lnTo>
                  <a:pt x="2254" y="0"/>
                </a:lnTo>
                <a:close/>
                <a:moveTo>
                  <a:pt x="1248" y="0"/>
                </a:moveTo>
                <a:lnTo>
                  <a:pt x="1295" y="4"/>
                </a:lnTo>
                <a:lnTo>
                  <a:pt x="1342" y="12"/>
                </a:lnTo>
                <a:lnTo>
                  <a:pt x="1386" y="27"/>
                </a:lnTo>
                <a:lnTo>
                  <a:pt x="1427" y="46"/>
                </a:lnTo>
                <a:lnTo>
                  <a:pt x="1466" y="70"/>
                </a:lnTo>
                <a:lnTo>
                  <a:pt x="1502" y="97"/>
                </a:lnTo>
                <a:lnTo>
                  <a:pt x="1533" y="130"/>
                </a:lnTo>
                <a:lnTo>
                  <a:pt x="1561" y="166"/>
                </a:lnTo>
                <a:lnTo>
                  <a:pt x="1585" y="205"/>
                </a:lnTo>
                <a:lnTo>
                  <a:pt x="1603" y="246"/>
                </a:lnTo>
                <a:lnTo>
                  <a:pt x="1618" y="291"/>
                </a:lnTo>
                <a:lnTo>
                  <a:pt x="1626" y="337"/>
                </a:lnTo>
                <a:lnTo>
                  <a:pt x="1630" y="385"/>
                </a:lnTo>
                <a:lnTo>
                  <a:pt x="1626" y="433"/>
                </a:lnTo>
                <a:lnTo>
                  <a:pt x="1618" y="479"/>
                </a:lnTo>
                <a:lnTo>
                  <a:pt x="1603" y="524"/>
                </a:lnTo>
                <a:lnTo>
                  <a:pt x="1585" y="566"/>
                </a:lnTo>
                <a:lnTo>
                  <a:pt x="1561" y="605"/>
                </a:lnTo>
                <a:lnTo>
                  <a:pt x="1533" y="641"/>
                </a:lnTo>
                <a:lnTo>
                  <a:pt x="1502" y="672"/>
                </a:lnTo>
                <a:lnTo>
                  <a:pt x="1466" y="701"/>
                </a:lnTo>
                <a:lnTo>
                  <a:pt x="1427" y="725"/>
                </a:lnTo>
                <a:lnTo>
                  <a:pt x="1386" y="744"/>
                </a:lnTo>
                <a:lnTo>
                  <a:pt x="1342" y="757"/>
                </a:lnTo>
                <a:lnTo>
                  <a:pt x="1295" y="767"/>
                </a:lnTo>
                <a:lnTo>
                  <a:pt x="1248" y="770"/>
                </a:lnTo>
                <a:lnTo>
                  <a:pt x="1200" y="767"/>
                </a:lnTo>
                <a:lnTo>
                  <a:pt x="1154" y="757"/>
                </a:lnTo>
                <a:lnTo>
                  <a:pt x="1110" y="744"/>
                </a:lnTo>
                <a:lnTo>
                  <a:pt x="1068" y="725"/>
                </a:lnTo>
                <a:lnTo>
                  <a:pt x="1029" y="701"/>
                </a:lnTo>
                <a:lnTo>
                  <a:pt x="995" y="672"/>
                </a:lnTo>
                <a:lnTo>
                  <a:pt x="962" y="641"/>
                </a:lnTo>
                <a:lnTo>
                  <a:pt x="934" y="605"/>
                </a:lnTo>
                <a:lnTo>
                  <a:pt x="911" y="566"/>
                </a:lnTo>
                <a:lnTo>
                  <a:pt x="892" y="524"/>
                </a:lnTo>
                <a:lnTo>
                  <a:pt x="878" y="479"/>
                </a:lnTo>
                <a:lnTo>
                  <a:pt x="869" y="433"/>
                </a:lnTo>
                <a:lnTo>
                  <a:pt x="866" y="385"/>
                </a:lnTo>
                <a:lnTo>
                  <a:pt x="869" y="337"/>
                </a:lnTo>
                <a:lnTo>
                  <a:pt x="878" y="291"/>
                </a:lnTo>
                <a:lnTo>
                  <a:pt x="892" y="246"/>
                </a:lnTo>
                <a:lnTo>
                  <a:pt x="911" y="205"/>
                </a:lnTo>
                <a:lnTo>
                  <a:pt x="934" y="166"/>
                </a:lnTo>
                <a:lnTo>
                  <a:pt x="962" y="130"/>
                </a:lnTo>
                <a:lnTo>
                  <a:pt x="995" y="97"/>
                </a:lnTo>
                <a:lnTo>
                  <a:pt x="1029" y="70"/>
                </a:lnTo>
                <a:lnTo>
                  <a:pt x="1068" y="46"/>
                </a:lnTo>
                <a:lnTo>
                  <a:pt x="1110" y="27"/>
                </a:lnTo>
                <a:lnTo>
                  <a:pt x="1154" y="12"/>
                </a:lnTo>
                <a:lnTo>
                  <a:pt x="1200" y="4"/>
                </a:lnTo>
                <a:lnTo>
                  <a:pt x="124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40404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" name="그래픽 29" descr="사원증">
            <a:extLst>
              <a:ext uri="{FF2B5EF4-FFF2-40B4-BE49-F238E27FC236}">
                <a16:creationId xmlns:a16="http://schemas.microsoft.com/office/drawing/2014/main" xmlns="" id="{E1BB715A-0F29-4E58-BF1E-A3553DD960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418656" y="1532506"/>
            <a:ext cx="1349005" cy="134900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185B7A5-4345-47DC-BF0D-3040C1EF76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5473" y="1690438"/>
            <a:ext cx="1232599" cy="1232759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6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5474" y="-27384"/>
            <a:ext cx="12313368" cy="698477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오각형 13"/>
          <p:cNvSpPr/>
          <p:nvPr/>
        </p:nvSpPr>
        <p:spPr>
          <a:xfrm>
            <a:off x="4295006" y="2102669"/>
            <a:ext cx="3498712" cy="3342555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1016000"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오각형 13"/>
          <p:cNvSpPr/>
          <p:nvPr/>
        </p:nvSpPr>
        <p:spPr>
          <a:xfrm>
            <a:off x="4747686" y="2582381"/>
            <a:ext cx="2628634" cy="2511311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 w="1016000">
            <a:solidFill>
              <a:schemeClr val="accent5">
                <a:lumMod val="90000"/>
                <a:lumOff val="1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 rot="8640000">
            <a:off x="4338827" y="2348630"/>
            <a:ext cx="1346464" cy="288100"/>
            <a:chOff x="1846734" y="701080"/>
            <a:chExt cx="1346464" cy="288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2160000">
            <a:off x="6438493" y="2348630"/>
            <a:ext cx="1346464" cy="288100"/>
            <a:chOff x="1846734" y="701080"/>
            <a:chExt cx="1346464" cy="288100"/>
          </a:xfrm>
          <a:solidFill>
            <a:schemeClr val="accent2"/>
          </a:solidFill>
        </p:grpSpPr>
        <p:sp>
          <p:nvSpPr>
            <p:cNvPr id="42" name="타원 41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6480000">
            <a:off x="7114930" y="4371607"/>
            <a:ext cx="1346464" cy="288100"/>
            <a:chOff x="1846734" y="701080"/>
            <a:chExt cx="1346464" cy="2881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6" name="타원 45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4320000">
            <a:off x="3670048" y="4412631"/>
            <a:ext cx="1346464" cy="288100"/>
            <a:chOff x="1846734" y="701080"/>
            <a:chExt cx="1346464" cy="2881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타원 49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/>
          <p:cNvSpPr>
            <a:spLocks noGrp="1"/>
          </p:cNvSpPr>
          <p:nvPr>
            <p:ph sz="half" idx="1"/>
          </p:nvPr>
        </p:nvSpPr>
        <p:spPr>
          <a:xfrm>
            <a:off x="838622" y="620688"/>
            <a:ext cx="3477235" cy="178532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Product</a:t>
            </a: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정보 요청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smtClean="0">
                <a:solidFill>
                  <a:schemeClr val="bg1"/>
                </a:solidFill>
              </a:rPr>
              <a:t>열람을 </a:t>
            </a:r>
            <a:r>
              <a:rPr lang="ko-KR" altLang="en-US" sz="1800" dirty="0">
                <a:solidFill>
                  <a:schemeClr val="bg1"/>
                </a:solidFill>
              </a:rPr>
              <a:t>위한 서버 </a:t>
            </a:r>
            <a:r>
              <a:rPr lang="ko-KR" altLang="en-US" sz="1800" dirty="0" smtClean="0">
                <a:solidFill>
                  <a:schemeClr val="bg1"/>
                </a:solidFill>
              </a:rPr>
              <a:t>구축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</a:rPr>
              <a:t>전문가의 임장대행</a:t>
            </a:r>
            <a:r>
              <a:rPr lang="en-US" altLang="ko-KR" sz="1800" dirty="0" smtClean="0">
                <a:solidFill>
                  <a:schemeClr val="bg1"/>
                </a:solidFill>
              </a:rPr>
              <a:t>’ </a:t>
            </a:r>
            <a:r>
              <a:rPr lang="ko-KR" altLang="en-US" sz="1800" dirty="0" smtClean="0">
                <a:solidFill>
                  <a:schemeClr val="bg1"/>
                </a:solidFill>
              </a:rPr>
              <a:t>차별화된 서비스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포인트 제도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추천인 제도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대행인 관리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-2257722" y="4437112"/>
            <a:ext cx="5600123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Price</a:t>
            </a: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중개수수료를 받지 않는 </a:t>
            </a:r>
            <a:r>
              <a:rPr lang="ko-KR" altLang="en-US" sz="1800" dirty="0" smtClean="0">
                <a:solidFill>
                  <a:schemeClr val="bg1"/>
                </a:solidFill>
              </a:rPr>
              <a:t>형태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1800" dirty="0">
                <a:solidFill>
                  <a:schemeClr val="bg1"/>
                </a:solidFill>
              </a:rPr>
              <a:t>이용 부담을 최소화</a:t>
            </a: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7442507" y="620688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/>
                </a:solidFill>
                <a:latin typeface="+mj-ea"/>
                <a:ea typeface="+mj-ea"/>
              </a:rPr>
              <a:t>Place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플레이스토어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앱스토어를</a:t>
            </a:r>
            <a:r>
              <a:rPr lang="ko-KR" altLang="en-US" sz="1800" dirty="0" smtClean="0">
                <a:solidFill>
                  <a:schemeClr val="bg1"/>
                </a:solidFill>
              </a:rPr>
              <a:t> 통해 유통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띠배너</a:t>
            </a:r>
            <a:r>
              <a:rPr lang="ko-KR" altLang="en-US" sz="1800" dirty="0" smtClean="0">
                <a:solidFill>
                  <a:schemeClr val="bg1"/>
                </a:solidFill>
              </a:rPr>
              <a:t> 광고 클릭 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어플로</a:t>
            </a:r>
            <a:r>
              <a:rPr lang="ko-KR" altLang="en-US" sz="1800" dirty="0" smtClean="0">
                <a:solidFill>
                  <a:schemeClr val="bg1"/>
                </a:solidFill>
              </a:rPr>
              <a:t> 이동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8306603" y="4307973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+mj-ea"/>
                <a:ea typeface="+mj-ea"/>
              </a:rPr>
              <a:t>Promotion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소비자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대행인 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 smtClean="0">
                <a:solidFill>
                  <a:schemeClr val="bg1"/>
                </a:solidFill>
              </a:rPr>
              <a:t>중개인 모두의 수요가 중요하므로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아웃소싱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광고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SNS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err="1">
                <a:solidFill>
                  <a:schemeClr val="bg1"/>
                </a:solidFill>
              </a:rPr>
              <a:t>띠배너</a:t>
            </a:r>
            <a:r>
              <a:rPr lang="ko-KR" altLang="en-US" sz="1800" dirty="0">
                <a:solidFill>
                  <a:schemeClr val="bg1"/>
                </a:solidFill>
              </a:rPr>
              <a:t> 마케팅에 </a:t>
            </a:r>
            <a:r>
              <a:rPr lang="ko-KR" altLang="en-US" sz="1800" dirty="0" smtClean="0">
                <a:solidFill>
                  <a:schemeClr val="bg1"/>
                </a:solidFill>
              </a:rPr>
              <a:t>집중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pSp>
        <p:nvGrpSpPr>
          <p:cNvPr id="57" name="Group 19">
            <a:extLst>
              <a:ext uri="{FF2B5EF4-FFF2-40B4-BE49-F238E27FC236}">
                <a16:creationId xmlns:a16="http://schemas.microsoft.com/office/drawing/2014/main" xmlns="" id="{2A168D12-0FE0-4A0A-A998-F04B6CFADE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1650" y="2749686"/>
            <a:ext cx="1238970" cy="1359881"/>
            <a:chOff x="1425" y="1001"/>
            <a:chExt cx="953" cy="1046"/>
          </a:xfrm>
          <a:solidFill>
            <a:schemeClr val="bg1"/>
          </a:solidFill>
        </p:grpSpPr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xmlns="" id="{AB7D5063-C528-45FD-AEF8-F9FC60AF1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1" y="1162"/>
              <a:ext cx="641" cy="885"/>
            </a:xfrm>
            <a:custGeom>
              <a:avLst/>
              <a:gdLst>
                <a:gd name="T0" fmla="*/ 949 w 2565"/>
                <a:gd name="T1" fmla="*/ 379 h 3540"/>
                <a:gd name="T2" fmla="*/ 605 w 2565"/>
                <a:gd name="T3" fmla="*/ 589 h 3540"/>
                <a:gd name="T4" fmla="*/ 384 w 2565"/>
                <a:gd name="T5" fmla="*/ 914 h 3540"/>
                <a:gd name="T6" fmla="*/ 327 w 2565"/>
                <a:gd name="T7" fmla="*/ 1307 h 3540"/>
                <a:gd name="T8" fmla="*/ 396 w 2565"/>
                <a:gd name="T9" fmla="*/ 1623 h 3540"/>
                <a:gd name="T10" fmla="*/ 523 w 2565"/>
                <a:gd name="T11" fmla="*/ 1861 h 3540"/>
                <a:gd name="T12" fmla="*/ 670 w 2565"/>
                <a:gd name="T13" fmla="*/ 2082 h 3540"/>
                <a:gd name="T14" fmla="*/ 762 w 2565"/>
                <a:gd name="T15" fmla="*/ 2330 h 3540"/>
                <a:gd name="T16" fmla="*/ 818 w 2565"/>
                <a:gd name="T17" fmla="*/ 2501 h 3540"/>
                <a:gd name="T18" fmla="*/ 1701 w 2565"/>
                <a:gd name="T19" fmla="*/ 2543 h 3540"/>
                <a:gd name="T20" fmla="*/ 1797 w 2565"/>
                <a:gd name="T21" fmla="*/ 2418 h 3540"/>
                <a:gd name="T22" fmla="*/ 1846 w 2565"/>
                <a:gd name="T23" fmla="*/ 2176 h 3540"/>
                <a:gd name="T24" fmla="*/ 1985 w 2565"/>
                <a:gd name="T25" fmla="*/ 1945 h 3540"/>
                <a:gd name="T26" fmla="*/ 2122 w 2565"/>
                <a:gd name="T27" fmla="*/ 1725 h 3540"/>
                <a:gd name="T28" fmla="*/ 2221 w 2565"/>
                <a:gd name="T29" fmla="*/ 1445 h 3540"/>
                <a:gd name="T30" fmla="*/ 2226 w 2565"/>
                <a:gd name="T31" fmla="*/ 1068 h 3540"/>
                <a:gd name="T32" fmla="*/ 2066 w 2565"/>
                <a:gd name="T33" fmla="*/ 707 h 3540"/>
                <a:gd name="T34" fmla="*/ 1766 w 2565"/>
                <a:gd name="T35" fmla="*/ 446 h 3540"/>
                <a:gd name="T36" fmla="*/ 1370 w 2565"/>
                <a:gd name="T37" fmla="*/ 326 h 3540"/>
                <a:gd name="T38" fmla="*/ 1590 w 2565"/>
                <a:gd name="T39" fmla="*/ 37 h 3540"/>
                <a:gd name="T40" fmla="*/ 2039 w 2565"/>
                <a:gd name="T41" fmla="*/ 238 h 3540"/>
                <a:gd name="T42" fmla="*/ 2373 w 2565"/>
                <a:gd name="T43" fmla="*/ 582 h 3540"/>
                <a:gd name="T44" fmla="*/ 2548 w 2565"/>
                <a:gd name="T45" fmla="*/ 1031 h 3540"/>
                <a:gd name="T46" fmla="*/ 2546 w 2565"/>
                <a:gd name="T47" fmla="*/ 1474 h 3540"/>
                <a:gd name="T48" fmla="*/ 2446 w 2565"/>
                <a:gd name="T49" fmla="*/ 1800 h 3540"/>
                <a:gd name="T50" fmla="*/ 2308 w 2565"/>
                <a:gd name="T51" fmla="*/ 2045 h 3540"/>
                <a:gd name="T52" fmla="*/ 2168 w 2565"/>
                <a:gd name="T53" fmla="*/ 2257 h 3540"/>
                <a:gd name="T54" fmla="*/ 2120 w 2565"/>
                <a:gd name="T55" fmla="*/ 2446 h 3540"/>
                <a:gd name="T56" fmla="*/ 1988 w 2565"/>
                <a:gd name="T57" fmla="*/ 2718 h 3540"/>
                <a:gd name="T58" fmla="*/ 1880 w 2565"/>
                <a:gd name="T59" fmla="*/ 2901 h 3540"/>
                <a:gd name="T60" fmla="*/ 1871 w 2565"/>
                <a:gd name="T61" fmla="*/ 3072 h 3540"/>
                <a:gd name="T62" fmla="*/ 1867 w 2565"/>
                <a:gd name="T63" fmla="*/ 3151 h 3540"/>
                <a:gd name="T64" fmla="*/ 1829 w 2565"/>
                <a:gd name="T65" fmla="*/ 3256 h 3540"/>
                <a:gd name="T66" fmla="*/ 1695 w 2565"/>
                <a:gd name="T67" fmla="*/ 3372 h 3540"/>
                <a:gd name="T68" fmla="*/ 1497 w 2565"/>
                <a:gd name="T69" fmla="*/ 3514 h 3540"/>
                <a:gd name="T70" fmla="*/ 1126 w 2565"/>
                <a:gd name="T71" fmla="*/ 3538 h 3540"/>
                <a:gd name="T72" fmla="*/ 963 w 2565"/>
                <a:gd name="T73" fmla="*/ 3411 h 3540"/>
                <a:gd name="T74" fmla="*/ 767 w 2565"/>
                <a:gd name="T75" fmla="*/ 3296 h 3540"/>
                <a:gd name="T76" fmla="*/ 702 w 2565"/>
                <a:gd name="T77" fmla="*/ 3173 h 3540"/>
                <a:gd name="T78" fmla="*/ 697 w 2565"/>
                <a:gd name="T79" fmla="*/ 3118 h 3540"/>
                <a:gd name="T80" fmla="*/ 689 w 2565"/>
                <a:gd name="T81" fmla="*/ 2972 h 3540"/>
                <a:gd name="T82" fmla="*/ 680 w 2565"/>
                <a:gd name="T83" fmla="*/ 2809 h 3540"/>
                <a:gd name="T84" fmla="*/ 476 w 2565"/>
                <a:gd name="T85" fmla="*/ 2560 h 3540"/>
                <a:gd name="T86" fmla="*/ 429 w 2565"/>
                <a:gd name="T87" fmla="*/ 2325 h 3540"/>
                <a:gd name="T88" fmla="*/ 313 w 2565"/>
                <a:gd name="T89" fmla="*/ 2126 h 3540"/>
                <a:gd name="T90" fmla="*/ 173 w 2565"/>
                <a:gd name="T91" fmla="*/ 1907 h 3540"/>
                <a:gd name="T92" fmla="*/ 52 w 2565"/>
                <a:gd name="T93" fmla="*/ 1616 h 3540"/>
                <a:gd name="T94" fmla="*/ 0 w 2565"/>
                <a:gd name="T95" fmla="*/ 1231 h 3540"/>
                <a:gd name="T96" fmla="*/ 101 w 2565"/>
                <a:gd name="T97" fmla="*/ 752 h 3540"/>
                <a:gd name="T98" fmla="*/ 376 w 2565"/>
                <a:gd name="T99" fmla="*/ 361 h 3540"/>
                <a:gd name="T100" fmla="*/ 784 w 2565"/>
                <a:gd name="T101" fmla="*/ 97 h 3540"/>
                <a:gd name="T102" fmla="*/ 1283 w 2565"/>
                <a:gd name="T103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5" h="3540">
                  <a:moveTo>
                    <a:pt x="1283" y="322"/>
                  </a:moveTo>
                  <a:lnTo>
                    <a:pt x="1195" y="326"/>
                  </a:lnTo>
                  <a:lnTo>
                    <a:pt x="1110" y="337"/>
                  </a:lnTo>
                  <a:lnTo>
                    <a:pt x="1028" y="355"/>
                  </a:lnTo>
                  <a:lnTo>
                    <a:pt x="949" y="379"/>
                  </a:lnTo>
                  <a:lnTo>
                    <a:pt x="872" y="410"/>
                  </a:lnTo>
                  <a:lnTo>
                    <a:pt x="799" y="447"/>
                  </a:lnTo>
                  <a:lnTo>
                    <a:pt x="730" y="489"/>
                  </a:lnTo>
                  <a:lnTo>
                    <a:pt x="666" y="536"/>
                  </a:lnTo>
                  <a:lnTo>
                    <a:pt x="605" y="589"/>
                  </a:lnTo>
                  <a:lnTo>
                    <a:pt x="550" y="646"/>
                  </a:lnTo>
                  <a:lnTo>
                    <a:pt x="501" y="707"/>
                  </a:lnTo>
                  <a:lnTo>
                    <a:pt x="456" y="773"/>
                  </a:lnTo>
                  <a:lnTo>
                    <a:pt x="417" y="842"/>
                  </a:lnTo>
                  <a:lnTo>
                    <a:pt x="384" y="914"/>
                  </a:lnTo>
                  <a:lnTo>
                    <a:pt x="359" y="990"/>
                  </a:lnTo>
                  <a:lnTo>
                    <a:pt x="340" y="1068"/>
                  </a:lnTo>
                  <a:lnTo>
                    <a:pt x="329" y="1148"/>
                  </a:lnTo>
                  <a:lnTo>
                    <a:pt x="325" y="1231"/>
                  </a:lnTo>
                  <a:lnTo>
                    <a:pt x="327" y="1307"/>
                  </a:lnTo>
                  <a:lnTo>
                    <a:pt x="334" y="1378"/>
                  </a:lnTo>
                  <a:lnTo>
                    <a:pt x="344" y="1445"/>
                  </a:lnTo>
                  <a:lnTo>
                    <a:pt x="359" y="1508"/>
                  </a:lnTo>
                  <a:lnTo>
                    <a:pt x="376" y="1567"/>
                  </a:lnTo>
                  <a:lnTo>
                    <a:pt x="396" y="1623"/>
                  </a:lnTo>
                  <a:lnTo>
                    <a:pt x="419" y="1675"/>
                  </a:lnTo>
                  <a:lnTo>
                    <a:pt x="444" y="1725"/>
                  </a:lnTo>
                  <a:lnTo>
                    <a:pt x="469" y="1773"/>
                  </a:lnTo>
                  <a:lnTo>
                    <a:pt x="497" y="1817"/>
                  </a:lnTo>
                  <a:lnTo>
                    <a:pt x="523" y="1861"/>
                  </a:lnTo>
                  <a:lnTo>
                    <a:pt x="552" y="1903"/>
                  </a:lnTo>
                  <a:lnTo>
                    <a:pt x="579" y="1944"/>
                  </a:lnTo>
                  <a:lnTo>
                    <a:pt x="611" y="1990"/>
                  </a:lnTo>
                  <a:lnTo>
                    <a:pt x="641" y="2036"/>
                  </a:lnTo>
                  <a:lnTo>
                    <a:pt x="670" y="2082"/>
                  </a:lnTo>
                  <a:lnTo>
                    <a:pt x="697" y="2128"/>
                  </a:lnTo>
                  <a:lnTo>
                    <a:pt x="719" y="2176"/>
                  </a:lnTo>
                  <a:lnTo>
                    <a:pt x="738" y="2225"/>
                  </a:lnTo>
                  <a:lnTo>
                    <a:pt x="753" y="2276"/>
                  </a:lnTo>
                  <a:lnTo>
                    <a:pt x="762" y="2330"/>
                  </a:lnTo>
                  <a:lnTo>
                    <a:pt x="765" y="2387"/>
                  </a:lnTo>
                  <a:lnTo>
                    <a:pt x="768" y="2418"/>
                  </a:lnTo>
                  <a:lnTo>
                    <a:pt x="780" y="2449"/>
                  </a:lnTo>
                  <a:lnTo>
                    <a:pt x="796" y="2476"/>
                  </a:lnTo>
                  <a:lnTo>
                    <a:pt x="818" y="2501"/>
                  </a:lnTo>
                  <a:lnTo>
                    <a:pt x="840" y="2524"/>
                  </a:lnTo>
                  <a:lnTo>
                    <a:pt x="864" y="2543"/>
                  </a:lnTo>
                  <a:lnTo>
                    <a:pt x="886" y="2560"/>
                  </a:lnTo>
                  <a:lnTo>
                    <a:pt x="1679" y="2560"/>
                  </a:lnTo>
                  <a:lnTo>
                    <a:pt x="1701" y="2543"/>
                  </a:lnTo>
                  <a:lnTo>
                    <a:pt x="1725" y="2524"/>
                  </a:lnTo>
                  <a:lnTo>
                    <a:pt x="1749" y="2501"/>
                  </a:lnTo>
                  <a:lnTo>
                    <a:pt x="1769" y="2476"/>
                  </a:lnTo>
                  <a:lnTo>
                    <a:pt x="1785" y="2449"/>
                  </a:lnTo>
                  <a:lnTo>
                    <a:pt x="1797" y="2418"/>
                  </a:lnTo>
                  <a:lnTo>
                    <a:pt x="1801" y="2387"/>
                  </a:lnTo>
                  <a:lnTo>
                    <a:pt x="1803" y="2330"/>
                  </a:lnTo>
                  <a:lnTo>
                    <a:pt x="1813" y="2276"/>
                  </a:lnTo>
                  <a:lnTo>
                    <a:pt x="1827" y="2225"/>
                  </a:lnTo>
                  <a:lnTo>
                    <a:pt x="1846" y="2176"/>
                  </a:lnTo>
                  <a:lnTo>
                    <a:pt x="1868" y="2129"/>
                  </a:lnTo>
                  <a:lnTo>
                    <a:pt x="1895" y="2082"/>
                  </a:lnTo>
                  <a:lnTo>
                    <a:pt x="1923" y="2036"/>
                  </a:lnTo>
                  <a:lnTo>
                    <a:pt x="1953" y="1991"/>
                  </a:lnTo>
                  <a:lnTo>
                    <a:pt x="1985" y="1945"/>
                  </a:lnTo>
                  <a:lnTo>
                    <a:pt x="2013" y="1904"/>
                  </a:lnTo>
                  <a:lnTo>
                    <a:pt x="2041" y="1862"/>
                  </a:lnTo>
                  <a:lnTo>
                    <a:pt x="2069" y="1819"/>
                  </a:lnTo>
                  <a:lnTo>
                    <a:pt x="2096" y="1773"/>
                  </a:lnTo>
                  <a:lnTo>
                    <a:pt x="2122" y="1725"/>
                  </a:lnTo>
                  <a:lnTo>
                    <a:pt x="2147" y="1675"/>
                  </a:lnTo>
                  <a:lnTo>
                    <a:pt x="2169" y="1623"/>
                  </a:lnTo>
                  <a:lnTo>
                    <a:pt x="2189" y="1567"/>
                  </a:lnTo>
                  <a:lnTo>
                    <a:pt x="2206" y="1508"/>
                  </a:lnTo>
                  <a:lnTo>
                    <a:pt x="2221" y="1445"/>
                  </a:lnTo>
                  <a:lnTo>
                    <a:pt x="2232" y="1378"/>
                  </a:lnTo>
                  <a:lnTo>
                    <a:pt x="2238" y="1307"/>
                  </a:lnTo>
                  <a:lnTo>
                    <a:pt x="2241" y="1231"/>
                  </a:lnTo>
                  <a:lnTo>
                    <a:pt x="2237" y="1148"/>
                  </a:lnTo>
                  <a:lnTo>
                    <a:pt x="2226" y="1068"/>
                  </a:lnTo>
                  <a:lnTo>
                    <a:pt x="2206" y="989"/>
                  </a:lnTo>
                  <a:lnTo>
                    <a:pt x="2181" y="914"/>
                  </a:lnTo>
                  <a:lnTo>
                    <a:pt x="2149" y="842"/>
                  </a:lnTo>
                  <a:lnTo>
                    <a:pt x="2110" y="772"/>
                  </a:lnTo>
                  <a:lnTo>
                    <a:pt x="2066" y="707"/>
                  </a:lnTo>
                  <a:lnTo>
                    <a:pt x="2016" y="646"/>
                  </a:lnTo>
                  <a:lnTo>
                    <a:pt x="1960" y="589"/>
                  </a:lnTo>
                  <a:lnTo>
                    <a:pt x="1900" y="536"/>
                  </a:lnTo>
                  <a:lnTo>
                    <a:pt x="1835" y="488"/>
                  </a:lnTo>
                  <a:lnTo>
                    <a:pt x="1766" y="446"/>
                  </a:lnTo>
                  <a:lnTo>
                    <a:pt x="1693" y="410"/>
                  </a:lnTo>
                  <a:lnTo>
                    <a:pt x="1617" y="379"/>
                  </a:lnTo>
                  <a:lnTo>
                    <a:pt x="1537" y="355"/>
                  </a:lnTo>
                  <a:lnTo>
                    <a:pt x="1455" y="337"/>
                  </a:lnTo>
                  <a:lnTo>
                    <a:pt x="1370" y="326"/>
                  </a:lnTo>
                  <a:lnTo>
                    <a:pt x="1283" y="322"/>
                  </a:lnTo>
                  <a:close/>
                  <a:moveTo>
                    <a:pt x="1283" y="0"/>
                  </a:moveTo>
                  <a:lnTo>
                    <a:pt x="1387" y="4"/>
                  </a:lnTo>
                  <a:lnTo>
                    <a:pt x="1491" y="17"/>
                  </a:lnTo>
                  <a:lnTo>
                    <a:pt x="1590" y="37"/>
                  </a:lnTo>
                  <a:lnTo>
                    <a:pt x="1688" y="63"/>
                  </a:lnTo>
                  <a:lnTo>
                    <a:pt x="1781" y="97"/>
                  </a:lnTo>
                  <a:lnTo>
                    <a:pt x="1871" y="138"/>
                  </a:lnTo>
                  <a:lnTo>
                    <a:pt x="1957" y="185"/>
                  </a:lnTo>
                  <a:lnTo>
                    <a:pt x="2039" y="238"/>
                  </a:lnTo>
                  <a:lnTo>
                    <a:pt x="2116" y="297"/>
                  </a:lnTo>
                  <a:lnTo>
                    <a:pt x="2189" y="361"/>
                  </a:lnTo>
                  <a:lnTo>
                    <a:pt x="2255" y="430"/>
                  </a:lnTo>
                  <a:lnTo>
                    <a:pt x="2318" y="505"/>
                  </a:lnTo>
                  <a:lnTo>
                    <a:pt x="2373" y="582"/>
                  </a:lnTo>
                  <a:lnTo>
                    <a:pt x="2422" y="665"/>
                  </a:lnTo>
                  <a:lnTo>
                    <a:pt x="2465" y="752"/>
                  </a:lnTo>
                  <a:lnTo>
                    <a:pt x="2499" y="843"/>
                  </a:lnTo>
                  <a:lnTo>
                    <a:pt x="2528" y="935"/>
                  </a:lnTo>
                  <a:lnTo>
                    <a:pt x="2548" y="1031"/>
                  </a:lnTo>
                  <a:lnTo>
                    <a:pt x="2562" y="1130"/>
                  </a:lnTo>
                  <a:lnTo>
                    <a:pt x="2565" y="1231"/>
                  </a:lnTo>
                  <a:lnTo>
                    <a:pt x="2563" y="1316"/>
                  </a:lnTo>
                  <a:lnTo>
                    <a:pt x="2556" y="1398"/>
                  </a:lnTo>
                  <a:lnTo>
                    <a:pt x="2546" y="1474"/>
                  </a:lnTo>
                  <a:lnTo>
                    <a:pt x="2531" y="1548"/>
                  </a:lnTo>
                  <a:lnTo>
                    <a:pt x="2514" y="1616"/>
                  </a:lnTo>
                  <a:lnTo>
                    <a:pt x="2494" y="1681"/>
                  </a:lnTo>
                  <a:lnTo>
                    <a:pt x="2470" y="1742"/>
                  </a:lnTo>
                  <a:lnTo>
                    <a:pt x="2446" y="1800"/>
                  </a:lnTo>
                  <a:lnTo>
                    <a:pt x="2420" y="1854"/>
                  </a:lnTo>
                  <a:lnTo>
                    <a:pt x="2393" y="1905"/>
                  </a:lnTo>
                  <a:lnTo>
                    <a:pt x="2364" y="1955"/>
                  </a:lnTo>
                  <a:lnTo>
                    <a:pt x="2336" y="2001"/>
                  </a:lnTo>
                  <a:lnTo>
                    <a:pt x="2308" y="2045"/>
                  </a:lnTo>
                  <a:lnTo>
                    <a:pt x="2281" y="2086"/>
                  </a:lnTo>
                  <a:lnTo>
                    <a:pt x="2253" y="2125"/>
                  </a:lnTo>
                  <a:lnTo>
                    <a:pt x="2221" y="2174"/>
                  </a:lnTo>
                  <a:lnTo>
                    <a:pt x="2192" y="2217"/>
                  </a:lnTo>
                  <a:lnTo>
                    <a:pt x="2168" y="2257"/>
                  </a:lnTo>
                  <a:lnTo>
                    <a:pt x="2149" y="2292"/>
                  </a:lnTo>
                  <a:lnTo>
                    <a:pt x="2136" y="2325"/>
                  </a:lnTo>
                  <a:lnTo>
                    <a:pt x="2127" y="2357"/>
                  </a:lnTo>
                  <a:lnTo>
                    <a:pt x="2124" y="2387"/>
                  </a:lnTo>
                  <a:lnTo>
                    <a:pt x="2120" y="2446"/>
                  </a:lnTo>
                  <a:lnTo>
                    <a:pt x="2108" y="2504"/>
                  </a:lnTo>
                  <a:lnTo>
                    <a:pt x="2090" y="2560"/>
                  </a:lnTo>
                  <a:lnTo>
                    <a:pt x="2062" y="2616"/>
                  </a:lnTo>
                  <a:lnTo>
                    <a:pt x="2029" y="2668"/>
                  </a:lnTo>
                  <a:lnTo>
                    <a:pt x="1988" y="2718"/>
                  </a:lnTo>
                  <a:lnTo>
                    <a:pt x="1940" y="2766"/>
                  </a:lnTo>
                  <a:lnTo>
                    <a:pt x="1886" y="2809"/>
                  </a:lnTo>
                  <a:lnTo>
                    <a:pt x="1884" y="2835"/>
                  </a:lnTo>
                  <a:lnTo>
                    <a:pt x="1883" y="2867"/>
                  </a:lnTo>
                  <a:lnTo>
                    <a:pt x="1880" y="2901"/>
                  </a:lnTo>
                  <a:lnTo>
                    <a:pt x="1879" y="2937"/>
                  </a:lnTo>
                  <a:lnTo>
                    <a:pt x="1876" y="2972"/>
                  </a:lnTo>
                  <a:lnTo>
                    <a:pt x="1875" y="3008"/>
                  </a:lnTo>
                  <a:lnTo>
                    <a:pt x="1872" y="3042"/>
                  </a:lnTo>
                  <a:lnTo>
                    <a:pt x="1871" y="3072"/>
                  </a:lnTo>
                  <a:lnTo>
                    <a:pt x="1870" y="3097"/>
                  </a:lnTo>
                  <a:lnTo>
                    <a:pt x="1868" y="3118"/>
                  </a:lnTo>
                  <a:lnTo>
                    <a:pt x="1868" y="3131"/>
                  </a:lnTo>
                  <a:lnTo>
                    <a:pt x="1867" y="3135"/>
                  </a:lnTo>
                  <a:lnTo>
                    <a:pt x="1867" y="3151"/>
                  </a:lnTo>
                  <a:lnTo>
                    <a:pt x="1864" y="3169"/>
                  </a:lnTo>
                  <a:lnTo>
                    <a:pt x="1859" y="3189"/>
                  </a:lnTo>
                  <a:lnTo>
                    <a:pt x="1853" y="3210"/>
                  </a:lnTo>
                  <a:lnTo>
                    <a:pt x="1842" y="3234"/>
                  </a:lnTo>
                  <a:lnTo>
                    <a:pt x="1829" y="3256"/>
                  </a:lnTo>
                  <a:lnTo>
                    <a:pt x="1811" y="3280"/>
                  </a:lnTo>
                  <a:lnTo>
                    <a:pt x="1790" y="3305"/>
                  </a:lnTo>
                  <a:lnTo>
                    <a:pt x="1764" y="3327"/>
                  </a:lnTo>
                  <a:lnTo>
                    <a:pt x="1732" y="3351"/>
                  </a:lnTo>
                  <a:lnTo>
                    <a:pt x="1695" y="3372"/>
                  </a:lnTo>
                  <a:lnTo>
                    <a:pt x="1652" y="3393"/>
                  </a:lnTo>
                  <a:lnTo>
                    <a:pt x="1602" y="3411"/>
                  </a:lnTo>
                  <a:lnTo>
                    <a:pt x="1573" y="3448"/>
                  </a:lnTo>
                  <a:lnTo>
                    <a:pt x="1537" y="3482"/>
                  </a:lnTo>
                  <a:lnTo>
                    <a:pt x="1497" y="3514"/>
                  </a:lnTo>
                  <a:lnTo>
                    <a:pt x="1470" y="3528"/>
                  </a:lnTo>
                  <a:lnTo>
                    <a:pt x="1439" y="3538"/>
                  </a:lnTo>
                  <a:lnTo>
                    <a:pt x="1407" y="3540"/>
                  </a:lnTo>
                  <a:lnTo>
                    <a:pt x="1158" y="3540"/>
                  </a:lnTo>
                  <a:lnTo>
                    <a:pt x="1126" y="3538"/>
                  </a:lnTo>
                  <a:lnTo>
                    <a:pt x="1096" y="3528"/>
                  </a:lnTo>
                  <a:lnTo>
                    <a:pt x="1068" y="3514"/>
                  </a:lnTo>
                  <a:lnTo>
                    <a:pt x="1028" y="3482"/>
                  </a:lnTo>
                  <a:lnTo>
                    <a:pt x="992" y="3448"/>
                  </a:lnTo>
                  <a:lnTo>
                    <a:pt x="963" y="3411"/>
                  </a:lnTo>
                  <a:lnTo>
                    <a:pt x="910" y="3390"/>
                  </a:lnTo>
                  <a:lnTo>
                    <a:pt x="865" y="3369"/>
                  </a:lnTo>
                  <a:lnTo>
                    <a:pt x="825" y="3346"/>
                  </a:lnTo>
                  <a:lnTo>
                    <a:pt x="794" y="3321"/>
                  </a:lnTo>
                  <a:lnTo>
                    <a:pt x="767" y="3296"/>
                  </a:lnTo>
                  <a:lnTo>
                    <a:pt x="746" y="3269"/>
                  </a:lnTo>
                  <a:lnTo>
                    <a:pt x="730" y="3244"/>
                  </a:lnTo>
                  <a:lnTo>
                    <a:pt x="717" y="3219"/>
                  </a:lnTo>
                  <a:lnTo>
                    <a:pt x="709" y="3196"/>
                  </a:lnTo>
                  <a:lnTo>
                    <a:pt x="702" y="3173"/>
                  </a:lnTo>
                  <a:lnTo>
                    <a:pt x="700" y="3154"/>
                  </a:lnTo>
                  <a:lnTo>
                    <a:pt x="698" y="3135"/>
                  </a:lnTo>
                  <a:lnTo>
                    <a:pt x="698" y="3135"/>
                  </a:lnTo>
                  <a:lnTo>
                    <a:pt x="698" y="3131"/>
                  </a:lnTo>
                  <a:lnTo>
                    <a:pt x="697" y="3118"/>
                  </a:lnTo>
                  <a:lnTo>
                    <a:pt x="696" y="3097"/>
                  </a:lnTo>
                  <a:lnTo>
                    <a:pt x="694" y="3072"/>
                  </a:lnTo>
                  <a:lnTo>
                    <a:pt x="693" y="3042"/>
                  </a:lnTo>
                  <a:lnTo>
                    <a:pt x="690" y="3008"/>
                  </a:lnTo>
                  <a:lnTo>
                    <a:pt x="689" y="2972"/>
                  </a:lnTo>
                  <a:lnTo>
                    <a:pt x="686" y="2937"/>
                  </a:lnTo>
                  <a:lnTo>
                    <a:pt x="685" y="2901"/>
                  </a:lnTo>
                  <a:lnTo>
                    <a:pt x="682" y="2867"/>
                  </a:lnTo>
                  <a:lnTo>
                    <a:pt x="681" y="2835"/>
                  </a:lnTo>
                  <a:lnTo>
                    <a:pt x="680" y="2809"/>
                  </a:lnTo>
                  <a:lnTo>
                    <a:pt x="625" y="2766"/>
                  </a:lnTo>
                  <a:lnTo>
                    <a:pt x="578" y="2718"/>
                  </a:lnTo>
                  <a:lnTo>
                    <a:pt x="537" y="2668"/>
                  </a:lnTo>
                  <a:lnTo>
                    <a:pt x="503" y="2616"/>
                  </a:lnTo>
                  <a:lnTo>
                    <a:pt x="476" y="2560"/>
                  </a:lnTo>
                  <a:lnTo>
                    <a:pt x="457" y="2504"/>
                  </a:lnTo>
                  <a:lnTo>
                    <a:pt x="445" y="2446"/>
                  </a:lnTo>
                  <a:lnTo>
                    <a:pt x="441" y="2387"/>
                  </a:lnTo>
                  <a:lnTo>
                    <a:pt x="439" y="2357"/>
                  </a:lnTo>
                  <a:lnTo>
                    <a:pt x="429" y="2325"/>
                  </a:lnTo>
                  <a:lnTo>
                    <a:pt x="416" y="2292"/>
                  </a:lnTo>
                  <a:lnTo>
                    <a:pt x="397" y="2257"/>
                  </a:lnTo>
                  <a:lnTo>
                    <a:pt x="374" y="2217"/>
                  </a:lnTo>
                  <a:lnTo>
                    <a:pt x="346" y="2174"/>
                  </a:lnTo>
                  <a:lnTo>
                    <a:pt x="313" y="2126"/>
                  </a:lnTo>
                  <a:lnTo>
                    <a:pt x="286" y="2087"/>
                  </a:lnTo>
                  <a:lnTo>
                    <a:pt x="258" y="2045"/>
                  </a:lnTo>
                  <a:lnTo>
                    <a:pt x="229" y="2001"/>
                  </a:lnTo>
                  <a:lnTo>
                    <a:pt x="201" y="1955"/>
                  </a:lnTo>
                  <a:lnTo>
                    <a:pt x="173" y="1907"/>
                  </a:lnTo>
                  <a:lnTo>
                    <a:pt x="146" y="1854"/>
                  </a:lnTo>
                  <a:lnTo>
                    <a:pt x="119" y="1800"/>
                  </a:lnTo>
                  <a:lnTo>
                    <a:pt x="95" y="1742"/>
                  </a:lnTo>
                  <a:lnTo>
                    <a:pt x="71" y="1681"/>
                  </a:lnTo>
                  <a:lnTo>
                    <a:pt x="52" y="1616"/>
                  </a:lnTo>
                  <a:lnTo>
                    <a:pt x="34" y="1548"/>
                  </a:lnTo>
                  <a:lnTo>
                    <a:pt x="20" y="1474"/>
                  </a:lnTo>
                  <a:lnTo>
                    <a:pt x="9" y="1398"/>
                  </a:lnTo>
                  <a:lnTo>
                    <a:pt x="3" y="1316"/>
                  </a:lnTo>
                  <a:lnTo>
                    <a:pt x="0" y="1231"/>
                  </a:lnTo>
                  <a:lnTo>
                    <a:pt x="4" y="1130"/>
                  </a:lnTo>
                  <a:lnTo>
                    <a:pt x="17" y="1031"/>
                  </a:lnTo>
                  <a:lnTo>
                    <a:pt x="37" y="935"/>
                  </a:lnTo>
                  <a:lnTo>
                    <a:pt x="66" y="843"/>
                  </a:lnTo>
                  <a:lnTo>
                    <a:pt x="101" y="752"/>
                  </a:lnTo>
                  <a:lnTo>
                    <a:pt x="143" y="665"/>
                  </a:lnTo>
                  <a:lnTo>
                    <a:pt x="192" y="582"/>
                  </a:lnTo>
                  <a:lnTo>
                    <a:pt x="248" y="505"/>
                  </a:lnTo>
                  <a:lnTo>
                    <a:pt x="310" y="430"/>
                  </a:lnTo>
                  <a:lnTo>
                    <a:pt x="376" y="361"/>
                  </a:lnTo>
                  <a:lnTo>
                    <a:pt x="449" y="297"/>
                  </a:lnTo>
                  <a:lnTo>
                    <a:pt x="526" y="238"/>
                  </a:lnTo>
                  <a:lnTo>
                    <a:pt x="608" y="185"/>
                  </a:lnTo>
                  <a:lnTo>
                    <a:pt x="694" y="138"/>
                  </a:lnTo>
                  <a:lnTo>
                    <a:pt x="784" y="97"/>
                  </a:lnTo>
                  <a:lnTo>
                    <a:pt x="878" y="63"/>
                  </a:lnTo>
                  <a:lnTo>
                    <a:pt x="975" y="37"/>
                  </a:lnTo>
                  <a:lnTo>
                    <a:pt x="1075" y="17"/>
                  </a:lnTo>
                  <a:lnTo>
                    <a:pt x="1178" y="4"/>
                  </a:lnTo>
                  <a:lnTo>
                    <a:pt x="128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xmlns="" id="{C9CCE2E3-0228-4089-AB3C-FE03E0C1F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1001"/>
              <a:ext cx="41" cy="100"/>
            </a:xfrm>
            <a:custGeom>
              <a:avLst/>
              <a:gdLst>
                <a:gd name="T0" fmla="*/ 81 w 162"/>
                <a:gd name="T1" fmla="*/ 0 h 401"/>
                <a:gd name="T2" fmla="*/ 81 w 162"/>
                <a:gd name="T3" fmla="*/ 0 h 401"/>
                <a:gd name="T4" fmla="*/ 102 w 162"/>
                <a:gd name="T5" fmla="*/ 2 h 401"/>
                <a:gd name="T6" fmla="*/ 122 w 162"/>
                <a:gd name="T7" fmla="*/ 10 h 401"/>
                <a:gd name="T8" fmla="*/ 138 w 162"/>
                <a:gd name="T9" fmla="*/ 23 h 401"/>
                <a:gd name="T10" fmla="*/ 151 w 162"/>
                <a:gd name="T11" fmla="*/ 39 h 401"/>
                <a:gd name="T12" fmla="*/ 159 w 162"/>
                <a:gd name="T13" fmla="*/ 59 h 401"/>
                <a:gd name="T14" fmla="*/ 162 w 162"/>
                <a:gd name="T15" fmla="*/ 80 h 401"/>
                <a:gd name="T16" fmla="*/ 162 w 162"/>
                <a:gd name="T17" fmla="*/ 321 h 401"/>
                <a:gd name="T18" fmla="*/ 159 w 162"/>
                <a:gd name="T19" fmla="*/ 343 h 401"/>
                <a:gd name="T20" fmla="*/ 151 w 162"/>
                <a:gd name="T21" fmla="*/ 361 h 401"/>
                <a:gd name="T22" fmla="*/ 138 w 162"/>
                <a:gd name="T23" fmla="*/ 378 h 401"/>
                <a:gd name="T24" fmla="*/ 122 w 162"/>
                <a:gd name="T25" fmla="*/ 390 h 401"/>
                <a:gd name="T26" fmla="*/ 102 w 162"/>
                <a:gd name="T27" fmla="*/ 398 h 401"/>
                <a:gd name="T28" fmla="*/ 81 w 162"/>
                <a:gd name="T29" fmla="*/ 401 h 401"/>
                <a:gd name="T30" fmla="*/ 59 w 162"/>
                <a:gd name="T31" fmla="*/ 398 h 401"/>
                <a:gd name="T32" fmla="*/ 40 w 162"/>
                <a:gd name="T33" fmla="*/ 390 h 401"/>
                <a:gd name="T34" fmla="*/ 24 w 162"/>
                <a:gd name="T35" fmla="*/ 378 h 401"/>
                <a:gd name="T36" fmla="*/ 10 w 162"/>
                <a:gd name="T37" fmla="*/ 361 h 401"/>
                <a:gd name="T38" fmla="*/ 2 w 162"/>
                <a:gd name="T39" fmla="*/ 343 h 401"/>
                <a:gd name="T40" fmla="*/ 0 w 162"/>
                <a:gd name="T41" fmla="*/ 321 h 401"/>
                <a:gd name="T42" fmla="*/ 0 w 162"/>
                <a:gd name="T43" fmla="*/ 80 h 401"/>
                <a:gd name="T44" fmla="*/ 2 w 162"/>
                <a:gd name="T45" fmla="*/ 59 h 401"/>
                <a:gd name="T46" fmla="*/ 10 w 162"/>
                <a:gd name="T47" fmla="*/ 39 h 401"/>
                <a:gd name="T48" fmla="*/ 24 w 162"/>
                <a:gd name="T49" fmla="*/ 23 h 401"/>
                <a:gd name="T50" fmla="*/ 40 w 162"/>
                <a:gd name="T51" fmla="*/ 10 h 401"/>
                <a:gd name="T52" fmla="*/ 59 w 162"/>
                <a:gd name="T53" fmla="*/ 2 h 401"/>
                <a:gd name="T54" fmla="*/ 81 w 162"/>
                <a:gd name="T5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" h="401">
                  <a:moveTo>
                    <a:pt x="81" y="0"/>
                  </a:moveTo>
                  <a:lnTo>
                    <a:pt x="81" y="0"/>
                  </a:lnTo>
                  <a:lnTo>
                    <a:pt x="102" y="2"/>
                  </a:lnTo>
                  <a:lnTo>
                    <a:pt x="122" y="10"/>
                  </a:lnTo>
                  <a:lnTo>
                    <a:pt x="138" y="23"/>
                  </a:lnTo>
                  <a:lnTo>
                    <a:pt x="151" y="39"/>
                  </a:lnTo>
                  <a:lnTo>
                    <a:pt x="159" y="59"/>
                  </a:lnTo>
                  <a:lnTo>
                    <a:pt x="162" y="80"/>
                  </a:lnTo>
                  <a:lnTo>
                    <a:pt x="162" y="321"/>
                  </a:lnTo>
                  <a:lnTo>
                    <a:pt x="159" y="343"/>
                  </a:lnTo>
                  <a:lnTo>
                    <a:pt x="151" y="361"/>
                  </a:lnTo>
                  <a:lnTo>
                    <a:pt x="138" y="378"/>
                  </a:lnTo>
                  <a:lnTo>
                    <a:pt x="122" y="390"/>
                  </a:lnTo>
                  <a:lnTo>
                    <a:pt x="102" y="398"/>
                  </a:lnTo>
                  <a:lnTo>
                    <a:pt x="81" y="401"/>
                  </a:lnTo>
                  <a:lnTo>
                    <a:pt x="59" y="398"/>
                  </a:lnTo>
                  <a:lnTo>
                    <a:pt x="40" y="390"/>
                  </a:lnTo>
                  <a:lnTo>
                    <a:pt x="24" y="378"/>
                  </a:lnTo>
                  <a:lnTo>
                    <a:pt x="10" y="361"/>
                  </a:lnTo>
                  <a:lnTo>
                    <a:pt x="2" y="343"/>
                  </a:lnTo>
                  <a:lnTo>
                    <a:pt x="0" y="321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0" y="39"/>
                  </a:lnTo>
                  <a:lnTo>
                    <a:pt x="24" y="23"/>
                  </a:lnTo>
                  <a:lnTo>
                    <a:pt x="40" y="10"/>
                  </a:lnTo>
                  <a:lnTo>
                    <a:pt x="59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xmlns="" id="{A9B755CE-3A5A-402B-B1DC-5DE780A23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062"/>
              <a:ext cx="71" cy="92"/>
            </a:xfrm>
            <a:custGeom>
              <a:avLst/>
              <a:gdLst>
                <a:gd name="T0" fmla="*/ 81 w 283"/>
                <a:gd name="T1" fmla="*/ 0 h 371"/>
                <a:gd name="T2" fmla="*/ 102 w 283"/>
                <a:gd name="T3" fmla="*/ 2 h 371"/>
                <a:gd name="T4" fmla="*/ 120 w 283"/>
                <a:gd name="T5" fmla="*/ 10 h 371"/>
                <a:gd name="T6" fmla="*/ 138 w 283"/>
                <a:gd name="T7" fmla="*/ 23 h 371"/>
                <a:gd name="T8" fmla="*/ 151 w 283"/>
                <a:gd name="T9" fmla="*/ 40 h 371"/>
                <a:gd name="T10" fmla="*/ 273 w 283"/>
                <a:gd name="T11" fmla="*/ 250 h 371"/>
                <a:gd name="T12" fmla="*/ 281 w 283"/>
                <a:gd name="T13" fmla="*/ 269 h 371"/>
                <a:gd name="T14" fmla="*/ 283 w 283"/>
                <a:gd name="T15" fmla="*/ 290 h 371"/>
                <a:gd name="T16" fmla="*/ 281 w 283"/>
                <a:gd name="T17" fmla="*/ 310 h 371"/>
                <a:gd name="T18" fmla="*/ 273 w 283"/>
                <a:gd name="T19" fmla="*/ 330 h 371"/>
                <a:gd name="T20" fmla="*/ 261 w 283"/>
                <a:gd name="T21" fmla="*/ 347 h 371"/>
                <a:gd name="T22" fmla="*/ 244 w 283"/>
                <a:gd name="T23" fmla="*/ 360 h 371"/>
                <a:gd name="T24" fmla="*/ 224 w 283"/>
                <a:gd name="T25" fmla="*/ 368 h 371"/>
                <a:gd name="T26" fmla="*/ 203 w 283"/>
                <a:gd name="T27" fmla="*/ 371 h 371"/>
                <a:gd name="T28" fmla="*/ 181 w 283"/>
                <a:gd name="T29" fmla="*/ 368 h 371"/>
                <a:gd name="T30" fmla="*/ 163 w 283"/>
                <a:gd name="T31" fmla="*/ 360 h 371"/>
                <a:gd name="T32" fmla="*/ 146 w 283"/>
                <a:gd name="T33" fmla="*/ 347 h 371"/>
                <a:gd name="T34" fmla="*/ 132 w 283"/>
                <a:gd name="T35" fmla="*/ 330 h 371"/>
                <a:gd name="T36" fmla="*/ 10 w 283"/>
                <a:gd name="T37" fmla="*/ 121 h 371"/>
                <a:gd name="T38" fmla="*/ 2 w 283"/>
                <a:gd name="T39" fmla="*/ 101 h 371"/>
                <a:gd name="T40" fmla="*/ 0 w 283"/>
                <a:gd name="T41" fmla="*/ 80 h 371"/>
                <a:gd name="T42" fmla="*/ 2 w 283"/>
                <a:gd name="T43" fmla="*/ 60 h 371"/>
                <a:gd name="T44" fmla="*/ 10 w 283"/>
                <a:gd name="T45" fmla="*/ 40 h 371"/>
                <a:gd name="T46" fmla="*/ 24 w 283"/>
                <a:gd name="T47" fmla="*/ 25 h 371"/>
                <a:gd name="T48" fmla="*/ 40 w 283"/>
                <a:gd name="T49" fmla="*/ 12 h 371"/>
                <a:gd name="T50" fmla="*/ 61 w 283"/>
                <a:gd name="T51" fmla="*/ 2 h 371"/>
                <a:gd name="T52" fmla="*/ 81 w 283"/>
                <a:gd name="T5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3" h="371">
                  <a:moveTo>
                    <a:pt x="81" y="0"/>
                  </a:moveTo>
                  <a:lnTo>
                    <a:pt x="102" y="2"/>
                  </a:lnTo>
                  <a:lnTo>
                    <a:pt x="120" y="10"/>
                  </a:lnTo>
                  <a:lnTo>
                    <a:pt x="138" y="23"/>
                  </a:lnTo>
                  <a:lnTo>
                    <a:pt x="151" y="40"/>
                  </a:lnTo>
                  <a:lnTo>
                    <a:pt x="273" y="250"/>
                  </a:lnTo>
                  <a:lnTo>
                    <a:pt x="281" y="269"/>
                  </a:lnTo>
                  <a:lnTo>
                    <a:pt x="283" y="290"/>
                  </a:lnTo>
                  <a:lnTo>
                    <a:pt x="281" y="310"/>
                  </a:lnTo>
                  <a:lnTo>
                    <a:pt x="273" y="330"/>
                  </a:lnTo>
                  <a:lnTo>
                    <a:pt x="261" y="347"/>
                  </a:lnTo>
                  <a:lnTo>
                    <a:pt x="244" y="360"/>
                  </a:lnTo>
                  <a:lnTo>
                    <a:pt x="224" y="368"/>
                  </a:lnTo>
                  <a:lnTo>
                    <a:pt x="203" y="371"/>
                  </a:lnTo>
                  <a:lnTo>
                    <a:pt x="181" y="368"/>
                  </a:lnTo>
                  <a:lnTo>
                    <a:pt x="163" y="360"/>
                  </a:lnTo>
                  <a:lnTo>
                    <a:pt x="146" y="347"/>
                  </a:lnTo>
                  <a:lnTo>
                    <a:pt x="132" y="330"/>
                  </a:lnTo>
                  <a:lnTo>
                    <a:pt x="10" y="121"/>
                  </a:lnTo>
                  <a:lnTo>
                    <a:pt x="2" y="101"/>
                  </a:lnTo>
                  <a:lnTo>
                    <a:pt x="0" y="80"/>
                  </a:lnTo>
                  <a:lnTo>
                    <a:pt x="2" y="60"/>
                  </a:lnTo>
                  <a:lnTo>
                    <a:pt x="10" y="40"/>
                  </a:lnTo>
                  <a:lnTo>
                    <a:pt x="24" y="25"/>
                  </a:lnTo>
                  <a:lnTo>
                    <a:pt x="40" y="12"/>
                  </a:lnTo>
                  <a:lnTo>
                    <a:pt x="61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xmlns="" id="{16043F7F-62BA-4042-8CAD-7555E7A93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1228"/>
              <a:ext cx="93" cy="70"/>
            </a:xfrm>
            <a:custGeom>
              <a:avLst/>
              <a:gdLst>
                <a:gd name="T0" fmla="*/ 81 w 372"/>
                <a:gd name="T1" fmla="*/ 0 h 281"/>
                <a:gd name="T2" fmla="*/ 101 w 372"/>
                <a:gd name="T3" fmla="*/ 2 h 281"/>
                <a:gd name="T4" fmla="*/ 122 w 372"/>
                <a:gd name="T5" fmla="*/ 10 h 281"/>
                <a:gd name="T6" fmla="*/ 332 w 372"/>
                <a:gd name="T7" fmla="*/ 130 h 281"/>
                <a:gd name="T8" fmla="*/ 350 w 372"/>
                <a:gd name="T9" fmla="*/ 145 h 281"/>
                <a:gd name="T10" fmla="*/ 362 w 372"/>
                <a:gd name="T11" fmla="*/ 160 h 281"/>
                <a:gd name="T12" fmla="*/ 370 w 372"/>
                <a:gd name="T13" fmla="*/ 180 h 281"/>
                <a:gd name="T14" fmla="*/ 372 w 372"/>
                <a:gd name="T15" fmla="*/ 200 h 281"/>
                <a:gd name="T16" fmla="*/ 370 w 372"/>
                <a:gd name="T17" fmla="*/ 221 h 281"/>
                <a:gd name="T18" fmla="*/ 362 w 372"/>
                <a:gd name="T19" fmla="*/ 241 h 281"/>
                <a:gd name="T20" fmla="*/ 348 w 372"/>
                <a:gd name="T21" fmla="*/ 258 h 281"/>
                <a:gd name="T22" fmla="*/ 331 w 372"/>
                <a:gd name="T23" fmla="*/ 271 h 281"/>
                <a:gd name="T24" fmla="*/ 311 w 372"/>
                <a:gd name="T25" fmla="*/ 279 h 281"/>
                <a:gd name="T26" fmla="*/ 291 w 372"/>
                <a:gd name="T27" fmla="*/ 281 h 281"/>
                <a:gd name="T28" fmla="*/ 270 w 372"/>
                <a:gd name="T29" fmla="*/ 279 h 281"/>
                <a:gd name="T30" fmla="*/ 250 w 372"/>
                <a:gd name="T31" fmla="*/ 269 h 281"/>
                <a:gd name="T32" fmla="*/ 40 w 372"/>
                <a:gd name="T33" fmla="*/ 150 h 281"/>
                <a:gd name="T34" fmla="*/ 22 w 372"/>
                <a:gd name="T35" fmla="*/ 137 h 281"/>
                <a:gd name="T36" fmla="*/ 10 w 372"/>
                <a:gd name="T37" fmla="*/ 120 h 281"/>
                <a:gd name="T38" fmla="*/ 2 w 372"/>
                <a:gd name="T39" fmla="*/ 101 h 281"/>
                <a:gd name="T40" fmla="*/ 0 w 372"/>
                <a:gd name="T41" fmla="*/ 80 h 281"/>
                <a:gd name="T42" fmla="*/ 2 w 372"/>
                <a:gd name="T43" fmla="*/ 59 h 281"/>
                <a:gd name="T44" fmla="*/ 10 w 372"/>
                <a:gd name="T45" fmla="*/ 39 h 281"/>
                <a:gd name="T46" fmla="*/ 24 w 372"/>
                <a:gd name="T47" fmla="*/ 22 h 281"/>
                <a:gd name="T48" fmla="*/ 41 w 372"/>
                <a:gd name="T49" fmla="*/ 10 h 281"/>
                <a:gd name="T50" fmla="*/ 59 w 372"/>
                <a:gd name="T51" fmla="*/ 2 h 281"/>
                <a:gd name="T52" fmla="*/ 81 w 372"/>
                <a:gd name="T5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281">
                  <a:moveTo>
                    <a:pt x="81" y="0"/>
                  </a:moveTo>
                  <a:lnTo>
                    <a:pt x="101" y="2"/>
                  </a:lnTo>
                  <a:lnTo>
                    <a:pt x="122" y="10"/>
                  </a:lnTo>
                  <a:lnTo>
                    <a:pt x="332" y="130"/>
                  </a:lnTo>
                  <a:lnTo>
                    <a:pt x="350" y="145"/>
                  </a:lnTo>
                  <a:lnTo>
                    <a:pt x="362" y="160"/>
                  </a:lnTo>
                  <a:lnTo>
                    <a:pt x="370" y="180"/>
                  </a:lnTo>
                  <a:lnTo>
                    <a:pt x="372" y="200"/>
                  </a:lnTo>
                  <a:lnTo>
                    <a:pt x="370" y="221"/>
                  </a:lnTo>
                  <a:lnTo>
                    <a:pt x="362" y="241"/>
                  </a:lnTo>
                  <a:lnTo>
                    <a:pt x="348" y="258"/>
                  </a:lnTo>
                  <a:lnTo>
                    <a:pt x="331" y="271"/>
                  </a:lnTo>
                  <a:lnTo>
                    <a:pt x="311" y="279"/>
                  </a:lnTo>
                  <a:lnTo>
                    <a:pt x="291" y="281"/>
                  </a:lnTo>
                  <a:lnTo>
                    <a:pt x="270" y="279"/>
                  </a:lnTo>
                  <a:lnTo>
                    <a:pt x="250" y="269"/>
                  </a:lnTo>
                  <a:lnTo>
                    <a:pt x="40" y="150"/>
                  </a:lnTo>
                  <a:lnTo>
                    <a:pt x="22" y="137"/>
                  </a:lnTo>
                  <a:lnTo>
                    <a:pt x="10" y="120"/>
                  </a:lnTo>
                  <a:lnTo>
                    <a:pt x="2" y="101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0" y="39"/>
                  </a:lnTo>
                  <a:lnTo>
                    <a:pt x="24" y="22"/>
                  </a:lnTo>
                  <a:lnTo>
                    <a:pt x="41" y="10"/>
                  </a:lnTo>
                  <a:lnTo>
                    <a:pt x="59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xmlns="" id="{E3E6321E-0AAC-4A8A-AC59-CED5803F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" y="1454"/>
              <a:ext cx="101" cy="40"/>
            </a:xfrm>
            <a:custGeom>
              <a:avLst/>
              <a:gdLst>
                <a:gd name="T0" fmla="*/ 81 w 405"/>
                <a:gd name="T1" fmla="*/ 0 h 161"/>
                <a:gd name="T2" fmla="*/ 324 w 405"/>
                <a:gd name="T3" fmla="*/ 0 h 161"/>
                <a:gd name="T4" fmla="*/ 346 w 405"/>
                <a:gd name="T5" fmla="*/ 4 h 161"/>
                <a:gd name="T6" fmla="*/ 365 w 405"/>
                <a:gd name="T7" fmla="*/ 12 h 161"/>
                <a:gd name="T8" fmla="*/ 381 w 405"/>
                <a:gd name="T9" fmla="*/ 23 h 161"/>
                <a:gd name="T10" fmla="*/ 395 w 405"/>
                <a:gd name="T11" fmla="*/ 40 h 161"/>
                <a:gd name="T12" fmla="*/ 403 w 405"/>
                <a:gd name="T13" fmla="*/ 59 h 161"/>
                <a:gd name="T14" fmla="*/ 405 w 405"/>
                <a:gd name="T15" fmla="*/ 81 h 161"/>
                <a:gd name="T16" fmla="*/ 403 w 405"/>
                <a:gd name="T17" fmla="*/ 102 h 161"/>
                <a:gd name="T18" fmla="*/ 395 w 405"/>
                <a:gd name="T19" fmla="*/ 121 h 161"/>
                <a:gd name="T20" fmla="*/ 381 w 405"/>
                <a:gd name="T21" fmla="*/ 138 h 161"/>
                <a:gd name="T22" fmla="*/ 365 w 405"/>
                <a:gd name="T23" fmla="*/ 150 h 161"/>
                <a:gd name="T24" fmla="*/ 346 w 405"/>
                <a:gd name="T25" fmla="*/ 159 h 161"/>
                <a:gd name="T26" fmla="*/ 324 w 405"/>
                <a:gd name="T27" fmla="*/ 161 h 161"/>
                <a:gd name="T28" fmla="*/ 81 w 405"/>
                <a:gd name="T29" fmla="*/ 161 h 161"/>
                <a:gd name="T30" fmla="*/ 59 w 405"/>
                <a:gd name="T31" fmla="*/ 159 h 161"/>
                <a:gd name="T32" fmla="*/ 41 w 405"/>
                <a:gd name="T33" fmla="*/ 150 h 161"/>
                <a:gd name="T34" fmla="*/ 24 w 405"/>
                <a:gd name="T35" fmla="*/ 138 h 161"/>
                <a:gd name="T36" fmla="*/ 12 w 405"/>
                <a:gd name="T37" fmla="*/ 121 h 161"/>
                <a:gd name="T38" fmla="*/ 2 w 405"/>
                <a:gd name="T39" fmla="*/ 102 h 161"/>
                <a:gd name="T40" fmla="*/ 0 w 405"/>
                <a:gd name="T41" fmla="*/ 81 h 161"/>
                <a:gd name="T42" fmla="*/ 2 w 405"/>
                <a:gd name="T43" fmla="*/ 59 h 161"/>
                <a:gd name="T44" fmla="*/ 12 w 405"/>
                <a:gd name="T45" fmla="*/ 40 h 161"/>
                <a:gd name="T46" fmla="*/ 24 w 405"/>
                <a:gd name="T47" fmla="*/ 23 h 161"/>
                <a:gd name="T48" fmla="*/ 41 w 405"/>
                <a:gd name="T49" fmla="*/ 12 h 161"/>
                <a:gd name="T50" fmla="*/ 59 w 405"/>
                <a:gd name="T51" fmla="*/ 4 h 161"/>
                <a:gd name="T52" fmla="*/ 81 w 405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5" h="161">
                  <a:moveTo>
                    <a:pt x="81" y="0"/>
                  </a:moveTo>
                  <a:lnTo>
                    <a:pt x="324" y="0"/>
                  </a:lnTo>
                  <a:lnTo>
                    <a:pt x="346" y="4"/>
                  </a:lnTo>
                  <a:lnTo>
                    <a:pt x="365" y="12"/>
                  </a:lnTo>
                  <a:lnTo>
                    <a:pt x="381" y="23"/>
                  </a:lnTo>
                  <a:lnTo>
                    <a:pt x="395" y="40"/>
                  </a:lnTo>
                  <a:lnTo>
                    <a:pt x="403" y="59"/>
                  </a:lnTo>
                  <a:lnTo>
                    <a:pt x="405" y="81"/>
                  </a:lnTo>
                  <a:lnTo>
                    <a:pt x="403" y="102"/>
                  </a:lnTo>
                  <a:lnTo>
                    <a:pt x="395" y="121"/>
                  </a:lnTo>
                  <a:lnTo>
                    <a:pt x="381" y="138"/>
                  </a:lnTo>
                  <a:lnTo>
                    <a:pt x="365" y="150"/>
                  </a:lnTo>
                  <a:lnTo>
                    <a:pt x="346" y="159"/>
                  </a:lnTo>
                  <a:lnTo>
                    <a:pt x="324" y="161"/>
                  </a:lnTo>
                  <a:lnTo>
                    <a:pt x="81" y="161"/>
                  </a:lnTo>
                  <a:lnTo>
                    <a:pt x="59" y="159"/>
                  </a:lnTo>
                  <a:lnTo>
                    <a:pt x="41" y="150"/>
                  </a:lnTo>
                  <a:lnTo>
                    <a:pt x="24" y="138"/>
                  </a:lnTo>
                  <a:lnTo>
                    <a:pt x="12" y="121"/>
                  </a:lnTo>
                  <a:lnTo>
                    <a:pt x="2" y="102"/>
                  </a:lnTo>
                  <a:lnTo>
                    <a:pt x="0" y="81"/>
                  </a:lnTo>
                  <a:lnTo>
                    <a:pt x="2" y="59"/>
                  </a:lnTo>
                  <a:lnTo>
                    <a:pt x="12" y="40"/>
                  </a:lnTo>
                  <a:lnTo>
                    <a:pt x="24" y="23"/>
                  </a:lnTo>
                  <a:lnTo>
                    <a:pt x="41" y="12"/>
                  </a:lnTo>
                  <a:lnTo>
                    <a:pt x="59" y="4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xmlns="" id="{783416ED-5BA5-4B41-90BE-81917D39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1650"/>
              <a:ext cx="93" cy="71"/>
            </a:xfrm>
            <a:custGeom>
              <a:avLst/>
              <a:gdLst>
                <a:gd name="T0" fmla="*/ 291 w 372"/>
                <a:gd name="T1" fmla="*/ 0 h 283"/>
                <a:gd name="T2" fmla="*/ 313 w 372"/>
                <a:gd name="T3" fmla="*/ 4 h 283"/>
                <a:gd name="T4" fmla="*/ 331 w 372"/>
                <a:gd name="T5" fmla="*/ 10 h 283"/>
                <a:gd name="T6" fmla="*/ 348 w 372"/>
                <a:gd name="T7" fmla="*/ 23 h 283"/>
                <a:gd name="T8" fmla="*/ 362 w 372"/>
                <a:gd name="T9" fmla="*/ 41 h 283"/>
                <a:gd name="T10" fmla="*/ 370 w 372"/>
                <a:gd name="T11" fmla="*/ 60 h 283"/>
                <a:gd name="T12" fmla="*/ 372 w 372"/>
                <a:gd name="T13" fmla="*/ 81 h 283"/>
                <a:gd name="T14" fmla="*/ 370 w 372"/>
                <a:gd name="T15" fmla="*/ 101 h 283"/>
                <a:gd name="T16" fmla="*/ 362 w 372"/>
                <a:gd name="T17" fmla="*/ 121 h 283"/>
                <a:gd name="T18" fmla="*/ 348 w 372"/>
                <a:gd name="T19" fmla="*/ 138 h 283"/>
                <a:gd name="T20" fmla="*/ 332 w 372"/>
                <a:gd name="T21" fmla="*/ 151 h 283"/>
                <a:gd name="T22" fmla="*/ 122 w 372"/>
                <a:gd name="T23" fmla="*/ 271 h 283"/>
                <a:gd name="T24" fmla="*/ 102 w 372"/>
                <a:gd name="T25" fmla="*/ 279 h 283"/>
                <a:gd name="T26" fmla="*/ 81 w 372"/>
                <a:gd name="T27" fmla="*/ 283 h 283"/>
                <a:gd name="T28" fmla="*/ 59 w 372"/>
                <a:gd name="T29" fmla="*/ 279 h 283"/>
                <a:gd name="T30" fmla="*/ 41 w 372"/>
                <a:gd name="T31" fmla="*/ 272 h 283"/>
                <a:gd name="T32" fmla="*/ 24 w 372"/>
                <a:gd name="T33" fmla="*/ 259 h 283"/>
                <a:gd name="T34" fmla="*/ 10 w 372"/>
                <a:gd name="T35" fmla="*/ 242 h 283"/>
                <a:gd name="T36" fmla="*/ 2 w 372"/>
                <a:gd name="T37" fmla="*/ 222 h 283"/>
                <a:gd name="T38" fmla="*/ 0 w 372"/>
                <a:gd name="T39" fmla="*/ 201 h 283"/>
                <a:gd name="T40" fmla="*/ 2 w 372"/>
                <a:gd name="T41" fmla="*/ 181 h 283"/>
                <a:gd name="T42" fmla="*/ 10 w 372"/>
                <a:gd name="T43" fmla="*/ 162 h 283"/>
                <a:gd name="T44" fmla="*/ 22 w 372"/>
                <a:gd name="T45" fmla="*/ 146 h 283"/>
                <a:gd name="T46" fmla="*/ 40 w 372"/>
                <a:gd name="T47" fmla="*/ 133 h 283"/>
                <a:gd name="T48" fmla="*/ 250 w 372"/>
                <a:gd name="T49" fmla="*/ 12 h 283"/>
                <a:gd name="T50" fmla="*/ 272 w 372"/>
                <a:gd name="T51" fmla="*/ 2 h 283"/>
                <a:gd name="T52" fmla="*/ 291 w 372"/>
                <a:gd name="T5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283">
                  <a:moveTo>
                    <a:pt x="291" y="0"/>
                  </a:moveTo>
                  <a:lnTo>
                    <a:pt x="313" y="4"/>
                  </a:lnTo>
                  <a:lnTo>
                    <a:pt x="331" y="10"/>
                  </a:lnTo>
                  <a:lnTo>
                    <a:pt x="348" y="23"/>
                  </a:lnTo>
                  <a:lnTo>
                    <a:pt x="362" y="41"/>
                  </a:lnTo>
                  <a:lnTo>
                    <a:pt x="370" y="60"/>
                  </a:lnTo>
                  <a:lnTo>
                    <a:pt x="372" y="81"/>
                  </a:lnTo>
                  <a:lnTo>
                    <a:pt x="370" y="101"/>
                  </a:lnTo>
                  <a:lnTo>
                    <a:pt x="362" y="121"/>
                  </a:lnTo>
                  <a:lnTo>
                    <a:pt x="348" y="138"/>
                  </a:lnTo>
                  <a:lnTo>
                    <a:pt x="332" y="151"/>
                  </a:lnTo>
                  <a:lnTo>
                    <a:pt x="122" y="271"/>
                  </a:lnTo>
                  <a:lnTo>
                    <a:pt x="102" y="279"/>
                  </a:lnTo>
                  <a:lnTo>
                    <a:pt x="81" y="283"/>
                  </a:lnTo>
                  <a:lnTo>
                    <a:pt x="59" y="279"/>
                  </a:lnTo>
                  <a:lnTo>
                    <a:pt x="41" y="272"/>
                  </a:lnTo>
                  <a:lnTo>
                    <a:pt x="24" y="259"/>
                  </a:lnTo>
                  <a:lnTo>
                    <a:pt x="10" y="242"/>
                  </a:lnTo>
                  <a:lnTo>
                    <a:pt x="2" y="222"/>
                  </a:lnTo>
                  <a:lnTo>
                    <a:pt x="0" y="201"/>
                  </a:lnTo>
                  <a:lnTo>
                    <a:pt x="2" y="181"/>
                  </a:lnTo>
                  <a:lnTo>
                    <a:pt x="10" y="162"/>
                  </a:lnTo>
                  <a:lnTo>
                    <a:pt x="22" y="146"/>
                  </a:lnTo>
                  <a:lnTo>
                    <a:pt x="40" y="133"/>
                  </a:lnTo>
                  <a:lnTo>
                    <a:pt x="250" y="12"/>
                  </a:lnTo>
                  <a:lnTo>
                    <a:pt x="272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xmlns="" id="{00514469-1A71-4A20-817B-9CE6EC07C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650"/>
              <a:ext cx="93" cy="71"/>
            </a:xfrm>
            <a:custGeom>
              <a:avLst/>
              <a:gdLst>
                <a:gd name="T0" fmla="*/ 81 w 373"/>
                <a:gd name="T1" fmla="*/ 0 h 283"/>
                <a:gd name="T2" fmla="*/ 102 w 373"/>
                <a:gd name="T3" fmla="*/ 2 h 283"/>
                <a:gd name="T4" fmla="*/ 122 w 373"/>
                <a:gd name="T5" fmla="*/ 12 h 283"/>
                <a:gd name="T6" fmla="*/ 333 w 373"/>
                <a:gd name="T7" fmla="*/ 133 h 283"/>
                <a:gd name="T8" fmla="*/ 350 w 373"/>
                <a:gd name="T9" fmla="*/ 146 h 283"/>
                <a:gd name="T10" fmla="*/ 362 w 373"/>
                <a:gd name="T11" fmla="*/ 162 h 283"/>
                <a:gd name="T12" fmla="*/ 370 w 373"/>
                <a:gd name="T13" fmla="*/ 181 h 283"/>
                <a:gd name="T14" fmla="*/ 373 w 373"/>
                <a:gd name="T15" fmla="*/ 201 h 283"/>
                <a:gd name="T16" fmla="*/ 370 w 373"/>
                <a:gd name="T17" fmla="*/ 222 h 283"/>
                <a:gd name="T18" fmla="*/ 362 w 373"/>
                <a:gd name="T19" fmla="*/ 242 h 283"/>
                <a:gd name="T20" fmla="*/ 349 w 373"/>
                <a:gd name="T21" fmla="*/ 259 h 283"/>
                <a:gd name="T22" fmla="*/ 331 w 373"/>
                <a:gd name="T23" fmla="*/ 272 h 283"/>
                <a:gd name="T24" fmla="*/ 313 w 373"/>
                <a:gd name="T25" fmla="*/ 279 h 283"/>
                <a:gd name="T26" fmla="*/ 292 w 373"/>
                <a:gd name="T27" fmla="*/ 283 h 283"/>
                <a:gd name="T28" fmla="*/ 270 w 373"/>
                <a:gd name="T29" fmla="*/ 279 h 283"/>
                <a:gd name="T30" fmla="*/ 251 w 373"/>
                <a:gd name="T31" fmla="*/ 271 h 283"/>
                <a:gd name="T32" fmla="*/ 40 w 373"/>
                <a:gd name="T33" fmla="*/ 151 h 283"/>
                <a:gd name="T34" fmla="*/ 24 w 373"/>
                <a:gd name="T35" fmla="*/ 138 h 283"/>
                <a:gd name="T36" fmla="*/ 11 w 373"/>
                <a:gd name="T37" fmla="*/ 121 h 283"/>
                <a:gd name="T38" fmla="*/ 3 w 373"/>
                <a:gd name="T39" fmla="*/ 101 h 283"/>
                <a:gd name="T40" fmla="*/ 0 w 373"/>
                <a:gd name="T41" fmla="*/ 81 h 283"/>
                <a:gd name="T42" fmla="*/ 3 w 373"/>
                <a:gd name="T43" fmla="*/ 60 h 283"/>
                <a:gd name="T44" fmla="*/ 11 w 373"/>
                <a:gd name="T45" fmla="*/ 41 h 283"/>
                <a:gd name="T46" fmla="*/ 24 w 373"/>
                <a:gd name="T47" fmla="*/ 23 h 283"/>
                <a:gd name="T48" fmla="*/ 41 w 373"/>
                <a:gd name="T49" fmla="*/ 10 h 283"/>
                <a:gd name="T50" fmla="*/ 60 w 373"/>
                <a:gd name="T51" fmla="*/ 4 h 283"/>
                <a:gd name="T52" fmla="*/ 81 w 373"/>
                <a:gd name="T5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83">
                  <a:moveTo>
                    <a:pt x="81" y="0"/>
                  </a:moveTo>
                  <a:lnTo>
                    <a:pt x="102" y="2"/>
                  </a:lnTo>
                  <a:lnTo>
                    <a:pt x="122" y="12"/>
                  </a:lnTo>
                  <a:lnTo>
                    <a:pt x="333" y="133"/>
                  </a:lnTo>
                  <a:lnTo>
                    <a:pt x="350" y="146"/>
                  </a:lnTo>
                  <a:lnTo>
                    <a:pt x="362" y="162"/>
                  </a:lnTo>
                  <a:lnTo>
                    <a:pt x="370" y="181"/>
                  </a:lnTo>
                  <a:lnTo>
                    <a:pt x="373" y="201"/>
                  </a:lnTo>
                  <a:lnTo>
                    <a:pt x="370" y="222"/>
                  </a:lnTo>
                  <a:lnTo>
                    <a:pt x="362" y="242"/>
                  </a:lnTo>
                  <a:lnTo>
                    <a:pt x="349" y="259"/>
                  </a:lnTo>
                  <a:lnTo>
                    <a:pt x="331" y="272"/>
                  </a:lnTo>
                  <a:lnTo>
                    <a:pt x="313" y="279"/>
                  </a:lnTo>
                  <a:lnTo>
                    <a:pt x="292" y="283"/>
                  </a:lnTo>
                  <a:lnTo>
                    <a:pt x="270" y="279"/>
                  </a:lnTo>
                  <a:lnTo>
                    <a:pt x="251" y="271"/>
                  </a:lnTo>
                  <a:lnTo>
                    <a:pt x="40" y="151"/>
                  </a:lnTo>
                  <a:lnTo>
                    <a:pt x="24" y="138"/>
                  </a:lnTo>
                  <a:lnTo>
                    <a:pt x="11" y="121"/>
                  </a:lnTo>
                  <a:lnTo>
                    <a:pt x="3" y="101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3"/>
                  </a:lnTo>
                  <a:lnTo>
                    <a:pt x="41" y="10"/>
                  </a:lnTo>
                  <a:lnTo>
                    <a:pt x="60" y="4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xmlns="" id="{DB5D29F3-89CB-41BB-B405-A14623127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1454"/>
              <a:ext cx="101" cy="40"/>
            </a:xfrm>
            <a:custGeom>
              <a:avLst/>
              <a:gdLst>
                <a:gd name="T0" fmla="*/ 81 w 406"/>
                <a:gd name="T1" fmla="*/ 0 h 161"/>
                <a:gd name="T2" fmla="*/ 325 w 406"/>
                <a:gd name="T3" fmla="*/ 0 h 161"/>
                <a:gd name="T4" fmla="*/ 346 w 406"/>
                <a:gd name="T5" fmla="*/ 4 h 161"/>
                <a:gd name="T6" fmla="*/ 366 w 406"/>
                <a:gd name="T7" fmla="*/ 12 h 161"/>
                <a:gd name="T8" fmla="*/ 382 w 406"/>
                <a:gd name="T9" fmla="*/ 23 h 161"/>
                <a:gd name="T10" fmla="*/ 394 w 406"/>
                <a:gd name="T11" fmla="*/ 40 h 161"/>
                <a:gd name="T12" fmla="*/ 403 w 406"/>
                <a:gd name="T13" fmla="*/ 59 h 161"/>
                <a:gd name="T14" fmla="*/ 406 w 406"/>
                <a:gd name="T15" fmla="*/ 81 h 161"/>
                <a:gd name="T16" fmla="*/ 403 w 406"/>
                <a:gd name="T17" fmla="*/ 102 h 161"/>
                <a:gd name="T18" fmla="*/ 394 w 406"/>
                <a:gd name="T19" fmla="*/ 121 h 161"/>
                <a:gd name="T20" fmla="*/ 382 w 406"/>
                <a:gd name="T21" fmla="*/ 138 h 161"/>
                <a:gd name="T22" fmla="*/ 366 w 406"/>
                <a:gd name="T23" fmla="*/ 150 h 161"/>
                <a:gd name="T24" fmla="*/ 346 w 406"/>
                <a:gd name="T25" fmla="*/ 159 h 161"/>
                <a:gd name="T26" fmla="*/ 325 w 406"/>
                <a:gd name="T27" fmla="*/ 161 h 161"/>
                <a:gd name="T28" fmla="*/ 81 w 406"/>
                <a:gd name="T29" fmla="*/ 161 h 161"/>
                <a:gd name="T30" fmla="*/ 60 w 406"/>
                <a:gd name="T31" fmla="*/ 159 h 161"/>
                <a:gd name="T32" fmla="*/ 40 w 406"/>
                <a:gd name="T33" fmla="*/ 150 h 161"/>
                <a:gd name="T34" fmla="*/ 24 w 406"/>
                <a:gd name="T35" fmla="*/ 138 h 161"/>
                <a:gd name="T36" fmla="*/ 11 w 406"/>
                <a:gd name="T37" fmla="*/ 121 h 161"/>
                <a:gd name="T38" fmla="*/ 3 w 406"/>
                <a:gd name="T39" fmla="*/ 102 h 161"/>
                <a:gd name="T40" fmla="*/ 0 w 406"/>
                <a:gd name="T41" fmla="*/ 81 h 161"/>
                <a:gd name="T42" fmla="*/ 3 w 406"/>
                <a:gd name="T43" fmla="*/ 59 h 161"/>
                <a:gd name="T44" fmla="*/ 11 w 406"/>
                <a:gd name="T45" fmla="*/ 40 h 161"/>
                <a:gd name="T46" fmla="*/ 24 w 406"/>
                <a:gd name="T47" fmla="*/ 23 h 161"/>
                <a:gd name="T48" fmla="*/ 40 w 406"/>
                <a:gd name="T49" fmla="*/ 12 h 161"/>
                <a:gd name="T50" fmla="*/ 60 w 406"/>
                <a:gd name="T51" fmla="*/ 4 h 161"/>
                <a:gd name="T52" fmla="*/ 81 w 406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6" h="161">
                  <a:moveTo>
                    <a:pt x="81" y="0"/>
                  </a:moveTo>
                  <a:lnTo>
                    <a:pt x="325" y="0"/>
                  </a:lnTo>
                  <a:lnTo>
                    <a:pt x="346" y="4"/>
                  </a:lnTo>
                  <a:lnTo>
                    <a:pt x="366" y="12"/>
                  </a:lnTo>
                  <a:lnTo>
                    <a:pt x="382" y="23"/>
                  </a:lnTo>
                  <a:lnTo>
                    <a:pt x="394" y="40"/>
                  </a:lnTo>
                  <a:lnTo>
                    <a:pt x="403" y="59"/>
                  </a:lnTo>
                  <a:lnTo>
                    <a:pt x="406" y="81"/>
                  </a:lnTo>
                  <a:lnTo>
                    <a:pt x="403" y="102"/>
                  </a:lnTo>
                  <a:lnTo>
                    <a:pt x="394" y="121"/>
                  </a:lnTo>
                  <a:lnTo>
                    <a:pt x="382" y="138"/>
                  </a:lnTo>
                  <a:lnTo>
                    <a:pt x="366" y="150"/>
                  </a:lnTo>
                  <a:lnTo>
                    <a:pt x="346" y="159"/>
                  </a:lnTo>
                  <a:lnTo>
                    <a:pt x="325" y="161"/>
                  </a:lnTo>
                  <a:lnTo>
                    <a:pt x="81" y="161"/>
                  </a:lnTo>
                  <a:lnTo>
                    <a:pt x="60" y="159"/>
                  </a:lnTo>
                  <a:lnTo>
                    <a:pt x="40" y="150"/>
                  </a:lnTo>
                  <a:lnTo>
                    <a:pt x="24" y="138"/>
                  </a:lnTo>
                  <a:lnTo>
                    <a:pt x="11" y="121"/>
                  </a:lnTo>
                  <a:lnTo>
                    <a:pt x="3" y="102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xmlns="" id="{2E9144A8-04B6-4B83-8806-C0D7242B1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228"/>
              <a:ext cx="93" cy="70"/>
            </a:xfrm>
            <a:custGeom>
              <a:avLst/>
              <a:gdLst>
                <a:gd name="T0" fmla="*/ 292 w 373"/>
                <a:gd name="T1" fmla="*/ 0 h 281"/>
                <a:gd name="T2" fmla="*/ 313 w 373"/>
                <a:gd name="T3" fmla="*/ 2 h 281"/>
                <a:gd name="T4" fmla="*/ 331 w 373"/>
                <a:gd name="T5" fmla="*/ 10 h 281"/>
                <a:gd name="T6" fmla="*/ 349 w 373"/>
                <a:gd name="T7" fmla="*/ 22 h 281"/>
                <a:gd name="T8" fmla="*/ 362 w 373"/>
                <a:gd name="T9" fmla="*/ 39 h 281"/>
                <a:gd name="T10" fmla="*/ 370 w 373"/>
                <a:gd name="T11" fmla="*/ 59 h 281"/>
                <a:gd name="T12" fmla="*/ 373 w 373"/>
                <a:gd name="T13" fmla="*/ 80 h 281"/>
                <a:gd name="T14" fmla="*/ 370 w 373"/>
                <a:gd name="T15" fmla="*/ 101 h 281"/>
                <a:gd name="T16" fmla="*/ 362 w 373"/>
                <a:gd name="T17" fmla="*/ 120 h 281"/>
                <a:gd name="T18" fmla="*/ 350 w 373"/>
                <a:gd name="T19" fmla="*/ 137 h 281"/>
                <a:gd name="T20" fmla="*/ 333 w 373"/>
                <a:gd name="T21" fmla="*/ 150 h 281"/>
                <a:gd name="T22" fmla="*/ 122 w 373"/>
                <a:gd name="T23" fmla="*/ 269 h 281"/>
                <a:gd name="T24" fmla="*/ 102 w 373"/>
                <a:gd name="T25" fmla="*/ 279 h 281"/>
                <a:gd name="T26" fmla="*/ 81 w 373"/>
                <a:gd name="T27" fmla="*/ 281 h 281"/>
                <a:gd name="T28" fmla="*/ 61 w 373"/>
                <a:gd name="T29" fmla="*/ 279 h 281"/>
                <a:gd name="T30" fmla="*/ 41 w 373"/>
                <a:gd name="T31" fmla="*/ 271 h 281"/>
                <a:gd name="T32" fmla="*/ 24 w 373"/>
                <a:gd name="T33" fmla="*/ 258 h 281"/>
                <a:gd name="T34" fmla="*/ 11 w 373"/>
                <a:gd name="T35" fmla="*/ 241 h 281"/>
                <a:gd name="T36" fmla="*/ 3 w 373"/>
                <a:gd name="T37" fmla="*/ 221 h 281"/>
                <a:gd name="T38" fmla="*/ 0 w 373"/>
                <a:gd name="T39" fmla="*/ 200 h 281"/>
                <a:gd name="T40" fmla="*/ 3 w 373"/>
                <a:gd name="T41" fmla="*/ 180 h 281"/>
                <a:gd name="T42" fmla="*/ 11 w 373"/>
                <a:gd name="T43" fmla="*/ 160 h 281"/>
                <a:gd name="T44" fmla="*/ 24 w 373"/>
                <a:gd name="T45" fmla="*/ 145 h 281"/>
                <a:gd name="T46" fmla="*/ 40 w 373"/>
                <a:gd name="T47" fmla="*/ 130 h 281"/>
                <a:gd name="T48" fmla="*/ 251 w 373"/>
                <a:gd name="T49" fmla="*/ 10 h 281"/>
                <a:gd name="T50" fmla="*/ 272 w 373"/>
                <a:gd name="T51" fmla="*/ 2 h 281"/>
                <a:gd name="T52" fmla="*/ 292 w 373"/>
                <a:gd name="T5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81">
                  <a:moveTo>
                    <a:pt x="292" y="0"/>
                  </a:moveTo>
                  <a:lnTo>
                    <a:pt x="313" y="2"/>
                  </a:lnTo>
                  <a:lnTo>
                    <a:pt x="331" y="10"/>
                  </a:lnTo>
                  <a:lnTo>
                    <a:pt x="349" y="22"/>
                  </a:lnTo>
                  <a:lnTo>
                    <a:pt x="362" y="39"/>
                  </a:lnTo>
                  <a:lnTo>
                    <a:pt x="370" y="59"/>
                  </a:lnTo>
                  <a:lnTo>
                    <a:pt x="373" y="80"/>
                  </a:lnTo>
                  <a:lnTo>
                    <a:pt x="370" y="101"/>
                  </a:lnTo>
                  <a:lnTo>
                    <a:pt x="362" y="120"/>
                  </a:lnTo>
                  <a:lnTo>
                    <a:pt x="350" y="137"/>
                  </a:lnTo>
                  <a:lnTo>
                    <a:pt x="333" y="150"/>
                  </a:lnTo>
                  <a:lnTo>
                    <a:pt x="122" y="269"/>
                  </a:lnTo>
                  <a:lnTo>
                    <a:pt x="102" y="279"/>
                  </a:lnTo>
                  <a:lnTo>
                    <a:pt x="81" y="281"/>
                  </a:lnTo>
                  <a:lnTo>
                    <a:pt x="61" y="279"/>
                  </a:lnTo>
                  <a:lnTo>
                    <a:pt x="41" y="271"/>
                  </a:lnTo>
                  <a:lnTo>
                    <a:pt x="24" y="258"/>
                  </a:lnTo>
                  <a:lnTo>
                    <a:pt x="11" y="241"/>
                  </a:lnTo>
                  <a:lnTo>
                    <a:pt x="3" y="221"/>
                  </a:lnTo>
                  <a:lnTo>
                    <a:pt x="0" y="200"/>
                  </a:lnTo>
                  <a:lnTo>
                    <a:pt x="3" y="180"/>
                  </a:lnTo>
                  <a:lnTo>
                    <a:pt x="11" y="160"/>
                  </a:lnTo>
                  <a:lnTo>
                    <a:pt x="24" y="145"/>
                  </a:lnTo>
                  <a:lnTo>
                    <a:pt x="40" y="130"/>
                  </a:lnTo>
                  <a:lnTo>
                    <a:pt x="251" y="10"/>
                  </a:lnTo>
                  <a:lnTo>
                    <a:pt x="272" y="2"/>
                  </a:lnTo>
                  <a:lnTo>
                    <a:pt x="29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xmlns="" id="{DD58344A-D96D-4315-9D04-A9D4DD3A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062"/>
              <a:ext cx="71" cy="92"/>
            </a:xfrm>
            <a:custGeom>
              <a:avLst/>
              <a:gdLst>
                <a:gd name="T0" fmla="*/ 201 w 284"/>
                <a:gd name="T1" fmla="*/ 0 h 369"/>
                <a:gd name="T2" fmla="*/ 223 w 284"/>
                <a:gd name="T3" fmla="*/ 2 h 369"/>
                <a:gd name="T4" fmla="*/ 243 w 284"/>
                <a:gd name="T5" fmla="*/ 12 h 369"/>
                <a:gd name="T6" fmla="*/ 260 w 284"/>
                <a:gd name="T7" fmla="*/ 25 h 369"/>
                <a:gd name="T8" fmla="*/ 273 w 284"/>
                <a:gd name="T9" fmla="*/ 40 h 369"/>
                <a:gd name="T10" fmla="*/ 281 w 284"/>
                <a:gd name="T11" fmla="*/ 60 h 369"/>
                <a:gd name="T12" fmla="*/ 284 w 284"/>
                <a:gd name="T13" fmla="*/ 80 h 369"/>
                <a:gd name="T14" fmla="*/ 281 w 284"/>
                <a:gd name="T15" fmla="*/ 101 h 369"/>
                <a:gd name="T16" fmla="*/ 273 w 284"/>
                <a:gd name="T17" fmla="*/ 121 h 369"/>
                <a:gd name="T18" fmla="*/ 151 w 284"/>
                <a:gd name="T19" fmla="*/ 330 h 369"/>
                <a:gd name="T20" fmla="*/ 138 w 284"/>
                <a:gd name="T21" fmla="*/ 347 h 369"/>
                <a:gd name="T22" fmla="*/ 121 w 284"/>
                <a:gd name="T23" fmla="*/ 360 h 369"/>
                <a:gd name="T24" fmla="*/ 102 w 284"/>
                <a:gd name="T25" fmla="*/ 367 h 369"/>
                <a:gd name="T26" fmla="*/ 81 w 284"/>
                <a:gd name="T27" fmla="*/ 369 h 369"/>
                <a:gd name="T28" fmla="*/ 61 w 284"/>
                <a:gd name="T29" fmla="*/ 367 h 369"/>
                <a:gd name="T30" fmla="*/ 41 w 284"/>
                <a:gd name="T31" fmla="*/ 359 h 369"/>
                <a:gd name="T32" fmla="*/ 23 w 284"/>
                <a:gd name="T33" fmla="*/ 346 h 369"/>
                <a:gd name="T34" fmla="*/ 11 w 284"/>
                <a:gd name="T35" fmla="*/ 330 h 369"/>
                <a:gd name="T36" fmla="*/ 3 w 284"/>
                <a:gd name="T37" fmla="*/ 310 h 369"/>
                <a:gd name="T38" fmla="*/ 0 w 284"/>
                <a:gd name="T39" fmla="*/ 290 h 369"/>
                <a:gd name="T40" fmla="*/ 3 w 284"/>
                <a:gd name="T41" fmla="*/ 269 h 369"/>
                <a:gd name="T42" fmla="*/ 11 w 284"/>
                <a:gd name="T43" fmla="*/ 250 h 369"/>
                <a:gd name="T44" fmla="*/ 133 w 284"/>
                <a:gd name="T45" fmla="*/ 40 h 369"/>
                <a:gd name="T46" fmla="*/ 146 w 284"/>
                <a:gd name="T47" fmla="*/ 23 h 369"/>
                <a:gd name="T48" fmla="*/ 163 w 284"/>
                <a:gd name="T49" fmla="*/ 10 h 369"/>
                <a:gd name="T50" fmla="*/ 182 w 284"/>
                <a:gd name="T51" fmla="*/ 2 h 369"/>
                <a:gd name="T52" fmla="*/ 201 w 284"/>
                <a:gd name="T5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4" h="369">
                  <a:moveTo>
                    <a:pt x="201" y="0"/>
                  </a:moveTo>
                  <a:lnTo>
                    <a:pt x="223" y="2"/>
                  </a:lnTo>
                  <a:lnTo>
                    <a:pt x="243" y="12"/>
                  </a:lnTo>
                  <a:lnTo>
                    <a:pt x="260" y="25"/>
                  </a:lnTo>
                  <a:lnTo>
                    <a:pt x="273" y="40"/>
                  </a:lnTo>
                  <a:lnTo>
                    <a:pt x="281" y="60"/>
                  </a:lnTo>
                  <a:lnTo>
                    <a:pt x="284" y="80"/>
                  </a:lnTo>
                  <a:lnTo>
                    <a:pt x="281" y="101"/>
                  </a:lnTo>
                  <a:lnTo>
                    <a:pt x="273" y="121"/>
                  </a:lnTo>
                  <a:lnTo>
                    <a:pt x="151" y="330"/>
                  </a:lnTo>
                  <a:lnTo>
                    <a:pt x="138" y="347"/>
                  </a:lnTo>
                  <a:lnTo>
                    <a:pt x="121" y="360"/>
                  </a:lnTo>
                  <a:lnTo>
                    <a:pt x="102" y="367"/>
                  </a:lnTo>
                  <a:lnTo>
                    <a:pt x="81" y="369"/>
                  </a:lnTo>
                  <a:lnTo>
                    <a:pt x="61" y="367"/>
                  </a:lnTo>
                  <a:lnTo>
                    <a:pt x="41" y="359"/>
                  </a:lnTo>
                  <a:lnTo>
                    <a:pt x="23" y="346"/>
                  </a:lnTo>
                  <a:lnTo>
                    <a:pt x="11" y="330"/>
                  </a:lnTo>
                  <a:lnTo>
                    <a:pt x="3" y="310"/>
                  </a:lnTo>
                  <a:lnTo>
                    <a:pt x="0" y="290"/>
                  </a:lnTo>
                  <a:lnTo>
                    <a:pt x="3" y="269"/>
                  </a:lnTo>
                  <a:lnTo>
                    <a:pt x="11" y="250"/>
                  </a:lnTo>
                  <a:lnTo>
                    <a:pt x="133" y="40"/>
                  </a:lnTo>
                  <a:lnTo>
                    <a:pt x="146" y="23"/>
                  </a:lnTo>
                  <a:lnTo>
                    <a:pt x="163" y="10"/>
                  </a:lnTo>
                  <a:lnTo>
                    <a:pt x="182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xmlns="" id="{5522A2B9-2793-405B-9E88-488540250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1305"/>
              <a:ext cx="97" cy="313"/>
            </a:xfrm>
            <a:custGeom>
              <a:avLst/>
              <a:gdLst>
                <a:gd name="T0" fmla="*/ 195 w 389"/>
                <a:gd name="T1" fmla="*/ 0 h 1253"/>
                <a:gd name="T2" fmla="*/ 234 w 389"/>
                <a:gd name="T3" fmla="*/ 3 h 1253"/>
                <a:gd name="T4" fmla="*/ 269 w 389"/>
                <a:gd name="T5" fmla="*/ 9 h 1253"/>
                <a:gd name="T6" fmla="*/ 301 w 389"/>
                <a:gd name="T7" fmla="*/ 21 h 1253"/>
                <a:gd name="T8" fmla="*/ 327 w 389"/>
                <a:gd name="T9" fmla="*/ 38 h 1253"/>
                <a:gd name="T10" fmla="*/ 350 w 389"/>
                <a:gd name="T11" fmla="*/ 59 h 1253"/>
                <a:gd name="T12" fmla="*/ 367 w 389"/>
                <a:gd name="T13" fmla="*/ 84 h 1253"/>
                <a:gd name="T14" fmla="*/ 380 w 389"/>
                <a:gd name="T15" fmla="*/ 114 h 1253"/>
                <a:gd name="T16" fmla="*/ 387 w 389"/>
                <a:gd name="T17" fmla="*/ 150 h 1253"/>
                <a:gd name="T18" fmla="*/ 389 w 389"/>
                <a:gd name="T19" fmla="*/ 189 h 1253"/>
                <a:gd name="T20" fmla="*/ 389 w 389"/>
                <a:gd name="T21" fmla="*/ 473 h 1253"/>
                <a:gd name="T22" fmla="*/ 388 w 389"/>
                <a:gd name="T23" fmla="*/ 512 h 1253"/>
                <a:gd name="T24" fmla="*/ 384 w 389"/>
                <a:gd name="T25" fmla="*/ 550 h 1253"/>
                <a:gd name="T26" fmla="*/ 380 w 389"/>
                <a:gd name="T27" fmla="*/ 589 h 1253"/>
                <a:gd name="T28" fmla="*/ 303 w 389"/>
                <a:gd name="T29" fmla="*/ 1163 h 1253"/>
                <a:gd name="T30" fmla="*/ 298 w 389"/>
                <a:gd name="T31" fmla="*/ 1190 h 1253"/>
                <a:gd name="T32" fmla="*/ 289 w 389"/>
                <a:gd name="T33" fmla="*/ 1212 h 1253"/>
                <a:gd name="T34" fmla="*/ 277 w 389"/>
                <a:gd name="T35" fmla="*/ 1228 h 1253"/>
                <a:gd name="T36" fmla="*/ 261 w 389"/>
                <a:gd name="T37" fmla="*/ 1240 h 1253"/>
                <a:gd name="T38" fmla="*/ 242 w 389"/>
                <a:gd name="T39" fmla="*/ 1248 h 1253"/>
                <a:gd name="T40" fmla="*/ 220 w 389"/>
                <a:gd name="T41" fmla="*/ 1252 h 1253"/>
                <a:gd name="T42" fmla="*/ 195 w 389"/>
                <a:gd name="T43" fmla="*/ 1253 h 1253"/>
                <a:gd name="T44" fmla="*/ 169 w 389"/>
                <a:gd name="T45" fmla="*/ 1252 h 1253"/>
                <a:gd name="T46" fmla="*/ 147 w 389"/>
                <a:gd name="T47" fmla="*/ 1248 h 1253"/>
                <a:gd name="T48" fmla="*/ 128 w 389"/>
                <a:gd name="T49" fmla="*/ 1240 h 1253"/>
                <a:gd name="T50" fmla="*/ 113 w 389"/>
                <a:gd name="T51" fmla="*/ 1228 h 1253"/>
                <a:gd name="T52" fmla="*/ 101 w 389"/>
                <a:gd name="T53" fmla="*/ 1212 h 1253"/>
                <a:gd name="T54" fmla="*/ 91 w 389"/>
                <a:gd name="T55" fmla="*/ 1190 h 1253"/>
                <a:gd name="T56" fmla="*/ 86 w 389"/>
                <a:gd name="T57" fmla="*/ 1163 h 1253"/>
                <a:gd name="T58" fmla="*/ 9 w 389"/>
                <a:gd name="T59" fmla="*/ 589 h 1253"/>
                <a:gd name="T60" fmla="*/ 5 w 389"/>
                <a:gd name="T61" fmla="*/ 550 h 1253"/>
                <a:gd name="T62" fmla="*/ 1 w 389"/>
                <a:gd name="T63" fmla="*/ 512 h 1253"/>
                <a:gd name="T64" fmla="*/ 0 w 389"/>
                <a:gd name="T65" fmla="*/ 473 h 1253"/>
                <a:gd name="T66" fmla="*/ 0 w 389"/>
                <a:gd name="T67" fmla="*/ 189 h 1253"/>
                <a:gd name="T68" fmla="*/ 3 w 389"/>
                <a:gd name="T69" fmla="*/ 150 h 1253"/>
                <a:gd name="T70" fmla="*/ 9 w 389"/>
                <a:gd name="T71" fmla="*/ 114 h 1253"/>
                <a:gd name="T72" fmla="*/ 22 w 389"/>
                <a:gd name="T73" fmla="*/ 84 h 1253"/>
                <a:gd name="T74" fmla="*/ 40 w 389"/>
                <a:gd name="T75" fmla="*/ 59 h 1253"/>
                <a:gd name="T76" fmla="*/ 62 w 389"/>
                <a:gd name="T77" fmla="*/ 38 h 1253"/>
                <a:gd name="T78" fmla="*/ 89 w 389"/>
                <a:gd name="T79" fmla="*/ 21 h 1253"/>
                <a:gd name="T80" fmla="*/ 120 w 389"/>
                <a:gd name="T81" fmla="*/ 9 h 1253"/>
                <a:gd name="T82" fmla="*/ 155 w 389"/>
                <a:gd name="T83" fmla="*/ 3 h 1253"/>
                <a:gd name="T84" fmla="*/ 195 w 389"/>
                <a:gd name="T85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9" h="1253">
                  <a:moveTo>
                    <a:pt x="195" y="0"/>
                  </a:moveTo>
                  <a:lnTo>
                    <a:pt x="234" y="3"/>
                  </a:lnTo>
                  <a:lnTo>
                    <a:pt x="269" y="9"/>
                  </a:lnTo>
                  <a:lnTo>
                    <a:pt x="301" y="21"/>
                  </a:lnTo>
                  <a:lnTo>
                    <a:pt x="327" y="38"/>
                  </a:lnTo>
                  <a:lnTo>
                    <a:pt x="350" y="59"/>
                  </a:lnTo>
                  <a:lnTo>
                    <a:pt x="367" y="84"/>
                  </a:lnTo>
                  <a:lnTo>
                    <a:pt x="380" y="114"/>
                  </a:lnTo>
                  <a:lnTo>
                    <a:pt x="387" y="150"/>
                  </a:lnTo>
                  <a:lnTo>
                    <a:pt x="389" y="189"/>
                  </a:lnTo>
                  <a:lnTo>
                    <a:pt x="389" y="473"/>
                  </a:lnTo>
                  <a:lnTo>
                    <a:pt x="388" y="512"/>
                  </a:lnTo>
                  <a:lnTo>
                    <a:pt x="384" y="550"/>
                  </a:lnTo>
                  <a:lnTo>
                    <a:pt x="380" y="589"/>
                  </a:lnTo>
                  <a:lnTo>
                    <a:pt x="303" y="1163"/>
                  </a:lnTo>
                  <a:lnTo>
                    <a:pt x="298" y="1190"/>
                  </a:lnTo>
                  <a:lnTo>
                    <a:pt x="289" y="1212"/>
                  </a:lnTo>
                  <a:lnTo>
                    <a:pt x="277" y="1228"/>
                  </a:lnTo>
                  <a:lnTo>
                    <a:pt x="261" y="1240"/>
                  </a:lnTo>
                  <a:lnTo>
                    <a:pt x="242" y="1248"/>
                  </a:lnTo>
                  <a:lnTo>
                    <a:pt x="220" y="1252"/>
                  </a:lnTo>
                  <a:lnTo>
                    <a:pt x="195" y="1253"/>
                  </a:lnTo>
                  <a:lnTo>
                    <a:pt x="169" y="1252"/>
                  </a:lnTo>
                  <a:lnTo>
                    <a:pt x="147" y="1248"/>
                  </a:lnTo>
                  <a:lnTo>
                    <a:pt x="128" y="1240"/>
                  </a:lnTo>
                  <a:lnTo>
                    <a:pt x="113" y="1228"/>
                  </a:lnTo>
                  <a:lnTo>
                    <a:pt x="101" y="1212"/>
                  </a:lnTo>
                  <a:lnTo>
                    <a:pt x="91" y="1190"/>
                  </a:lnTo>
                  <a:lnTo>
                    <a:pt x="86" y="1163"/>
                  </a:lnTo>
                  <a:lnTo>
                    <a:pt x="9" y="589"/>
                  </a:lnTo>
                  <a:lnTo>
                    <a:pt x="5" y="550"/>
                  </a:lnTo>
                  <a:lnTo>
                    <a:pt x="1" y="512"/>
                  </a:lnTo>
                  <a:lnTo>
                    <a:pt x="0" y="473"/>
                  </a:lnTo>
                  <a:lnTo>
                    <a:pt x="0" y="189"/>
                  </a:lnTo>
                  <a:lnTo>
                    <a:pt x="3" y="150"/>
                  </a:lnTo>
                  <a:lnTo>
                    <a:pt x="9" y="114"/>
                  </a:lnTo>
                  <a:lnTo>
                    <a:pt x="22" y="84"/>
                  </a:lnTo>
                  <a:lnTo>
                    <a:pt x="40" y="59"/>
                  </a:lnTo>
                  <a:lnTo>
                    <a:pt x="62" y="38"/>
                  </a:lnTo>
                  <a:lnTo>
                    <a:pt x="89" y="21"/>
                  </a:lnTo>
                  <a:lnTo>
                    <a:pt x="120" y="9"/>
                  </a:lnTo>
                  <a:lnTo>
                    <a:pt x="155" y="3"/>
                  </a:lnTo>
                  <a:lnTo>
                    <a:pt x="1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xmlns="" id="{EA932CD8-9AA4-4209-9A37-612CB229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1658"/>
              <a:ext cx="101" cy="101"/>
            </a:xfrm>
            <a:custGeom>
              <a:avLst/>
              <a:gdLst>
                <a:gd name="T0" fmla="*/ 203 w 405"/>
                <a:gd name="T1" fmla="*/ 0 h 403"/>
                <a:gd name="T2" fmla="*/ 244 w 405"/>
                <a:gd name="T3" fmla="*/ 6 h 403"/>
                <a:gd name="T4" fmla="*/ 281 w 405"/>
                <a:gd name="T5" fmla="*/ 17 h 403"/>
                <a:gd name="T6" fmla="*/ 315 w 405"/>
                <a:gd name="T7" fmla="*/ 36 h 403"/>
                <a:gd name="T8" fmla="*/ 346 w 405"/>
                <a:gd name="T9" fmla="*/ 60 h 403"/>
                <a:gd name="T10" fmla="*/ 371 w 405"/>
                <a:gd name="T11" fmla="*/ 90 h 403"/>
                <a:gd name="T12" fmla="*/ 390 w 405"/>
                <a:gd name="T13" fmla="*/ 124 h 403"/>
                <a:gd name="T14" fmla="*/ 401 w 405"/>
                <a:gd name="T15" fmla="*/ 162 h 403"/>
                <a:gd name="T16" fmla="*/ 405 w 405"/>
                <a:gd name="T17" fmla="*/ 202 h 403"/>
                <a:gd name="T18" fmla="*/ 401 w 405"/>
                <a:gd name="T19" fmla="*/ 242 h 403"/>
                <a:gd name="T20" fmla="*/ 390 w 405"/>
                <a:gd name="T21" fmla="*/ 281 h 403"/>
                <a:gd name="T22" fmla="*/ 371 w 405"/>
                <a:gd name="T23" fmla="*/ 315 h 403"/>
                <a:gd name="T24" fmla="*/ 346 w 405"/>
                <a:gd name="T25" fmla="*/ 344 h 403"/>
                <a:gd name="T26" fmla="*/ 315 w 405"/>
                <a:gd name="T27" fmla="*/ 369 h 403"/>
                <a:gd name="T28" fmla="*/ 281 w 405"/>
                <a:gd name="T29" fmla="*/ 387 h 403"/>
                <a:gd name="T30" fmla="*/ 244 w 405"/>
                <a:gd name="T31" fmla="*/ 399 h 403"/>
                <a:gd name="T32" fmla="*/ 203 w 405"/>
                <a:gd name="T33" fmla="*/ 403 h 403"/>
                <a:gd name="T34" fmla="*/ 162 w 405"/>
                <a:gd name="T35" fmla="*/ 399 h 403"/>
                <a:gd name="T36" fmla="*/ 124 w 405"/>
                <a:gd name="T37" fmla="*/ 387 h 403"/>
                <a:gd name="T38" fmla="*/ 90 w 405"/>
                <a:gd name="T39" fmla="*/ 369 h 403"/>
                <a:gd name="T40" fmla="*/ 60 w 405"/>
                <a:gd name="T41" fmla="*/ 344 h 403"/>
                <a:gd name="T42" fmla="*/ 34 w 405"/>
                <a:gd name="T43" fmla="*/ 315 h 403"/>
                <a:gd name="T44" fmla="*/ 16 w 405"/>
                <a:gd name="T45" fmla="*/ 281 h 403"/>
                <a:gd name="T46" fmla="*/ 4 w 405"/>
                <a:gd name="T47" fmla="*/ 242 h 403"/>
                <a:gd name="T48" fmla="*/ 0 w 405"/>
                <a:gd name="T49" fmla="*/ 202 h 403"/>
                <a:gd name="T50" fmla="*/ 4 w 405"/>
                <a:gd name="T51" fmla="*/ 162 h 403"/>
                <a:gd name="T52" fmla="*/ 16 w 405"/>
                <a:gd name="T53" fmla="*/ 124 h 403"/>
                <a:gd name="T54" fmla="*/ 34 w 405"/>
                <a:gd name="T55" fmla="*/ 90 h 403"/>
                <a:gd name="T56" fmla="*/ 60 w 405"/>
                <a:gd name="T57" fmla="*/ 60 h 403"/>
                <a:gd name="T58" fmla="*/ 90 w 405"/>
                <a:gd name="T59" fmla="*/ 36 h 403"/>
                <a:gd name="T60" fmla="*/ 124 w 405"/>
                <a:gd name="T61" fmla="*/ 17 h 403"/>
                <a:gd name="T62" fmla="*/ 162 w 405"/>
                <a:gd name="T63" fmla="*/ 6 h 403"/>
                <a:gd name="T64" fmla="*/ 203 w 405"/>
                <a:gd name="T6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5" h="403">
                  <a:moveTo>
                    <a:pt x="203" y="0"/>
                  </a:moveTo>
                  <a:lnTo>
                    <a:pt x="244" y="6"/>
                  </a:lnTo>
                  <a:lnTo>
                    <a:pt x="281" y="17"/>
                  </a:lnTo>
                  <a:lnTo>
                    <a:pt x="315" y="36"/>
                  </a:lnTo>
                  <a:lnTo>
                    <a:pt x="346" y="60"/>
                  </a:lnTo>
                  <a:lnTo>
                    <a:pt x="371" y="90"/>
                  </a:lnTo>
                  <a:lnTo>
                    <a:pt x="390" y="124"/>
                  </a:lnTo>
                  <a:lnTo>
                    <a:pt x="401" y="162"/>
                  </a:lnTo>
                  <a:lnTo>
                    <a:pt x="405" y="202"/>
                  </a:lnTo>
                  <a:lnTo>
                    <a:pt x="401" y="242"/>
                  </a:lnTo>
                  <a:lnTo>
                    <a:pt x="390" y="281"/>
                  </a:lnTo>
                  <a:lnTo>
                    <a:pt x="371" y="315"/>
                  </a:lnTo>
                  <a:lnTo>
                    <a:pt x="346" y="344"/>
                  </a:lnTo>
                  <a:lnTo>
                    <a:pt x="315" y="369"/>
                  </a:lnTo>
                  <a:lnTo>
                    <a:pt x="281" y="387"/>
                  </a:lnTo>
                  <a:lnTo>
                    <a:pt x="244" y="399"/>
                  </a:lnTo>
                  <a:lnTo>
                    <a:pt x="203" y="403"/>
                  </a:lnTo>
                  <a:lnTo>
                    <a:pt x="162" y="399"/>
                  </a:lnTo>
                  <a:lnTo>
                    <a:pt x="124" y="387"/>
                  </a:lnTo>
                  <a:lnTo>
                    <a:pt x="90" y="369"/>
                  </a:lnTo>
                  <a:lnTo>
                    <a:pt x="60" y="344"/>
                  </a:lnTo>
                  <a:lnTo>
                    <a:pt x="34" y="315"/>
                  </a:lnTo>
                  <a:lnTo>
                    <a:pt x="16" y="281"/>
                  </a:lnTo>
                  <a:lnTo>
                    <a:pt x="4" y="242"/>
                  </a:lnTo>
                  <a:lnTo>
                    <a:pt x="0" y="202"/>
                  </a:lnTo>
                  <a:lnTo>
                    <a:pt x="4" y="162"/>
                  </a:lnTo>
                  <a:lnTo>
                    <a:pt x="16" y="124"/>
                  </a:lnTo>
                  <a:lnTo>
                    <a:pt x="34" y="90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2" y="6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0" name="제목 1">
            <a:extLst>
              <a:ext uri="{FF2B5EF4-FFF2-40B4-BE49-F238E27FC236}">
                <a16:creationId xmlns:a16="http://schemas.microsoft.com/office/drawing/2014/main" xmlns="" id="{5A9B51A2-A57B-4BCF-A6C2-DBE349D5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313" y="4158208"/>
            <a:ext cx="1347788" cy="1143000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4P</a:t>
            </a:r>
            <a:endParaRPr lang="ko-KR" altLang="en-US" sz="7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2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5474" y="-27384"/>
            <a:ext cx="12313368" cy="698477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오각형 13"/>
          <p:cNvSpPr/>
          <p:nvPr/>
        </p:nvSpPr>
        <p:spPr>
          <a:xfrm>
            <a:off x="4295006" y="2102669"/>
            <a:ext cx="3498712" cy="3342555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1016000"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오각형 13"/>
          <p:cNvSpPr/>
          <p:nvPr/>
        </p:nvSpPr>
        <p:spPr>
          <a:xfrm>
            <a:off x="4747686" y="2582381"/>
            <a:ext cx="2628634" cy="2511311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 w="1016000">
            <a:solidFill>
              <a:schemeClr val="accent5">
                <a:lumMod val="90000"/>
                <a:lumOff val="1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 rot="8640000">
            <a:off x="4338827" y="2348630"/>
            <a:ext cx="1346464" cy="288100"/>
            <a:chOff x="1846734" y="701080"/>
            <a:chExt cx="1346464" cy="288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2160000">
            <a:off x="6438493" y="2348630"/>
            <a:ext cx="1346464" cy="288100"/>
            <a:chOff x="1846734" y="701080"/>
            <a:chExt cx="1346464" cy="288100"/>
          </a:xfrm>
          <a:solidFill>
            <a:schemeClr val="accent2"/>
          </a:solidFill>
        </p:grpSpPr>
        <p:sp>
          <p:nvSpPr>
            <p:cNvPr id="42" name="타원 41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6480000">
            <a:off x="7114930" y="4371607"/>
            <a:ext cx="1346464" cy="288100"/>
            <a:chOff x="1846734" y="701080"/>
            <a:chExt cx="1346464" cy="2881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6" name="타원 45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4320000">
            <a:off x="3670048" y="4412631"/>
            <a:ext cx="1346464" cy="288100"/>
            <a:chOff x="1846734" y="701080"/>
            <a:chExt cx="1346464" cy="2881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타원 49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/>
          <p:cNvSpPr>
            <a:spLocks noGrp="1"/>
          </p:cNvSpPr>
          <p:nvPr>
            <p:ph sz="half" idx="1"/>
          </p:nvPr>
        </p:nvSpPr>
        <p:spPr>
          <a:xfrm>
            <a:off x="838622" y="620688"/>
            <a:ext cx="3477235" cy="178532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Product</a:t>
            </a: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정보 요청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및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열람을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위한 서버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구축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전문가의 임장대행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’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차별화된 서비스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포인트 제도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추천인 제도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대행인 관리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-2257722" y="4437112"/>
            <a:ext cx="5600123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Price</a:t>
            </a: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중개수수료를 받지 않는 </a:t>
            </a:r>
            <a:r>
              <a:rPr lang="ko-KR" altLang="en-US" sz="1800" dirty="0" smtClean="0">
                <a:solidFill>
                  <a:schemeClr val="bg1"/>
                </a:solidFill>
              </a:rPr>
              <a:t>형태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1800" dirty="0">
                <a:solidFill>
                  <a:schemeClr val="bg1"/>
                </a:solidFill>
              </a:rPr>
              <a:t>이용 부담을 최소화</a:t>
            </a: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7442507" y="620688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/>
                </a:solidFill>
                <a:latin typeface="+mj-ea"/>
                <a:ea typeface="+mj-ea"/>
              </a:rPr>
              <a:t>Place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플레이스토어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앱스토어를</a:t>
            </a:r>
            <a:r>
              <a:rPr lang="ko-KR" altLang="en-US" sz="1800" dirty="0" smtClean="0">
                <a:solidFill>
                  <a:schemeClr val="bg1"/>
                </a:solidFill>
              </a:rPr>
              <a:t> 통해 유통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띠배너</a:t>
            </a:r>
            <a:r>
              <a:rPr lang="ko-KR" altLang="en-US" sz="1800" dirty="0" smtClean="0">
                <a:solidFill>
                  <a:schemeClr val="bg1"/>
                </a:solidFill>
              </a:rPr>
              <a:t> 광고 클릭 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어플로</a:t>
            </a:r>
            <a:r>
              <a:rPr lang="ko-KR" altLang="en-US" sz="1800" dirty="0" smtClean="0">
                <a:solidFill>
                  <a:schemeClr val="bg1"/>
                </a:solidFill>
              </a:rPr>
              <a:t> 이동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8306603" y="4307973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+mj-ea"/>
                <a:ea typeface="+mj-ea"/>
              </a:rPr>
              <a:t>Promotion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소비자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대행인 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 smtClean="0">
                <a:solidFill>
                  <a:schemeClr val="bg1"/>
                </a:solidFill>
              </a:rPr>
              <a:t>중개인 모두의 수요가 중요하므로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아웃소싱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광고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SNS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err="1">
                <a:solidFill>
                  <a:schemeClr val="bg1"/>
                </a:solidFill>
              </a:rPr>
              <a:t>띠배너</a:t>
            </a:r>
            <a:r>
              <a:rPr lang="ko-KR" altLang="en-US" sz="1800" dirty="0">
                <a:solidFill>
                  <a:schemeClr val="bg1"/>
                </a:solidFill>
              </a:rPr>
              <a:t> 마케팅에 </a:t>
            </a:r>
            <a:r>
              <a:rPr lang="ko-KR" altLang="en-US" sz="1800" dirty="0" smtClean="0">
                <a:solidFill>
                  <a:schemeClr val="bg1"/>
                </a:solidFill>
              </a:rPr>
              <a:t>집중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BF3704DA-2FB8-47C4-ABD4-E2392E7B5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18" y="2995414"/>
            <a:ext cx="2089498" cy="208977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5302146" y="2995414"/>
            <a:ext cx="2106782" cy="2098278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내용 개체 틀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1460F9BB-CFB9-4237-A4A6-95C792EB67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57" y="3140968"/>
            <a:ext cx="2549747" cy="1330123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8390844" y="3962112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391350" y="44624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34566" y="4145230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4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5474" y="-27384"/>
            <a:ext cx="12313368" cy="698477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오각형 13"/>
          <p:cNvSpPr/>
          <p:nvPr/>
        </p:nvSpPr>
        <p:spPr>
          <a:xfrm>
            <a:off x="4295006" y="2102669"/>
            <a:ext cx="3498712" cy="3342555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1016000"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오각형 13"/>
          <p:cNvSpPr/>
          <p:nvPr/>
        </p:nvSpPr>
        <p:spPr>
          <a:xfrm>
            <a:off x="4747686" y="2582381"/>
            <a:ext cx="2628634" cy="2511311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 w="1016000">
            <a:solidFill>
              <a:schemeClr val="accent5">
                <a:lumMod val="90000"/>
                <a:lumOff val="1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 rot="8640000">
            <a:off x="4338827" y="2348630"/>
            <a:ext cx="1346464" cy="288100"/>
            <a:chOff x="1846734" y="701080"/>
            <a:chExt cx="1346464" cy="288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2160000">
            <a:off x="6438493" y="2348630"/>
            <a:ext cx="1346464" cy="288100"/>
            <a:chOff x="1846734" y="701080"/>
            <a:chExt cx="1346464" cy="288100"/>
          </a:xfrm>
          <a:solidFill>
            <a:schemeClr val="accent2"/>
          </a:solidFill>
        </p:grpSpPr>
        <p:sp>
          <p:nvSpPr>
            <p:cNvPr id="42" name="타원 41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6480000">
            <a:off x="7114930" y="4371607"/>
            <a:ext cx="1346464" cy="288100"/>
            <a:chOff x="1846734" y="701080"/>
            <a:chExt cx="1346464" cy="2881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6" name="타원 45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4320000">
            <a:off x="3670048" y="4412631"/>
            <a:ext cx="1346464" cy="288100"/>
            <a:chOff x="1846734" y="701080"/>
            <a:chExt cx="1346464" cy="2881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타원 49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/>
          <p:cNvSpPr>
            <a:spLocks noGrp="1"/>
          </p:cNvSpPr>
          <p:nvPr>
            <p:ph sz="half" idx="1"/>
          </p:nvPr>
        </p:nvSpPr>
        <p:spPr>
          <a:xfrm>
            <a:off x="838622" y="620688"/>
            <a:ext cx="3477235" cy="178532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Product</a:t>
            </a: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정보 요청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smtClean="0">
                <a:solidFill>
                  <a:schemeClr val="bg1"/>
                </a:solidFill>
              </a:rPr>
              <a:t>열람을 </a:t>
            </a:r>
            <a:r>
              <a:rPr lang="ko-KR" altLang="en-US" sz="1800" dirty="0">
                <a:solidFill>
                  <a:schemeClr val="bg1"/>
                </a:solidFill>
              </a:rPr>
              <a:t>위한 서버 </a:t>
            </a:r>
            <a:r>
              <a:rPr lang="ko-KR" altLang="en-US" sz="1800" dirty="0" smtClean="0">
                <a:solidFill>
                  <a:schemeClr val="bg1"/>
                </a:solidFill>
              </a:rPr>
              <a:t>구축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</a:rPr>
              <a:t>전문가의 임장대행</a:t>
            </a:r>
            <a:r>
              <a:rPr lang="en-US" altLang="ko-KR" sz="1800" dirty="0" smtClean="0">
                <a:solidFill>
                  <a:schemeClr val="bg1"/>
                </a:solidFill>
              </a:rPr>
              <a:t>’ </a:t>
            </a:r>
            <a:r>
              <a:rPr lang="ko-KR" altLang="en-US" sz="1800" dirty="0" smtClean="0">
                <a:solidFill>
                  <a:schemeClr val="bg1"/>
                </a:solidFill>
              </a:rPr>
              <a:t>차별화된 서비스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포인트 제도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추천인 제도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대행인 관리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-2257722" y="4437112"/>
            <a:ext cx="5600123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Price</a:t>
            </a: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중개수수료를 받지 않는 </a:t>
            </a:r>
            <a:r>
              <a:rPr lang="ko-KR" altLang="en-US" sz="1800" dirty="0" smtClean="0">
                <a:solidFill>
                  <a:schemeClr val="bg1"/>
                </a:solidFill>
              </a:rPr>
              <a:t>형태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1800" dirty="0">
                <a:solidFill>
                  <a:schemeClr val="bg1"/>
                </a:solidFill>
              </a:rPr>
              <a:t>이용 부담을 최소화</a:t>
            </a: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7442507" y="620688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/>
                </a:solidFill>
                <a:latin typeface="+mj-ea"/>
                <a:ea typeface="+mj-ea"/>
              </a:rPr>
              <a:t>Place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플레이스토어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앱스토어를</a:t>
            </a:r>
            <a:r>
              <a:rPr lang="ko-KR" altLang="en-US" sz="1800" dirty="0" smtClean="0">
                <a:solidFill>
                  <a:schemeClr val="bg1"/>
                </a:solidFill>
              </a:rPr>
              <a:t> 통해 유통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띠배너</a:t>
            </a:r>
            <a:r>
              <a:rPr lang="ko-KR" altLang="en-US" sz="1800" dirty="0" smtClean="0">
                <a:solidFill>
                  <a:schemeClr val="bg1"/>
                </a:solidFill>
              </a:rPr>
              <a:t> 광고 클릭 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어플로</a:t>
            </a:r>
            <a:r>
              <a:rPr lang="ko-KR" altLang="en-US" sz="1800" dirty="0" smtClean="0">
                <a:solidFill>
                  <a:schemeClr val="bg1"/>
                </a:solidFill>
              </a:rPr>
              <a:t> 이동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8306603" y="4307973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+mj-ea"/>
                <a:ea typeface="+mj-ea"/>
              </a:rPr>
              <a:t>Promotion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소비자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대행인 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 smtClean="0">
                <a:solidFill>
                  <a:schemeClr val="bg1"/>
                </a:solidFill>
              </a:rPr>
              <a:t>중개인 모두의 수요가 중요하므로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아웃소싱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광고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SNS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err="1">
                <a:solidFill>
                  <a:schemeClr val="bg1"/>
                </a:solidFill>
              </a:rPr>
              <a:t>띠배너</a:t>
            </a:r>
            <a:r>
              <a:rPr lang="ko-KR" altLang="en-US" sz="1800" dirty="0">
                <a:solidFill>
                  <a:schemeClr val="bg1"/>
                </a:solidFill>
              </a:rPr>
              <a:t> 마케팅에 </a:t>
            </a:r>
            <a:r>
              <a:rPr lang="ko-KR" altLang="en-US" sz="1800" dirty="0" smtClean="0">
                <a:solidFill>
                  <a:schemeClr val="bg1"/>
                </a:solidFill>
              </a:rPr>
              <a:t>집중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90844" y="3962112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391350" y="44624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34566" y="4145230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8" descr="손목시계">
            <a:extLst>
              <a:ext uri="{FF2B5EF4-FFF2-40B4-BE49-F238E27FC236}">
                <a16:creationId xmlns:a16="http://schemas.microsoft.com/office/drawing/2014/main" xmlns="" id="{749383F0-595E-4BD1-B6F5-524FF54A5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159897" y="3868118"/>
            <a:ext cx="1217066" cy="1217066"/>
          </a:xfrm>
          <a:prstGeom prst="rect">
            <a:avLst/>
          </a:prstGeom>
        </p:spPr>
      </p:pic>
      <p:grpSp>
        <p:nvGrpSpPr>
          <p:cNvPr id="57" name="Group 19">
            <a:extLst>
              <a:ext uri="{FF2B5EF4-FFF2-40B4-BE49-F238E27FC236}">
                <a16:creationId xmlns:a16="http://schemas.microsoft.com/office/drawing/2014/main" xmlns="" id="{2A168D12-0FE0-4A0A-A998-F04B6CFADE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3251" y="4253943"/>
            <a:ext cx="930856" cy="1021698"/>
            <a:chOff x="1425" y="1001"/>
            <a:chExt cx="953" cy="1046"/>
          </a:xfrm>
          <a:solidFill>
            <a:schemeClr val="bg1"/>
          </a:solidFill>
        </p:grpSpPr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xmlns="" id="{AB7D5063-C528-45FD-AEF8-F9FC60AF1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1" y="1162"/>
              <a:ext cx="641" cy="885"/>
            </a:xfrm>
            <a:custGeom>
              <a:avLst/>
              <a:gdLst>
                <a:gd name="T0" fmla="*/ 949 w 2565"/>
                <a:gd name="T1" fmla="*/ 379 h 3540"/>
                <a:gd name="T2" fmla="*/ 605 w 2565"/>
                <a:gd name="T3" fmla="*/ 589 h 3540"/>
                <a:gd name="T4" fmla="*/ 384 w 2565"/>
                <a:gd name="T5" fmla="*/ 914 h 3540"/>
                <a:gd name="T6" fmla="*/ 327 w 2565"/>
                <a:gd name="T7" fmla="*/ 1307 h 3540"/>
                <a:gd name="T8" fmla="*/ 396 w 2565"/>
                <a:gd name="T9" fmla="*/ 1623 h 3540"/>
                <a:gd name="T10" fmla="*/ 523 w 2565"/>
                <a:gd name="T11" fmla="*/ 1861 h 3540"/>
                <a:gd name="T12" fmla="*/ 670 w 2565"/>
                <a:gd name="T13" fmla="*/ 2082 h 3540"/>
                <a:gd name="T14" fmla="*/ 762 w 2565"/>
                <a:gd name="T15" fmla="*/ 2330 h 3540"/>
                <a:gd name="T16" fmla="*/ 818 w 2565"/>
                <a:gd name="T17" fmla="*/ 2501 h 3540"/>
                <a:gd name="T18" fmla="*/ 1701 w 2565"/>
                <a:gd name="T19" fmla="*/ 2543 h 3540"/>
                <a:gd name="T20" fmla="*/ 1797 w 2565"/>
                <a:gd name="T21" fmla="*/ 2418 h 3540"/>
                <a:gd name="T22" fmla="*/ 1846 w 2565"/>
                <a:gd name="T23" fmla="*/ 2176 h 3540"/>
                <a:gd name="T24" fmla="*/ 1985 w 2565"/>
                <a:gd name="T25" fmla="*/ 1945 h 3540"/>
                <a:gd name="T26" fmla="*/ 2122 w 2565"/>
                <a:gd name="T27" fmla="*/ 1725 h 3540"/>
                <a:gd name="T28" fmla="*/ 2221 w 2565"/>
                <a:gd name="T29" fmla="*/ 1445 h 3540"/>
                <a:gd name="T30" fmla="*/ 2226 w 2565"/>
                <a:gd name="T31" fmla="*/ 1068 h 3540"/>
                <a:gd name="T32" fmla="*/ 2066 w 2565"/>
                <a:gd name="T33" fmla="*/ 707 h 3540"/>
                <a:gd name="T34" fmla="*/ 1766 w 2565"/>
                <a:gd name="T35" fmla="*/ 446 h 3540"/>
                <a:gd name="T36" fmla="*/ 1370 w 2565"/>
                <a:gd name="T37" fmla="*/ 326 h 3540"/>
                <a:gd name="T38" fmla="*/ 1590 w 2565"/>
                <a:gd name="T39" fmla="*/ 37 h 3540"/>
                <a:gd name="T40" fmla="*/ 2039 w 2565"/>
                <a:gd name="T41" fmla="*/ 238 h 3540"/>
                <a:gd name="T42" fmla="*/ 2373 w 2565"/>
                <a:gd name="T43" fmla="*/ 582 h 3540"/>
                <a:gd name="T44" fmla="*/ 2548 w 2565"/>
                <a:gd name="T45" fmla="*/ 1031 h 3540"/>
                <a:gd name="T46" fmla="*/ 2546 w 2565"/>
                <a:gd name="T47" fmla="*/ 1474 h 3540"/>
                <a:gd name="T48" fmla="*/ 2446 w 2565"/>
                <a:gd name="T49" fmla="*/ 1800 h 3540"/>
                <a:gd name="T50" fmla="*/ 2308 w 2565"/>
                <a:gd name="T51" fmla="*/ 2045 h 3540"/>
                <a:gd name="T52" fmla="*/ 2168 w 2565"/>
                <a:gd name="T53" fmla="*/ 2257 h 3540"/>
                <a:gd name="T54" fmla="*/ 2120 w 2565"/>
                <a:gd name="T55" fmla="*/ 2446 h 3540"/>
                <a:gd name="T56" fmla="*/ 1988 w 2565"/>
                <a:gd name="T57" fmla="*/ 2718 h 3540"/>
                <a:gd name="T58" fmla="*/ 1880 w 2565"/>
                <a:gd name="T59" fmla="*/ 2901 h 3540"/>
                <a:gd name="T60" fmla="*/ 1871 w 2565"/>
                <a:gd name="T61" fmla="*/ 3072 h 3540"/>
                <a:gd name="T62" fmla="*/ 1867 w 2565"/>
                <a:gd name="T63" fmla="*/ 3151 h 3540"/>
                <a:gd name="T64" fmla="*/ 1829 w 2565"/>
                <a:gd name="T65" fmla="*/ 3256 h 3540"/>
                <a:gd name="T66" fmla="*/ 1695 w 2565"/>
                <a:gd name="T67" fmla="*/ 3372 h 3540"/>
                <a:gd name="T68" fmla="*/ 1497 w 2565"/>
                <a:gd name="T69" fmla="*/ 3514 h 3540"/>
                <a:gd name="T70" fmla="*/ 1126 w 2565"/>
                <a:gd name="T71" fmla="*/ 3538 h 3540"/>
                <a:gd name="T72" fmla="*/ 963 w 2565"/>
                <a:gd name="T73" fmla="*/ 3411 h 3540"/>
                <a:gd name="T74" fmla="*/ 767 w 2565"/>
                <a:gd name="T75" fmla="*/ 3296 h 3540"/>
                <a:gd name="T76" fmla="*/ 702 w 2565"/>
                <a:gd name="T77" fmla="*/ 3173 h 3540"/>
                <a:gd name="T78" fmla="*/ 697 w 2565"/>
                <a:gd name="T79" fmla="*/ 3118 h 3540"/>
                <a:gd name="T80" fmla="*/ 689 w 2565"/>
                <a:gd name="T81" fmla="*/ 2972 h 3540"/>
                <a:gd name="T82" fmla="*/ 680 w 2565"/>
                <a:gd name="T83" fmla="*/ 2809 h 3540"/>
                <a:gd name="T84" fmla="*/ 476 w 2565"/>
                <a:gd name="T85" fmla="*/ 2560 h 3540"/>
                <a:gd name="T86" fmla="*/ 429 w 2565"/>
                <a:gd name="T87" fmla="*/ 2325 h 3540"/>
                <a:gd name="T88" fmla="*/ 313 w 2565"/>
                <a:gd name="T89" fmla="*/ 2126 h 3540"/>
                <a:gd name="T90" fmla="*/ 173 w 2565"/>
                <a:gd name="T91" fmla="*/ 1907 h 3540"/>
                <a:gd name="T92" fmla="*/ 52 w 2565"/>
                <a:gd name="T93" fmla="*/ 1616 h 3540"/>
                <a:gd name="T94" fmla="*/ 0 w 2565"/>
                <a:gd name="T95" fmla="*/ 1231 h 3540"/>
                <a:gd name="T96" fmla="*/ 101 w 2565"/>
                <a:gd name="T97" fmla="*/ 752 h 3540"/>
                <a:gd name="T98" fmla="*/ 376 w 2565"/>
                <a:gd name="T99" fmla="*/ 361 h 3540"/>
                <a:gd name="T100" fmla="*/ 784 w 2565"/>
                <a:gd name="T101" fmla="*/ 97 h 3540"/>
                <a:gd name="T102" fmla="*/ 1283 w 2565"/>
                <a:gd name="T103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5" h="3540">
                  <a:moveTo>
                    <a:pt x="1283" y="322"/>
                  </a:moveTo>
                  <a:lnTo>
                    <a:pt x="1195" y="326"/>
                  </a:lnTo>
                  <a:lnTo>
                    <a:pt x="1110" y="337"/>
                  </a:lnTo>
                  <a:lnTo>
                    <a:pt x="1028" y="355"/>
                  </a:lnTo>
                  <a:lnTo>
                    <a:pt x="949" y="379"/>
                  </a:lnTo>
                  <a:lnTo>
                    <a:pt x="872" y="410"/>
                  </a:lnTo>
                  <a:lnTo>
                    <a:pt x="799" y="447"/>
                  </a:lnTo>
                  <a:lnTo>
                    <a:pt x="730" y="489"/>
                  </a:lnTo>
                  <a:lnTo>
                    <a:pt x="666" y="536"/>
                  </a:lnTo>
                  <a:lnTo>
                    <a:pt x="605" y="589"/>
                  </a:lnTo>
                  <a:lnTo>
                    <a:pt x="550" y="646"/>
                  </a:lnTo>
                  <a:lnTo>
                    <a:pt x="501" y="707"/>
                  </a:lnTo>
                  <a:lnTo>
                    <a:pt x="456" y="773"/>
                  </a:lnTo>
                  <a:lnTo>
                    <a:pt x="417" y="842"/>
                  </a:lnTo>
                  <a:lnTo>
                    <a:pt x="384" y="914"/>
                  </a:lnTo>
                  <a:lnTo>
                    <a:pt x="359" y="990"/>
                  </a:lnTo>
                  <a:lnTo>
                    <a:pt x="340" y="1068"/>
                  </a:lnTo>
                  <a:lnTo>
                    <a:pt x="329" y="1148"/>
                  </a:lnTo>
                  <a:lnTo>
                    <a:pt x="325" y="1231"/>
                  </a:lnTo>
                  <a:lnTo>
                    <a:pt x="327" y="1307"/>
                  </a:lnTo>
                  <a:lnTo>
                    <a:pt x="334" y="1378"/>
                  </a:lnTo>
                  <a:lnTo>
                    <a:pt x="344" y="1445"/>
                  </a:lnTo>
                  <a:lnTo>
                    <a:pt x="359" y="1508"/>
                  </a:lnTo>
                  <a:lnTo>
                    <a:pt x="376" y="1567"/>
                  </a:lnTo>
                  <a:lnTo>
                    <a:pt x="396" y="1623"/>
                  </a:lnTo>
                  <a:lnTo>
                    <a:pt x="419" y="1675"/>
                  </a:lnTo>
                  <a:lnTo>
                    <a:pt x="444" y="1725"/>
                  </a:lnTo>
                  <a:lnTo>
                    <a:pt x="469" y="1773"/>
                  </a:lnTo>
                  <a:lnTo>
                    <a:pt x="497" y="1817"/>
                  </a:lnTo>
                  <a:lnTo>
                    <a:pt x="523" y="1861"/>
                  </a:lnTo>
                  <a:lnTo>
                    <a:pt x="552" y="1903"/>
                  </a:lnTo>
                  <a:lnTo>
                    <a:pt x="579" y="1944"/>
                  </a:lnTo>
                  <a:lnTo>
                    <a:pt x="611" y="1990"/>
                  </a:lnTo>
                  <a:lnTo>
                    <a:pt x="641" y="2036"/>
                  </a:lnTo>
                  <a:lnTo>
                    <a:pt x="670" y="2082"/>
                  </a:lnTo>
                  <a:lnTo>
                    <a:pt x="697" y="2128"/>
                  </a:lnTo>
                  <a:lnTo>
                    <a:pt x="719" y="2176"/>
                  </a:lnTo>
                  <a:lnTo>
                    <a:pt x="738" y="2225"/>
                  </a:lnTo>
                  <a:lnTo>
                    <a:pt x="753" y="2276"/>
                  </a:lnTo>
                  <a:lnTo>
                    <a:pt x="762" y="2330"/>
                  </a:lnTo>
                  <a:lnTo>
                    <a:pt x="765" y="2387"/>
                  </a:lnTo>
                  <a:lnTo>
                    <a:pt x="768" y="2418"/>
                  </a:lnTo>
                  <a:lnTo>
                    <a:pt x="780" y="2449"/>
                  </a:lnTo>
                  <a:lnTo>
                    <a:pt x="796" y="2476"/>
                  </a:lnTo>
                  <a:lnTo>
                    <a:pt x="818" y="2501"/>
                  </a:lnTo>
                  <a:lnTo>
                    <a:pt x="840" y="2524"/>
                  </a:lnTo>
                  <a:lnTo>
                    <a:pt x="864" y="2543"/>
                  </a:lnTo>
                  <a:lnTo>
                    <a:pt x="886" y="2560"/>
                  </a:lnTo>
                  <a:lnTo>
                    <a:pt x="1679" y="2560"/>
                  </a:lnTo>
                  <a:lnTo>
                    <a:pt x="1701" y="2543"/>
                  </a:lnTo>
                  <a:lnTo>
                    <a:pt x="1725" y="2524"/>
                  </a:lnTo>
                  <a:lnTo>
                    <a:pt x="1749" y="2501"/>
                  </a:lnTo>
                  <a:lnTo>
                    <a:pt x="1769" y="2476"/>
                  </a:lnTo>
                  <a:lnTo>
                    <a:pt x="1785" y="2449"/>
                  </a:lnTo>
                  <a:lnTo>
                    <a:pt x="1797" y="2418"/>
                  </a:lnTo>
                  <a:lnTo>
                    <a:pt x="1801" y="2387"/>
                  </a:lnTo>
                  <a:lnTo>
                    <a:pt x="1803" y="2330"/>
                  </a:lnTo>
                  <a:lnTo>
                    <a:pt x="1813" y="2276"/>
                  </a:lnTo>
                  <a:lnTo>
                    <a:pt x="1827" y="2225"/>
                  </a:lnTo>
                  <a:lnTo>
                    <a:pt x="1846" y="2176"/>
                  </a:lnTo>
                  <a:lnTo>
                    <a:pt x="1868" y="2129"/>
                  </a:lnTo>
                  <a:lnTo>
                    <a:pt x="1895" y="2082"/>
                  </a:lnTo>
                  <a:lnTo>
                    <a:pt x="1923" y="2036"/>
                  </a:lnTo>
                  <a:lnTo>
                    <a:pt x="1953" y="1991"/>
                  </a:lnTo>
                  <a:lnTo>
                    <a:pt x="1985" y="1945"/>
                  </a:lnTo>
                  <a:lnTo>
                    <a:pt x="2013" y="1904"/>
                  </a:lnTo>
                  <a:lnTo>
                    <a:pt x="2041" y="1862"/>
                  </a:lnTo>
                  <a:lnTo>
                    <a:pt x="2069" y="1819"/>
                  </a:lnTo>
                  <a:lnTo>
                    <a:pt x="2096" y="1773"/>
                  </a:lnTo>
                  <a:lnTo>
                    <a:pt x="2122" y="1725"/>
                  </a:lnTo>
                  <a:lnTo>
                    <a:pt x="2147" y="1675"/>
                  </a:lnTo>
                  <a:lnTo>
                    <a:pt x="2169" y="1623"/>
                  </a:lnTo>
                  <a:lnTo>
                    <a:pt x="2189" y="1567"/>
                  </a:lnTo>
                  <a:lnTo>
                    <a:pt x="2206" y="1508"/>
                  </a:lnTo>
                  <a:lnTo>
                    <a:pt x="2221" y="1445"/>
                  </a:lnTo>
                  <a:lnTo>
                    <a:pt x="2232" y="1378"/>
                  </a:lnTo>
                  <a:lnTo>
                    <a:pt x="2238" y="1307"/>
                  </a:lnTo>
                  <a:lnTo>
                    <a:pt x="2241" y="1231"/>
                  </a:lnTo>
                  <a:lnTo>
                    <a:pt x="2237" y="1148"/>
                  </a:lnTo>
                  <a:lnTo>
                    <a:pt x="2226" y="1068"/>
                  </a:lnTo>
                  <a:lnTo>
                    <a:pt x="2206" y="989"/>
                  </a:lnTo>
                  <a:lnTo>
                    <a:pt x="2181" y="914"/>
                  </a:lnTo>
                  <a:lnTo>
                    <a:pt x="2149" y="842"/>
                  </a:lnTo>
                  <a:lnTo>
                    <a:pt x="2110" y="772"/>
                  </a:lnTo>
                  <a:lnTo>
                    <a:pt x="2066" y="707"/>
                  </a:lnTo>
                  <a:lnTo>
                    <a:pt x="2016" y="646"/>
                  </a:lnTo>
                  <a:lnTo>
                    <a:pt x="1960" y="589"/>
                  </a:lnTo>
                  <a:lnTo>
                    <a:pt x="1900" y="536"/>
                  </a:lnTo>
                  <a:lnTo>
                    <a:pt x="1835" y="488"/>
                  </a:lnTo>
                  <a:lnTo>
                    <a:pt x="1766" y="446"/>
                  </a:lnTo>
                  <a:lnTo>
                    <a:pt x="1693" y="410"/>
                  </a:lnTo>
                  <a:lnTo>
                    <a:pt x="1617" y="379"/>
                  </a:lnTo>
                  <a:lnTo>
                    <a:pt x="1537" y="355"/>
                  </a:lnTo>
                  <a:lnTo>
                    <a:pt x="1455" y="337"/>
                  </a:lnTo>
                  <a:lnTo>
                    <a:pt x="1370" y="326"/>
                  </a:lnTo>
                  <a:lnTo>
                    <a:pt x="1283" y="322"/>
                  </a:lnTo>
                  <a:close/>
                  <a:moveTo>
                    <a:pt x="1283" y="0"/>
                  </a:moveTo>
                  <a:lnTo>
                    <a:pt x="1387" y="4"/>
                  </a:lnTo>
                  <a:lnTo>
                    <a:pt x="1491" y="17"/>
                  </a:lnTo>
                  <a:lnTo>
                    <a:pt x="1590" y="37"/>
                  </a:lnTo>
                  <a:lnTo>
                    <a:pt x="1688" y="63"/>
                  </a:lnTo>
                  <a:lnTo>
                    <a:pt x="1781" y="97"/>
                  </a:lnTo>
                  <a:lnTo>
                    <a:pt x="1871" y="138"/>
                  </a:lnTo>
                  <a:lnTo>
                    <a:pt x="1957" y="185"/>
                  </a:lnTo>
                  <a:lnTo>
                    <a:pt x="2039" y="238"/>
                  </a:lnTo>
                  <a:lnTo>
                    <a:pt x="2116" y="297"/>
                  </a:lnTo>
                  <a:lnTo>
                    <a:pt x="2189" y="361"/>
                  </a:lnTo>
                  <a:lnTo>
                    <a:pt x="2255" y="430"/>
                  </a:lnTo>
                  <a:lnTo>
                    <a:pt x="2318" y="505"/>
                  </a:lnTo>
                  <a:lnTo>
                    <a:pt x="2373" y="582"/>
                  </a:lnTo>
                  <a:lnTo>
                    <a:pt x="2422" y="665"/>
                  </a:lnTo>
                  <a:lnTo>
                    <a:pt x="2465" y="752"/>
                  </a:lnTo>
                  <a:lnTo>
                    <a:pt x="2499" y="843"/>
                  </a:lnTo>
                  <a:lnTo>
                    <a:pt x="2528" y="935"/>
                  </a:lnTo>
                  <a:lnTo>
                    <a:pt x="2548" y="1031"/>
                  </a:lnTo>
                  <a:lnTo>
                    <a:pt x="2562" y="1130"/>
                  </a:lnTo>
                  <a:lnTo>
                    <a:pt x="2565" y="1231"/>
                  </a:lnTo>
                  <a:lnTo>
                    <a:pt x="2563" y="1316"/>
                  </a:lnTo>
                  <a:lnTo>
                    <a:pt x="2556" y="1398"/>
                  </a:lnTo>
                  <a:lnTo>
                    <a:pt x="2546" y="1474"/>
                  </a:lnTo>
                  <a:lnTo>
                    <a:pt x="2531" y="1548"/>
                  </a:lnTo>
                  <a:lnTo>
                    <a:pt x="2514" y="1616"/>
                  </a:lnTo>
                  <a:lnTo>
                    <a:pt x="2494" y="1681"/>
                  </a:lnTo>
                  <a:lnTo>
                    <a:pt x="2470" y="1742"/>
                  </a:lnTo>
                  <a:lnTo>
                    <a:pt x="2446" y="1800"/>
                  </a:lnTo>
                  <a:lnTo>
                    <a:pt x="2420" y="1854"/>
                  </a:lnTo>
                  <a:lnTo>
                    <a:pt x="2393" y="1905"/>
                  </a:lnTo>
                  <a:lnTo>
                    <a:pt x="2364" y="1955"/>
                  </a:lnTo>
                  <a:lnTo>
                    <a:pt x="2336" y="2001"/>
                  </a:lnTo>
                  <a:lnTo>
                    <a:pt x="2308" y="2045"/>
                  </a:lnTo>
                  <a:lnTo>
                    <a:pt x="2281" y="2086"/>
                  </a:lnTo>
                  <a:lnTo>
                    <a:pt x="2253" y="2125"/>
                  </a:lnTo>
                  <a:lnTo>
                    <a:pt x="2221" y="2174"/>
                  </a:lnTo>
                  <a:lnTo>
                    <a:pt x="2192" y="2217"/>
                  </a:lnTo>
                  <a:lnTo>
                    <a:pt x="2168" y="2257"/>
                  </a:lnTo>
                  <a:lnTo>
                    <a:pt x="2149" y="2292"/>
                  </a:lnTo>
                  <a:lnTo>
                    <a:pt x="2136" y="2325"/>
                  </a:lnTo>
                  <a:lnTo>
                    <a:pt x="2127" y="2357"/>
                  </a:lnTo>
                  <a:lnTo>
                    <a:pt x="2124" y="2387"/>
                  </a:lnTo>
                  <a:lnTo>
                    <a:pt x="2120" y="2446"/>
                  </a:lnTo>
                  <a:lnTo>
                    <a:pt x="2108" y="2504"/>
                  </a:lnTo>
                  <a:lnTo>
                    <a:pt x="2090" y="2560"/>
                  </a:lnTo>
                  <a:lnTo>
                    <a:pt x="2062" y="2616"/>
                  </a:lnTo>
                  <a:lnTo>
                    <a:pt x="2029" y="2668"/>
                  </a:lnTo>
                  <a:lnTo>
                    <a:pt x="1988" y="2718"/>
                  </a:lnTo>
                  <a:lnTo>
                    <a:pt x="1940" y="2766"/>
                  </a:lnTo>
                  <a:lnTo>
                    <a:pt x="1886" y="2809"/>
                  </a:lnTo>
                  <a:lnTo>
                    <a:pt x="1884" y="2835"/>
                  </a:lnTo>
                  <a:lnTo>
                    <a:pt x="1883" y="2867"/>
                  </a:lnTo>
                  <a:lnTo>
                    <a:pt x="1880" y="2901"/>
                  </a:lnTo>
                  <a:lnTo>
                    <a:pt x="1879" y="2937"/>
                  </a:lnTo>
                  <a:lnTo>
                    <a:pt x="1876" y="2972"/>
                  </a:lnTo>
                  <a:lnTo>
                    <a:pt x="1875" y="3008"/>
                  </a:lnTo>
                  <a:lnTo>
                    <a:pt x="1872" y="3042"/>
                  </a:lnTo>
                  <a:lnTo>
                    <a:pt x="1871" y="3072"/>
                  </a:lnTo>
                  <a:lnTo>
                    <a:pt x="1870" y="3097"/>
                  </a:lnTo>
                  <a:lnTo>
                    <a:pt x="1868" y="3118"/>
                  </a:lnTo>
                  <a:lnTo>
                    <a:pt x="1868" y="3131"/>
                  </a:lnTo>
                  <a:lnTo>
                    <a:pt x="1867" y="3135"/>
                  </a:lnTo>
                  <a:lnTo>
                    <a:pt x="1867" y="3151"/>
                  </a:lnTo>
                  <a:lnTo>
                    <a:pt x="1864" y="3169"/>
                  </a:lnTo>
                  <a:lnTo>
                    <a:pt x="1859" y="3189"/>
                  </a:lnTo>
                  <a:lnTo>
                    <a:pt x="1853" y="3210"/>
                  </a:lnTo>
                  <a:lnTo>
                    <a:pt x="1842" y="3234"/>
                  </a:lnTo>
                  <a:lnTo>
                    <a:pt x="1829" y="3256"/>
                  </a:lnTo>
                  <a:lnTo>
                    <a:pt x="1811" y="3280"/>
                  </a:lnTo>
                  <a:lnTo>
                    <a:pt x="1790" y="3305"/>
                  </a:lnTo>
                  <a:lnTo>
                    <a:pt x="1764" y="3327"/>
                  </a:lnTo>
                  <a:lnTo>
                    <a:pt x="1732" y="3351"/>
                  </a:lnTo>
                  <a:lnTo>
                    <a:pt x="1695" y="3372"/>
                  </a:lnTo>
                  <a:lnTo>
                    <a:pt x="1652" y="3393"/>
                  </a:lnTo>
                  <a:lnTo>
                    <a:pt x="1602" y="3411"/>
                  </a:lnTo>
                  <a:lnTo>
                    <a:pt x="1573" y="3448"/>
                  </a:lnTo>
                  <a:lnTo>
                    <a:pt x="1537" y="3482"/>
                  </a:lnTo>
                  <a:lnTo>
                    <a:pt x="1497" y="3514"/>
                  </a:lnTo>
                  <a:lnTo>
                    <a:pt x="1470" y="3528"/>
                  </a:lnTo>
                  <a:lnTo>
                    <a:pt x="1439" y="3538"/>
                  </a:lnTo>
                  <a:lnTo>
                    <a:pt x="1407" y="3540"/>
                  </a:lnTo>
                  <a:lnTo>
                    <a:pt x="1158" y="3540"/>
                  </a:lnTo>
                  <a:lnTo>
                    <a:pt x="1126" y="3538"/>
                  </a:lnTo>
                  <a:lnTo>
                    <a:pt x="1096" y="3528"/>
                  </a:lnTo>
                  <a:lnTo>
                    <a:pt x="1068" y="3514"/>
                  </a:lnTo>
                  <a:lnTo>
                    <a:pt x="1028" y="3482"/>
                  </a:lnTo>
                  <a:lnTo>
                    <a:pt x="992" y="3448"/>
                  </a:lnTo>
                  <a:lnTo>
                    <a:pt x="963" y="3411"/>
                  </a:lnTo>
                  <a:lnTo>
                    <a:pt x="910" y="3390"/>
                  </a:lnTo>
                  <a:lnTo>
                    <a:pt x="865" y="3369"/>
                  </a:lnTo>
                  <a:lnTo>
                    <a:pt x="825" y="3346"/>
                  </a:lnTo>
                  <a:lnTo>
                    <a:pt x="794" y="3321"/>
                  </a:lnTo>
                  <a:lnTo>
                    <a:pt x="767" y="3296"/>
                  </a:lnTo>
                  <a:lnTo>
                    <a:pt x="746" y="3269"/>
                  </a:lnTo>
                  <a:lnTo>
                    <a:pt x="730" y="3244"/>
                  </a:lnTo>
                  <a:lnTo>
                    <a:pt x="717" y="3219"/>
                  </a:lnTo>
                  <a:lnTo>
                    <a:pt x="709" y="3196"/>
                  </a:lnTo>
                  <a:lnTo>
                    <a:pt x="702" y="3173"/>
                  </a:lnTo>
                  <a:lnTo>
                    <a:pt x="700" y="3154"/>
                  </a:lnTo>
                  <a:lnTo>
                    <a:pt x="698" y="3135"/>
                  </a:lnTo>
                  <a:lnTo>
                    <a:pt x="698" y="3135"/>
                  </a:lnTo>
                  <a:lnTo>
                    <a:pt x="698" y="3131"/>
                  </a:lnTo>
                  <a:lnTo>
                    <a:pt x="697" y="3118"/>
                  </a:lnTo>
                  <a:lnTo>
                    <a:pt x="696" y="3097"/>
                  </a:lnTo>
                  <a:lnTo>
                    <a:pt x="694" y="3072"/>
                  </a:lnTo>
                  <a:lnTo>
                    <a:pt x="693" y="3042"/>
                  </a:lnTo>
                  <a:lnTo>
                    <a:pt x="690" y="3008"/>
                  </a:lnTo>
                  <a:lnTo>
                    <a:pt x="689" y="2972"/>
                  </a:lnTo>
                  <a:lnTo>
                    <a:pt x="686" y="2937"/>
                  </a:lnTo>
                  <a:lnTo>
                    <a:pt x="685" y="2901"/>
                  </a:lnTo>
                  <a:lnTo>
                    <a:pt x="682" y="2867"/>
                  </a:lnTo>
                  <a:lnTo>
                    <a:pt x="681" y="2835"/>
                  </a:lnTo>
                  <a:lnTo>
                    <a:pt x="680" y="2809"/>
                  </a:lnTo>
                  <a:lnTo>
                    <a:pt x="625" y="2766"/>
                  </a:lnTo>
                  <a:lnTo>
                    <a:pt x="578" y="2718"/>
                  </a:lnTo>
                  <a:lnTo>
                    <a:pt x="537" y="2668"/>
                  </a:lnTo>
                  <a:lnTo>
                    <a:pt x="503" y="2616"/>
                  </a:lnTo>
                  <a:lnTo>
                    <a:pt x="476" y="2560"/>
                  </a:lnTo>
                  <a:lnTo>
                    <a:pt x="457" y="2504"/>
                  </a:lnTo>
                  <a:lnTo>
                    <a:pt x="445" y="2446"/>
                  </a:lnTo>
                  <a:lnTo>
                    <a:pt x="441" y="2387"/>
                  </a:lnTo>
                  <a:lnTo>
                    <a:pt x="439" y="2357"/>
                  </a:lnTo>
                  <a:lnTo>
                    <a:pt x="429" y="2325"/>
                  </a:lnTo>
                  <a:lnTo>
                    <a:pt x="416" y="2292"/>
                  </a:lnTo>
                  <a:lnTo>
                    <a:pt x="397" y="2257"/>
                  </a:lnTo>
                  <a:lnTo>
                    <a:pt x="374" y="2217"/>
                  </a:lnTo>
                  <a:lnTo>
                    <a:pt x="346" y="2174"/>
                  </a:lnTo>
                  <a:lnTo>
                    <a:pt x="313" y="2126"/>
                  </a:lnTo>
                  <a:lnTo>
                    <a:pt x="286" y="2087"/>
                  </a:lnTo>
                  <a:lnTo>
                    <a:pt x="258" y="2045"/>
                  </a:lnTo>
                  <a:lnTo>
                    <a:pt x="229" y="2001"/>
                  </a:lnTo>
                  <a:lnTo>
                    <a:pt x="201" y="1955"/>
                  </a:lnTo>
                  <a:lnTo>
                    <a:pt x="173" y="1907"/>
                  </a:lnTo>
                  <a:lnTo>
                    <a:pt x="146" y="1854"/>
                  </a:lnTo>
                  <a:lnTo>
                    <a:pt x="119" y="1800"/>
                  </a:lnTo>
                  <a:lnTo>
                    <a:pt x="95" y="1742"/>
                  </a:lnTo>
                  <a:lnTo>
                    <a:pt x="71" y="1681"/>
                  </a:lnTo>
                  <a:lnTo>
                    <a:pt x="52" y="1616"/>
                  </a:lnTo>
                  <a:lnTo>
                    <a:pt x="34" y="1548"/>
                  </a:lnTo>
                  <a:lnTo>
                    <a:pt x="20" y="1474"/>
                  </a:lnTo>
                  <a:lnTo>
                    <a:pt x="9" y="1398"/>
                  </a:lnTo>
                  <a:lnTo>
                    <a:pt x="3" y="1316"/>
                  </a:lnTo>
                  <a:lnTo>
                    <a:pt x="0" y="1231"/>
                  </a:lnTo>
                  <a:lnTo>
                    <a:pt x="4" y="1130"/>
                  </a:lnTo>
                  <a:lnTo>
                    <a:pt x="17" y="1031"/>
                  </a:lnTo>
                  <a:lnTo>
                    <a:pt x="37" y="935"/>
                  </a:lnTo>
                  <a:lnTo>
                    <a:pt x="66" y="843"/>
                  </a:lnTo>
                  <a:lnTo>
                    <a:pt x="101" y="752"/>
                  </a:lnTo>
                  <a:lnTo>
                    <a:pt x="143" y="665"/>
                  </a:lnTo>
                  <a:lnTo>
                    <a:pt x="192" y="582"/>
                  </a:lnTo>
                  <a:lnTo>
                    <a:pt x="248" y="505"/>
                  </a:lnTo>
                  <a:lnTo>
                    <a:pt x="310" y="430"/>
                  </a:lnTo>
                  <a:lnTo>
                    <a:pt x="376" y="361"/>
                  </a:lnTo>
                  <a:lnTo>
                    <a:pt x="449" y="297"/>
                  </a:lnTo>
                  <a:lnTo>
                    <a:pt x="526" y="238"/>
                  </a:lnTo>
                  <a:lnTo>
                    <a:pt x="608" y="185"/>
                  </a:lnTo>
                  <a:lnTo>
                    <a:pt x="694" y="138"/>
                  </a:lnTo>
                  <a:lnTo>
                    <a:pt x="784" y="97"/>
                  </a:lnTo>
                  <a:lnTo>
                    <a:pt x="878" y="63"/>
                  </a:lnTo>
                  <a:lnTo>
                    <a:pt x="975" y="37"/>
                  </a:lnTo>
                  <a:lnTo>
                    <a:pt x="1075" y="17"/>
                  </a:lnTo>
                  <a:lnTo>
                    <a:pt x="1178" y="4"/>
                  </a:lnTo>
                  <a:lnTo>
                    <a:pt x="128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xmlns="" id="{C9CCE2E3-0228-4089-AB3C-FE03E0C1F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1001"/>
              <a:ext cx="41" cy="100"/>
            </a:xfrm>
            <a:custGeom>
              <a:avLst/>
              <a:gdLst>
                <a:gd name="T0" fmla="*/ 81 w 162"/>
                <a:gd name="T1" fmla="*/ 0 h 401"/>
                <a:gd name="T2" fmla="*/ 81 w 162"/>
                <a:gd name="T3" fmla="*/ 0 h 401"/>
                <a:gd name="T4" fmla="*/ 102 w 162"/>
                <a:gd name="T5" fmla="*/ 2 h 401"/>
                <a:gd name="T6" fmla="*/ 122 w 162"/>
                <a:gd name="T7" fmla="*/ 10 h 401"/>
                <a:gd name="T8" fmla="*/ 138 w 162"/>
                <a:gd name="T9" fmla="*/ 23 h 401"/>
                <a:gd name="T10" fmla="*/ 151 w 162"/>
                <a:gd name="T11" fmla="*/ 39 h 401"/>
                <a:gd name="T12" fmla="*/ 159 w 162"/>
                <a:gd name="T13" fmla="*/ 59 h 401"/>
                <a:gd name="T14" fmla="*/ 162 w 162"/>
                <a:gd name="T15" fmla="*/ 80 h 401"/>
                <a:gd name="T16" fmla="*/ 162 w 162"/>
                <a:gd name="T17" fmla="*/ 321 h 401"/>
                <a:gd name="T18" fmla="*/ 159 w 162"/>
                <a:gd name="T19" fmla="*/ 343 h 401"/>
                <a:gd name="T20" fmla="*/ 151 w 162"/>
                <a:gd name="T21" fmla="*/ 361 h 401"/>
                <a:gd name="T22" fmla="*/ 138 w 162"/>
                <a:gd name="T23" fmla="*/ 378 h 401"/>
                <a:gd name="T24" fmla="*/ 122 w 162"/>
                <a:gd name="T25" fmla="*/ 390 h 401"/>
                <a:gd name="T26" fmla="*/ 102 w 162"/>
                <a:gd name="T27" fmla="*/ 398 h 401"/>
                <a:gd name="T28" fmla="*/ 81 w 162"/>
                <a:gd name="T29" fmla="*/ 401 h 401"/>
                <a:gd name="T30" fmla="*/ 59 w 162"/>
                <a:gd name="T31" fmla="*/ 398 h 401"/>
                <a:gd name="T32" fmla="*/ 40 w 162"/>
                <a:gd name="T33" fmla="*/ 390 h 401"/>
                <a:gd name="T34" fmla="*/ 24 w 162"/>
                <a:gd name="T35" fmla="*/ 378 h 401"/>
                <a:gd name="T36" fmla="*/ 10 w 162"/>
                <a:gd name="T37" fmla="*/ 361 h 401"/>
                <a:gd name="T38" fmla="*/ 2 w 162"/>
                <a:gd name="T39" fmla="*/ 343 h 401"/>
                <a:gd name="T40" fmla="*/ 0 w 162"/>
                <a:gd name="T41" fmla="*/ 321 h 401"/>
                <a:gd name="T42" fmla="*/ 0 w 162"/>
                <a:gd name="T43" fmla="*/ 80 h 401"/>
                <a:gd name="T44" fmla="*/ 2 w 162"/>
                <a:gd name="T45" fmla="*/ 59 h 401"/>
                <a:gd name="T46" fmla="*/ 10 w 162"/>
                <a:gd name="T47" fmla="*/ 39 h 401"/>
                <a:gd name="T48" fmla="*/ 24 w 162"/>
                <a:gd name="T49" fmla="*/ 23 h 401"/>
                <a:gd name="T50" fmla="*/ 40 w 162"/>
                <a:gd name="T51" fmla="*/ 10 h 401"/>
                <a:gd name="T52" fmla="*/ 59 w 162"/>
                <a:gd name="T53" fmla="*/ 2 h 401"/>
                <a:gd name="T54" fmla="*/ 81 w 162"/>
                <a:gd name="T5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" h="401">
                  <a:moveTo>
                    <a:pt x="81" y="0"/>
                  </a:moveTo>
                  <a:lnTo>
                    <a:pt x="81" y="0"/>
                  </a:lnTo>
                  <a:lnTo>
                    <a:pt x="102" y="2"/>
                  </a:lnTo>
                  <a:lnTo>
                    <a:pt x="122" y="10"/>
                  </a:lnTo>
                  <a:lnTo>
                    <a:pt x="138" y="23"/>
                  </a:lnTo>
                  <a:lnTo>
                    <a:pt x="151" y="39"/>
                  </a:lnTo>
                  <a:lnTo>
                    <a:pt x="159" y="59"/>
                  </a:lnTo>
                  <a:lnTo>
                    <a:pt x="162" y="80"/>
                  </a:lnTo>
                  <a:lnTo>
                    <a:pt x="162" y="321"/>
                  </a:lnTo>
                  <a:lnTo>
                    <a:pt x="159" y="343"/>
                  </a:lnTo>
                  <a:lnTo>
                    <a:pt x="151" y="361"/>
                  </a:lnTo>
                  <a:lnTo>
                    <a:pt x="138" y="378"/>
                  </a:lnTo>
                  <a:lnTo>
                    <a:pt x="122" y="390"/>
                  </a:lnTo>
                  <a:lnTo>
                    <a:pt x="102" y="398"/>
                  </a:lnTo>
                  <a:lnTo>
                    <a:pt x="81" y="401"/>
                  </a:lnTo>
                  <a:lnTo>
                    <a:pt x="59" y="398"/>
                  </a:lnTo>
                  <a:lnTo>
                    <a:pt x="40" y="390"/>
                  </a:lnTo>
                  <a:lnTo>
                    <a:pt x="24" y="378"/>
                  </a:lnTo>
                  <a:lnTo>
                    <a:pt x="10" y="361"/>
                  </a:lnTo>
                  <a:lnTo>
                    <a:pt x="2" y="343"/>
                  </a:lnTo>
                  <a:lnTo>
                    <a:pt x="0" y="321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0" y="39"/>
                  </a:lnTo>
                  <a:lnTo>
                    <a:pt x="24" y="23"/>
                  </a:lnTo>
                  <a:lnTo>
                    <a:pt x="40" y="10"/>
                  </a:lnTo>
                  <a:lnTo>
                    <a:pt x="59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xmlns="" id="{A9B755CE-3A5A-402B-B1DC-5DE780A23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062"/>
              <a:ext cx="71" cy="92"/>
            </a:xfrm>
            <a:custGeom>
              <a:avLst/>
              <a:gdLst>
                <a:gd name="T0" fmla="*/ 81 w 283"/>
                <a:gd name="T1" fmla="*/ 0 h 371"/>
                <a:gd name="T2" fmla="*/ 102 w 283"/>
                <a:gd name="T3" fmla="*/ 2 h 371"/>
                <a:gd name="T4" fmla="*/ 120 w 283"/>
                <a:gd name="T5" fmla="*/ 10 h 371"/>
                <a:gd name="T6" fmla="*/ 138 w 283"/>
                <a:gd name="T7" fmla="*/ 23 h 371"/>
                <a:gd name="T8" fmla="*/ 151 w 283"/>
                <a:gd name="T9" fmla="*/ 40 h 371"/>
                <a:gd name="T10" fmla="*/ 273 w 283"/>
                <a:gd name="T11" fmla="*/ 250 h 371"/>
                <a:gd name="T12" fmla="*/ 281 w 283"/>
                <a:gd name="T13" fmla="*/ 269 h 371"/>
                <a:gd name="T14" fmla="*/ 283 w 283"/>
                <a:gd name="T15" fmla="*/ 290 h 371"/>
                <a:gd name="T16" fmla="*/ 281 w 283"/>
                <a:gd name="T17" fmla="*/ 310 h 371"/>
                <a:gd name="T18" fmla="*/ 273 w 283"/>
                <a:gd name="T19" fmla="*/ 330 h 371"/>
                <a:gd name="T20" fmla="*/ 261 w 283"/>
                <a:gd name="T21" fmla="*/ 347 h 371"/>
                <a:gd name="T22" fmla="*/ 244 w 283"/>
                <a:gd name="T23" fmla="*/ 360 h 371"/>
                <a:gd name="T24" fmla="*/ 224 w 283"/>
                <a:gd name="T25" fmla="*/ 368 h 371"/>
                <a:gd name="T26" fmla="*/ 203 w 283"/>
                <a:gd name="T27" fmla="*/ 371 h 371"/>
                <a:gd name="T28" fmla="*/ 181 w 283"/>
                <a:gd name="T29" fmla="*/ 368 h 371"/>
                <a:gd name="T30" fmla="*/ 163 w 283"/>
                <a:gd name="T31" fmla="*/ 360 h 371"/>
                <a:gd name="T32" fmla="*/ 146 w 283"/>
                <a:gd name="T33" fmla="*/ 347 h 371"/>
                <a:gd name="T34" fmla="*/ 132 w 283"/>
                <a:gd name="T35" fmla="*/ 330 h 371"/>
                <a:gd name="T36" fmla="*/ 10 w 283"/>
                <a:gd name="T37" fmla="*/ 121 h 371"/>
                <a:gd name="T38" fmla="*/ 2 w 283"/>
                <a:gd name="T39" fmla="*/ 101 h 371"/>
                <a:gd name="T40" fmla="*/ 0 w 283"/>
                <a:gd name="T41" fmla="*/ 80 h 371"/>
                <a:gd name="T42" fmla="*/ 2 w 283"/>
                <a:gd name="T43" fmla="*/ 60 h 371"/>
                <a:gd name="T44" fmla="*/ 10 w 283"/>
                <a:gd name="T45" fmla="*/ 40 h 371"/>
                <a:gd name="T46" fmla="*/ 24 w 283"/>
                <a:gd name="T47" fmla="*/ 25 h 371"/>
                <a:gd name="T48" fmla="*/ 40 w 283"/>
                <a:gd name="T49" fmla="*/ 12 h 371"/>
                <a:gd name="T50" fmla="*/ 61 w 283"/>
                <a:gd name="T51" fmla="*/ 2 h 371"/>
                <a:gd name="T52" fmla="*/ 81 w 283"/>
                <a:gd name="T5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3" h="371">
                  <a:moveTo>
                    <a:pt x="81" y="0"/>
                  </a:moveTo>
                  <a:lnTo>
                    <a:pt x="102" y="2"/>
                  </a:lnTo>
                  <a:lnTo>
                    <a:pt x="120" y="10"/>
                  </a:lnTo>
                  <a:lnTo>
                    <a:pt x="138" y="23"/>
                  </a:lnTo>
                  <a:lnTo>
                    <a:pt x="151" y="40"/>
                  </a:lnTo>
                  <a:lnTo>
                    <a:pt x="273" y="250"/>
                  </a:lnTo>
                  <a:lnTo>
                    <a:pt x="281" y="269"/>
                  </a:lnTo>
                  <a:lnTo>
                    <a:pt x="283" y="290"/>
                  </a:lnTo>
                  <a:lnTo>
                    <a:pt x="281" y="310"/>
                  </a:lnTo>
                  <a:lnTo>
                    <a:pt x="273" y="330"/>
                  </a:lnTo>
                  <a:lnTo>
                    <a:pt x="261" y="347"/>
                  </a:lnTo>
                  <a:lnTo>
                    <a:pt x="244" y="360"/>
                  </a:lnTo>
                  <a:lnTo>
                    <a:pt x="224" y="368"/>
                  </a:lnTo>
                  <a:lnTo>
                    <a:pt x="203" y="371"/>
                  </a:lnTo>
                  <a:lnTo>
                    <a:pt x="181" y="368"/>
                  </a:lnTo>
                  <a:lnTo>
                    <a:pt x="163" y="360"/>
                  </a:lnTo>
                  <a:lnTo>
                    <a:pt x="146" y="347"/>
                  </a:lnTo>
                  <a:lnTo>
                    <a:pt x="132" y="330"/>
                  </a:lnTo>
                  <a:lnTo>
                    <a:pt x="10" y="121"/>
                  </a:lnTo>
                  <a:lnTo>
                    <a:pt x="2" y="101"/>
                  </a:lnTo>
                  <a:lnTo>
                    <a:pt x="0" y="80"/>
                  </a:lnTo>
                  <a:lnTo>
                    <a:pt x="2" y="60"/>
                  </a:lnTo>
                  <a:lnTo>
                    <a:pt x="10" y="40"/>
                  </a:lnTo>
                  <a:lnTo>
                    <a:pt x="24" y="25"/>
                  </a:lnTo>
                  <a:lnTo>
                    <a:pt x="40" y="12"/>
                  </a:lnTo>
                  <a:lnTo>
                    <a:pt x="61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xmlns="" id="{16043F7F-62BA-4042-8CAD-7555E7A93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1228"/>
              <a:ext cx="93" cy="70"/>
            </a:xfrm>
            <a:custGeom>
              <a:avLst/>
              <a:gdLst>
                <a:gd name="T0" fmla="*/ 81 w 372"/>
                <a:gd name="T1" fmla="*/ 0 h 281"/>
                <a:gd name="T2" fmla="*/ 101 w 372"/>
                <a:gd name="T3" fmla="*/ 2 h 281"/>
                <a:gd name="T4" fmla="*/ 122 w 372"/>
                <a:gd name="T5" fmla="*/ 10 h 281"/>
                <a:gd name="T6" fmla="*/ 332 w 372"/>
                <a:gd name="T7" fmla="*/ 130 h 281"/>
                <a:gd name="T8" fmla="*/ 350 w 372"/>
                <a:gd name="T9" fmla="*/ 145 h 281"/>
                <a:gd name="T10" fmla="*/ 362 w 372"/>
                <a:gd name="T11" fmla="*/ 160 h 281"/>
                <a:gd name="T12" fmla="*/ 370 w 372"/>
                <a:gd name="T13" fmla="*/ 180 h 281"/>
                <a:gd name="T14" fmla="*/ 372 w 372"/>
                <a:gd name="T15" fmla="*/ 200 h 281"/>
                <a:gd name="T16" fmla="*/ 370 w 372"/>
                <a:gd name="T17" fmla="*/ 221 h 281"/>
                <a:gd name="T18" fmla="*/ 362 w 372"/>
                <a:gd name="T19" fmla="*/ 241 h 281"/>
                <a:gd name="T20" fmla="*/ 348 w 372"/>
                <a:gd name="T21" fmla="*/ 258 h 281"/>
                <a:gd name="T22" fmla="*/ 331 w 372"/>
                <a:gd name="T23" fmla="*/ 271 h 281"/>
                <a:gd name="T24" fmla="*/ 311 w 372"/>
                <a:gd name="T25" fmla="*/ 279 h 281"/>
                <a:gd name="T26" fmla="*/ 291 w 372"/>
                <a:gd name="T27" fmla="*/ 281 h 281"/>
                <a:gd name="T28" fmla="*/ 270 w 372"/>
                <a:gd name="T29" fmla="*/ 279 h 281"/>
                <a:gd name="T30" fmla="*/ 250 w 372"/>
                <a:gd name="T31" fmla="*/ 269 h 281"/>
                <a:gd name="T32" fmla="*/ 40 w 372"/>
                <a:gd name="T33" fmla="*/ 150 h 281"/>
                <a:gd name="T34" fmla="*/ 22 w 372"/>
                <a:gd name="T35" fmla="*/ 137 h 281"/>
                <a:gd name="T36" fmla="*/ 10 w 372"/>
                <a:gd name="T37" fmla="*/ 120 h 281"/>
                <a:gd name="T38" fmla="*/ 2 w 372"/>
                <a:gd name="T39" fmla="*/ 101 h 281"/>
                <a:gd name="T40" fmla="*/ 0 w 372"/>
                <a:gd name="T41" fmla="*/ 80 h 281"/>
                <a:gd name="T42" fmla="*/ 2 w 372"/>
                <a:gd name="T43" fmla="*/ 59 h 281"/>
                <a:gd name="T44" fmla="*/ 10 w 372"/>
                <a:gd name="T45" fmla="*/ 39 h 281"/>
                <a:gd name="T46" fmla="*/ 24 w 372"/>
                <a:gd name="T47" fmla="*/ 22 h 281"/>
                <a:gd name="T48" fmla="*/ 41 w 372"/>
                <a:gd name="T49" fmla="*/ 10 h 281"/>
                <a:gd name="T50" fmla="*/ 59 w 372"/>
                <a:gd name="T51" fmla="*/ 2 h 281"/>
                <a:gd name="T52" fmla="*/ 81 w 372"/>
                <a:gd name="T5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281">
                  <a:moveTo>
                    <a:pt x="81" y="0"/>
                  </a:moveTo>
                  <a:lnTo>
                    <a:pt x="101" y="2"/>
                  </a:lnTo>
                  <a:lnTo>
                    <a:pt x="122" y="10"/>
                  </a:lnTo>
                  <a:lnTo>
                    <a:pt x="332" y="130"/>
                  </a:lnTo>
                  <a:lnTo>
                    <a:pt x="350" y="145"/>
                  </a:lnTo>
                  <a:lnTo>
                    <a:pt x="362" y="160"/>
                  </a:lnTo>
                  <a:lnTo>
                    <a:pt x="370" y="180"/>
                  </a:lnTo>
                  <a:lnTo>
                    <a:pt x="372" y="200"/>
                  </a:lnTo>
                  <a:lnTo>
                    <a:pt x="370" y="221"/>
                  </a:lnTo>
                  <a:lnTo>
                    <a:pt x="362" y="241"/>
                  </a:lnTo>
                  <a:lnTo>
                    <a:pt x="348" y="258"/>
                  </a:lnTo>
                  <a:lnTo>
                    <a:pt x="331" y="271"/>
                  </a:lnTo>
                  <a:lnTo>
                    <a:pt x="311" y="279"/>
                  </a:lnTo>
                  <a:lnTo>
                    <a:pt x="291" y="281"/>
                  </a:lnTo>
                  <a:lnTo>
                    <a:pt x="270" y="279"/>
                  </a:lnTo>
                  <a:lnTo>
                    <a:pt x="250" y="269"/>
                  </a:lnTo>
                  <a:lnTo>
                    <a:pt x="40" y="150"/>
                  </a:lnTo>
                  <a:lnTo>
                    <a:pt x="22" y="137"/>
                  </a:lnTo>
                  <a:lnTo>
                    <a:pt x="10" y="120"/>
                  </a:lnTo>
                  <a:lnTo>
                    <a:pt x="2" y="101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0" y="39"/>
                  </a:lnTo>
                  <a:lnTo>
                    <a:pt x="24" y="22"/>
                  </a:lnTo>
                  <a:lnTo>
                    <a:pt x="41" y="10"/>
                  </a:lnTo>
                  <a:lnTo>
                    <a:pt x="59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xmlns="" id="{E3E6321E-0AAC-4A8A-AC59-CED5803F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" y="1454"/>
              <a:ext cx="101" cy="40"/>
            </a:xfrm>
            <a:custGeom>
              <a:avLst/>
              <a:gdLst>
                <a:gd name="T0" fmla="*/ 81 w 405"/>
                <a:gd name="T1" fmla="*/ 0 h 161"/>
                <a:gd name="T2" fmla="*/ 324 w 405"/>
                <a:gd name="T3" fmla="*/ 0 h 161"/>
                <a:gd name="T4" fmla="*/ 346 w 405"/>
                <a:gd name="T5" fmla="*/ 4 h 161"/>
                <a:gd name="T6" fmla="*/ 365 w 405"/>
                <a:gd name="T7" fmla="*/ 12 h 161"/>
                <a:gd name="T8" fmla="*/ 381 w 405"/>
                <a:gd name="T9" fmla="*/ 23 h 161"/>
                <a:gd name="T10" fmla="*/ 395 w 405"/>
                <a:gd name="T11" fmla="*/ 40 h 161"/>
                <a:gd name="T12" fmla="*/ 403 w 405"/>
                <a:gd name="T13" fmla="*/ 59 h 161"/>
                <a:gd name="T14" fmla="*/ 405 w 405"/>
                <a:gd name="T15" fmla="*/ 81 h 161"/>
                <a:gd name="T16" fmla="*/ 403 w 405"/>
                <a:gd name="T17" fmla="*/ 102 h 161"/>
                <a:gd name="T18" fmla="*/ 395 w 405"/>
                <a:gd name="T19" fmla="*/ 121 h 161"/>
                <a:gd name="T20" fmla="*/ 381 w 405"/>
                <a:gd name="T21" fmla="*/ 138 h 161"/>
                <a:gd name="T22" fmla="*/ 365 w 405"/>
                <a:gd name="T23" fmla="*/ 150 h 161"/>
                <a:gd name="T24" fmla="*/ 346 w 405"/>
                <a:gd name="T25" fmla="*/ 159 h 161"/>
                <a:gd name="T26" fmla="*/ 324 w 405"/>
                <a:gd name="T27" fmla="*/ 161 h 161"/>
                <a:gd name="T28" fmla="*/ 81 w 405"/>
                <a:gd name="T29" fmla="*/ 161 h 161"/>
                <a:gd name="T30" fmla="*/ 59 w 405"/>
                <a:gd name="T31" fmla="*/ 159 h 161"/>
                <a:gd name="T32" fmla="*/ 41 w 405"/>
                <a:gd name="T33" fmla="*/ 150 h 161"/>
                <a:gd name="T34" fmla="*/ 24 w 405"/>
                <a:gd name="T35" fmla="*/ 138 h 161"/>
                <a:gd name="T36" fmla="*/ 12 w 405"/>
                <a:gd name="T37" fmla="*/ 121 h 161"/>
                <a:gd name="T38" fmla="*/ 2 w 405"/>
                <a:gd name="T39" fmla="*/ 102 h 161"/>
                <a:gd name="T40" fmla="*/ 0 w 405"/>
                <a:gd name="T41" fmla="*/ 81 h 161"/>
                <a:gd name="T42" fmla="*/ 2 w 405"/>
                <a:gd name="T43" fmla="*/ 59 h 161"/>
                <a:gd name="T44" fmla="*/ 12 w 405"/>
                <a:gd name="T45" fmla="*/ 40 h 161"/>
                <a:gd name="T46" fmla="*/ 24 w 405"/>
                <a:gd name="T47" fmla="*/ 23 h 161"/>
                <a:gd name="T48" fmla="*/ 41 w 405"/>
                <a:gd name="T49" fmla="*/ 12 h 161"/>
                <a:gd name="T50" fmla="*/ 59 w 405"/>
                <a:gd name="T51" fmla="*/ 4 h 161"/>
                <a:gd name="T52" fmla="*/ 81 w 405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5" h="161">
                  <a:moveTo>
                    <a:pt x="81" y="0"/>
                  </a:moveTo>
                  <a:lnTo>
                    <a:pt x="324" y="0"/>
                  </a:lnTo>
                  <a:lnTo>
                    <a:pt x="346" y="4"/>
                  </a:lnTo>
                  <a:lnTo>
                    <a:pt x="365" y="12"/>
                  </a:lnTo>
                  <a:lnTo>
                    <a:pt x="381" y="23"/>
                  </a:lnTo>
                  <a:lnTo>
                    <a:pt x="395" y="40"/>
                  </a:lnTo>
                  <a:lnTo>
                    <a:pt x="403" y="59"/>
                  </a:lnTo>
                  <a:lnTo>
                    <a:pt x="405" y="81"/>
                  </a:lnTo>
                  <a:lnTo>
                    <a:pt x="403" y="102"/>
                  </a:lnTo>
                  <a:lnTo>
                    <a:pt x="395" y="121"/>
                  </a:lnTo>
                  <a:lnTo>
                    <a:pt x="381" y="138"/>
                  </a:lnTo>
                  <a:lnTo>
                    <a:pt x="365" y="150"/>
                  </a:lnTo>
                  <a:lnTo>
                    <a:pt x="346" y="159"/>
                  </a:lnTo>
                  <a:lnTo>
                    <a:pt x="324" y="161"/>
                  </a:lnTo>
                  <a:lnTo>
                    <a:pt x="81" y="161"/>
                  </a:lnTo>
                  <a:lnTo>
                    <a:pt x="59" y="159"/>
                  </a:lnTo>
                  <a:lnTo>
                    <a:pt x="41" y="150"/>
                  </a:lnTo>
                  <a:lnTo>
                    <a:pt x="24" y="138"/>
                  </a:lnTo>
                  <a:lnTo>
                    <a:pt x="12" y="121"/>
                  </a:lnTo>
                  <a:lnTo>
                    <a:pt x="2" y="102"/>
                  </a:lnTo>
                  <a:lnTo>
                    <a:pt x="0" y="81"/>
                  </a:lnTo>
                  <a:lnTo>
                    <a:pt x="2" y="59"/>
                  </a:lnTo>
                  <a:lnTo>
                    <a:pt x="12" y="40"/>
                  </a:lnTo>
                  <a:lnTo>
                    <a:pt x="24" y="23"/>
                  </a:lnTo>
                  <a:lnTo>
                    <a:pt x="41" y="12"/>
                  </a:lnTo>
                  <a:lnTo>
                    <a:pt x="59" y="4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xmlns="" id="{783416ED-5BA5-4B41-90BE-81917D39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1650"/>
              <a:ext cx="93" cy="71"/>
            </a:xfrm>
            <a:custGeom>
              <a:avLst/>
              <a:gdLst>
                <a:gd name="T0" fmla="*/ 291 w 372"/>
                <a:gd name="T1" fmla="*/ 0 h 283"/>
                <a:gd name="T2" fmla="*/ 313 w 372"/>
                <a:gd name="T3" fmla="*/ 4 h 283"/>
                <a:gd name="T4" fmla="*/ 331 w 372"/>
                <a:gd name="T5" fmla="*/ 10 h 283"/>
                <a:gd name="T6" fmla="*/ 348 w 372"/>
                <a:gd name="T7" fmla="*/ 23 h 283"/>
                <a:gd name="T8" fmla="*/ 362 w 372"/>
                <a:gd name="T9" fmla="*/ 41 h 283"/>
                <a:gd name="T10" fmla="*/ 370 w 372"/>
                <a:gd name="T11" fmla="*/ 60 h 283"/>
                <a:gd name="T12" fmla="*/ 372 w 372"/>
                <a:gd name="T13" fmla="*/ 81 h 283"/>
                <a:gd name="T14" fmla="*/ 370 w 372"/>
                <a:gd name="T15" fmla="*/ 101 h 283"/>
                <a:gd name="T16" fmla="*/ 362 w 372"/>
                <a:gd name="T17" fmla="*/ 121 h 283"/>
                <a:gd name="T18" fmla="*/ 348 w 372"/>
                <a:gd name="T19" fmla="*/ 138 h 283"/>
                <a:gd name="T20" fmla="*/ 332 w 372"/>
                <a:gd name="T21" fmla="*/ 151 h 283"/>
                <a:gd name="T22" fmla="*/ 122 w 372"/>
                <a:gd name="T23" fmla="*/ 271 h 283"/>
                <a:gd name="T24" fmla="*/ 102 w 372"/>
                <a:gd name="T25" fmla="*/ 279 h 283"/>
                <a:gd name="T26" fmla="*/ 81 w 372"/>
                <a:gd name="T27" fmla="*/ 283 h 283"/>
                <a:gd name="T28" fmla="*/ 59 w 372"/>
                <a:gd name="T29" fmla="*/ 279 h 283"/>
                <a:gd name="T30" fmla="*/ 41 w 372"/>
                <a:gd name="T31" fmla="*/ 272 h 283"/>
                <a:gd name="T32" fmla="*/ 24 w 372"/>
                <a:gd name="T33" fmla="*/ 259 h 283"/>
                <a:gd name="T34" fmla="*/ 10 w 372"/>
                <a:gd name="T35" fmla="*/ 242 h 283"/>
                <a:gd name="T36" fmla="*/ 2 w 372"/>
                <a:gd name="T37" fmla="*/ 222 h 283"/>
                <a:gd name="T38" fmla="*/ 0 w 372"/>
                <a:gd name="T39" fmla="*/ 201 h 283"/>
                <a:gd name="T40" fmla="*/ 2 w 372"/>
                <a:gd name="T41" fmla="*/ 181 h 283"/>
                <a:gd name="T42" fmla="*/ 10 w 372"/>
                <a:gd name="T43" fmla="*/ 162 h 283"/>
                <a:gd name="T44" fmla="*/ 22 w 372"/>
                <a:gd name="T45" fmla="*/ 146 h 283"/>
                <a:gd name="T46" fmla="*/ 40 w 372"/>
                <a:gd name="T47" fmla="*/ 133 h 283"/>
                <a:gd name="T48" fmla="*/ 250 w 372"/>
                <a:gd name="T49" fmla="*/ 12 h 283"/>
                <a:gd name="T50" fmla="*/ 272 w 372"/>
                <a:gd name="T51" fmla="*/ 2 h 283"/>
                <a:gd name="T52" fmla="*/ 291 w 372"/>
                <a:gd name="T5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283">
                  <a:moveTo>
                    <a:pt x="291" y="0"/>
                  </a:moveTo>
                  <a:lnTo>
                    <a:pt x="313" y="4"/>
                  </a:lnTo>
                  <a:lnTo>
                    <a:pt x="331" y="10"/>
                  </a:lnTo>
                  <a:lnTo>
                    <a:pt x="348" y="23"/>
                  </a:lnTo>
                  <a:lnTo>
                    <a:pt x="362" y="41"/>
                  </a:lnTo>
                  <a:lnTo>
                    <a:pt x="370" y="60"/>
                  </a:lnTo>
                  <a:lnTo>
                    <a:pt x="372" y="81"/>
                  </a:lnTo>
                  <a:lnTo>
                    <a:pt x="370" y="101"/>
                  </a:lnTo>
                  <a:lnTo>
                    <a:pt x="362" y="121"/>
                  </a:lnTo>
                  <a:lnTo>
                    <a:pt x="348" y="138"/>
                  </a:lnTo>
                  <a:lnTo>
                    <a:pt x="332" y="151"/>
                  </a:lnTo>
                  <a:lnTo>
                    <a:pt x="122" y="271"/>
                  </a:lnTo>
                  <a:lnTo>
                    <a:pt x="102" y="279"/>
                  </a:lnTo>
                  <a:lnTo>
                    <a:pt x="81" y="283"/>
                  </a:lnTo>
                  <a:lnTo>
                    <a:pt x="59" y="279"/>
                  </a:lnTo>
                  <a:lnTo>
                    <a:pt x="41" y="272"/>
                  </a:lnTo>
                  <a:lnTo>
                    <a:pt x="24" y="259"/>
                  </a:lnTo>
                  <a:lnTo>
                    <a:pt x="10" y="242"/>
                  </a:lnTo>
                  <a:lnTo>
                    <a:pt x="2" y="222"/>
                  </a:lnTo>
                  <a:lnTo>
                    <a:pt x="0" y="201"/>
                  </a:lnTo>
                  <a:lnTo>
                    <a:pt x="2" y="181"/>
                  </a:lnTo>
                  <a:lnTo>
                    <a:pt x="10" y="162"/>
                  </a:lnTo>
                  <a:lnTo>
                    <a:pt x="22" y="146"/>
                  </a:lnTo>
                  <a:lnTo>
                    <a:pt x="40" y="133"/>
                  </a:lnTo>
                  <a:lnTo>
                    <a:pt x="250" y="12"/>
                  </a:lnTo>
                  <a:lnTo>
                    <a:pt x="272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xmlns="" id="{00514469-1A71-4A20-817B-9CE6EC07C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650"/>
              <a:ext cx="93" cy="71"/>
            </a:xfrm>
            <a:custGeom>
              <a:avLst/>
              <a:gdLst>
                <a:gd name="T0" fmla="*/ 81 w 373"/>
                <a:gd name="T1" fmla="*/ 0 h 283"/>
                <a:gd name="T2" fmla="*/ 102 w 373"/>
                <a:gd name="T3" fmla="*/ 2 h 283"/>
                <a:gd name="T4" fmla="*/ 122 w 373"/>
                <a:gd name="T5" fmla="*/ 12 h 283"/>
                <a:gd name="T6" fmla="*/ 333 w 373"/>
                <a:gd name="T7" fmla="*/ 133 h 283"/>
                <a:gd name="T8" fmla="*/ 350 w 373"/>
                <a:gd name="T9" fmla="*/ 146 h 283"/>
                <a:gd name="T10" fmla="*/ 362 w 373"/>
                <a:gd name="T11" fmla="*/ 162 h 283"/>
                <a:gd name="T12" fmla="*/ 370 w 373"/>
                <a:gd name="T13" fmla="*/ 181 h 283"/>
                <a:gd name="T14" fmla="*/ 373 w 373"/>
                <a:gd name="T15" fmla="*/ 201 h 283"/>
                <a:gd name="T16" fmla="*/ 370 w 373"/>
                <a:gd name="T17" fmla="*/ 222 h 283"/>
                <a:gd name="T18" fmla="*/ 362 w 373"/>
                <a:gd name="T19" fmla="*/ 242 h 283"/>
                <a:gd name="T20" fmla="*/ 349 w 373"/>
                <a:gd name="T21" fmla="*/ 259 h 283"/>
                <a:gd name="T22" fmla="*/ 331 w 373"/>
                <a:gd name="T23" fmla="*/ 272 h 283"/>
                <a:gd name="T24" fmla="*/ 313 w 373"/>
                <a:gd name="T25" fmla="*/ 279 h 283"/>
                <a:gd name="T26" fmla="*/ 292 w 373"/>
                <a:gd name="T27" fmla="*/ 283 h 283"/>
                <a:gd name="T28" fmla="*/ 270 w 373"/>
                <a:gd name="T29" fmla="*/ 279 h 283"/>
                <a:gd name="T30" fmla="*/ 251 w 373"/>
                <a:gd name="T31" fmla="*/ 271 h 283"/>
                <a:gd name="T32" fmla="*/ 40 w 373"/>
                <a:gd name="T33" fmla="*/ 151 h 283"/>
                <a:gd name="T34" fmla="*/ 24 w 373"/>
                <a:gd name="T35" fmla="*/ 138 h 283"/>
                <a:gd name="T36" fmla="*/ 11 w 373"/>
                <a:gd name="T37" fmla="*/ 121 h 283"/>
                <a:gd name="T38" fmla="*/ 3 w 373"/>
                <a:gd name="T39" fmla="*/ 101 h 283"/>
                <a:gd name="T40" fmla="*/ 0 w 373"/>
                <a:gd name="T41" fmla="*/ 81 h 283"/>
                <a:gd name="T42" fmla="*/ 3 w 373"/>
                <a:gd name="T43" fmla="*/ 60 h 283"/>
                <a:gd name="T44" fmla="*/ 11 w 373"/>
                <a:gd name="T45" fmla="*/ 41 h 283"/>
                <a:gd name="T46" fmla="*/ 24 w 373"/>
                <a:gd name="T47" fmla="*/ 23 h 283"/>
                <a:gd name="T48" fmla="*/ 41 w 373"/>
                <a:gd name="T49" fmla="*/ 10 h 283"/>
                <a:gd name="T50" fmla="*/ 60 w 373"/>
                <a:gd name="T51" fmla="*/ 4 h 283"/>
                <a:gd name="T52" fmla="*/ 81 w 373"/>
                <a:gd name="T5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83">
                  <a:moveTo>
                    <a:pt x="81" y="0"/>
                  </a:moveTo>
                  <a:lnTo>
                    <a:pt x="102" y="2"/>
                  </a:lnTo>
                  <a:lnTo>
                    <a:pt x="122" y="12"/>
                  </a:lnTo>
                  <a:lnTo>
                    <a:pt x="333" y="133"/>
                  </a:lnTo>
                  <a:lnTo>
                    <a:pt x="350" y="146"/>
                  </a:lnTo>
                  <a:lnTo>
                    <a:pt x="362" y="162"/>
                  </a:lnTo>
                  <a:lnTo>
                    <a:pt x="370" y="181"/>
                  </a:lnTo>
                  <a:lnTo>
                    <a:pt x="373" y="201"/>
                  </a:lnTo>
                  <a:lnTo>
                    <a:pt x="370" y="222"/>
                  </a:lnTo>
                  <a:lnTo>
                    <a:pt x="362" y="242"/>
                  </a:lnTo>
                  <a:lnTo>
                    <a:pt x="349" y="259"/>
                  </a:lnTo>
                  <a:lnTo>
                    <a:pt x="331" y="272"/>
                  </a:lnTo>
                  <a:lnTo>
                    <a:pt x="313" y="279"/>
                  </a:lnTo>
                  <a:lnTo>
                    <a:pt x="292" y="283"/>
                  </a:lnTo>
                  <a:lnTo>
                    <a:pt x="270" y="279"/>
                  </a:lnTo>
                  <a:lnTo>
                    <a:pt x="251" y="271"/>
                  </a:lnTo>
                  <a:lnTo>
                    <a:pt x="40" y="151"/>
                  </a:lnTo>
                  <a:lnTo>
                    <a:pt x="24" y="138"/>
                  </a:lnTo>
                  <a:lnTo>
                    <a:pt x="11" y="121"/>
                  </a:lnTo>
                  <a:lnTo>
                    <a:pt x="3" y="101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3"/>
                  </a:lnTo>
                  <a:lnTo>
                    <a:pt x="41" y="10"/>
                  </a:lnTo>
                  <a:lnTo>
                    <a:pt x="60" y="4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xmlns="" id="{DB5D29F3-89CB-41BB-B405-A14623127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1454"/>
              <a:ext cx="101" cy="40"/>
            </a:xfrm>
            <a:custGeom>
              <a:avLst/>
              <a:gdLst>
                <a:gd name="T0" fmla="*/ 81 w 406"/>
                <a:gd name="T1" fmla="*/ 0 h 161"/>
                <a:gd name="T2" fmla="*/ 325 w 406"/>
                <a:gd name="T3" fmla="*/ 0 h 161"/>
                <a:gd name="T4" fmla="*/ 346 w 406"/>
                <a:gd name="T5" fmla="*/ 4 h 161"/>
                <a:gd name="T6" fmla="*/ 366 w 406"/>
                <a:gd name="T7" fmla="*/ 12 h 161"/>
                <a:gd name="T8" fmla="*/ 382 w 406"/>
                <a:gd name="T9" fmla="*/ 23 h 161"/>
                <a:gd name="T10" fmla="*/ 394 w 406"/>
                <a:gd name="T11" fmla="*/ 40 h 161"/>
                <a:gd name="T12" fmla="*/ 403 w 406"/>
                <a:gd name="T13" fmla="*/ 59 h 161"/>
                <a:gd name="T14" fmla="*/ 406 w 406"/>
                <a:gd name="T15" fmla="*/ 81 h 161"/>
                <a:gd name="T16" fmla="*/ 403 w 406"/>
                <a:gd name="T17" fmla="*/ 102 h 161"/>
                <a:gd name="T18" fmla="*/ 394 w 406"/>
                <a:gd name="T19" fmla="*/ 121 h 161"/>
                <a:gd name="T20" fmla="*/ 382 w 406"/>
                <a:gd name="T21" fmla="*/ 138 h 161"/>
                <a:gd name="T22" fmla="*/ 366 w 406"/>
                <a:gd name="T23" fmla="*/ 150 h 161"/>
                <a:gd name="T24" fmla="*/ 346 w 406"/>
                <a:gd name="T25" fmla="*/ 159 h 161"/>
                <a:gd name="T26" fmla="*/ 325 w 406"/>
                <a:gd name="T27" fmla="*/ 161 h 161"/>
                <a:gd name="T28" fmla="*/ 81 w 406"/>
                <a:gd name="T29" fmla="*/ 161 h 161"/>
                <a:gd name="T30" fmla="*/ 60 w 406"/>
                <a:gd name="T31" fmla="*/ 159 h 161"/>
                <a:gd name="T32" fmla="*/ 40 w 406"/>
                <a:gd name="T33" fmla="*/ 150 h 161"/>
                <a:gd name="T34" fmla="*/ 24 w 406"/>
                <a:gd name="T35" fmla="*/ 138 h 161"/>
                <a:gd name="T36" fmla="*/ 11 w 406"/>
                <a:gd name="T37" fmla="*/ 121 h 161"/>
                <a:gd name="T38" fmla="*/ 3 w 406"/>
                <a:gd name="T39" fmla="*/ 102 h 161"/>
                <a:gd name="T40" fmla="*/ 0 w 406"/>
                <a:gd name="T41" fmla="*/ 81 h 161"/>
                <a:gd name="T42" fmla="*/ 3 w 406"/>
                <a:gd name="T43" fmla="*/ 59 h 161"/>
                <a:gd name="T44" fmla="*/ 11 w 406"/>
                <a:gd name="T45" fmla="*/ 40 h 161"/>
                <a:gd name="T46" fmla="*/ 24 w 406"/>
                <a:gd name="T47" fmla="*/ 23 h 161"/>
                <a:gd name="T48" fmla="*/ 40 w 406"/>
                <a:gd name="T49" fmla="*/ 12 h 161"/>
                <a:gd name="T50" fmla="*/ 60 w 406"/>
                <a:gd name="T51" fmla="*/ 4 h 161"/>
                <a:gd name="T52" fmla="*/ 81 w 406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6" h="161">
                  <a:moveTo>
                    <a:pt x="81" y="0"/>
                  </a:moveTo>
                  <a:lnTo>
                    <a:pt x="325" y="0"/>
                  </a:lnTo>
                  <a:lnTo>
                    <a:pt x="346" y="4"/>
                  </a:lnTo>
                  <a:lnTo>
                    <a:pt x="366" y="12"/>
                  </a:lnTo>
                  <a:lnTo>
                    <a:pt x="382" y="23"/>
                  </a:lnTo>
                  <a:lnTo>
                    <a:pt x="394" y="40"/>
                  </a:lnTo>
                  <a:lnTo>
                    <a:pt x="403" y="59"/>
                  </a:lnTo>
                  <a:lnTo>
                    <a:pt x="406" y="81"/>
                  </a:lnTo>
                  <a:lnTo>
                    <a:pt x="403" y="102"/>
                  </a:lnTo>
                  <a:lnTo>
                    <a:pt x="394" y="121"/>
                  </a:lnTo>
                  <a:lnTo>
                    <a:pt x="382" y="138"/>
                  </a:lnTo>
                  <a:lnTo>
                    <a:pt x="366" y="150"/>
                  </a:lnTo>
                  <a:lnTo>
                    <a:pt x="346" y="159"/>
                  </a:lnTo>
                  <a:lnTo>
                    <a:pt x="325" y="161"/>
                  </a:lnTo>
                  <a:lnTo>
                    <a:pt x="81" y="161"/>
                  </a:lnTo>
                  <a:lnTo>
                    <a:pt x="60" y="159"/>
                  </a:lnTo>
                  <a:lnTo>
                    <a:pt x="40" y="150"/>
                  </a:lnTo>
                  <a:lnTo>
                    <a:pt x="24" y="138"/>
                  </a:lnTo>
                  <a:lnTo>
                    <a:pt x="11" y="121"/>
                  </a:lnTo>
                  <a:lnTo>
                    <a:pt x="3" y="102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xmlns="" id="{2E9144A8-04B6-4B83-8806-C0D7242B1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228"/>
              <a:ext cx="93" cy="70"/>
            </a:xfrm>
            <a:custGeom>
              <a:avLst/>
              <a:gdLst>
                <a:gd name="T0" fmla="*/ 292 w 373"/>
                <a:gd name="T1" fmla="*/ 0 h 281"/>
                <a:gd name="T2" fmla="*/ 313 w 373"/>
                <a:gd name="T3" fmla="*/ 2 h 281"/>
                <a:gd name="T4" fmla="*/ 331 w 373"/>
                <a:gd name="T5" fmla="*/ 10 h 281"/>
                <a:gd name="T6" fmla="*/ 349 w 373"/>
                <a:gd name="T7" fmla="*/ 22 h 281"/>
                <a:gd name="T8" fmla="*/ 362 w 373"/>
                <a:gd name="T9" fmla="*/ 39 h 281"/>
                <a:gd name="T10" fmla="*/ 370 w 373"/>
                <a:gd name="T11" fmla="*/ 59 h 281"/>
                <a:gd name="T12" fmla="*/ 373 w 373"/>
                <a:gd name="T13" fmla="*/ 80 h 281"/>
                <a:gd name="T14" fmla="*/ 370 w 373"/>
                <a:gd name="T15" fmla="*/ 101 h 281"/>
                <a:gd name="T16" fmla="*/ 362 w 373"/>
                <a:gd name="T17" fmla="*/ 120 h 281"/>
                <a:gd name="T18" fmla="*/ 350 w 373"/>
                <a:gd name="T19" fmla="*/ 137 h 281"/>
                <a:gd name="T20" fmla="*/ 333 w 373"/>
                <a:gd name="T21" fmla="*/ 150 h 281"/>
                <a:gd name="T22" fmla="*/ 122 w 373"/>
                <a:gd name="T23" fmla="*/ 269 h 281"/>
                <a:gd name="T24" fmla="*/ 102 w 373"/>
                <a:gd name="T25" fmla="*/ 279 h 281"/>
                <a:gd name="T26" fmla="*/ 81 w 373"/>
                <a:gd name="T27" fmla="*/ 281 h 281"/>
                <a:gd name="T28" fmla="*/ 61 w 373"/>
                <a:gd name="T29" fmla="*/ 279 h 281"/>
                <a:gd name="T30" fmla="*/ 41 w 373"/>
                <a:gd name="T31" fmla="*/ 271 h 281"/>
                <a:gd name="T32" fmla="*/ 24 w 373"/>
                <a:gd name="T33" fmla="*/ 258 h 281"/>
                <a:gd name="T34" fmla="*/ 11 w 373"/>
                <a:gd name="T35" fmla="*/ 241 h 281"/>
                <a:gd name="T36" fmla="*/ 3 w 373"/>
                <a:gd name="T37" fmla="*/ 221 h 281"/>
                <a:gd name="T38" fmla="*/ 0 w 373"/>
                <a:gd name="T39" fmla="*/ 200 h 281"/>
                <a:gd name="T40" fmla="*/ 3 w 373"/>
                <a:gd name="T41" fmla="*/ 180 h 281"/>
                <a:gd name="T42" fmla="*/ 11 w 373"/>
                <a:gd name="T43" fmla="*/ 160 h 281"/>
                <a:gd name="T44" fmla="*/ 24 w 373"/>
                <a:gd name="T45" fmla="*/ 145 h 281"/>
                <a:gd name="T46" fmla="*/ 40 w 373"/>
                <a:gd name="T47" fmla="*/ 130 h 281"/>
                <a:gd name="T48" fmla="*/ 251 w 373"/>
                <a:gd name="T49" fmla="*/ 10 h 281"/>
                <a:gd name="T50" fmla="*/ 272 w 373"/>
                <a:gd name="T51" fmla="*/ 2 h 281"/>
                <a:gd name="T52" fmla="*/ 292 w 373"/>
                <a:gd name="T5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81">
                  <a:moveTo>
                    <a:pt x="292" y="0"/>
                  </a:moveTo>
                  <a:lnTo>
                    <a:pt x="313" y="2"/>
                  </a:lnTo>
                  <a:lnTo>
                    <a:pt x="331" y="10"/>
                  </a:lnTo>
                  <a:lnTo>
                    <a:pt x="349" y="22"/>
                  </a:lnTo>
                  <a:lnTo>
                    <a:pt x="362" y="39"/>
                  </a:lnTo>
                  <a:lnTo>
                    <a:pt x="370" y="59"/>
                  </a:lnTo>
                  <a:lnTo>
                    <a:pt x="373" y="80"/>
                  </a:lnTo>
                  <a:lnTo>
                    <a:pt x="370" y="101"/>
                  </a:lnTo>
                  <a:lnTo>
                    <a:pt x="362" y="120"/>
                  </a:lnTo>
                  <a:lnTo>
                    <a:pt x="350" y="137"/>
                  </a:lnTo>
                  <a:lnTo>
                    <a:pt x="333" y="150"/>
                  </a:lnTo>
                  <a:lnTo>
                    <a:pt x="122" y="269"/>
                  </a:lnTo>
                  <a:lnTo>
                    <a:pt x="102" y="279"/>
                  </a:lnTo>
                  <a:lnTo>
                    <a:pt x="81" y="281"/>
                  </a:lnTo>
                  <a:lnTo>
                    <a:pt x="61" y="279"/>
                  </a:lnTo>
                  <a:lnTo>
                    <a:pt x="41" y="271"/>
                  </a:lnTo>
                  <a:lnTo>
                    <a:pt x="24" y="258"/>
                  </a:lnTo>
                  <a:lnTo>
                    <a:pt x="11" y="241"/>
                  </a:lnTo>
                  <a:lnTo>
                    <a:pt x="3" y="221"/>
                  </a:lnTo>
                  <a:lnTo>
                    <a:pt x="0" y="200"/>
                  </a:lnTo>
                  <a:lnTo>
                    <a:pt x="3" y="180"/>
                  </a:lnTo>
                  <a:lnTo>
                    <a:pt x="11" y="160"/>
                  </a:lnTo>
                  <a:lnTo>
                    <a:pt x="24" y="145"/>
                  </a:lnTo>
                  <a:lnTo>
                    <a:pt x="40" y="130"/>
                  </a:lnTo>
                  <a:lnTo>
                    <a:pt x="251" y="10"/>
                  </a:lnTo>
                  <a:lnTo>
                    <a:pt x="272" y="2"/>
                  </a:lnTo>
                  <a:lnTo>
                    <a:pt x="29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xmlns="" id="{DD58344A-D96D-4315-9D04-A9D4DD3A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062"/>
              <a:ext cx="71" cy="92"/>
            </a:xfrm>
            <a:custGeom>
              <a:avLst/>
              <a:gdLst>
                <a:gd name="T0" fmla="*/ 201 w 284"/>
                <a:gd name="T1" fmla="*/ 0 h 369"/>
                <a:gd name="T2" fmla="*/ 223 w 284"/>
                <a:gd name="T3" fmla="*/ 2 h 369"/>
                <a:gd name="T4" fmla="*/ 243 w 284"/>
                <a:gd name="T5" fmla="*/ 12 h 369"/>
                <a:gd name="T6" fmla="*/ 260 w 284"/>
                <a:gd name="T7" fmla="*/ 25 h 369"/>
                <a:gd name="T8" fmla="*/ 273 w 284"/>
                <a:gd name="T9" fmla="*/ 40 h 369"/>
                <a:gd name="T10" fmla="*/ 281 w 284"/>
                <a:gd name="T11" fmla="*/ 60 h 369"/>
                <a:gd name="T12" fmla="*/ 284 w 284"/>
                <a:gd name="T13" fmla="*/ 80 h 369"/>
                <a:gd name="T14" fmla="*/ 281 w 284"/>
                <a:gd name="T15" fmla="*/ 101 h 369"/>
                <a:gd name="T16" fmla="*/ 273 w 284"/>
                <a:gd name="T17" fmla="*/ 121 h 369"/>
                <a:gd name="T18" fmla="*/ 151 w 284"/>
                <a:gd name="T19" fmla="*/ 330 h 369"/>
                <a:gd name="T20" fmla="*/ 138 w 284"/>
                <a:gd name="T21" fmla="*/ 347 h 369"/>
                <a:gd name="T22" fmla="*/ 121 w 284"/>
                <a:gd name="T23" fmla="*/ 360 h 369"/>
                <a:gd name="T24" fmla="*/ 102 w 284"/>
                <a:gd name="T25" fmla="*/ 367 h 369"/>
                <a:gd name="T26" fmla="*/ 81 w 284"/>
                <a:gd name="T27" fmla="*/ 369 h 369"/>
                <a:gd name="T28" fmla="*/ 61 w 284"/>
                <a:gd name="T29" fmla="*/ 367 h 369"/>
                <a:gd name="T30" fmla="*/ 41 w 284"/>
                <a:gd name="T31" fmla="*/ 359 h 369"/>
                <a:gd name="T32" fmla="*/ 23 w 284"/>
                <a:gd name="T33" fmla="*/ 346 h 369"/>
                <a:gd name="T34" fmla="*/ 11 w 284"/>
                <a:gd name="T35" fmla="*/ 330 h 369"/>
                <a:gd name="T36" fmla="*/ 3 w 284"/>
                <a:gd name="T37" fmla="*/ 310 h 369"/>
                <a:gd name="T38" fmla="*/ 0 w 284"/>
                <a:gd name="T39" fmla="*/ 290 h 369"/>
                <a:gd name="T40" fmla="*/ 3 w 284"/>
                <a:gd name="T41" fmla="*/ 269 h 369"/>
                <a:gd name="T42" fmla="*/ 11 w 284"/>
                <a:gd name="T43" fmla="*/ 250 h 369"/>
                <a:gd name="T44" fmla="*/ 133 w 284"/>
                <a:gd name="T45" fmla="*/ 40 h 369"/>
                <a:gd name="T46" fmla="*/ 146 w 284"/>
                <a:gd name="T47" fmla="*/ 23 h 369"/>
                <a:gd name="T48" fmla="*/ 163 w 284"/>
                <a:gd name="T49" fmla="*/ 10 h 369"/>
                <a:gd name="T50" fmla="*/ 182 w 284"/>
                <a:gd name="T51" fmla="*/ 2 h 369"/>
                <a:gd name="T52" fmla="*/ 201 w 284"/>
                <a:gd name="T5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4" h="369">
                  <a:moveTo>
                    <a:pt x="201" y="0"/>
                  </a:moveTo>
                  <a:lnTo>
                    <a:pt x="223" y="2"/>
                  </a:lnTo>
                  <a:lnTo>
                    <a:pt x="243" y="12"/>
                  </a:lnTo>
                  <a:lnTo>
                    <a:pt x="260" y="25"/>
                  </a:lnTo>
                  <a:lnTo>
                    <a:pt x="273" y="40"/>
                  </a:lnTo>
                  <a:lnTo>
                    <a:pt x="281" y="60"/>
                  </a:lnTo>
                  <a:lnTo>
                    <a:pt x="284" y="80"/>
                  </a:lnTo>
                  <a:lnTo>
                    <a:pt x="281" y="101"/>
                  </a:lnTo>
                  <a:lnTo>
                    <a:pt x="273" y="121"/>
                  </a:lnTo>
                  <a:lnTo>
                    <a:pt x="151" y="330"/>
                  </a:lnTo>
                  <a:lnTo>
                    <a:pt x="138" y="347"/>
                  </a:lnTo>
                  <a:lnTo>
                    <a:pt x="121" y="360"/>
                  </a:lnTo>
                  <a:lnTo>
                    <a:pt x="102" y="367"/>
                  </a:lnTo>
                  <a:lnTo>
                    <a:pt x="81" y="369"/>
                  </a:lnTo>
                  <a:lnTo>
                    <a:pt x="61" y="367"/>
                  </a:lnTo>
                  <a:lnTo>
                    <a:pt x="41" y="359"/>
                  </a:lnTo>
                  <a:lnTo>
                    <a:pt x="23" y="346"/>
                  </a:lnTo>
                  <a:lnTo>
                    <a:pt x="11" y="330"/>
                  </a:lnTo>
                  <a:lnTo>
                    <a:pt x="3" y="310"/>
                  </a:lnTo>
                  <a:lnTo>
                    <a:pt x="0" y="290"/>
                  </a:lnTo>
                  <a:lnTo>
                    <a:pt x="3" y="269"/>
                  </a:lnTo>
                  <a:lnTo>
                    <a:pt x="11" y="250"/>
                  </a:lnTo>
                  <a:lnTo>
                    <a:pt x="133" y="40"/>
                  </a:lnTo>
                  <a:lnTo>
                    <a:pt x="146" y="23"/>
                  </a:lnTo>
                  <a:lnTo>
                    <a:pt x="163" y="10"/>
                  </a:lnTo>
                  <a:lnTo>
                    <a:pt x="182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xmlns="" id="{EA932CD8-9AA4-4209-9A37-612CB2290CD1}"/>
                </a:ext>
              </a:extLst>
            </p:cNvPr>
            <p:cNvSpPr>
              <a:spLocks/>
            </p:cNvSpPr>
            <p:nvPr/>
          </p:nvSpPr>
          <p:spPr bwMode="auto">
            <a:xfrm rot="2874195">
              <a:off x="1746" y="1474"/>
              <a:ext cx="299" cy="96"/>
            </a:xfrm>
            <a:prstGeom prst="roundRect">
              <a:avLst>
                <a:gd name="adj" fmla="val 35182"/>
              </a:avLst>
            </a:pr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0" name="Freeform 32">
            <a:extLst>
              <a:ext uri="{FF2B5EF4-FFF2-40B4-BE49-F238E27FC236}">
                <a16:creationId xmlns:a16="http://schemas.microsoft.com/office/drawing/2014/main" xmlns="" id="{EA932CD8-9AA4-4209-9A37-612CB2290CD1}"/>
              </a:ext>
            </a:extLst>
          </p:cNvPr>
          <p:cNvSpPr>
            <a:spLocks/>
          </p:cNvSpPr>
          <p:nvPr/>
        </p:nvSpPr>
        <p:spPr bwMode="auto">
          <a:xfrm rot="19074195">
            <a:off x="5763403" y="4720019"/>
            <a:ext cx="292054" cy="93769"/>
          </a:xfrm>
          <a:prstGeom prst="roundRect">
            <a:avLst>
              <a:gd name="adj" fmla="val 35182"/>
            </a:avLst>
          </a:prstGeom>
          <a:solidFill>
            <a:schemeClr val="bg1"/>
          </a:solidFill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solidFill>
                <a:srgbClr val="00CC9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21907" y="3868056"/>
            <a:ext cx="1915256" cy="1433152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B22406A-261C-485B-9589-CA54D0164875}"/>
              </a:ext>
            </a:extLst>
          </p:cNvPr>
          <p:cNvGrpSpPr/>
          <p:nvPr/>
        </p:nvGrpSpPr>
        <p:grpSpPr>
          <a:xfrm>
            <a:off x="5050826" y="2631574"/>
            <a:ext cx="1437637" cy="1666860"/>
            <a:chOff x="1067139" y="3032576"/>
            <a:chExt cx="820910" cy="830949"/>
          </a:xfrm>
          <a:solidFill>
            <a:schemeClr val="bg1"/>
          </a:solidFill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2EFFE778-9E14-4C9A-AFB8-8377B532D8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139" y="3032576"/>
              <a:ext cx="583563" cy="735979"/>
            </a:xfrm>
            <a:custGeom>
              <a:avLst/>
              <a:gdLst>
                <a:gd name="T0" fmla="*/ 693 w 3086"/>
                <a:gd name="T1" fmla="*/ 2850 h 3892"/>
                <a:gd name="T2" fmla="*/ 641 w 3086"/>
                <a:gd name="T3" fmla="*/ 2902 h 3892"/>
                <a:gd name="T4" fmla="*/ 631 w 3086"/>
                <a:gd name="T5" fmla="*/ 2980 h 3892"/>
                <a:gd name="T6" fmla="*/ 672 w 3086"/>
                <a:gd name="T7" fmla="*/ 3043 h 3892"/>
                <a:gd name="T8" fmla="*/ 744 w 3086"/>
                <a:gd name="T9" fmla="*/ 3067 h 3892"/>
                <a:gd name="T10" fmla="*/ 1643 w 3086"/>
                <a:gd name="T11" fmla="*/ 3057 h 3892"/>
                <a:gd name="T12" fmla="*/ 1695 w 3086"/>
                <a:gd name="T13" fmla="*/ 3003 h 3892"/>
                <a:gd name="T14" fmla="*/ 1704 w 3086"/>
                <a:gd name="T15" fmla="*/ 2927 h 3892"/>
                <a:gd name="T16" fmla="*/ 1664 w 3086"/>
                <a:gd name="T17" fmla="*/ 2865 h 3892"/>
                <a:gd name="T18" fmla="*/ 1592 w 3086"/>
                <a:gd name="T19" fmla="*/ 2838 h 3892"/>
                <a:gd name="T20" fmla="*/ 718 w 3086"/>
                <a:gd name="T21" fmla="*/ 1637 h 3892"/>
                <a:gd name="T22" fmla="*/ 655 w 3086"/>
                <a:gd name="T23" fmla="*/ 1676 h 3892"/>
                <a:gd name="T24" fmla="*/ 629 w 3086"/>
                <a:gd name="T25" fmla="*/ 1748 h 3892"/>
                <a:gd name="T26" fmla="*/ 655 w 3086"/>
                <a:gd name="T27" fmla="*/ 1819 h 3892"/>
                <a:gd name="T28" fmla="*/ 718 w 3086"/>
                <a:gd name="T29" fmla="*/ 1859 h 3892"/>
                <a:gd name="T30" fmla="*/ 2466 w 3086"/>
                <a:gd name="T31" fmla="*/ 1859 h 3892"/>
                <a:gd name="T32" fmla="*/ 2529 w 3086"/>
                <a:gd name="T33" fmla="*/ 1819 h 3892"/>
                <a:gd name="T34" fmla="*/ 2556 w 3086"/>
                <a:gd name="T35" fmla="*/ 1748 h 3892"/>
                <a:gd name="T36" fmla="*/ 2529 w 3086"/>
                <a:gd name="T37" fmla="*/ 1676 h 3892"/>
                <a:gd name="T38" fmla="*/ 2466 w 3086"/>
                <a:gd name="T39" fmla="*/ 1637 h 3892"/>
                <a:gd name="T40" fmla="*/ 1111 w 3086"/>
                <a:gd name="T41" fmla="*/ 0 h 3892"/>
                <a:gd name="T42" fmla="*/ 2929 w 3086"/>
                <a:gd name="T43" fmla="*/ 15 h 3892"/>
                <a:gd name="T44" fmla="*/ 3030 w 3086"/>
                <a:gd name="T45" fmla="*/ 87 h 3892"/>
                <a:gd name="T46" fmla="*/ 3082 w 3086"/>
                <a:gd name="T47" fmla="*/ 199 h 3892"/>
                <a:gd name="T48" fmla="*/ 3005 w 3086"/>
                <a:gd name="T49" fmla="*/ 2041 h 3892"/>
                <a:gd name="T50" fmla="*/ 2746 w 3086"/>
                <a:gd name="T51" fmla="*/ 2032 h 3892"/>
                <a:gd name="T52" fmla="*/ 2484 w 3086"/>
                <a:gd name="T53" fmla="*/ 2088 h 3892"/>
                <a:gd name="T54" fmla="*/ 2250 w 3086"/>
                <a:gd name="T55" fmla="*/ 2203 h 3892"/>
                <a:gd name="T56" fmla="*/ 718 w 3086"/>
                <a:gd name="T57" fmla="*/ 2257 h 3892"/>
                <a:gd name="T58" fmla="*/ 655 w 3086"/>
                <a:gd name="T59" fmla="*/ 2298 h 3892"/>
                <a:gd name="T60" fmla="*/ 629 w 3086"/>
                <a:gd name="T61" fmla="*/ 2370 h 3892"/>
                <a:gd name="T62" fmla="*/ 655 w 3086"/>
                <a:gd name="T63" fmla="*/ 2440 h 3892"/>
                <a:gd name="T64" fmla="*/ 718 w 3086"/>
                <a:gd name="T65" fmla="*/ 2481 h 3892"/>
                <a:gd name="T66" fmla="*/ 1919 w 3086"/>
                <a:gd name="T67" fmla="*/ 2550 h 3892"/>
                <a:gd name="T68" fmla="*/ 1821 w 3086"/>
                <a:gd name="T69" fmla="*/ 2769 h 3892"/>
                <a:gd name="T70" fmla="*/ 1774 w 3086"/>
                <a:gd name="T71" fmla="*/ 3009 h 3892"/>
                <a:gd name="T72" fmla="*/ 1787 w 3086"/>
                <a:gd name="T73" fmla="*/ 3280 h 3892"/>
                <a:gd name="T74" fmla="*/ 1868 w 3086"/>
                <a:gd name="T75" fmla="*/ 3539 h 3892"/>
                <a:gd name="T76" fmla="*/ 2009 w 3086"/>
                <a:gd name="T77" fmla="*/ 3764 h 3892"/>
                <a:gd name="T78" fmla="*/ 242 w 3086"/>
                <a:gd name="T79" fmla="*/ 3892 h 3892"/>
                <a:gd name="T80" fmla="*/ 119 w 3086"/>
                <a:gd name="T81" fmla="*/ 3859 h 3892"/>
                <a:gd name="T82" fmla="*/ 33 w 3086"/>
                <a:gd name="T83" fmla="*/ 3772 h 3892"/>
                <a:gd name="T84" fmla="*/ 0 w 3086"/>
                <a:gd name="T85" fmla="*/ 3650 h 3892"/>
                <a:gd name="T86" fmla="*/ 84 w 3086"/>
                <a:gd name="T87" fmla="*/ 1110 h 3892"/>
                <a:gd name="T88" fmla="*/ 820 w 3086"/>
                <a:gd name="T89" fmla="*/ 1108 h 3892"/>
                <a:gd name="T90" fmla="*/ 956 w 3086"/>
                <a:gd name="T91" fmla="*/ 1057 h 3892"/>
                <a:gd name="T92" fmla="*/ 1057 w 3086"/>
                <a:gd name="T93" fmla="*/ 956 h 3892"/>
                <a:gd name="T94" fmla="*/ 1108 w 3086"/>
                <a:gd name="T95" fmla="*/ 820 h 3892"/>
                <a:gd name="T96" fmla="*/ 1111 w 3086"/>
                <a:gd name="T97" fmla="*/ 80 h 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6" h="3892">
                  <a:moveTo>
                    <a:pt x="744" y="2838"/>
                  </a:moveTo>
                  <a:lnTo>
                    <a:pt x="718" y="2842"/>
                  </a:lnTo>
                  <a:lnTo>
                    <a:pt x="693" y="2850"/>
                  </a:lnTo>
                  <a:lnTo>
                    <a:pt x="672" y="2865"/>
                  </a:lnTo>
                  <a:lnTo>
                    <a:pt x="654" y="2882"/>
                  </a:lnTo>
                  <a:lnTo>
                    <a:pt x="641" y="2902"/>
                  </a:lnTo>
                  <a:lnTo>
                    <a:pt x="631" y="2927"/>
                  </a:lnTo>
                  <a:lnTo>
                    <a:pt x="629" y="2954"/>
                  </a:lnTo>
                  <a:lnTo>
                    <a:pt x="631" y="2980"/>
                  </a:lnTo>
                  <a:lnTo>
                    <a:pt x="641" y="3003"/>
                  </a:lnTo>
                  <a:lnTo>
                    <a:pt x="654" y="3026"/>
                  </a:lnTo>
                  <a:lnTo>
                    <a:pt x="672" y="3043"/>
                  </a:lnTo>
                  <a:lnTo>
                    <a:pt x="693" y="3057"/>
                  </a:lnTo>
                  <a:lnTo>
                    <a:pt x="718" y="3065"/>
                  </a:lnTo>
                  <a:lnTo>
                    <a:pt x="744" y="3067"/>
                  </a:lnTo>
                  <a:lnTo>
                    <a:pt x="1592" y="3067"/>
                  </a:lnTo>
                  <a:lnTo>
                    <a:pt x="1618" y="3065"/>
                  </a:lnTo>
                  <a:lnTo>
                    <a:pt x="1643" y="3057"/>
                  </a:lnTo>
                  <a:lnTo>
                    <a:pt x="1664" y="3043"/>
                  </a:lnTo>
                  <a:lnTo>
                    <a:pt x="1682" y="3026"/>
                  </a:lnTo>
                  <a:lnTo>
                    <a:pt x="1695" y="3003"/>
                  </a:lnTo>
                  <a:lnTo>
                    <a:pt x="1704" y="2980"/>
                  </a:lnTo>
                  <a:lnTo>
                    <a:pt x="1707" y="2954"/>
                  </a:lnTo>
                  <a:lnTo>
                    <a:pt x="1704" y="2927"/>
                  </a:lnTo>
                  <a:lnTo>
                    <a:pt x="1695" y="2902"/>
                  </a:lnTo>
                  <a:lnTo>
                    <a:pt x="1682" y="2882"/>
                  </a:lnTo>
                  <a:lnTo>
                    <a:pt x="1664" y="2865"/>
                  </a:lnTo>
                  <a:lnTo>
                    <a:pt x="1643" y="2850"/>
                  </a:lnTo>
                  <a:lnTo>
                    <a:pt x="1618" y="2842"/>
                  </a:lnTo>
                  <a:lnTo>
                    <a:pt x="1592" y="2838"/>
                  </a:lnTo>
                  <a:lnTo>
                    <a:pt x="744" y="2838"/>
                  </a:lnTo>
                  <a:close/>
                  <a:moveTo>
                    <a:pt x="744" y="1633"/>
                  </a:moveTo>
                  <a:lnTo>
                    <a:pt x="718" y="1637"/>
                  </a:lnTo>
                  <a:lnTo>
                    <a:pt x="693" y="1644"/>
                  </a:lnTo>
                  <a:lnTo>
                    <a:pt x="672" y="1658"/>
                  </a:lnTo>
                  <a:lnTo>
                    <a:pt x="655" y="1676"/>
                  </a:lnTo>
                  <a:lnTo>
                    <a:pt x="641" y="1697"/>
                  </a:lnTo>
                  <a:lnTo>
                    <a:pt x="633" y="1722"/>
                  </a:lnTo>
                  <a:lnTo>
                    <a:pt x="629" y="1748"/>
                  </a:lnTo>
                  <a:lnTo>
                    <a:pt x="633" y="1774"/>
                  </a:lnTo>
                  <a:lnTo>
                    <a:pt x="641" y="1798"/>
                  </a:lnTo>
                  <a:lnTo>
                    <a:pt x="655" y="1819"/>
                  </a:lnTo>
                  <a:lnTo>
                    <a:pt x="672" y="1837"/>
                  </a:lnTo>
                  <a:lnTo>
                    <a:pt x="693" y="1850"/>
                  </a:lnTo>
                  <a:lnTo>
                    <a:pt x="718" y="1859"/>
                  </a:lnTo>
                  <a:lnTo>
                    <a:pt x="744" y="1862"/>
                  </a:lnTo>
                  <a:lnTo>
                    <a:pt x="2440" y="1862"/>
                  </a:lnTo>
                  <a:lnTo>
                    <a:pt x="2466" y="1859"/>
                  </a:lnTo>
                  <a:lnTo>
                    <a:pt x="2491" y="1850"/>
                  </a:lnTo>
                  <a:lnTo>
                    <a:pt x="2512" y="1837"/>
                  </a:lnTo>
                  <a:lnTo>
                    <a:pt x="2529" y="1819"/>
                  </a:lnTo>
                  <a:lnTo>
                    <a:pt x="2544" y="1798"/>
                  </a:lnTo>
                  <a:lnTo>
                    <a:pt x="2552" y="1774"/>
                  </a:lnTo>
                  <a:lnTo>
                    <a:pt x="2556" y="1748"/>
                  </a:lnTo>
                  <a:lnTo>
                    <a:pt x="2552" y="1722"/>
                  </a:lnTo>
                  <a:lnTo>
                    <a:pt x="2544" y="1697"/>
                  </a:lnTo>
                  <a:lnTo>
                    <a:pt x="2529" y="1676"/>
                  </a:lnTo>
                  <a:lnTo>
                    <a:pt x="2512" y="1658"/>
                  </a:lnTo>
                  <a:lnTo>
                    <a:pt x="2491" y="1644"/>
                  </a:lnTo>
                  <a:lnTo>
                    <a:pt x="2466" y="1637"/>
                  </a:lnTo>
                  <a:lnTo>
                    <a:pt x="2440" y="1633"/>
                  </a:lnTo>
                  <a:lnTo>
                    <a:pt x="744" y="1633"/>
                  </a:lnTo>
                  <a:close/>
                  <a:moveTo>
                    <a:pt x="1111" y="0"/>
                  </a:moveTo>
                  <a:lnTo>
                    <a:pt x="2844" y="0"/>
                  </a:lnTo>
                  <a:lnTo>
                    <a:pt x="2887" y="4"/>
                  </a:lnTo>
                  <a:lnTo>
                    <a:pt x="2929" y="15"/>
                  </a:lnTo>
                  <a:lnTo>
                    <a:pt x="2967" y="33"/>
                  </a:lnTo>
                  <a:lnTo>
                    <a:pt x="3000" y="57"/>
                  </a:lnTo>
                  <a:lnTo>
                    <a:pt x="3030" y="87"/>
                  </a:lnTo>
                  <a:lnTo>
                    <a:pt x="3053" y="119"/>
                  </a:lnTo>
                  <a:lnTo>
                    <a:pt x="3072" y="157"/>
                  </a:lnTo>
                  <a:lnTo>
                    <a:pt x="3082" y="199"/>
                  </a:lnTo>
                  <a:lnTo>
                    <a:pt x="3086" y="242"/>
                  </a:lnTo>
                  <a:lnTo>
                    <a:pt x="3086" y="2057"/>
                  </a:lnTo>
                  <a:lnTo>
                    <a:pt x="3005" y="2041"/>
                  </a:lnTo>
                  <a:lnTo>
                    <a:pt x="2922" y="2031"/>
                  </a:lnTo>
                  <a:lnTo>
                    <a:pt x="2837" y="2028"/>
                  </a:lnTo>
                  <a:lnTo>
                    <a:pt x="2746" y="2032"/>
                  </a:lnTo>
                  <a:lnTo>
                    <a:pt x="2655" y="2042"/>
                  </a:lnTo>
                  <a:lnTo>
                    <a:pt x="2569" y="2062"/>
                  </a:lnTo>
                  <a:lnTo>
                    <a:pt x="2484" y="2088"/>
                  </a:lnTo>
                  <a:lnTo>
                    <a:pt x="2402" y="2120"/>
                  </a:lnTo>
                  <a:lnTo>
                    <a:pt x="2324" y="2159"/>
                  </a:lnTo>
                  <a:lnTo>
                    <a:pt x="2250" y="2203"/>
                  </a:lnTo>
                  <a:lnTo>
                    <a:pt x="2180" y="2254"/>
                  </a:lnTo>
                  <a:lnTo>
                    <a:pt x="744" y="2254"/>
                  </a:lnTo>
                  <a:lnTo>
                    <a:pt x="718" y="2257"/>
                  </a:lnTo>
                  <a:lnTo>
                    <a:pt x="693" y="2266"/>
                  </a:lnTo>
                  <a:lnTo>
                    <a:pt x="672" y="2279"/>
                  </a:lnTo>
                  <a:lnTo>
                    <a:pt x="655" y="2298"/>
                  </a:lnTo>
                  <a:lnTo>
                    <a:pt x="641" y="2319"/>
                  </a:lnTo>
                  <a:lnTo>
                    <a:pt x="633" y="2342"/>
                  </a:lnTo>
                  <a:lnTo>
                    <a:pt x="629" y="2370"/>
                  </a:lnTo>
                  <a:lnTo>
                    <a:pt x="633" y="2396"/>
                  </a:lnTo>
                  <a:lnTo>
                    <a:pt x="641" y="2419"/>
                  </a:lnTo>
                  <a:lnTo>
                    <a:pt x="655" y="2440"/>
                  </a:lnTo>
                  <a:lnTo>
                    <a:pt x="672" y="2459"/>
                  </a:lnTo>
                  <a:lnTo>
                    <a:pt x="693" y="2472"/>
                  </a:lnTo>
                  <a:lnTo>
                    <a:pt x="718" y="2481"/>
                  </a:lnTo>
                  <a:lnTo>
                    <a:pt x="744" y="2484"/>
                  </a:lnTo>
                  <a:lnTo>
                    <a:pt x="1962" y="2484"/>
                  </a:lnTo>
                  <a:lnTo>
                    <a:pt x="1919" y="2550"/>
                  </a:lnTo>
                  <a:lnTo>
                    <a:pt x="1881" y="2620"/>
                  </a:lnTo>
                  <a:lnTo>
                    <a:pt x="1848" y="2693"/>
                  </a:lnTo>
                  <a:lnTo>
                    <a:pt x="1821" y="2769"/>
                  </a:lnTo>
                  <a:lnTo>
                    <a:pt x="1800" y="2846"/>
                  </a:lnTo>
                  <a:lnTo>
                    <a:pt x="1783" y="2927"/>
                  </a:lnTo>
                  <a:lnTo>
                    <a:pt x="1774" y="3009"/>
                  </a:lnTo>
                  <a:lnTo>
                    <a:pt x="1771" y="3094"/>
                  </a:lnTo>
                  <a:lnTo>
                    <a:pt x="1775" y="3188"/>
                  </a:lnTo>
                  <a:lnTo>
                    <a:pt x="1787" y="3280"/>
                  </a:lnTo>
                  <a:lnTo>
                    <a:pt x="1806" y="3369"/>
                  </a:lnTo>
                  <a:lnTo>
                    <a:pt x="1834" y="3455"/>
                  </a:lnTo>
                  <a:lnTo>
                    <a:pt x="1868" y="3539"/>
                  </a:lnTo>
                  <a:lnTo>
                    <a:pt x="1908" y="3617"/>
                  </a:lnTo>
                  <a:lnTo>
                    <a:pt x="1956" y="3693"/>
                  </a:lnTo>
                  <a:lnTo>
                    <a:pt x="2009" y="3764"/>
                  </a:lnTo>
                  <a:lnTo>
                    <a:pt x="2068" y="3831"/>
                  </a:lnTo>
                  <a:lnTo>
                    <a:pt x="2131" y="3892"/>
                  </a:lnTo>
                  <a:lnTo>
                    <a:pt x="242" y="3892"/>
                  </a:lnTo>
                  <a:lnTo>
                    <a:pt x="199" y="3888"/>
                  </a:lnTo>
                  <a:lnTo>
                    <a:pt x="157" y="3876"/>
                  </a:lnTo>
                  <a:lnTo>
                    <a:pt x="119" y="3859"/>
                  </a:lnTo>
                  <a:lnTo>
                    <a:pt x="86" y="3835"/>
                  </a:lnTo>
                  <a:lnTo>
                    <a:pt x="56" y="3806"/>
                  </a:lnTo>
                  <a:lnTo>
                    <a:pt x="33" y="3772"/>
                  </a:lnTo>
                  <a:lnTo>
                    <a:pt x="14" y="3734"/>
                  </a:lnTo>
                  <a:lnTo>
                    <a:pt x="4" y="3693"/>
                  </a:lnTo>
                  <a:lnTo>
                    <a:pt x="0" y="3650"/>
                  </a:lnTo>
                  <a:lnTo>
                    <a:pt x="0" y="2156"/>
                  </a:lnTo>
                  <a:lnTo>
                    <a:pt x="0" y="1110"/>
                  </a:lnTo>
                  <a:lnTo>
                    <a:pt x="84" y="1110"/>
                  </a:lnTo>
                  <a:lnTo>
                    <a:pt x="106" y="1112"/>
                  </a:lnTo>
                  <a:lnTo>
                    <a:pt x="770" y="1112"/>
                  </a:lnTo>
                  <a:lnTo>
                    <a:pt x="820" y="1108"/>
                  </a:lnTo>
                  <a:lnTo>
                    <a:pt x="868" y="1097"/>
                  </a:lnTo>
                  <a:lnTo>
                    <a:pt x="914" y="1079"/>
                  </a:lnTo>
                  <a:lnTo>
                    <a:pt x="956" y="1057"/>
                  </a:lnTo>
                  <a:lnTo>
                    <a:pt x="994" y="1028"/>
                  </a:lnTo>
                  <a:lnTo>
                    <a:pt x="1028" y="994"/>
                  </a:lnTo>
                  <a:lnTo>
                    <a:pt x="1057" y="956"/>
                  </a:lnTo>
                  <a:lnTo>
                    <a:pt x="1079" y="914"/>
                  </a:lnTo>
                  <a:lnTo>
                    <a:pt x="1098" y="868"/>
                  </a:lnTo>
                  <a:lnTo>
                    <a:pt x="1108" y="820"/>
                  </a:lnTo>
                  <a:lnTo>
                    <a:pt x="1112" y="770"/>
                  </a:lnTo>
                  <a:lnTo>
                    <a:pt x="1112" y="106"/>
                  </a:lnTo>
                  <a:lnTo>
                    <a:pt x="1111" y="80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xmlns="" id="{6674943C-834D-40A5-BFA4-5C8DC0FCD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2239" y="3457716"/>
              <a:ext cx="405810" cy="405809"/>
            </a:xfrm>
            <a:custGeom>
              <a:avLst/>
              <a:gdLst>
                <a:gd name="T0" fmla="*/ 796 w 2146"/>
                <a:gd name="T1" fmla="*/ 360 h 2146"/>
                <a:gd name="T2" fmla="*/ 616 w 2146"/>
                <a:gd name="T3" fmla="*/ 436 h 2146"/>
                <a:gd name="T4" fmla="*/ 473 w 2146"/>
                <a:gd name="T5" fmla="*/ 564 h 2146"/>
                <a:gd name="T6" fmla="*/ 379 w 2146"/>
                <a:gd name="T7" fmla="*/ 732 h 2146"/>
                <a:gd name="T8" fmla="*/ 345 w 2146"/>
                <a:gd name="T9" fmla="*/ 930 h 2146"/>
                <a:gd name="T10" fmla="*/ 379 w 2146"/>
                <a:gd name="T11" fmla="*/ 1126 h 2146"/>
                <a:gd name="T12" fmla="*/ 473 w 2146"/>
                <a:gd name="T13" fmla="*/ 1295 h 2146"/>
                <a:gd name="T14" fmla="*/ 616 w 2146"/>
                <a:gd name="T15" fmla="*/ 1423 h 2146"/>
                <a:gd name="T16" fmla="*/ 796 w 2146"/>
                <a:gd name="T17" fmla="*/ 1498 h 2146"/>
                <a:gd name="T18" fmla="*/ 995 w 2146"/>
                <a:gd name="T19" fmla="*/ 1510 h 2146"/>
                <a:gd name="T20" fmla="*/ 1178 w 2146"/>
                <a:gd name="T21" fmla="*/ 1457 h 2146"/>
                <a:gd name="T22" fmla="*/ 1283 w 2146"/>
                <a:gd name="T23" fmla="*/ 1394 h 2146"/>
                <a:gd name="T24" fmla="*/ 1398 w 2146"/>
                <a:gd name="T25" fmla="*/ 1278 h 2146"/>
                <a:gd name="T26" fmla="*/ 1483 w 2146"/>
                <a:gd name="T27" fmla="*/ 1116 h 2146"/>
                <a:gd name="T28" fmla="*/ 1513 w 2146"/>
                <a:gd name="T29" fmla="*/ 930 h 2146"/>
                <a:gd name="T30" fmla="*/ 1483 w 2146"/>
                <a:gd name="T31" fmla="*/ 742 h 2146"/>
                <a:gd name="T32" fmla="*/ 1398 w 2146"/>
                <a:gd name="T33" fmla="*/ 580 h 2146"/>
                <a:gd name="T34" fmla="*/ 1283 w 2146"/>
                <a:gd name="T35" fmla="*/ 464 h 2146"/>
                <a:gd name="T36" fmla="*/ 1178 w 2146"/>
                <a:gd name="T37" fmla="*/ 401 h 2146"/>
                <a:gd name="T38" fmla="*/ 995 w 2146"/>
                <a:gd name="T39" fmla="*/ 348 h 2146"/>
                <a:gd name="T40" fmla="*/ 1014 w 2146"/>
                <a:gd name="T41" fmla="*/ 4 h 2146"/>
                <a:gd name="T42" fmla="*/ 1247 w 2146"/>
                <a:gd name="T43" fmla="*/ 56 h 2146"/>
                <a:gd name="T44" fmla="*/ 1388 w 2146"/>
                <a:gd name="T45" fmla="*/ 122 h 2146"/>
                <a:gd name="T46" fmla="*/ 1579 w 2146"/>
                <a:gd name="T47" fmla="*/ 267 h 2146"/>
                <a:gd name="T48" fmla="*/ 1728 w 2146"/>
                <a:gd name="T49" fmla="*/ 456 h 2146"/>
                <a:gd name="T50" fmla="*/ 1824 w 2146"/>
                <a:gd name="T51" fmla="*/ 680 h 2146"/>
                <a:gd name="T52" fmla="*/ 1858 w 2146"/>
                <a:gd name="T53" fmla="*/ 928 h 2146"/>
                <a:gd name="T54" fmla="*/ 1826 w 2146"/>
                <a:gd name="T55" fmla="*/ 1169 h 2146"/>
                <a:gd name="T56" fmla="*/ 1736 w 2146"/>
                <a:gd name="T57" fmla="*/ 1386 h 2146"/>
                <a:gd name="T58" fmla="*/ 2095 w 2146"/>
                <a:gd name="T59" fmla="*/ 1853 h 2146"/>
                <a:gd name="T60" fmla="*/ 2142 w 2146"/>
                <a:gd name="T61" fmla="*/ 1940 h 2146"/>
                <a:gd name="T62" fmla="*/ 2133 w 2146"/>
                <a:gd name="T63" fmla="*/ 2038 h 2146"/>
                <a:gd name="T64" fmla="*/ 2069 w 2146"/>
                <a:gd name="T65" fmla="*/ 2117 h 2146"/>
                <a:gd name="T66" fmla="*/ 1974 w 2146"/>
                <a:gd name="T67" fmla="*/ 2146 h 2146"/>
                <a:gd name="T68" fmla="*/ 1879 w 2146"/>
                <a:gd name="T69" fmla="*/ 2117 h 2146"/>
                <a:gd name="T70" fmla="*/ 1453 w 2146"/>
                <a:gd name="T71" fmla="*/ 1694 h 2146"/>
                <a:gd name="T72" fmla="*/ 1259 w 2146"/>
                <a:gd name="T73" fmla="*/ 1796 h 2146"/>
                <a:gd name="T74" fmla="*/ 1042 w 2146"/>
                <a:gd name="T75" fmla="*/ 1850 h 2146"/>
                <a:gd name="T76" fmla="*/ 843 w 2146"/>
                <a:gd name="T77" fmla="*/ 1853 h 2146"/>
                <a:gd name="T78" fmla="*/ 599 w 2146"/>
                <a:gd name="T79" fmla="*/ 1796 h 2146"/>
                <a:gd name="T80" fmla="*/ 391 w 2146"/>
                <a:gd name="T81" fmla="*/ 1685 h 2146"/>
                <a:gd name="T82" fmla="*/ 217 w 2146"/>
                <a:gd name="T83" fmla="*/ 1524 h 2146"/>
                <a:gd name="T84" fmla="*/ 90 w 2146"/>
                <a:gd name="T85" fmla="*/ 1325 h 2146"/>
                <a:gd name="T86" fmla="*/ 15 w 2146"/>
                <a:gd name="T87" fmla="*/ 1095 h 2146"/>
                <a:gd name="T88" fmla="*/ 4 w 2146"/>
                <a:gd name="T89" fmla="*/ 842 h 2146"/>
                <a:gd name="T90" fmla="*/ 61 w 2146"/>
                <a:gd name="T91" fmla="*/ 597 h 2146"/>
                <a:gd name="T92" fmla="*/ 179 w 2146"/>
                <a:gd name="T93" fmla="*/ 382 h 2146"/>
                <a:gd name="T94" fmla="*/ 338 w 2146"/>
                <a:gd name="T95" fmla="*/ 214 h 2146"/>
                <a:gd name="T96" fmla="*/ 531 w 2146"/>
                <a:gd name="T97" fmla="*/ 90 h 2146"/>
                <a:gd name="T98" fmla="*/ 762 w 2146"/>
                <a:gd name="T99" fmla="*/ 16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46" h="2146">
                  <a:moveTo>
                    <a:pt x="929" y="344"/>
                  </a:moveTo>
                  <a:lnTo>
                    <a:pt x="861" y="348"/>
                  </a:lnTo>
                  <a:lnTo>
                    <a:pt x="796" y="360"/>
                  </a:lnTo>
                  <a:lnTo>
                    <a:pt x="731" y="378"/>
                  </a:lnTo>
                  <a:lnTo>
                    <a:pt x="672" y="405"/>
                  </a:lnTo>
                  <a:lnTo>
                    <a:pt x="616" y="436"/>
                  </a:lnTo>
                  <a:lnTo>
                    <a:pt x="564" y="474"/>
                  </a:lnTo>
                  <a:lnTo>
                    <a:pt x="515" y="516"/>
                  </a:lnTo>
                  <a:lnTo>
                    <a:pt x="473" y="564"/>
                  </a:lnTo>
                  <a:lnTo>
                    <a:pt x="435" y="617"/>
                  </a:lnTo>
                  <a:lnTo>
                    <a:pt x="404" y="673"/>
                  </a:lnTo>
                  <a:lnTo>
                    <a:pt x="379" y="732"/>
                  </a:lnTo>
                  <a:lnTo>
                    <a:pt x="359" y="795"/>
                  </a:lnTo>
                  <a:lnTo>
                    <a:pt x="349" y="862"/>
                  </a:lnTo>
                  <a:lnTo>
                    <a:pt x="345" y="930"/>
                  </a:lnTo>
                  <a:lnTo>
                    <a:pt x="349" y="998"/>
                  </a:lnTo>
                  <a:lnTo>
                    <a:pt x="359" y="1063"/>
                  </a:lnTo>
                  <a:lnTo>
                    <a:pt x="379" y="1126"/>
                  </a:lnTo>
                  <a:lnTo>
                    <a:pt x="404" y="1186"/>
                  </a:lnTo>
                  <a:lnTo>
                    <a:pt x="435" y="1242"/>
                  </a:lnTo>
                  <a:lnTo>
                    <a:pt x="473" y="1295"/>
                  </a:lnTo>
                  <a:lnTo>
                    <a:pt x="515" y="1342"/>
                  </a:lnTo>
                  <a:lnTo>
                    <a:pt x="564" y="1385"/>
                  </a:lnTo>
                  <a:lnTo>
                    <a:pt x="616" y="1423"/>
                  </a:lnTo>
                  <a:lnTo>
                    <a:pt x="672" y="1455"/>
                  </a:lnTo>
                  <a:lnTo>
                    <a:pt x="733" y="1479"/>
                  </a:lnTo>
                  <a:lnTo>
                    <a:pt x="796" y="1498"/>
                  </a:lnTo>
                  <a:lnTo>
                    <a:pt x="861" y="1510"/>
                  </a:lnTo>
                  <a:lnTo>
                    <a:pt x="929" y="1513"/>
                  </a:lnTo>
                  <a:lnTo>
                    <a:pt x="995" y="1510"/>
                  </a:lnTo>
                  <a:lnTo>
                    <a:pt x="1059" y="1499"/>
                  </a:lnTo>
                  <a:lnTo>
                    <a:pt x="1120" y="1482"/>
                  </a:lnTo>
                  <a:lnTo>
                    <a:pt x="1178" y="1457"/>
                  </a:lnTo>
                  <a:lnTo>
                    <a:pt x="1213" y="1440"/>
                  </a:lnTo>
                  <a:lnTo>
                    <a:pt x="1247" y="1419"/>
                  </a:lnTo>
                  <a:lnTo>
                    <a:pt x="1283" y="1394"/>
                  </a:lnTo>
                  <a:lnTo>
                    <a:pt x="1316" y="1367"/>
                  </a:lnTo>
                  <a:lnTo>
                    <a:pt x="1359" y="1325"/>
                  </a:lnTo>
                  <a:lnTo>
                    <a:pt x="1398" y="1278"/>
                  </a:lnTo>
                  <a:lnTo>
                    <a:pt x="1432" y="1227"/>
                  </a:lnTo>
                  <a:lnTo>
                    <a:pt x="1461" y="1173"/>
                  </a:lnTo>
                  <a:lnTo>
                    <a:pt x="1483" y="1116"/>
                  </a:lnTo>
                  <a:lnTo>
                    <a:pt x="1500" y="1057"/>
                  </a:lnTo>
                  <a:lnTo>
                    <a:pt x="1511" y="994"/>
                  </a:lnTo>
                  <a:lnTo>
                    <a:pt x="1513" y="930"/>
                  </a:lnTo>
                  <a:lnTo>
                    <a:pt x="1511" y="865"/>
                  </a:lnTo>
                  <a:lnTo>
                    <a:pt x="1500" y="803"/>
                  </a:lnTo>
                  <a:lnTo>
                    <a:pt x="1483" y="742"/>
                  </a:lnTo>
                  <a:lnTo>
                    <a:pt x="1461" y="685"/>
                  </a:lnTo>
                  <a:lnTo>
                    <a:pt x="1432" y="631"/>
                  </a:lnTo>
                  <a:lnTo>
                    <a:pt x="1398" y="580"/>
                  </a:lnTo>
                  <a:lnTo>
                    <a:pt x="1359" y="534"/>
                  </a:lnTo>
                  <a:lnTo>
                    <a:pt x="1316" y="491"/>
                  </a:lnTo>
                  <a:lnTo>
                    <a:pt x="1283" y="464"/>
                  </a:lnTo>
                  <a:lnTo>
                    <a:pt x="1247" y="439"/>
                  </a:lnTo>
                  <a:lnTo>
                    <a:pt x="1213" y="419"/>
                  </a:lnTo>
                  <a:lnTo>
                    <a:pt x="1178" y="401"/>
                  </a:lnTo>
                  <a:lnTo>
                    <a:pt x="1120" y="377"/>
                  </a:lnTo>
                  <a:lnTo>
                    <a:pt x="1059" y="359"/>
                  </a:lnTo>
                  <a:lnTo>
                    <a:pt x="995" y="348"/>
                  </a:lnTo>
                  <a:lnTo>
                    <a:pt x="929" y="344"/>
                  </a:lnTo>
                  <a:close/>
                  <a:moveTo>
                    <a:pt x="929" y="0"/>
                  </a:moveTo>
                  <a:lnTo>
                    <a:pt x="1014" y="4"/>
                  </a:lnTo>
                  <a:lnTo>
                    <a:pt x="1097" y="16"/>
                  </a:lnTo>
                  <a:lnTo>
                    <a:pt x="1178" y="34"/>
                  </a:lnTo>
                  <a:lnTo>
                    <a:pt x="1247" y="56"/>
                  </a:lnTo>
                  <a:lnTo>
                    <a:pt x="1282" y="70"/>
                  </a:lnTo>
                  <a:lnTo>
                    <a:pt x="1316" y="85"/>
                  </a:lnTo>
                  <a:lnTo>
                    <a:pt x="1388" y="122"/>
                  </a:lnTo>
                  <a:lnTo>
                    <a:pt x="1456" y="165"/>
                  </a:lnTo>
                  <a:lnTo>
                    <a:pt x="1520" y="214"/>
                  </a:lnTo>
                  <a:lnTo>
                    <a:pt x="1579" y="267"/>
                  </a:lnTo>
                  <a:lnTo>
                    <a:pt x="1634" y="326"/>
                  </a:lnTo>
                  <a:lnTo>
                    <a:pt x="1684" y="389"/>
                  </a:lnTo>
                  <a:lnTo>
                    <a:pt x="1728" y="456"/>
                  </a:lnTo>
                  <a:lnTo>
                    <a:pt x="1766" y="528"/>
                  </a:lnTo>
                  <a:lnTo>
                    <a:pt x="1798" y="602"/>
                  </a:lnTo>
                  <a:lnTo>
                    <a:pt x="1824" y="680"/>
                  </a:lnTo>
                  <a:lnTo>
                    <a:pt x="1842" y="761"/>
                  </a:lnTo>
                  <a:lnTo>
                    <a:pt x="1854" y="843"/>
                  </a:lnTo>
                  <a:lnTo>
                    <a:pt x="1858" y="928"/>
                  </a:lnTo>
                  <a:lnTo>
                    <a:pt x="1854" y="1011"/>
                  </a:lnTo>
                  <a:lnTo>
                    <a:pt x="1843" y="1092"/>
                  </a:lnTo>
                  <a:lnTo>
                    <a:pt x="1826" y="1169"/>
                  </a:lnTo>
                  <a:lnTo>
                    <a:pt x="1802" y="1245"/>
                  </a:lnTo>
                  <a:lnTo>
                    <a:pt x="1773" y="1317"/>
                  </a:lnTo>
                  <a:lnTo>
                    <a:pt x="1736" y="1386"/>
                  </a:lnTo>
                  <a:lnTo>
                    <a:pt x="1695" y="1452"/>
                  </a:lnTo>
                  <a:lnTo>
                    <a:pt x="1795" y="1551"/>
                  </a:lnTo>
                  <a:lnTo>
                    <a:pt x="2095" y="1853"/>
                  </a:lnTo>
                  <a:lnTo>
                    <a:pt x="2117" y="1879"/>
                  </a:lnTo>
                  <a:lnTo>
                    <a:pt x="2133" y="1909"/>
                  </a:lnTo>
                  <a:lnTo>
                    <a:pt x="2142" y="1940"/>
                  </a:lnTo>
                  <a:lnTo>
                    <a:pt x="2146" y="1973"/>
                  </a:lnTo>
                  <a:lnTo>
                    <a:pt x="2142" y="2006"/>
                  </a:lnTo>
                  <a:lnTo>
                    <a:pt x="2133" y="2038"/>
                  </a:lnTo>
                  <a:lnTo>
                    <a:pt x="2117" y="2069"/>
                  </a:lnTo>
                  <a:lnTo>
                    <a:pt x="2095" y="2095"/>
                  </a:lnTo>
                  <a:lnTo>
                    <a:pt x="2069" y="2117"/>
                  </a:lnTo>
                  <a:lnTo>
                    <a:pt x="2039" y="2133"/>
                  </a:lnTo>
                  <a:lnTo>
                    <a:pt x="2007" y="2142"/>
                  </a:lnTo>
                  <a:lnTo>
                    <a:pt x="1974" y="2146"/>
                  </a:lnTo>
                  <a:lnTo>
                    <a:pt x="1940" y="2142"/>
                  </a:lnTo>
                  <a:lnTo>
                    <a:pt x="1909" y="2133"/>
                  </a:lnTo>
                  <a:lnTo>
                    <a:pt x="1879" y="2117"/>
                  </a:lnTo>
                  <a:lnTo>
                    <a:pt x="1853" y="2095"/>
                  </a:lnTo>
                  <a:lnTo>
                    <a:pt x="1502" y="1745"/>
                  </a:lnTo>
                  <a:lnTo>
                    <a:pt x="1453" y="1694"/>
                  </a:lnTo>
                  <a:lnTo>
                    <a:pt x="1392" y="1733"/>
                  </a:lnTo>
                  <a:lnTo>
                    <a:pt x="1326" y="1767"/>
                  </a:lnTo>
                  <a:lnTo>
                    <a:pt x="1259" y="1796"/>
                  </a:lnTo>
                  <a:lnTo>
                    <a:pt x="1189" y="1820"/>
                  </a:lnTo>
                  <a:lnTo>
                    <a:pt x="1117" y="1838"/>
                  </a:lnTo>
                  <a:lnTo>
                    <a:pt x="1042" y="1850"/>
                  </a:lnTo>
                  <a:lnTo>
                    <a:pt x="986" y="1855"/>
                  </a:lnTo>
                  <a:lnTo>
                    <a:pt x="929" y="1856"/>
                  </a:lnTo>
                  <a:lnTo>
                    <a:pt x="843" y="1853"/>
                  </a:lnTo>
                  <a:lnTo>
                    <a:pt x="759" y="1841"/>
                  </a:lnTo>
                  <a:lnTo>
                    <a:pt x="678" y="1822"/>
                  </a:lnTo>
                  <a:lnTo>
                    <a:pt x="599" y="1796"/>
                  </a:lnTo>
                  <a:lnTo>
                    <a:pt x="526" y="1765"/>
                  </a:lnTo>
                  <a:lnTo>
                    <a:pt x="456" y="1728"/>
                  </a:lnTo>
                  <a:lnTo>
                    <a:pt x="391" y="1685"/>
                  </a:lnTo>
                  <a:lnTo>
                    <a:pt x="328" y="1637"/>
                  </a:lnTo>
                  <a:lnTo>
                    <a:pt x="270" y="1583"/>
                  </a:lnTo>
                  <a:lnTo>
                    <a:pt x="217" y="1524"/>
                  </a:lnTo>
                  <a:lnTo>
                    <a:pt x="169" y="1461"/>
                  </a:lnTo>
                  <a:lnTo>
                    <a:pt x="126" y="1394"/>
                  </a:lnTo>
                  <a:lnTo>
                    <a:pt x="90" y="1325"/>
                  </a:lnTo>
                  <a:lnTo>
                    <a:pt x="58" y="1250"/>
                  </a:lnTo>
                  <a:lnTo>
                    <a:pt x="33" y="1174"/>
                  </a:lnTo>
                  <a:lnTo>
                    <a:pt x="15" y="1095"/>
                  </a:lnTo>
                  <a:lnTo>
                    <a:pt x="4" y="1013"/>
                  </a:lnTo>
                  <a:lnTo>
                    <a:pt x="0" y="928"/>
                  </a:lnTo>
                  <a:lnTo>
                    <a:pt x="4" y="842"/>
                  </a:lnTo>
                  <a:lnTo>
                    <a:pt x="16" y="758"/>
                  </a:lnTo>
                  <a:lnTo>
                    <a:pt x="35" y="677"/>
                  </a:lnTo>
                  <a:lnTo>
                    <a:pt x="61" y="597"/>
                  </a:lnTo>
                  <a:lnTo>
                    <a:pt x="93" y="522"/>
                  </a:lnTo>
                  <a:lnTo>
                    <a:pt x="133" y="450"/>
                  </a:lnTo>
                  <a:lnTo>
                    <a:pt x="179" y="382"/>
                  </a:lnTo>
                  <a:lnTo>
                    <a:pt x="230" y="320"/>
                  </a:lnTo>
                  <a:lnTo>
                    <a:pt x="282" y="263"/>
                  </a:lnTo>
                  <a:lnTo>
                    <a:pt x="338" y="214"/>
                  </a:lnTo>
                  <a:lnTo>
                    <a:pt x="399" y="166"/>
                  </a:lnTo>
                  <a:lnTo>
                    <a:pt x="463" y="126"/>
                  </a:lnTo>
                  <a:lnTo>
                    <a:pt x="531" y="90"/>
                  </a:lnTo>
                  <a:lnTo>
                    <a:pt x="606" y="59"/>
                  </a:lnTo>
                  <a:lnTo>
                    <a:pt x="682" y="34"/>
                  </a:lnTo>
                  <a:lnTo>
                    <a:pt x="762" y="16"/>
                  </a:lnTo>
                  <a:lnTo>
                    <a:pt x="844" y="4"/>
                  </a:lnTo>
                  <a:lnTo>
                    <a:pt x="92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5474" y="-27384"/>
            <a:ext cx="12313368" cy="698477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오각형 13"/>
          <p:cNvSpPr/>
          <p:nvPr/>
        </p:nvSpPr>
        <p:spPr>
          <a:xfrm>
            <a:off x="4295006" y="2102669"/>
            <a:ext cx="3498712" cy="3342555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1016000"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오각형 13"/>
          <p:cNvSpPr/>
          <p:nvPr/>
        </p:nvSpPr>
        <p:spPr>
          <a:xfrm>
            <a:off x="4747686" y="2582381"/>
            <a:ext cx="2628634" cy="2511311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 w="1016000">
            <a:solidFill>
              <a:schemeClr val="accent5">
                <a:lumMod val="90000"/>
                <a:lumOff val="1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 rot="8640000">
            <a:off x="4338827" y="2348630"/>
            <a:ext cx="1346464" cy="288100"/>
            <a:chOff x="1846734" y="701080"/>
            <a:chExt cx="1346464" cy="288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2160000">
            <a:off x="6438493" y="2348630"/>
            <a:ext cx="1346464" cy="288100"/>
            <a:chOff x="1846734" y="701080"/>
            <a:chExt cx="1346464" cy="288100"/>
          </a:xfrm>
          <a:solidFill>
            <a:schemeClr val="accent2"/>
          </a:solidFill>
        </p:grpSpPr>
        <p:sp>
          <p:nvSpPr>
            <p:cNvPr id="42" name="타원 41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6480000">
            <a:off x="7114930" y="4371607"/>
            <a:ext cx="1346464" cy="288100"/>
            <a:chOff x="1846734" y="701080"/>
            <a:chExt cx="1346464" cy="2881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6" name="타원 45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4320000">
            <a:off x="3670048" y="4412631"/>
            <a:ext cx="1346464" cy="288100"/>
            <a:chOff x="1846734" y="701080"/>
            <a:chExt cx="1346464" cy="2881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타원 49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/>
          <p:cNvSpPr>
            <a:spLocks noGrp="1"/>
          </p:cNvSpPr>
          <p:nvPr>
            <p:ph sz="half" idx="1"/>
          </p:nvPr>
        </p:nvSpPr>
        <p:spPr>
          <a:xfrm>
            <a:off x="838622" y="620688"/>
            <a:ext cx="3477235" cy="178532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Product</a:t>
            </a: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정보 요청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smtClean="0">
                <a:solidFill>
                  <a:schemeClr val="bg1"/>
                </a:solidFill>
              </a:rPr>
              <a:t>열람을 </a:t>
            </a:r>
            <a:r>
              <a:rPr lang="ko-KR" altLang="en-US" sz="1800" dirty="0">
                <a:solidFill>
                  <a:schemeClr val="bg1"/>
                </a:solidFill>
              </a:rPr>
              <a:t>위한 서버 </a:t>
            </a:r>
            <a:r>
              <a:rPr lang="ko-KR" altLang="en-US" sz="1800" dirty="0" smtClean="0">
                <a:solidFill>
                  <a:schemeClr val="bg1"/>
                </a:solidFill>
              </a:rPr>
              <a:t>구축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+mj-ea"/>
                <a:ea typeface="+mj-ea"/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전문가의 임장대행</a:t>
            </a:r>
            <a:r>
              <a:rPr lang="en-US" altLang="ko-KR" sz="1800" dirty="0" smtClean="0">
                <a:solidFill>
                  <a:schemeClr val="bg1"/>
                </a:solidFill>
                <a:latin typeface="+mj-ea"/>
                <a:ea typeface="+mj-ea"/>
              </a:rPr>
              <a:t>’ </a:t>
            </a:r>
            <a:r>
              <a:rPr lang="ko-KR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차별화된 서비스</a:t>
            </a:r>
            <a:endParaRPr lang="en-US" altLang="ko-KR" sz="1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포인트 제도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추천인 제도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대행인 관리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-2257722" y="4437112"/>
            <a:ext cx="5600123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Price</a:t>
            </a: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중개수수료를 받지 않는 </a:t>
            </a:r>
            <a:r>
              <a:rPr lang="ko-KR" altLang="en-US" sz="1800" dirty="0" smtClean="0">
                <a:solidFill>
                  <a:schemeClr val="bg1"/>
                </a:solidFill>
              </a:rPr>
              <a:t>형태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1800" dirty="0">
                <a:solidFill>
                  <a:schemeClr val="bg1"/>
                </a:solidFill>
              </a:rPr>
              <a:t>이용 부담을 최소화</a:t>
            </a: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7442507" y="620688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/>
                </a:solidFill>
                <a:latin typeface="+mj-ea"/>
                <a:ea typeface="+mj-ea"/>
              </a:rPr>
              <a:t>Place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플레이스토어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앱스토어를</a:t>
            </a:r>
            <a:r>
              <a:rPr lang="ko-KR" altLang="en-US" sz="1800" dirty="0" smtClean="0">
                <a:solidFill>
                  <a:schemeClr val="bg1"/>
                </a:solidFill>
              </a:rPr>
              <a:t> 통해 유통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띠배너</a:t>
            </a:r>
            <a:r>
              <a:rPr lang="ko-KR" altLang="en-US" sz="1800" dirty="0" smtClean="0">
                <a:solidFill>
                  <a:schemeClr val="bg1"/>
                </a:solidFill>
              </a:rPr>
              <a:t> 광고 클릭 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어플로</a:t>
            </a:r>
            <a:r>
              <a:rPr lang="ko-KR" altLang="en-US" sz="1800" dirty="0" smtClean="0">
                <a:solidFill>
                  <a:schemeClr val="bg1"/>
                </a:solidFill>
              </a:rPr>
              <a:t> 이동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8306603" y="4307973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+mj-ea"/>
                <a:ea typeface="+mj-ea"/>
              </a:rPr>
              <a:t>Promotion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소비자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대행인 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 smtClean="0">
                <a:solidFill>
                  <a:schemeClr val="bg1"/>
                </a:solidFill>
              </a:rPr>
              <a:t>중개인 모두의 수요가 중요하므로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아웃소싱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광고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SNS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err="1">
                <a:solidFill>
                  <a:schemeClr val="bg1"/>
                </a:solidFill>
              </a:rPr>
              <a:t>띠배너</a:t>
            </a:r>
            <a:r>
              <a:rPr lang="ko-KR" altLang="en-US" sz="1800" dirty="0">
                <a:solidFill>
                  <a:schemeClr val="bg1"/>
                </a:solidFill>
              </a:rPr>
              <a:t> 마케팅에 </a:t>
            </a:r>
            <a:r>
              <a:rPr lang="ko-KR" altLang="en-US" sz="1800" dirty="0" smtClean="0">
                <a:solidFill>
                  <a:schemeClr val="bg1"/>
                </a:solidFill>
              </a:rPr>
              <a:t>집중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90844" y="3962112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391350" y="44624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34566" y="4145230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8" descr="손목시계">
            <a:extLst>
              <a:ext uri="{FF2B5EF4-FFF2-40B4-BE49-F238E27FC236}">
                <a16:creationId xmlns:a16="http://schemas.microsoft.com/office/drawing/2014/main" xmlns="" id="{749383F0-595E-4BD1-B6F5-524FF54A5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159897" y="3868118"/>
            <a:ext cx="1217066" cy="1217066"/>
          </a:xfrm>
          <a:prstGeom prst="rect">
            <a:avLst/>
          </a:prstGeom>
        </p:spPr>
      </p:pic>
      <p:grpSp>
        <p:nvGrpSpPr>
          <p:cNvPr id="57" name="Group 19">
            <a:extLst>
              <a:ext uri="{FF2B5EF4-FFF2-40B4-BE49-F238E27FC236}">
                <a16:creationId xmlns:a16="http://schemas.microsoft.com/office/drawing/2014/main" xmlns="" id="{2A168D12-0FE0-4A0A-A998-F04B6CFADE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3251" y="4253943"/>
            <a:ext cx="930856" cy="1021698"/>
            <a:chOff x="1425" y="1001"/>
            <a:chExt cx="953" cy="1046"/>
          </a:xfrm>
          <a:solidFill>
            <a:schemeClr val="bg1"/>
          </a:solidFill>
        </p:grpSpPr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xmlns="" id="{AB7D5063-C528-45FD-AEF8-F9FC60AF1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1" y="1162"/>
              <a:ext cx="641" cy="885"/>
            </a:xfrm>
            <a:custGeom>
              <a:avLst/>
              <a:gdLst>
                <a:gd name="T0" fmla="*/ 949 w 2565"/>
                <a:gd name="T1" fmla="*/ 379 h 3540"/>
                <a:gd name="T2" fmla="*/ 605 w 2565"/>
                <a:gd name="T3" fmla="*/ 589 h 3540"/>
                <a:gd name="T4" fmla="*/ 384 w 2565"/>
                <a:gd name="T5" fmla="*/ 914 h 3540"/>
                <a:gd name="T6" fmla="*/ 327 w 2565"/>
                <a:gd name="T7" fmla="*/ 1307 h 3540"/>
                <a:gd name="T8" fmla="*/ 396 w 2565"/>
                <a:gd name="T9" fmla="*/ 1623 h 3540"/>
                <a:gd name="T10" fmla="*/ 523 w 2565"/>
                <a:gd name="T11" fmla="*/ 1861 h 3540"/>
                <a:gd name="T12" fmla="*/ 670 w 2565"/>
                <a:gd name="T13" fmla="*/ 2082 h 3540"/>
                <a:gd name="T14" fmla="*/ 762 w 2565"/>
                <a:gd name="T15" fmla="*/ 2330 h 3540"/>
                <a:gd name="T16" fmla="*/ 818 w 2565"/>
                <a:gd name="T17" fmla="*/ 2501 h 3540"/>
                <a:gd name="T18" fmla="*/ 1701 w 2565"/>
                <a:gd name="T19" fmla="*/ 2543 h 3540"/>
                <a:gd name="T20" fmla="*/ 1797 w 2565"/>
                <a:gd name="T21" fmla="*/ 2418 h 3540"/>
                <a:gd name="T22" fmla="*/ 1846 w 2565"/>
                <a:gd name="T23" fmla="*/ 2176 h 3540"/>
                <a:gd name="T24" fmla="*/ 1985 w 2565"/>
                <a:gd name="T25" fmla="*/ 1945 h 3540"/>
                <a:gd name="T26" fmla="*/ 2122 w 2565"/>
                <a:gd name="T27" fmla="*/ 1725 h 3540"/>
                <a:gd name="T28" fmla="*/ 2221 w 2565"/>
                <a:gd name="T29" fmla="*/ 1445 h 3540"/>
                <a:gd name="T30" fmla="*/ 2226 w 2565"/>
                <a:gd name="T31" fmla="*/ 1068 h 3540"/>
                <a:gd name="T32" fmla="*/ 2066 w 2565"/>
                <a:gd name="T33" fmla="*/ 707 h 3540"/>
                <a:gd name="T34" fmla="*/ 1766 w 2565"/>
                <a:gd name="T35" fmla="*/ 446 h 3540"/>
                <a:gd name="T36" fmla="*/ 1370 w 2565"/>
                <a:gd name="T37" fmla="*/ 326 h 3540"/>
                <a:gd name="T38" fmla="*/ 1590 w 2565"/>
                <a:gd name="T39" fmla="*/ 37 h 3540"/>
                <a:gd name="T40" fmla="*/ 2039 w 2565"/>
                <a:gd name="T41" fmla="*/ 238 h 3540"/>
                <a:gd name="T42" fmla="*/ 2373 w 2565"/>
                <a:gd name="T43" fmla="*/ 582 h 3540"/>
                <a:gd name="T44" fmla="*/ 2548 w 2565"/>
                <a:gd name="T45" fmla="*/ 1031 h 3540"/>
                <a:gd name="T46" fmla="*/ 2546 w 2565"/>
                <a:gd name="T47" fmla="*/ 1474 h 3540"/>
                <a:gd name="T48" fmla="*/ 2446 w 2565"/>
                <a:gd name="T49" fmla="*/ 1800 h 3540"/>
                <a:gd name="T50" fmla="*/ 2308 w 2565"/>
                <a:gd name="T51" fmla="*/ 2045 h 3540"/>
                <a:gd name="T52" fmla="*/ 2168 w 2565"/>
                <a:gd name="T53" fmla="*/ 2257 h 3540"/>
                <a:gd name="T54" fmla="*/ 2120 w 2565"/>
                <a:gd name="T55" fmla="*/ 2446 h 3540"/>
                <a:gd name="T56" fmla="*/ 1988 w 2565"/>
                <a:gd name="T57" fmla="*/ 2718 h 3540"/>
                <a:gd name="T58" fmla="*/ 1880 w 2565"/>
                <a:gd name="T59" fmla="*/ 2901 h 3540"/>
                <a:gd name="T60" fmla="*/ 1871 w 2565"/>
                <a:gd name="T61" fmla="*/ 3072 h 3540"/>
                <a:gd name="T62" fmla="*/ 1867 w 2565"/>
                <a:gd name="T63" fmla="*/ 3151 h 3540"/>
                <a:gd name="T64" fmla="*/ 1829 w 2565"/>
                <a:gd name="T65" fmla="*/ 3256 h 3540"/>
                <a:gd name="T66" fmla="*/ 1695 w 2565"/>
                <a:gd name="T67" fmla="*/ 3372 h 3540"/>
                <a:gd name="T68" fmla="*/ 1497 w 2565"/>
                <a:gd name="T69" fmla="*/ 3514 h 3540"/>
                <a:gd name="T70" fmla="*/ 1126 w 2565"/>
                <a:gd name="T71" fmla="*/ 3538 h 3540"/>
                <a:gd name="T72" fmla="*/ 963 w 2565"/>
                <a:gd name="T73" fmla="*/ 3411 h 3540"/>
                <a:gd name="T74" fmla="*/ 767 w 2565"/>
                <a:gd name="T75" fmla="*/ 3296 h 3540"/>
                <a:gd name="T76" fmla="*/ 702 w 2565"/>
                <a:gd name="T77" fmla="*/ 3173 h 3540"/>
                <a:gd name="T78" fmla="*/ 697 w 2565"/>
                <a:gd name="T79" fmla="*/ 3118 h 3540"/>
                <a:gd name="T80" fmla="*/ 689 w 2565"/>
                <a:gd name="T81" fmla="*/ 2972 h 3540"/>
                <a:gd name="T82" fmla="*/ 680 w 2565"/>
                <a:gd name="T83" fmla="*/ 2809 h 3540"/>
                <a:gd name="T84" fmla="*/ 476 w 2565"/>
                <a:gd name="T85" fmla="*/ 2560 h 3540"/>
                <a:gd name="T86" fmla="*/ 429 w 2565"/>
                <a:gd name="T87" fmla="*/ 2325 h 3540"/>
                <a:gd name="T88" fmla="*/ 313 w 2565"/>
                <a:gd name="T89" fmla="*/ 2126 h 3540"/>
                <a:gd name="T90" fmla="*/ 173 w 2565"/>
                <a:gd name="T91" fmla="*/ 1907 h 3540"/>
                <a:gd name="T92" fmla="*/ 52 w 2565"/>
                <a:gd name="T93" fmla="*/ 1616 h 3540"/>
                <a:gd name="T94" fmla="*/ 0 w 2565"/>
                <a:gd name="T95" fmla="*/ 1231 h 3540"/>
                <a:gd name="T96" fmla="*/ 101 w 2565"/>
                <a:gd name="T97" fmla="*/ 752 h 3540"/>
                <a:gd name="T98" fmla="*/ 376 w 2565"/>
                <a:gd name="T99" fmla="*/ 361 h 3540"/>
                <a:gd name="T100" fmla="*/ 784 w 2565"/>
                <a:gd name="T101" fmla="*/ 97 h 3540"/>
                <a:gd name="T102" fmla="*/ 1283 w 2565"/>
                <a:gd name="T103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65" h="3540">
                  <a:moveTo>
                    <a:pt x="1283" y="322"/>
                  </a:moveTo>
                  <a:lnTo>
                    <a:pt x="1195" y="326"/>
                  </a:lnTo>
                  <a:lnTo>
                    <a:pt x="1110" y="337"/>
                  </a:lnTo>
                  <a:lnTo>
                    <a:pt x="1028" y="355"/>
                  </a:lnTo>
                  <a:lnTo>
                    <a:pt x="949" y="379"/>
                  </a:lnTo>
                  <a:lnTo>
                    <a:pt x="872" y="410"/>
                  </a:lnTo>
                  <a:lnTo>
                    <a:pt x="799" y="447"/>
                  </a:lnTo>
                  <a:lnTo>
                    <a:pt x="730" y="489"/>
                  </a:lnTo>
                  <a:lnTo>
                    <a:pt x="666" y="536"/>
                  </a:lnTo>
                  <a:lnTo>
                    <a:pt x="605" y="589"/>
                  </a:lnTo>
                  <a:lnTo>
                    <a:pt x="550" y="646"/>
                  </a:lnTo>
                  <a:lnTo>
                    <a:pt x="501" y="707"/>
                  </a:lnTo>
                  <a:lnTo>
                    <a:pt x="456" y="773"/>
                  </a:lnTo>
                  <a:lnTo>
                    <a:pt x="417" y="842"/>
                  </a:lnTo>
                  <a:lnTo>
                    <a:pt x="384" y="914"/>
                  </a:lnTo>
                  <a:lnTo>
                    <a:pt x="359" y="990"/>
                  </a:lnTo>
                  <a:lnTo>
                    <a:pt x="340" y="1068"/>
                  </a:lnTo>
                  <a:lnTo>
                    <a:pt x="329" y="1148"/>
                  </a:lnTo>
                  <a:lnTo>
                    <a:pt x="325" y="1231"/>
                  </a:lnTo>
                  <a:lnTo>
                    <a:pt x="327" y="1307"/>
                  </a:lnTo>
                  <a:lnTo>
                    <a:pt x="334" y="1378"/>
                  </a:lnTo>
                  <a:lnTo>
                    <a:pt x="344" y="1445"/>
                  </a:lnTo>
                  <a:lnTo>
                    <a:pt x="359" y="1508"/>
                  </a:lnTo>
                  <a:lnTo>
                    <a:pt x="376" y="1567"/>
                  </a:lnTo>
                  <a:lnTo>
                    <a:pt x="396" y="1623"/>
                  </a:lnTo>
                  <a:lnTo>
                    <a:pt x="419" y="1675"/>
                  </a:lnTo>
                  <a:lnTo>
                    <a:pt x="444" y="1725"/>
                  </a:lnTo>
                  <a:lnTo>
                    <a:pt x="469" y="1773"/>
                  </a:lnTo>
                  <a:lnTo>
                    <a:pt x="497" y="1817"/>
                  </a:lnTo>
                  <a:lnTo>
                    <a:pt x="523" y="1861"/>
                  </a:lnTo>
                  <a:lnTo>
                    <a:pt x="552" y="1903"/>
                  </a:lnTo>
                  <a:lnTo>
                    <a:pt x="579" y="1944"/>
                  </a:lnTo>
                  <a:lnTo>
                    <a:pt x="611" y="1990"/>
                  </a:lnTo>
                  <a:lnTo>
                    <a:pt x="641" y="2036"/>
                  </a:lnTo>
                  <a:lnTo>
                    <a:pt x="670" y="2082"/>
                  </a:lnTo>
                  <a:lnTo>
                    <a:pt x="697" y="2128"/>
                  </a:lnTo>
                  <a:lnTo>
                    <a:pt x="719" y="2176"/>
                  </a:lnTo>
                  <a:lnTo>
                    <a:pt x="738" y="2225"/>
                  </a:lnTo>
                  <a:lnTo>
                    <a:pt x="753" y="2276"/>
                  </a:lnTo>
                  <a:lnTo>
                    <a:pt x="762" y="2330"/>
                  </a:lnTo>
                  <a:lnTo>
                    <a:pt x="765" y="2387"/>
                  </a:lnTo>
                  <a:lnTo>
                    <a:pt x="768" y="2418"/>
                  </a:lnTo>
                  <a:lnTo>
                    <a:pt x="780" y="2449"/>
                  </a:lnTo>
                  <a:lnTo>
                    <a:pt x="796" y="2476"/>
                  </a:lnTo>
                  <a:lnTo>
                    <a:pt x="818" y="2501"/>
                  </a:lnTo>
                  <a:lnTo>
                    <a:pt x="840" y="2524"/>
                  </a:lnTo>
                  <a:lnTo>
                    <a:pt x="864" y="2543"/>
                  </a:lnTo>
                  <a:lnTo>
                    <a:pt x="886" y="2560"/>
                  </a:lnTo>
                  <a:lnTo>
                    <a:pt x="1679" y="2560"/>
                  </a:lnTo>
                  <a:lnTo>
                    <a:pt x="1701" y="2543"/>
                  </a:lnTo>
                  <a:lnTo>
                    <a:pt x="1725" y="2524"/>
                  </a:lnTo>
                  <a:lnTo>
                    <a:pt x="1749" y="2501"/>
                  </a:lnTo>
                  <a:lnTo>
                    <a:pt x="1769" y="2476"/>
                  </a:lnTo>
                  <a:lnTo>
                    <a:pt x="1785" y="2449"/>
                  </a:lnTo>
                  <a:lnTo>
                    <a:pt x="1797" y="2418"/>
                  </a:lnTo>
                  <a:lnTo>
                    <a:pt x="1801" y="2387"/>
                  </a:lnTo>
                  <a:lnTo>
                    <a:pt x="1803" y="2330"/>
                  </a:lnTo>
                  <a:lnTo>
                    <a:pt x="1813" y="2276"/>
                  </a:lnTo>
                  <a:lnTo>
                    <a:pt x="1827" y="2225"/>
                  </a:lnTo>
                  <a:lnTo>
                    <a:pt x="1846" y="2176"/>
                  </a:lnTo>
                  <a:lnTo>
                    <a:pt x="1868" y="2129"/>
                  </a:lnTo>
                  <a:lnTo>
                    <a:pt x="1895" y="2082"/>
                  </a:lnTo>
                  <a:lnTo>
                    <a:pt x="1923" y="2036"/>
                  </a:lnTo>
                  <a:lnTo>
                    <a:pt x="1953" y="1991"/>
                  </a:lnTo>
                  <a:lnTo>
                    <a:pt x="1985" y="1945"/>
                  </a:lnTo>
                  <a:lnTo>
                    <a:pt x="2013" y="1904"/>
                  </a:lnTo>
                  <a:lnTo>
                    <a:pt x="2041" y="1862"/>
                  </a:lnTo>
                  <a:lnTo>
                    <a:pt x="2069" y="1819"/>
                  </a:lnTo>
                  <a:lnTo>
                    <a:pt x="2096" y="1773"/>
                  </a:lnTo>
                  <a:lnTo>
                    <a:pt x="2122" y="1725"/>
                  </a:lnTo>
                  <a:lnTo>
                    <a:pt x="2147" y="1675"/>
                  </a:lnTo>
                  <a:lnTo>
                    <a:pt x="2169" y="1623"/>
                  </a:lnTo>
                  <a:lnTo>
                    <a:pt x="2189" y="1567"/>
                  </a:lnTo>
                  <a:lnTo>
                    <a:pt x="2206" y="1508"/>
                  </a:lnTo>
                  <a:lnTo>
                    <a:pt x="2221" y="1445"/>
                  </a:lnTo>
                  <a:lnTo>
                    <a:pt x="2232" y="1378"/>
                  </a:lnTo>
                  <a:lnTo>
                    <a:pt x="2238" y="1307"/>
                  </a:lnTo>
                  <a:lnTo>
                    <a:pt x="2241" y="1231"/>
                  </a:lnTo>
                  <a:lnTo>
                    <a:pt x="2237" y="1148"/>
                  </a:lnTo>
                  <a:lnTo>
                    <a:pt x="2226" y="1068"/>
                  </a:lnTo>
                  <a:lnTo>
                    <a:pt x="2206" y="989"/>
                  </a:lnTo>
                  <a:lnTo>
                    <a:pt x="2181" y="914"/>
                  </a:lnTo>
                  <a:lnTo>
                    <a:pt x="2149" y="842"/>
                  </a:lnTo>
                  <a:lnTo>
                    <a:pt x="2110" y="772"/>
                  </a:lnTo>
                  <a:lnTo>
                    <a:pt x="2066" y="707"/>
                  </a:lnTo>
                  <a:lnTo>
                    <a:pt x="2016" y="646"/>
                  </a:lnTo>
                  <a:lnTo>
                    <a:pt x="1960" y="589"/>
                  </a:lnTo>
                  <a:lnTo>
                    <a:pt x="1900" y="536"/>
                  </a:lnTo>
                  <a:lnTo>
                    <a:pt x="1835" y="488"/>
                  </a:lnTo>
                  <a:lnTo>
                    <a:pt x="1766" y="446"/>
                  </a:lnTo>
                  <a:lnTo>
                    <a:pt x="1693" y="410"/>
                  </a:lnTo>
                  <a:lnTo>
                    <a:pt x="1617" y="379"/>
                  </a:lnTo>
                  <a:lnTo>
                    <a:pt x="1537" y="355"/>
                  </a:lnTo>
                  <a:lnTo>
                    <a:pt x="1455" y="337"/>
                  </a:lnTo>
                  <a:lnTo>
                    <a:pt x="1370" y="326"/>
                  </a:lnTo>
                  <a:lnTo>
                    <a:pt x="1283" y="322"/>
                  </a:lnTo>
                  <a:close/>
                  <a:moveTo>
                    <a:pt x="1283" y="0"/>
                  </a:moveTo>
                  <a:lnTo>
                    <a:pt x="1387" y="4"/>
                  </a:lnTo>
                  <a:lnTo>
                    <a:pt x="1491" y="17"/>
                  </a:lnTo>
                  <a:lnTo>
                    <a:pt x="1590" y="37"/>
                  </a:lnTo>
                  <a:lnTo>
                    <a:pt x="1688" y="63"/>
                  </a:lnTo>
                  <a:lnTo>
                    <a:pt x="1781" y="97"/>
                  </a:lnTo>
                  <a:lnTo>
                    <a:pt x="1871" y="138"/>
                  </a:lnTo>
                  <a:lnTo>
                    <a:pt x="1957" y="185"/>
                  </a:lnTo>
                  <a:lnTo>
                    <a:pt x="2039" y="238"/>
                  </a:lnTo>
                  <a:lnTo>
                    <a:pt x="2116" y="297"/>
                  </a:lnTo>
                  <a:lnTo>
                    <a:pt x="2189" y="361"/>
                  </a:lnTo>
                  <a:lnTo>
                    <a:pt x="2255" y="430"/>
                  </a:lnTo>
                  <a:lnTo>
                    <a:pt x="2318" y="505"/>
                  </a:lnTo>
                  <a:lnTo>
                    <a:pt x="2373" y="582"/>
                  </a:lnTo>
                  <a:lnTo>
                    <a:pt x="2422" y="665"/>
                  </a:lnTo>
                  <a:lnTo>
                    <a:pt x="2465" y="752"/>
                  </a:lnTo>
                  <a:lnTo>
                    <a:pt x="2499" y="843"/>
                  </a:lnTo>
                  <a:lnTo>
                    <a:pt x="2528" y="935"/>
                  </a:lnTo>
                  <a:lnTo>
                    <a:pt x="2548" y="1031"/>
                  </a:lnTo>
                  <a:lnTo>
                    <a:pt x="2562" y="1130"/>
                  </a:lnTo>
                  <a:lnTo>
                    <a:pt x="2565" y="1231"/>
                  </a:lnTo>
                  <a:lnTo>
                    <a:pt x="2563" y="1316"/>
                  </a:lnTo>
                  <a:lnTo>
                    <a:pt x="2556" y="1398"/>
                  </a:lnTo>
                  <a:lnTo>
                    <a:pt x="2546" y="1474"/>
                  </a:lnTo>
                  <a:lnTo>
                    <a:pt x="2531" y="1548"/>
                  </a:lnTo>
                  <a:lnTo>
                    <a:pt x="2514" y="1616"/>
                  </a:lnTo>
                  <a:lnTo>
                    <a:pt x="2494" y="1681"/>
                  </a:lnTo>
                  <a:lnTo>
                    <a:pt x="2470" y="1742"/>
                  </a:lnTo>
                  <a:lnTo>
                    <a:pt x="2446" y="1800"/>
                  </a:lnTo>
                  <a:lnTo>
                    <a:pt x="2420" y="1854"/>
                  </a:lnTo>
                  <a:lnTo>
                    <a:pt x="2393" y="1905"/>
                  </a:lnTo>
                  <a:lnTo>
                    <a:pt x="2364" y="1955"/>
                  </a:lnTo>
                  <a:lnTo>
                    <a:pt x="2336" y="2001"/>
                  </a:lnTo>
                  <a:lnTo>
                    <a:pt x="2308" y="2045"/>
                  </a:lnTo>
                  <a:lnTo>
                    <a:pt x="2281" y="2086"/>
                  </a:lnTo>
                  <a:lnTo>
                    <a:pt x="2253" y="2125"/>
                  </a:lnTo>
                  <a:lnTo>
                    <a:pt x="2221" y="2174"/>
                  </a:lnTo>
                  <a:lnTo>
                    <a:pt x="2192" y="2217"/>
                  </a:lnTo>
                  <a:lnTo>
                    <a:pt x="2168" y="2257"/>
                  </a:lnTo>
                  <a:lnTo>
                    <a:pt x="2149" y="2292"/>
                  </a:lnTo>
                  <a:lnTo>
                    <a:pt x="2136" y="2325"/>
                  </a:lnTo>
                  <a:lnTo>
                    <a:pt x="2127" y="2357"/>
                  </a:lnTo>
                  <a:lnTo>
                    <a:pt x="2124" y="2387"/>
                  </a:lnTo>
                  <a:lnTo>
                    <a:pt x="2120" y="2446"/>
                  </a:lnTo>
                  <a:lnTo>
                    <a:pt x="2108" y="2504"/>
                  </a:lnTo>
                  <a:lnTo>
                    <a:pt x="2090" y="2560"/>
                  </a:lnTo>
                  <a:lnTo>
                    <a:pt x="2062" y="2616"/>
                  </a:lnTo>
                  <a:lnTo>
                    <a:pt x="2029" y="2668"/>
                  </a:lnTo>
                  <a:lnTo>
                    <a:pt x="1988" y="2718"/>
                  </a:lnTo>
                  <a:lnTo>
                    <a:pt x="1940" y="2766"/>
                  </a:lnTo>
                  <a:lnTo>
                    <a:pt x="1886" y="2809"/>
                  </a:lnTo>
                  <a:lnTo>
                    <a:pt x="1884" y="2835"/>
                  </a:lnTo>
                  <a:lnTo>
                    <a:pt x="1883" y="2867"/>
                  </a:lnTo>
                  <a:lnTo>
                    <a:pt x="1880" y="2901"/>
                  </a:lnTo>
                  <a:lnTo>
                    <a:pt x="1879" y="2937"/>
                  </a:lnTo>
                  <a:lnTo>
                    <a:pt x="1876" y="2972"/>
                  </a:lnTo>
                  <a:lnTo>
                    <a:pt x="1875" y="3008"/>
                  </a:lnTo>
                  <a:lnTo>
                    <a:pt x="1872" y="3042"/>
                  </a:lnTo>
                  <a:lnTo>
                    <a:pt x="1871" y="3072"/>
                  </a:lnTo>
                  <a:lnTo>
                    <a:pt x="1870" y="3097"/>
                  </a:lnTo>
                  <a:lnTo>
                    <a:pt x="1868" y="3118"/>
                  </a:lnTo>
                  <a:lnTo>
                    <a:pt x="1868" y="3131"/>
                  </a:lnTo>
                  <a:lnTo>
                    <a:pt x="1867" y="3135"/>
                  </a:lnTo>
                  <a:lnTo>
                    <a:pt x="1867" y="3151"/>
                  </a:lnTo>
                  <a:lnTo>
                    <a:pt x="1864" y="3169"/>
                  </a:lnTo>
                  <a:lnTo>
                    <a:pt x="1859" y="3189"/>
                  </a:lnTo>
                  <a:lnTo>
                    <a:pt x="1853" y="3210"/>
                  </a:lnTo>
                  <a:lnTo>
                    <a:pt x="1842" y="3234"/>
                  </a:lnTo>
                  <a:lnTo>
                    <a:pt x="1829" y="3256"/>
                  </a:lnTo>
                  <a:lnTo>
                    <a:pt x="1811" y="3280"/>
                  </a:lnTo>
                  <a:lnTo>
                    <a:pt x="1790" y="3305"/>
                  </a:lnTo>
                  <a:lnTo>
                    <a:pt x="1764" y="3327"/>
                  </a:lnTo>
                  <a:lnTo>
                    <a:pt x="1732" y="3351"/>
                  </a:lnTo>
                  <a:lnTo>
                    <a:pt x="1695" y="3372"/>
                  </a:lnTo>
                  <a:lnTo>
                    <a:pt x="1652" y="3393"/>
                  </a:lnTo>
                  <a:lnTo>
                    <a:pt x="1602" y="3411"/>
                  </a:lnTo>
                  <a:lnTo>
                    <a:pt x="1573" y="3448"/>
                  </a:lnTo>
                  <a:lnTo>
                    <a:pt x="1537" y="3482"/>
                  </a:lnTo>
                  <a:lnTo>
                    <a:pt x="1497" y="3514"/>
                  </a:lnTo>
                  <a:lnTo>
                    <a:pt x="1470" y="3528"/>
                  </a:lnTo>
                  <a:lnTo>
                    <a:pt x="1439" y="3538"/>
                  </a:lnTo>
                  <a:lnTo>
                    <a:pt x="1407" y="3540"/>
                  </a:lnTo>
                  <a:lnTo>
                    <a:pt x="1158" y="3540"/>
                  </a:lnTo>
                  <a:lnTo>
                    <a:pt x="1126" y="3538"/>
                  </a:lnTo>
                  <a:lnTo>
                    <a:pt x="1096" y="3528"/>
                  </a:lnTo>
                  <a:lnTo>
                    <a:pt x="1068" y="3514"/>
                  </a:lnTo>
                  <a:lnTo>
                    <a:pt x="1028" y="3482"/>
                  </a:lnTo>
                  <a:lnTo>
                    <a:pt x="992" y="3448"/>
                  </a:lnTo>
                  <a:lnTo>
                    <a:pt x="963" y="3411"/>
                  </a:lnTo>
                  <a:lnTo>
                    <a:pt x="910" y="3390"/>
                  </a:lnTo>
                  <a:lnTo>
                    <a:pt x="865" y="3369"/>
                  </a:lnTo>
                  <a:lnTo>
                    <a:pt x="825" y="3346"/>
                  </a:lnTo>
                  <a:lnTo>
                    <a:pt x="794" y="3321"/>
                  </a:lnTo>
                  <a:lnTo>
                    <a:pt x="767" y="3296"/>
                  </a:lnTo>
                  <a:lnTo>
                    <a:pt x="746" y="3269"/>
                  </a:lnTo>
                  <a:lnTo>
                    <a:pt x="730" y="3244"/>
                  </a:lnTo>
                  <a:lnTo>
                    <a:pt x="717" y="3219"/>
                  </a:lnTo>
                  <a:lnTo>
                    <a:pt x="709" y="3196"/>
                  </a:lnTo>
                  <a:lnTo>
                    <a:pt x="702" y="3173"/>
                  </a:lnTo>
                  <a:lnTo>
                    <a:pt x="700" y="3154"/>
                  </a:lnTo>
                  <a:lnTo>
                    <a:pt x="698" y="3135"/>
                  </a:lnTo>
                  <a:lnTo>
                    <a:pt x="698" y="3135"/>
                  </a:lnTo>
                  <a:lnTo>
                    <a:pt x="698" y="3131"/>
                  </a:lnTo>
                  <a:lnTo>
                    <a:pt x="697" y="3118"/>
                  </a:lnTo>
                  <a:lnTo>
                    <a:pt x="696" y="3097"/>
                  </a:lnTo>
                  <a:lnTo>
                    <a:pt x="694" y="3072"/>
                  </a:lnTo>
                  <a:lnTo>
                    <a:pt x="693" y="3042"/>
                  </a:lnTo>
                  <a:lnTo>
                    <a:pt x="690" y="3008"/>
                  </a:lnTo>
                  <a:lnTo>
                    <a:pt x="689" y="2972"/>
                  </a:lnTo>
                  <a:lnTo>
                    <a:pt x="686" y="2937"/>
                  </a:lnTo>
                  <a:lnTo>
                    <a:pt x="685" y="2901"/>
                  </a:lnTo>
                  <a:lnTo>
                    <a:pt x="682" y="2867"/>
                  </a:lnTo>
                  <a:lnTo>
                    <a:pt x="681" y="2835"/>
                  </a:lnTo>
                  <a:lnTo>
                    <a:pt x="680" y="2809"/>
                  </a:lnTo>
                  <a:lnTo>
                    <a:pt x="625" y="2766"/>
                  </a:lnTo>
                  <a:lnTo>
                    <a:pt x="578" y="2718"/>
                  </a:lnTo>
                  <a:lnTo>
                    <a:pt x="537" y="2668"/>
                  </a:lnTo>
                  <a:lnTo>
                    <a:pt x="503" y="2616"/>
                  </a:lnTo>
                  <a:lnTo>
                    <a:pt x="476" y="2560"/>
                  </a:lnTo>
                  <a:lnTo>
                    <a:pt x="457" y="2504"/>
                  </a:lnTo>
                  <a:lnTo>
                    <a:pt x="445" y="2446"/>
                  </a:lnTo>
                  <a:lnTo>
                    <a:pt x="441" y="2387"/>
                  </a:lnTo>
                  <a:lnTo>
                    <a:pt x="439" y="2357"/>
                  </a:lnTo>
                  <a:lnTo>
                    <a:pt x="429" y="2325"/>
                  </a:lnTo>
                  <a:lnTo>
                    <a:pt x="416" y="2292"/>
                  </a:lnTo>
                  <a:lnTo>
                    <a:pt x="397" y="2257"/>
                  </a:lnTo>
                  <a:lnTo>
                    <a:pt x="374" y="2217"/>
                  </a:lnTo>
                  <a:lnTo>
                    <a:pt x="346" y="2174"/>
                  </a:lnTo>
                  <a:lnTo>
                    <a:pt x="313" y="2126"/>
                  </a:lnTo>
                  <a:lnTo>
                    <a:pt x="286" y="2087"/>
                  </a:lnTo>
                  <a:lnTo>
                    <a:pt x="258" y="2045"/>
                  </a:lnTo>
                  <a:lnTo>
                    <a:pt x="229" y="2001"/>
                  </a:lnTo>
                  <a:lnTo>
                    <a:pt x="201" y="1955"/>
                  </a:lnTo>
                  <a:lnTo>
                    <a:pt x="173" y="1907"/>
                  </a:lnTo>
                  <a:lnTo>
                    <a:pt x="146" y="1854"/>
                  </a:lnTo>
                  <a:lnTo>
                    <a:pt x="119" y="1800"/>
                  </a:lnTo>
                  <a:lnTo>
                    <a:pt x="95" y="1742"/>
                  </a:lnTo>
                  <a:lnTo>
                    <a:pt x="71" y="1681"/>
                  </a:lnTo>
                  <a:lnTo>
                    <a:pt x="52" y="1616"/>
                  </a:lnTo>
                  <a:lnTo>
                    <a:pt x="34" y="1548"/>
                  </a:lnTo>
                  <a:lnTo>
                    <a:pt x="20" y="1474"/>
                  </a:lnTo>
                  <a:lnTo>
                    <a:pt x="9" y="1398"/>
                  </a:lnTo>
                  <a:lnTo>
                    <a:pt x="3" y="1316"/>
                  </a:lnTo>
                  <a:lnTo>
                    <a:pt x="0" y="1231"/>
                  </a:lnTo>
                  <a:lnTo>
                    <a:pt x="4" y="1130"/>
                  </a:lnTo>
                  <a:lnTo>
                    <a:pt x="17" y="1031"/>
                  </a:lnTo>
                  <a:lnTo>
                    <a:pt x="37" y="935"/>
                  </a:lnTo>
                  <a:lnTo>
                    <a:pt x="66" y="843"/>
                  </a:lnTo>
                  <a:lnTo>
                    <a:pt x="101" y="752"/>
                  </a:lnTo>
                  <a:lnTo>
                    <a:pt x="143" y="665"/>
                  </a:lnTo>
                  <a:lnTo>
                    <a:pt x="192" y="582"/>
                  </a:lnTo>
                  <a:lnTo>
                    <a:pt x="248" y="505"/>
                  </a:lnTo>
                  <a:lnTo>
                    <a:pt x="310" y="430"/>
                  </a:lnTo>
                  <a:lnTo>
                    <a:pt x="376" y="361"/>
                  </a:lnTo>
                  <a:lnTo>
                    <a:pt x="449" y="297"/>
                  </a:lnTo>
                  <a:lnTo>
                    <a:pt x="526" y="238"/>
                  </a:lnTo>
                  <a:lnTo>
                    <a:pt x="608" y="185"/>
                  </a:lnTo>
                  <a:lnTo>
                    <a:pt x="694" y="138"/>
                  </a:lnTo>
                  <a:lnTo>
                    <a:pt x="784" y="97"/>
                  </a:lnTo>
                  <a:lnTo>
                    <a:pt x="878" y="63"/>
                  </a:lnTo>
                  <a:lnTo>
                    <a:pt x="975" y="37"/>
                  </a:lnTo>
                  <a:lnTo>
                    <a:pt x="1075" y="17"/>
                  </a:lnTo>
                  <a:lnTo>
                    <a:pt x="1178" y="4"/>
                  </a:lnTo>
                  <a:lnTo>
                    <a:pt x="128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xmlns="" id="{C9CCE2E3-0228-4089-AB3C-FE03E0C1F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1001"/>
              <a:ext cx="41" cy="100"/>
            </a:xfrm>
            <a:custGeom>
              <a:avLst/>
              <a:gdLst>
                <a:gd name="T0" fmla="*/ 81 w 162"/>
                <a:gd name="T1" fmla="*/ 0 h 401"/>
                <a:gd name="T2" fmla="*/ 81 w 162"/>
                <a:gd name="T3" fmla="*/ 0 h 401"/>
                <a:gd name="T4" fmla="*/ 102 w 162"/>
                <a:gd name="T5" fmla="*/ 2 h 401"/>
                <a:gd name="T6" fmla="*/ 122 w 162"/>
                <a:gd name="T7" fmla="*/ 10 h 401"/>
                <a:gd name="T8" fmla="*/ 138 w 162"/>
                <a:gd name="T9" fmla="*/ 23 h 401"/>
                <a:gd name="T10" fmla="*/ 151 w 162"/>
                <a:gd name="T11" fmla="*/ 39 h 401"/>
                <a:gd name="T12" fmla="*/ 159 w 162"/>
                <a:gd name="T13" fmla="*/ 59 h 401"/>
                <a:gd name="T14" fmla="*/ 162 w 162"/>
                <a:gd name="T15" fmla="*/ 80 h 401"/>
                <a:gd name="T16" fmla="*/ 162 w 162"/>
                <a:gd name="T17" fmla="*/ 321 h 401"/>
                <a:gd name="T18" fmla="*/ 159 w 162"/>
                <a:gd name="T19" fmla="*/ 343 h 401"/>
                <a:gd name="T20" fmla="*/ 151 w 162"/>
                <a:gd name="T21" fmla="*/ 361 h 401"/>
                <a:gd name="T22" fmla="*/ 138 w 162"/>
                <a:gd name="T23" fmla="*/ 378 h 401"/>
                <a:gd name="T24" fmla="*/ 122 w 162"/>
                <a:gd name="T25" fmla="*/ 390 h 401"/>
                <a:gd name="T26" fmla="*/ 102 w 162"/>
                <a:gd name="T27" fmla="*/ 398 h 401"/>
                <a:gd name="T28" fmla="*/ 81 w 162"/>
                <a:gd name="T29" fmla="*/ 401 h 401"/>
                <a:gd name="T30" fmla="*/ 59 w 162"/>
                <a:gd name="T31" fmla="*/ 398 h 401"/>
                <a:gd name="T32" fmla="*/ 40 w 162"/>
                <a:gd name="T33" fmla="*/ 390 h 401"/>
                <a:gd name="T34" fmla="*/ 24 w 162"/>
                <a:gd name="T35" fmla="*/ 378 h 401"/>
                <a:gd name="T36" fmla="*/ 10 w 162"/>
                <a:gd name="T37" fmla="*/ 361 h 401"/>
                <a:gd name="T38" fmla="*/ 2 w 162"/>
                <a:gd name="T39" fmla="*/ 343 h 401"/>
                <a:gd name="T40" fmla="*/ 0 w 162"/>
                <a:gd name="T41" fmla="*/ 321 h 401"/>
                <a:gd name="T42" fmla="*/ 0 w 162"/>
                <a:gd name="T43" fmla="*/ 80 h 401"/>
                <a:gd name="T44" fmla="*/ 2 w 162"/>
                <a:gd name="T45" fmla="*/ 59 h 401"/>
                <a:gd name="T46" fmla="*/ 10 w 162"/>
                <a:gd name="T47" fmla="*/ 39 h 401"/>
                <a:gd name="T48" fmla="*/ 24 w 162"/>
                <a:gd name="T49" fmla="*/ 23 h 401"/>
                <a:gd name="T50" fmla="*/ 40 w 162"/>
                <a:gd name="T51" fmla="*/ 10 h 401"/>
                <a:gd name="T52" fmla="*/ 59 w 162"/>
                <a:gd name="T53" fmla="*/ 2 h 401"/>
                <a:gd name="T54" fmla="*/ 81 w 162"/>
                <a:gd name="T55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" h="401">
                  <a:moveTo>
                    <a:pt x="81" y="0"/>
                  </a:moveTo>
                  <a:lnTo>
                    <a:pt x="81" y="0"/>
                  </a:lnTo>
                  <a:lnTo>
                    <a:pt x="102" y="2"/>
                  </a:lnTo>
                  <a:lnTo>
                    <a:pt x="122" y="10"/>
                  </a:lnTo>
                  <a:lnTo>
                    <a:pt x="138" y="23"/>
                  </a:lnTo>
                  <a:lnTo>
                    <a:pt x="151" y="39"/>
                  </a:lnTo>
                  <a:lnTo>
                    <a:pt x="159" y="59"/>
                  </a:lnTo>
                  <a:lnTo>
                    <a:pt x="162" y="80"/>
                  </a:lnTo>
                  <a:lnTo>
                    <a:pt x="162" y="321"/>
                  </a:lnTo>
                  <a:lnTo>
                    <a:pt x="159" y="343"/>
                  </a:lnTo>
                  <a:lnTo>
                    <a:pt x="151" y="361"/>
                  </a:lnTo>
                  <a:lnTo>
                    <a:pt x="138" y="378"/>
                  </a:lnTo>
                  <a:lnTo>
                    <a:pt x="122" y="390"/>
                  </a:lnTo>
                  <a:lnTo>
                    <a:pt x="102" y="398"/>
                  </a:lnTo>
                  <a:lnTo>
                    <a:pt x="81" y="401"/>
                  </a:lnTo>
                  <a:lnTo>
                    <a:pt x="59" y="398"/>
                  </a:lnTo>
                  <a:lnTo>
                    <a:pt x="40" y="390"/>
                  </a:lnTo>
                  <a:lnTo>
                    <a:pt x="24" y="378"/>
                  </a:lnTo>
                  <a:lnTo>
                    <a:pt x="10" y="361"/>
                  </a:lnTo>
                  <a:lnTo>
                    <a:pt x="2" y="343"/>
                  </a:lnTo>
                  <a:lnTo>
                    <a:pt x="0" y="321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0" y="39"/>
                  </a:lnTo>
                  <a:lnTo>
                    <a:pt x="24" y="23"/>
                  </a:lnTo>
                  <a:lnTo>
                    <a:pt x="40" y="10"/>
                  </a:lnTo>
                  <a:lnTo>
                    <a:pt x="59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xmlns="" id="{A9B755CE-3A5A-402B-B1DC-5DE780A23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062"/>
              <a:ext cx="71" cy="92"/>
            </a:xfrm>
            <a:custGeom>
              <a:avLst/>
              <a:gdLst>
                <a:gd name="T0" fmla="*/ 81 w 283"/>
                <a:gd name="T1" fmla="*/ 0 h 371"/>
                <a:gd name="T2" fmla="*/ 102 w 283"/>
                <a:gd name="T3" fmla="*/ 2 h 371"/>
                <a:gd name="T4" fmla="*/ 120 w 283"/>
                <a:gd name="T5" fmla="*/ 10 h 371"/>
                <a:gd name="T6" fmla="*/ 138 w 283"/>
                <a:gd name="T7" fmla="*/ 23 h 371"/>
                <a:gd name="T8" fmla="*/ 151 w 283"/>
                <a:gd name="T9" fmla="*/ 40 h 371"/>
                <a:gd name="T10" fmla="*/ 273 w 283"/>
                <a:gd name="T11" fmla="*/ 250 h 371"/>
                <a:gd name="T12" fmla="*/ 281 w 283"/>
                <a:gd name="T13" fmla="*/ 269 h 371"/>
                <a:gd name="T14" fmla="*/ 283 w 283"/>
                <a:gd name="T15" fmla="*/ 290 h 371"/>
                <a:gd name="T16" fmla="*/ 281 w 283"/>
                <a:gd name="T17" fmla="*/ 310 h 371"/>
                <a:gd name="T18" fmla="*/ 273 w 283"/>
                <a:gd name="T19" fmla="*/ 330 h 371"/>
                <a:gd name="T20" fmla="*/ 261 w 283"/>
                <a:gd name="T21" fmla="*/ 347 h 371"/>
                <a:gd name="T22" fmla="*/ 244 w 283"/>
                <a:gd name="T23" fmla="*/ 360 h 371"/>
                <a:gd name="T24" fmla="*/ 224 w 283"/>
                <a:gd name="T25" fmla="*/ 368 h 371"/>
                <a:gd name="T26" fmla="*/ 203 w 283"/>
                <a:gd name="T27" fmla="*/ 371 h 371"/>
                <a:gd name="T28" fmla="*/ 181 w 283"/>
                <a:gd name="T29" fmla="*/ 368 h 371"/>
                <a:gd name="T30" fmla="*/ 163 w 283"/>
                <a:gd name="T31" fmla="*/ 360 h 371"/>
                <a:gd name="T32" fmla="*/ 146 w 283"/>
                <a:gd name="T33" fmla="*/ 347 h 371"/>
                <a:gd name="T34" fmla="*/ 132 w 283"/>
                <a:gd name="T35" fmla="*/ 330 h 371"/>
                <a:gd name="T36" fmla="*/ 10 w 283"/>
                <a:gd name="T37" fmla="*/ 121 h 371"/>
                <a:gd name="T38" fmla="*/ 2 w 283"/>
                <a:gd name="T39" fmla="*/ 101 h 371"/>
                <a:gd name="T40" fmla="*/ 0 w 283"/>
                <a:gd name="T41" fmla="*/ 80 h 371"/>
                <a:gd name="T42" fmla="*/ 2 w 283"/>
                <a:gd name="T43" fmla="*/ 60 h 371"/>
                <a:gd name="T44" fmla="*/ 10 w 283"/>
                <a:gd name="T45" fmla="*/ 40 h 371"/>
                <a:gd name="T46" fmla="*/ 24 w 283"/>
                <a:gd name="T47" fmla="*/ 25 h 371"/>
                <a:gd name="T48" fmla="*/ 40 w 283"/>
                <a:gd name="T49" fmla="*/ 12 h 371"/>
                <a:gd name="T50" fmla="*/ 61 w 283"/>
                <a:gd name="T51" fmla="*/ 2 h 371"/>
                <a:gd name="T52" fmla="*/ 81 w 283"/>
                <a:gd name="T5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3" h="371">
                  <a:moveTo>
                    <a:pt x="81" y="0"/>
                  </a:moveTo>
                  <a:lnTo>
                    <a:pt x="102" y="2"/>
                  </a:lnTo>
                  <a:lnTo>
                    <a:pt x="120" y="10"/>
                  </a:lnTo>
                  <a:lnTo>
                    <a:pt x="138" y="23"/>
                  </a:lnTo>
                  <a:lnTo>
                    <a:pt x="151" y="40"/>
                  </a:lnTo>
                  <a:lnTo>
                    <a:pt x="273" y="250"/>
                  </a:lnTo>
                  <a:lnTo>
                    <a:pt x="281" y="269"/>
                  </a:lnTo>
                  <a:lnTo>
                    <a:pt x="283" y="290"/>
                  </a:lnTo>
                  <a:lnTo>
                    <a:pt x="281" y="310"/>
                  </a:lnTo>
                  <a:lnTo>
                    <a:pt x="273" y="330"/>
                  </a:lnTo>
                  <a:lnTo>
                    <a:pt x="261" y="347"/>
                  </a:lnTo>
                  <a:lnTo>
                    <a:pt x="244" y="360"/>
                  </a:lnTo>
                  <a:lnTo>
                    <a:pt x="224" y="368"/>
                  </a:lnTo>
                  <a:lnTo>
                    <a:pt x="203" y="371"/>
                  </a:lnTo>
                  <a:lnTo>
                    <a:pt x="181" y="368"/>
                  </a:lnTo>
                  <a:lnTo>
                    <a:pt x="163" y="360"/>
                  </a:lnTo>
                  <a:lnTo>
                    <a:pt x="146" y="347"/>
                  </a:lnTo>
                  <a:lnTo>
                    <a:pt x="132" y="330"/>
                  </a:lnTo>
                  <a:lnTo>
                    <a:pt x="10" y="121"/>
                  </a:lnTo>
                  <a:lnTo>
                    <a:pt x="2" y="101"/>
                  </a:lnTo>
                  <a:lnTo>
                    <a:pt x="0" y="80"/>
                  </a:lnTo>
                  <a:lnTo>
                    <a:pt x="2" y="60"/>
                  </a:lnTo>
                  <a:lnTo>
                    <a:pt x="10" y="40"/>
                  </a:lnTo>
                  <a:lnTo>
                    <a:pt x="24" y="25"/>
                  </a:lnTo>
                  <a:lnTo>
                    <a:pt x="40" y="12"/>
                  </a:lnTo>
                  <a:lnTo>
                    <a:pt x="61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xmlns="" id="{16043F7F-62BA-4042-8CAD-7555E7A93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1228"/>
              <a:ext cx="93" cy="70"/>
            </a:xfrm>
            <a:custGeom>
              <a:avLst/>
              <a:gdLst>
                <a:gd name="T0" fmla="*/ 81 w 372"/>
                <a:gd name="T1" fmla="*/ 0 h 281"/>
                <a:gd name="T2" fmla="*/ 101 w 372"/>
                <a:gd name="T3" fmla="*/ 2 h 281"/>
                <a:gd name="T4" fmla="*/ 122 w 372"/>
                <a:gd name="T5" fmla="*/ 10 h 281"/>
                <a:gd name="T6" fmla="*/ 332 w 372"/>
                <a:gd name="T7" fmla="*/ 130 h 281"/>
                <a:gd name="T8" fmla="*/ 350 w 372"/>
                <a:gd name="T9" fmla="*/ 145 h 281"/>
                <a:gd name="T10" fmla="*/ 362 w 372"/>
                <a:gd name="T11" fmla="*/ 160 h 281"/>
                <a:gd name="T12" fmla="*/ 370 w 372"/>
                <a:gd name="T13" fmla="*/ 180 h 281"/>
                <a:gd name="T14" fmla="*/ 372 w 372"/>
                <a:gd name="T15" fmla="*/ 200 h 281"/>
                <a:gd name="T16" fmla="*/ 370 w 372"/>
                <a:gd name="T17" fmla="*/ 221 h 281"/>
                <a:gd name="T18" fmla="*/ 362 w 372"/>
                <a:gd name="T19" fmla="*/ 241 h 281"/>
                <a:gd name="T20" fmla="*/ 348 w 372"/>
                <a:gd name="T21" fmla="*/ 258 h 281"/>
                <a:gd name="T22" fmla="*/ 331 w 372"/>
                <a:gd name="T23" fmla="*/ 271 h 281"/>
                <a:gd name="T24" fmla="*/ 311 w 372"/>
                <a:gd name="T25" fmla="*/ 279 h 281"/>
                <a:gd name="T26" fmla="*/ 291 w 372"/>
                <a:gd name="T27" fmla="*/ 281 h 281"/>
                <a:gd name="T28" fmla="*/ 270 w 372"/>
                <a:gd name="T29" fmla="*/ 279 h 281"/>
                <a:gd name="T30" fmla="*/ 250 w 372"/>
                <a:gd name="T31" fmla="*/ 269 h 281"/>
                <a:gd name="T32" fmla="*/ 40 w 372"/>
                <a:gd name="T33" fmla="*/ 150 h 281"/>
                <a:gd name="T34" fmla="*/ 22 w 372"/>
                <a:gd name="T35" fmla="*/ 137 h 281"/>
                <a:gd name="T36" fmla="*/ 10 w 372"/>
                <a:gd name="T37" fmla="*/ 120 h 281"/>
                <a:gd name="T38" fmla="*/ 2 w 372"/>
                <a:gd name="T39" fmla="*/ 101 h 281"/>
                <a:gd name="T40" fmla="*/ 0 w 372"/>
                <a:gd name="T41" fmla="*/ 80 h 281"/>
                <a:gd name="T42" fmla="*/ 2 w 372"/>
                <a:gd name="T43" fmla="*/ 59 h 281"/>
                <a:gd name="T44" fmla="*/ 10 w 372"/>
                <a:gd name="T45" fmla="*/ 39 h 281"/>
                <a:gd name="T46" fmla="*/ 24 w 372"/>
                <a:gd name="T47" fmla="*/ 22 h 281"/>
                <a:gd name="T48" fmla="*/ 41 w 372"/>
                <a:gd name="T49" fmla="*/ 10 h 281"/>
                <a:gd name="T50" fmla="*/ 59 w 372"/>
                <a:gd name="T51" fmla="*/ 2 h 281"/>
                <a:gd name="T52" fmla="*/ 81 w 372"/>
                <a:gd name="T5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281">
                  <a:moveTo>
                    <a:pt x="81" y="0"/>
                  </a:moveTo>
                  <a:lnTo>
                    <a:pt x="101" y="2"/>
                  </a:lnTo>
                  <a:lnTo>
                    <a:pt x="122" y="10"/>
                  </a:lnTo>
                  <a:lnTo>
                    <a:pt x="332" y="130"/>
                  </a:lnTo>
                  <a:lnTo>
                    <a:pt x="350" y="145"/>
                  </a:lnTo>
                  <a:lnTo>
                    <a:pt x="362" y="160"/>
                  </a:lnTo>
                  <a:lnTo>
                    <a:pt x="370" y="180"/>
                  </a:lnTo>
                  <a:lnTo>
                    <a:pt x="372" y="200"/>
                  </a:lnTo>
                  <a:lnTo>
                    <a:pt x="370" y="221"/>
                  </a:lnTo>
                  <a:lnTo>
                    <a:pt x="362" y="241"/>
                  </a:lnTo>
                  <a:lnTo>
                    <a:pt x="348" y="258"/>
                  </a:lnTo>
                  <a:lnTo>
                    <a:pt x="331" y="271"/>
                  </a:lnTo>
                  <a:lnTo>
                    <a:pt x="311" y="279"/>
                  </a:lnTo>
                  <a:lnTo>
                    <a:pt x="291" y="281"/>
                  </a:lnTo>
                  <a:lnTo>
                    <a:pt x="270" y="279"/>
                  </a:lnTo>
                  <a:lnTo>
                    <a:pt x="250" y="269"/>
                  </a:lnTo>
                  <a:lnTo>
                    <a:pt x="40" y="150"/>
                  </a:lnTo>
                  <a:lnTo>
                    <a:pt x="22" y="137"/>
                  </a:lnTo>
                  <a:lnTo>
                    <a:pt x="10" y="120"/>
                  </a:lnTo>
                  <a:lnTo>
                    <a:pt x="2" y="101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0" y="39"/>
                  </a:lnTo>
                  <a:lnTo>
                    <a:pt x="24" y="22"/>
                  </a:lnTo>
                  <a:lnTo>
                    <a:pt x="41" y="10"/>
                  </a:lnTo>
                  <a:lnTo>
                    <a:pt x="59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xmlns="" id="{E3E6321E-0AAC-4A8A-AC59-CED5803F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" y="1454"/>
              <a:ext cx="101" cy="40"/>
            </a:xfrm>
            <a:custGeom>
              <a:avLst/>
              <a:gdLst>
                <a:gd name="T0" fmla="*/ 81 w 405"/>
                <a:gd name="T1" fmla="*/ 0 h 161"/>
                <a:gd name="T2" fmla="*/ 324 w 405"/>
                <a:gd name="T3" fmla="*/ 0 h 161"/>
                <a:gd name="T4" fmla="*/ 346 w 405"/>
                <a:gd name="T5" fmla="*/ 4 h 161"/>
                <a:gd name="T6" fmla="*/ 365 w 405"/>
                <a:gd name="T7" fmla="*/ 12 h 161"/>
                <a:gd name="T8" fmla="*/ 381 w 405"/>
                <a:gd name="T9" fmla="*/ 23 h 161"/>
                <a:gd name="T10" fmla="*/ 395 w 405"/>
                <a:gd name="T11" fmla="*/ 40 h 161"/>
                <a:gd name="T12" fmla="*/ 403 w 405"/>
                <a:gd name="T13" fmla="*/ 59 h 161"/>
                <a:gd name="T14" fmla="*/ 405 w 405"/>
                <a:gd name="T15" fmla="*/ 81 h 161"/>
                <a:gd name="T16" fmla="*/ 403 w 405"/>
                <a:gd name="T17" fmla="*/ 102 h 161"/>
                <a:gd name="T18" fmla="*/ 395 w 405"/>
                <a:gd name="T19" fmla="*/ 121 h 161"/>
                <a:gd name="T20" fmla="*/ 381 w 405"/>
                <a:gd name="T21" fmla="*/ 138 h 161"/>
                <a:gd name="T22" fmla="*/ 365 w 405"/>
                <a:gd name="T23" fmla="*/ 150 h 161"/>
                <a:gd name="T24" fmla="*/ 346 w 405"/>
                <a:gd name="T25" fmla="*/ 159 h 161"/>
                <a:gd name="T26" fmla="*/ 324 w 405"/>
                <a:gd name="T27" fmla="*/ 161 h 161"/>
                <a:gd name="T28" fmla="*/ 81 w 405"/>
                <a:gd name="T29" fmla="*/ 161 h 161"/>
                <a:gd name="T30" fmla="*/ 59 w 405"/>
                <a:gd name="T31" fmla="*/ 159 h 161"/>
                <a:gd name="T32" fmla="*/ 41 w 405"/>
                <a:gd name="T33" fmla="*/ 150 h 161"/>
                <a:gd name="T34" fmla="*/ 24 w 405"/>
                <a:gd name="T35" fmla="*/ 138 h 161"/>
                <a:gd name="T36" fmla="*/ 12 w 405"/>
                <a:gd name="T37" fmla="*/ 121 h 161"/>
                <a:gd name="T38" fmla="*/ 2 w 405"/>
                <a:gd name="T39" fmla="*/ 102 h 161"/>
                <a:gd name="T40" fmla="*/ 0 w 405"/>
                <a:gd name="T41" fmla="*/ 81 h 161"/>
                <a:gd name="T42" fmla="*/ 2 w 405"/>
                <a:gd name="T43" fmla="*/ 59 h 161"/>
                <a:gd name="T44" fmla="*/ 12 w 405"/>
                <a:gd name="T45" fmla="*/ 40 h 161"/>
                <a:gd name="T46" fmla="*/ 24 w 405"/>
                <a:gd name="T47" fmla="*/ 23 h 161"/>
                <a:gd name="T48" fmla="*/ 41 w 405"/>
                <a:gd name="T49" fmla="*/ 12 h 161"/>
                <a:gd name="T50" fmla="*/ 59 w 405"/>
                <a:gd name="T51" fmla="*/ 4 h 161"/>
                <a:gd name="T52" fmla="*/ 81 w 405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5" h="161">
                  <a:moveTo>
                    <a:pt x="81" y="0"/>
                  </a:moveTo>
                  <a:lnTo>
                    <a:pt x="324" y="0"/>
                  </a:lnTo>
                  <a:lnTo>
                    <a:pt x="346" y="4"/>
                  </a:lnTo>
                  <a:lnTo>
                    <a:pt x="365" y="12"/>
                  </a:lnTo>
                  <a:lnTo>
                    <a:pt x="381" y="23"/>
                  </a:lnTo>
                  <a:lnTo>
                    <a:pt x="395" y="40"/>
                  </a:lnTo>
                  <a:lnTo>
                    <a:pt x="403" y="59"/>
                  </a:lnTo>
                  <a:lnTo>
                    <a:pt x="405" y="81"/>
                  </a:lnTo>
                  <a:lnTo>
                    <a:pt x="403" y="102"/>
                  </a:lnTo>
                  <a:lnTo>
                    <a:pt x="395" y="121"/>
                  </a:lnTo>
                  <a:lnTo>
                    <a:pt x="381" y="138"/>
                  </a:lnTo>
                  <a:lnTo>
                    <a:pt x="365" y="150"/>
                  </a:lnTo>
                  <a:lnTo>
                    <a:pt x="346" y="159"/>
                  </a:lnTo>
                  <a:lnTo>
                    <a:pt x="324" y="161"/>
                  </a:lnTo>
                  <a:lnTo>
                    <a:pt x="81" y="161"/>
                  </a:lnTo>
                  <a:lnTo>
                    <a:pt x="59" y="159"/>
                  </a:lnTo>
                  <a:lnTo>
                    <a:pt x="41" y="150"/>
                  </a:lnTo>
                  <a:lnTo>
                    <a:pt x="24" y="138"/>
                  </a:lnTo>
                  <a:lnTo>
                    <a:pt x="12" y="121"/>
                  </a:lnTo>
                  <a:lnTo>
                    <a:pt x="2" y="102"/>
                  </a:lnTo>
                  <a:lnTo>
                    <a:pt x="0" y="81"/>
                  </a:lnTo>
                  <a:lnTo>
                    <a:pt x="2" y="59"/>
                  </a:lnTo>
                  <a:lnTo>
                    <a:pt x="12" y="40"/>
                  </a:lnTo>
                  <a:lnTo>
                    <a:pt x="24" y="23"/>
                  </a:lnTo>
                  <a:lnTo>
                    <a:pt x="41" y="12"/>
                  </a:lnTo>
                  <a:lnTo>
                    <a:pt x="59" y="4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xmlns="" id="{783416ED-5BA5-4B41-90BE-81917D39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1650"/>
              <a:ext cx="93" cy="71"/>
            </a:xfrm>
            <a:custGeom>
              <a:avLst/>
              <a:gdLst>
                <a:gd name="T0" fmla="*/ 291 w 372"/>
                <a:gd name="T1" fmla="*/ 0 h 283"/>
                <a:gd name="T2" fmla="*/ 313 w 372"/>
                <a:gd name="T3" fmla="*/ 4 h 283"/>
                <a:gd name="T4" fmla="*/ 331 w 372"/>
                <a:gd name="T5" fmla="*/ 10 h 283"/>
                <a:gd name="T6" fmla="*/ 348 w 372"/>
                <a:gd name="T7" fmla="*/ 23 h 283"/>
                <a:gd name="T8" fmla="*/ 362 w 372"/>
                <a:gd name="T9" fmla="*/ 41 h 283"/>
                <a:gd name="T10" fmla="*/ 370 w 372"/>
                <a:gd name="T11" fmla="*/ 60 h 283"/>
                <a:gd name="T12" fmla="*/ 372 w 372"/>
                <a:gd name="T13" fmla="*/ 81 h 283"/>
                <a:gd name="T14" fmla="*/ 370 w 372"/>
                <a:gd name="T15" fmla="*/ 101 h 283"/>
                <a:gd name="T16" fmla="*/ 362 w 372"/>
                <a:gd name="T17" fmla="*/ 121 h 283"/>
                <a:gd name="T18" fmla="*/ 348 w 372"/>
                <a:gd name="T19" fmla="*/ 138 h 283"/>
                <a:gd name="T20" fmla="*/ 332 w 372"/>
                <a:gd name="T21" fmla="*/ 151 h 283"/>
                <a:gd name="T22" fmla="*/ 122 w 372"/>
                <a:gd name="T23" fmla="*/ 271 h 283"/>
                <a:gd name="T24" fmla="*/ 102 w 372"/>
                <a:gd name="T25" fmla="*/ 279 h 283"/>
                <a:gd name="T26" fmla="*/ 81 w 372"/>
                <a:gd name="T27" fmla="*/ 283 h 283"/>
                <a:gd name="T28" fmla="*/ 59 w 372"/>
                <a:gd name="T29" fmla="*/ 279 h 283"/>
                <a:gd name="T30" fmla="*/ 41 w 372"/>
                <a:gd name="T31" fmla="*/ 272 h 283"/>
                <a:gd name="T32" fmla="*/ 24 w 372"/>
                <a:gd name="T33" fmla="*/ 259 h 283"/>
                <a:gd name="T34" fmla="*/ 10 w 372"/>
                <a:gd name="T35" fmla="*/ 242 h 283"/>
                <a:gd name="T36" fmla="*/ 2 w 372"/>
                <a:gd name="T37" fmla="*/ 222 h 283"/>
                <a:gd name="T38" fmla="*/ 0 w 372"/>
                <a:gd name="T39" fmla="*/ 201 h 283"/>
                <a:gd name="T40" fmla="*/ 2 w 372"/>
                <a:gd name="T41" fmla="*/ 181 h 283"/>
                <a:gd name="T42" fmla="*/ 10 w 372"/>
                <a:gd name="T43" fmla="*/ 162 h 283"/>
                <a:gd name="T44" fmla="*/ 22 w 372"/>
                <a:gd name="T45" fmla="*/ 146 h 283"/>
                <a:gd name="T46" fmla="*/ 40 w 372"/>
                <a:gd name="T47" fmla="*/ 133 h 283"/>
                <a:gd name="T48" fmla="*/ 250 w 372"/>
                <a:gd name="T49" fmla="*/ 12 h 283"/>
                <a:gd name="T50" fmla="*/ 272 w 372"/>
                <a:gd name="T51" fmla="*/ 2 h 283"/>
                <a:gd name="T52" fmla="*/ 291 w 372"/>
                <a:gd name="T5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283">
                  <a:moveTo>
                    <a:pt x="291" y="0"/>
                  </a:moveTo>
                  <a:lnTo>
                    <a:pt x="313" y="4"/>
                  </a:lnTo>
                  <a:lnTo>
                    <a:pt x="331" y="10"/>
                  </a:lnTo>
                  <a:lnTo>
                    <a:pt x="348" y="23"/>
                  </a:lnTo>
                  <a:lnTo>
                    <a:pt x="362" y="41"/>
                  </a:lnTo>
                  <a:lnTo>
                    <a:pt x="370" y="60"/>
                  </a:lnTo>
                  <a:lnTo>
                    <a:pt x="372" y="81"/>
                  </a:lnTo>
                  <a:lnTo>
                    <a:pt x="370" y="101"/>
                  </a:lnTo>
                  <a:lnTo>
                    <a:pt x="362" y="121"/>
                  </a:lnTo>
                  <a:lnTo>
                    <a:pt x="348" y="138"/>
                  </a:lnTo>
                  <a:lnTo>
                    <a:pt x="332" y="151"/>
                  </a:lnTo>
                  <a:lnTo>
                    <a:pt x="122" y="271"/>
                  </a:lnTo>
                  <a:lnTo>
                    <a:pt x="102" y="279"/>
                  </a:lnTo>
                  <a:lnTo>
                    <a:pt x="81" y="283"/>
                  </a:lnTo>
                  <a:lnTo>
                    <a:pt x="59" y="279"/>
                  </a:lnTo>
                  <a:lnTo>
                    <a:pt x="41" y="272"/>
                  </a:lnTo>
                  <a:lnTo>
                    <a:pt x="24" y="259"/>
                  </a:lnTo>
                  <a:lnTo>
                    <a:pt x="10" y="242"/>
                  </a:lnTo>
                  <a:lnTo>
                    <a:pt x="2" y="222"/>
                  </a:lnTo>
                  <a:lnTo>
                    <a:pt x="0" y="201"/>
                  </a:lnTo>
                  <a:lnTo>
                    <a:pt x="2" y="181"/>
                  </a:lnTo>
                  <a:lnTo>
                    <a:pt x="10" y="162"/>
                  </a:lnTo>
                  <a:lnTo>
                    <a:pt x="22" y="146"/>
                  </a:lnTo>
                  <a:lnTo>
                    <a:pt x="40" y="133"/>
                  </a:lnTo>
                  <a:lnTo>
                    <a:pt x="250" y="12"/>
                  </a:lnTo>
                  <a:lnTo>
                    <a:pt x="272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xmlns="" id="{00514469-1A71-4A20-817B-9CE6EC07C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650"/>
              <a:ext cx="93" cy="71"/>
            </a:xfrm>
            <a:custGeom>
              <a:avLst/>
              <a:gdLst>
                <a:gd name="T0" fmla="*/ 81 w 373"/>
                <a:gd name="T1" fmla="*/ 0 h 283"/>
                <a:gd name="T2" fmla="*/ 102 w 373"/>
                <a:gd name="T3" fmla="*/ 2 h 283"/>
                <a:gd name="T4" fmla="*/ 122 w 373"/>
                <a:gd name="T5" fmla="*/ 12 h 283"/>
                <a:gd name="T6" fmla="*/ 333 w 373"/>
                <a:gd name="T7" fmla="*/ 133 h 283"/>
                <a:gd name="T8" fmla="*/ 350 w 373"/>
                <a:gd name="T9" fmla="*/ 146 h 283"/>
                <a:gd name="T10" fmla="*/ 362 w 373"/>
                <a:gd name="T11" fmla="*/ 162 h 283"/>
                <a:gd name="T12" fmla="*/ 370 w 373"/>
                <a:gd name="T13" fmla="*/ 181 h 283"/>
                <a:gd name="T14" fmla="*/ 373 w 373"/>
                <a:gd name="T15" fmla="*/ 201 h 283"/>
                <a:gd name="T16" fmla="*/ 370 w 373"/>
                <a:gd name="T17" fmla="*/ 222 h 283"/>
                <a:gd name="T18" fmla="*/ 362 w 373"/>
                <a:gd name="T19" fmla="*/ 242 h 283"/>
                <a:gd name="T20" fmla="*/ 349 w 373"/>
                <a:gd name="T21" fmla="*/ 259 h 283"/>
                <a:gd name="T22" fmla="*/ 331 w 373"/>
                <a:gd name="T23" fmla="*/ 272 h 283"/>
                <a:gd name="T24" fmla="*/ 313 w 373"/>
                <a:gd name="T25" fmla="*/ 279 h 283"/>
                <a:gd name="T26" fmla="*/ 292 w 373"/>
                <a:gd name="T27" fmla="*/ 283 h 283"/>
                <a:gd name="T28" fmla="*/ 270 w 373"/>
                <a:gd name="T29" fmla="*/ 279 h 283"/>
                <a:gd name="T30" fmla="*/ 251 w 373"/>
                <a:gd name="T31" fmla="*/ 271 h 283"/>
                <a:gd name="T32" fmla="*/ 40 w 373"/>
                <a:gd name="T33" fmla="*/ 151 h 283"/>
                <a:gd name="T34" fmla="*/ 24 w 373"/>
                <a:gd name="T35" fmla="*/ 138 h 283"/>
                <a:gd name="T36" fmla="*/ 11 w 373"/>
                <a:gd name="T37" fmla="*/ 121 h 283"/>
                <a:gd name="T38" fmla="*/ 3 w 373"/>
                <a:gd name="T39" fmla="*/ 101 h 283"/>
                <a:gd name="T40" fmla="*/ 0 w 373"/>
                <a:gd name="T41" fmla="*/ 81 h 283"/>
                <a:gd name="T42" fmla="*/ 3 w 373"/>
                <a:gd name="T43" fmla="*/ 60 h 283"/>
                <a:gd name="T44" fmla="*/ 11 w 373"/>
                <a:gd name="T45" fmla="*/ 41 h 283"/>
                <a:gd name="T46" fmla="*/ 24 w 373"/>
                <a:gd name="T47" fmla="*/ 23 h 283"/>
                <a:gd name="T48" fmla="*/ 41 w 373"/>
                <a:gd name="T49" fmla="*/ 10 h 283"/>
                <a:gd name="T50" fmla="*/ 60 w 373"/>
                <a:gd name="T51" fmla="*/ 4 h 283"/>
                <a:gd name="T52" fmla="*/ 81 w 373"/>
                <a:gd name="T5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83">
                  <a:moveTo>
                    <a:pt x="81" y="0"/>
                  </a:moveTo>
                  <a:lnTo>
                    <a:pt x="102" y="2"/>
                  </a:lnTo>
                  <a:lnTo>
                    <a:pt x="122" y="12"/>
                  </a:lnTo>
                  <a:lnTo>
                    <a:pt x="333" y="133"/>
                  </a:lnTo>
                  <a:lnTo>
                    <a:pt x="350" y="146"/>
                  </a:lnTo>
                  <a:lnTo>
                    <a:pt x="362" y="162"/>
                  </a:lnTo>
                  <a:lnTo>
                    <a:pt x="370" y="181"/>
                  </a:lnTo>
                  <a:lnTo>
                    <a:pt x="373" y="201"/>
                  </a:lnTo>
                  <a:lnTo>
                    <a:pt x="370" y="222"/>
                  </a:lnTo>
                  <a:lnTo>
                    <a:pt x="362" y="242"/>
                  </a:lnTo>
                  <a:lnTo>
                    <a:pt x="349" y="259"/>
                  </a:lnTo>
                  <a:lnTo>
                    <a:pt x="331" y="272"/>
                  </a:lnTo>
                  <a:lnTo>
                    <a:pt x="313" y="279"/>
                  </a:lnTo>
                  <a:lnTo>
                    <a:pt x="292" y="283"/>
                  </a:lnTo>
                  <a:lnTo>
                    <a:pt x="270" y="279"/>
                  </a:lnTo>
                  <a:lnTo>
                    <a:pt x="251" y="271"/>
                  </a:lnTo>
                  <a:lnTo>
                    <a:pt x="40" y="151"/>
                  </a:lnTo>
                  <a:lnTo>
                    <a:pt x="24" y="138"/>
                  </a:lnTo>
                  <a:lnTo>
                    <a:pt x="11" y="121"/>
                  </a:lnTo>
                  <a:lnTo>
                    <a:pt x="3" y="101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4" y="23"/>
                  </a:lnTo>
                  <a:lnTo>
                    <a:pt x="41" y="10"/>
                  </a:lnTo>
                  <a:lnTo>
                    <a:pt x="60" y="4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xmlns="" id="{DB5D29F3-89CB-41BB-B405-A14623127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1454"/>
              <a:ext cx="101" cy="40"/>
            </a:xfrm>
            <a:custGeom>
              <a:avLst/>
              <a:gdLst>
                <a:gd name="T0" fmla="*/ 81 w 406"/>
                <a:gd name="T1" fmla="*/ 0 h 161"/>
                <a:gd name="T2" fmla="*/ 325 w 406"/>
                <a:gd name="T3" fmla="*/ 0 h 161"/>
                <a:gd name="T4" fmla="*/ 346 w 406"/>
                <a:gd name="T5" fmla="*/ 4 h 161"/>
                <a:gd name="T6" fmla="*/ 366 w 406"/>
                <a:gd name="T7" fmla="*/ 12 h 161"/>
                <a:gd name="T8" fmla="*/ 382 w 406"/>
                <a:gd name="T9" fmla="*/ 23 h 161"/>
                <a:gd name="T10" fmla="*/ 394 w 406"/>
                <a:gd name="T11" fmla="*/ 40 h 161"/>
                <a:gd name="T12" fmla="*/ 403 w 406"/>
                <a:gd name="T13" fmla="*/ 59 h 161"/>
                <a:gd name="T14" fmla="*/ 406 w 406"/>
                <a:gd name="T15" fmla="*/ 81 h 161"/>
                <a:gd name="T16" fmla="*/ 403 w 406"/>
                <a:gd name="T17" fmla="*/ 102 h 161"/>
                <a:gd name="T18" fmla="*/ 394 w 406"/>
                <a:gd name="T19" fmla="*/ 121 h 161"/>
                <a:gd name="T20" fmla="*/ 382 w 406"/>
                <a:gd name="T21" fmla="*/ 138 h 161"/>
                <a:gd name="T22" fmla="*/ 366 w 406"/>
                <a:gd name="T23" fmla="*/ 150 h 161"/>
                <a:gd name="T24" fmla="*/ 346 w 406"/>
                <a:gd name="T25" fmla="*/ 159 h 161"/>
                <a:gd name="T26" fmla="*/ 325 w 406"/>
                <a:gd name="T27" fmla="*/ 161 h 161"/>
                <a:gd name="T28" fmla="*/ 81 w 406"/>
                <a:gd name="T29" fmla="*/ 161 h 161"/>
                <a:gd name="T30" fmla="*/ 60 w 406"/>
                <a:gd name="T31" fmla="*/ 159 h 161"/>
                <a:gd name="T32" fmla="*/ 40 w 406"/>
                <a:gd name="T33" fmla="*/ 150 h 161"/>
                <a:gd name="T34" fmla="*/ 24 w 406"/>
                <a:gd name="T35" fmla="*/ 138 h 161"/>
                <a:gd name="T36" fmla="*/ 11 w 406"/>
                <a:gd name="T37" fmla="*/ 121 h 161"/>
                <a:gd name="T38" fmla="*/ 3 w 406"/>
                <a:gd name="T39" fmla="*/ 102 h 161"/>
                <a:gd name="T40" fmla="*/ 0 w 406"/>
                <a:gd name="T41" fmla="*/ 81 h 161"/>
                <a:gd name="T42" fmla="*/ 3 w 406"/>
                <a:gd name="T43" fmla="*/ 59 h 161"/>
                <a:gd name="T44" fmla="*/ 11 w 406"/>
                <a:gd name="T45" fmla="*/ 40 h 161"/>
                <a:gd name="T46" fmla="*/ 24 w 406"/>
                <a:gd name="T47" fmla="*/ 23 h 161"/>
                <a:gd name="T48" fmla="*/ 40 w 406"/>
                <a:gd name="T49" fmla="*/ 12 h 161"/>
                <a:gd name="T50" fmla="*/ 60 w 406"/>
                <a:gd name="T51" fmla="*/ 4 h 161"/>
                <a:gd name="T52" fmla="*/ 81 w 406"/>
                <a:gd name="T5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6" h="161">
                  <a:moveTo>
                    <a:pt x="81" y="0"/>
                  </a:moveTo>
                  <a:lnTo>
                    <a:pt x="325" y="0"/>
                  </a:lnTo>
                  <a:lnTo>
                    <a:pt x="346" y="4"/>
                  </a:lnTo>
                  <a:lnTo>
                    <a:pt x="366" y="12"/>
                  </a:lnTo>
                  <a:lnTo>
                    <a:pt x="382" y="23"/>
                  </a:lnTo>
                  <a:lnTo>
                    <a:pt x="394" y="40"/>
                  </a:lnTo>
                  <a:lnTo>
                    <a:pt x="403" y="59"/>
                  </a:lnTo>
                  <a:lnTo>
                    <a:pt x="406" y="81"/>
                  </a:lnTo>
                  <a:lnTo>
                    <a:pt x="403" y="102"/>
                  </a:lnTo>
                  <a:lnTo>
                    <a:pt x="394" y="121"/>
                  </a:lnTo>
                  <a:lnTo>
                    <a:pt x="382" y="138"/>
                  </a:lnTo>
                  <a:lnTo>
                    <a:pt x="366" y="150"/>
                  </a:lnTo>
                  <a:lnTo>
                    <a:pt x="346" y="159"/>
                  </a:lnTo>
                  <a:lnTo>
                    <a:pt x="325" y="161"/>
                  </a:lnTo>
                  <a:lnTo>
                    <a:pt x="81" y="161"/>
                  </a:lnTo>
                  <a:lnTo>
                    <a:pt x="60" y="159"/>
                  </a:lnTo>
                  <a:lnTo>
                    <a:pt x="40" y="150"/>
                  </a:lnTo>
                  <a:lnTo>
                    <a:pt x="24" y="138"/>
                  </a:lnTo>
                  <a:lnTo>
                    <a:pt x="11" y="121"/>
                  </a:lnTo>
                  <a:lnTo>
                    <a:pt x="3" y="102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xmlns="" id="{2E9144A8-04B6-4B83-8806-C0D7242B1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228"/>
              <a:ext cx="93" cy="70"/>
            </a:xfrm>
            <a:custGeom>
              <a:avLst/>
              <a:gdLst>
                <a:gd name="T0" fmla="*/ 292 w 373"/>
                <a:gd name="T1" fmla="*/ 0 h 281"/>
                <a:gd name="T2" fmla="*/ 313 w 373"/>
                <a:gd name="T3" fmla="*/ 2 h 281"/>
                <a:gd name="T4" fmla="*/ 331 w 373"/>
                <a:gd name="T5" fmla="*/ 10 h 281"/>
                <a:gd name="T6" fmla="*/ 349 w 373"/>
                <a:gd name="T7" fmla="*/ 22 h 281"/>
                <a:gd name="T8" fmla="*/ 362 w 373"/>
                <a:gd name="T9" fmla="*/ 39 h 281"/>
                <a:gd name="T10" fmla="*/ 370 w 373"/>
                <a:gd name="T11" fmla="*/ 59 h 281"/>
                <a:gd name="T12" fmla="*/ 373 w 373"/>
                <a:gd name="T13" fmla="*/ 80 h 281"/>
                <a:gd name="T14" fmla="*/ 370 w 373"/>
                <a:gd name="T15" fmla="*/ 101 h 281"/>
                <a:gd name="T16" fmla="*/ 362 w 373"/>
                <a:gd name="T17" fmla="*/ 120 h 281"/>
                <a:gd name="T18" fmla="*/ 350 w 373"/>
                <a:gd name="T19" fmla="*/ 137 h 281"/>
                <a:gd name="T20" fmla="*/ 333 w 373"/>
                <a:gd name="T21" fmla="*/ 150 h 281"/>
                <a:gd name="T22" fmla="*/ 122 w 373"/>
                <a:gd name="T23" fmla="*/ 269 h 281"/>
                <a:gd name="T24" fmla="*/ 102 w 373"/>
                <a:gd name="T25" fmla="*/ 279 h 281"/>
                <a:gd name="T26" fmla="*/ 81 w 373"/>
                <a:gd name="T27" fmla="*/ 281 h 281"/>
                <a:gd name="T28" fmla="*/ 61 w 373"/>
                <a:gd name="T29" fmla="*/ 279 h 281"/>
                <a:gd name="T30" fmla="*/ 41 w 373"/>
                <a:gd name="T31" fmla="*/ 271 h 281"/>
                <a:gd name="T32" fmla="*/ 24 w 373"/>
                <a:gd name="T33" fmla="*/ 258 h 281"/>
                <a:gd name="T34" fmla="*/ 11 w 373"/>
                <a:gd name="T35" fmla="*/ 241 h 281"/>
                <a:gd name="T36" fmla="*/ 3 w 373"/>
                <a:gd name="T37" fmla="*/ 221 h 281"/>
                <a:gd name="T38" fmla="*/ 0 w 373"/>
                <a:gd name="T39" fmla="*/ 200 h 281"/>
                <a:gd name="T40" fmla="*/ 3 w 373"/>
                <a:gd name="T41" fmla="*/ 180 h 281"/>
                <a:gd name="T42" fmla="*/ 11 w 373"/>
                <a:gd name="T43" fmla="*/ 160 h 281"/>
                <a:gd name="T44" fmla="*/ 24 w 373"/>
                <a:gd name="T45" fmla="*/ 145 h 281"/>
                <a:gd name="T46" fmla="*/ 40 w 373"/>
                <a:gd name="T47" fmla="*/ 130 h 281"/>
                <a:gd name="T48" fmla="*/ 251 w 373"/>
                <a:gd name="T49" fmla="*/ 10 h 281"/>
                <a:gd name="T50" fmla="*/ 272 w 373"/>
                <a:gd name="T51" fmla="*/ 2 h 281"/>
                <a:gd name="T52" fmla="*/ 292 w 373"/>
                <a:gd name="T5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81">
                  <a:moveTo>
                    <a:pt x="292" y="0"/>
                  </a:moveTo>
                  <a:lnTo>
                    <a:pt x="313" y="2"/>
                  </a:lnTo>
                  <a:lnTo>
                    <a:pt x="331" y="10"/>
                  </a:lnTo>
                  <a:lnTo>
                    <a:pt x="349" y="22"/>
                  </a:lnTo>
                  <a:lnTo>
                    <a:pt x="362" y="39"/>
                  </a:lnTo>
                  <a:lnTo>
                    <a:pt x="370" y="59"/>
                  </a:lnTo>
                  <a:lnTo>
                    <a:pt x="373" y="80"/>
                  </a:lnTo>
                  <a:lnTo>
                    <a:pt x="370" y="101"/>
                  </a:lnTo>
                  <a:lnTo>
                    <a:pt x="362" y="120"/>
                  </a:lnTo>
                  <a:lnTo>
                    <a:pt x="350" y="137"/>
                  </a:lnTo>
                  <a:lnTo>
                    <a:pt x="333" y="150"/>
                  </a:lnTo>
                  <a:lnTo>
                    <a:pt x="122" y="269"/>
                  </a:lnTo>
                  <a:lnTo>
                    <a:pt x="102" y="279"/>
                  </a:lnTo>
                  <a:lnTo>
                    <a:pt x="81" y="281"/>
                  </a:lnTo>
                  <a:lnTo>
                    <a:pt x="61" y="279"/>
                  </a:lnTo>
                  <a:lnTo>
                    <a:pt x="41" y="271"/>
                  </a:lnTo>
                  <a:lnTo>
                    <a:pt x="24" y="258"/>
                  </a:lnTo>
                  <a:lnTo>
                    <a:pt x="11" y="241"/>
                  </a:lnTo>
                  <a:lnTo>
                    <a:pt x="3" y="221"/>
                  </a:lnTo>
                  <a:lnTo>
                    <a:pt x="0" y="200"/>
                  </a:lnTo>
                  <a:lnTo>
                    <a:pt x="3" y="180"/>
                  </a:lnTo>
                  <a:lnTo>
                    <a:pt x="11" y="160"/>
                  </a:lnTo>
                  <a:lnTo>
                    <a:pt x="24" y="145"/>
                  </a:lnTo>
                  <a:lnTo>
                    <a:pt x="40" y="130"/>
                  </a:lnTo>
                  <a:lnTo>
                    <a:pt x="251" y="10"/>
                  </a:lnTo>
                  <a:lnTo>
                    <a:pt x="272" y="2"/>
                  </a:lnTo>
                  <a:lnTo>
                    <a:pt x="29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xmlns="" id="{DD58344A-D96D-4315-9D04-A9D4DD3A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062"/>
              <a:ext cx="71" cy="92"/>
            </a:xfrm>
            <a:custGeom>
              <a:avLst/>
              <a:gdLst>
                <a:gd name="T0" fmla="*/ 201 w 284"/>
                <a:gd name="T1" fmla="*/ 0 h 369"/>
                <a:gd name="T2" fmla="*/ 223 w 284"/>
                <a:gd name="T3" fmla="*/ 2 h 369"/>
                <a:gd name="T4" fmla="*/ 243 w 284"/>
                <a:gd name="T5" fmla="*/ 12 h 369"/>
                <a:gd name="T6" fmla="*/ 260 w 284"/>
                <a:gd name="T7" fmla="*/ 25 h 369"/>
                <a:gd name="T8" fmla="*/ 273 w 284"/>
                <a:gd name="T9" fmla="*/ 40 h 369"/>
                <a:gd name="T10" fmla="*/ 281 w 284"/>
                <a:gd name="T11" fmla="*/ 60 h 369"/>
                <a:gd name="T12" fmla="*/ 284 w 284"/>
                <a:gd name="T13" fmla="*/ 80 h 369"/>
                <a:gd name="T14" fmla="*/ 281 w 284"/>
                <a:gd name="T15" fmla="*/ 101 h 369"/>
                <a:gd name="T16" fmla="*/ 273 w 284"/>
                <a:gd name="T17" fmla="*/ 121 h 369"/>
                <a:gd name="T18" fmla="*/ 151 w 284"/>
                <a:gd name="T19" fmla="*/ 330 h 369"/>
                <a:gd name="T20" fmla="*/ 138 w 284"/>
                <a:gd name="T21" fmla="*/ 347 h 369"/>
                <a:gd name="T22" fmla="*/ 121 w 284"/>
                <a:gd name="T23" fmla="*/ 360 h 369"/>
                <a:gd name="T24" fmla="*/ 102 w 284"/>
                <a:gd name="T25" fmla="*/ 367 h 369"/>
                <a:gd name="T26" fmla="*/ 81 w 284"/>
                <a:gd name="T27" fmla="*/ 369 h 369"/>
                <a:gd name="T28" fmla="*/ 61 w 284"/>
                <a:gd name="T29" fmla="*/ 367 h 369"/>
                <a:gd name="T30" fmla="*/ 41 w 284"/>
                <a:gd name="T31" fmla="*/ 359 h 369"/>
                <a:gd name="T32" fmla="*/ 23 w 284"/>
                <a:gd name="T33" fmla="*/ 346 h 369"/>
                <a:gd name="T34" fmla="*/ 11 w 284"/>
                <a:gd name="T35" fmla="*/ 330 h 369"/>
                <a:gd name="T36" fmla="*/ 3 w 284"/>
                <a:gd name="T37" fmla="*/ 310 h 369"/>
                <a:gd name="T38" fmla="*/ 0 w 284"/>
                <a:gd name="T39" fmla="*/ 290 h 369"/>
                <a:gd name="T40" fmla="*/ 3 w 284"/>
                <a:gd name="T41" fmla="*/ 269 h 369"/>
                <a:gd name="T42" fmla="*/ 11 w 284"/>
                <a:gd name="T43" fmla="*/ 250 h 369"/>
                <a:gd name="T44" fmla="*/ 133 w 284"/>
                <a:gd name="T45" fmla="*/ 40 h 369"/>
                <a:gd name="T46" fmla="*/ 146 w 284"/>
                <a:gd name="T47" fmla="*/ 23 h 369"/>
                <a:gd name="T48" fmla="*/ 163 w 284"/>
                <a:gd name="T49" fmla="*/ 10 h 369"/>
                <a:gd name="T50" fmla="*/ 182 w 284"/>
                <a:gd name="T51" fmla="*/ 2 h 369"/>
                <a:gd name="T52" fmla="*/ 201 w 284"/>
                <a:gd name="T5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4" h="369">
                  <a:moveTo>
                    <a:pt x="201" y="0"/>
                  </a:moveTo>
                  <a:lnTo>
                    <a:pt x="223" y="2"/>
                  </a:lnTo>
                  <a:lnTo>
                    <a:pt x="243" y="12"/>
                  </a:lnTo>
                  <a:lnTo>
                    <a:pt x="260" y="25"/>
                  </a:lnTo>
                  <a:lnTo>
                    <a:pt x="273" y="40"/>
                  </a:lnTo>
                  <a:lnTo>
                    <a:pt x="281" y="60"/>
                  </a:lnTo>
                  <a:lnTo>
                    <a:pt x="284" y="80"/>
                  </a:lnTo>
                  <a:lnTo>
                    <a:pt x="281" y="101"/>
                  </a:lnTo>
                  <a:lnTo>
                    <a:pt x="273" y="121"/>
                  </a:lnTo>
                  <a:lnTo>
                    <a:pt x="151" y="330"/>
                  </a:lnTo>
                  <a:lnTo>
                    <a:pt x="138" y="347"/>
                  </a:lnTo>
                  <a:lnTo>
                    <a:pt x="121" y="360"/>
                  </a:lnTo>
                  <a:lnTo>
                    <a:pt x="102" y="367"/>
                  </a:lnTo>
                  <a:lnTo>
                    <a:pt x="81" y="369"/>
                  </a:lnTo>
                  <a:lnTo>
                    <a:pt x="61" y="367"/>
                  </a:lnTo>
                  <a:lnTo>
                    <a:pt x="41" y="359"/>
                  </a:lnTo>
                  <a:lnTo>
                    <a:pt x="23" y="346"/>
                  </a:lnTo>
                  <a:lnTo>
                    <a:pt x="11" y="330"/>
                  </a:lnTo>
                  <a:lnTo>
                    <a:pt x="3" y="310"/>
                  </a:lnTo>
                  <a:lnTo>
                    <a:pt x="0" y="290"/>
                  </a:lnTo>
                  <a:lnTo>
                    <a:pt x="3" y="269"/>
                  </a:lnTo>
                  <a:lnTo>
                    <a:pt x="11" y="250"/>
                  </a:lnTo>
                  <a:lnTo>
                    <a:pt x="133" y="40"/>
                  </a:lnTo>
                  <a:lnTo>
                    <a:pt x="146" y="23"/>
                  </a:lnTo>
                  <a:lnTo>
                    <a:pt x="163" y="10"/>
                  </a:lnTo>
                  <a:lnTo>
                    <a:pt x="182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xmlns="" id="{EA932CD8-9AA4-4209-9A37-612CB2290CD1}"/>
                </a:ext>
              </a:extLst>
            </p:cNvPr>
            <p:cNvSpPr>
              <a:spLocks/>
            </p:cNvSpPr>
            <p:nvPr/>
          </p:nvSpPr>
          <p:spPr bwMode="auto">
            <a:xfrm rot="2874195">
              <a:off x="1746" y="1474"/>
              <a:ext cx="299" cy="96"/>
            </a:xfrm>
            <a:prstGeom prst="roundRect">
              <a:avLst>
                <a:gd name="adj" fmla="val 35182"/>
              </a:avLst>
            </a:pr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rgbClr val="00CC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0" name="Freeform 32">
            <a:extLst>
              <a:ext uri="{FF2B5EF4-FFF2-40B4-BE49-F238E27FC236}">
                <a16:creationId xmlns:a16="http://schemas.microsoft.com/office/drawing/2014/main" xmlns="" id="{EA932CD8-9AA4-4209-9A37-612CB2290CD1}"/>
              </a:ext>
            </a:extLst>
          </p:cNvPr>
          <p:cNvSpPr>
            <a:spLocks/>
          </p:cNvSpPr>
          <p:nvPr/>
        </p:nvSpPr>
        <p:spPr bwMode="auto">
          <a:xfrm rot="19074195">
            <a:off x="5763403" y="4720019"/>
            <a:ext cx="292054" cy="93769"/>
          </a:xfrm>
          <a:prstGeom prst="roundRect">
            <a:avLst>
              <a:gd name="adj" fmla="val 35182"/>
            </a:avLst>
          </a:prstGeom>
          <a:solidFill>
            <a:schemeClr val="bg1"/>
          </a:solidFill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solidFill>
                <a:srgbClr val="00CC9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21907" y="3868056"/>
            <a:ext cx="1915256" cy="1433152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B22406A-261C-485B-9589-CA54D0164875}"/>
              </a:ext>
            </a:extLst>
          </p:cNvPr>
          <p:cNvGrpSpPr/>
          <p:nvPr/>
        </p:nvGrpSpPr>
        <p:grpSpPr>
          <a:xfrm>
            <a:off x="5050826" y="2631574"/>
            <a:ext cx="1437637" cy="1666860"/>
            <a:chOff x="1067139" y="3032576"/>
            <a:chExt cx="820910" cy="830949"/>
          </a:xfrm>
          <a:solidFill>
            <a:schemeClr val="bg1"/>
          </a:solidFill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2EFFE778-9E14-4C9A-AFB8-8377B532D8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139" y="3032576"/>
              <a:ext cx="583563" cy="735979"/>
            </a:xfrm>
            <a:custGeom>
              <a:avLst/>
              <a:gdLst>
                <a:gd name="T0" fmla="*/ 693 w 3086"/>
                <a:gd name="T1" fmla="*/ 2850 h 3892"/>
                <a:gd name="T2" fmla="*/ 641 w 3086"/>
                <a:gd name="T3" fmla="*/ 2902 h 3892"/>
                <a:gd name="T4" fmla="*/ 631 w 3086"/>
                <a:gd name="T5" fmla="*/ 2980 h 3892"/>
                <a:gd name="T6" fmla="*/ 672 w 3086"/>
                <a:gd name="T7" fmla="*/ 3043 h 3892"/>
                <a:gd name="T8" fmla="*/ 744 w 3086"/>
                <a:gd name="T9" fmla="*/ 3067 h 3892"/>
                <a:gd name="T10" fmla="*/ 1643 w 3086"/>
                <a:gd name="T11" fmla="*/ 3057 h 3892"/>
                <a:gd name="T12" fmla="*/ 1695 w 3086"/>
                <a:gd name="T13" fmla="*/ 3003 h 3892"/>
                <a:gd name="T14" fmla="*/ 1704 w 3086"/>
                <a:gd name="T15" fmla="*/ 2927 h 3892"/>
                <a:gd name="T16" fmla="*/ 1664 w 3086"/>
                <a:gd name="T17" fmla="*/ 2865 h 3892"/>
                <a:gd name="T18" fmla="*/ 1592 w 3086"/>
                <a:gd name="T19" fmla="*/ 2838 h 3892"/>
                <a:gd name="T20" fmla="*/ 718 w 3086"/>
                <a:gd name="T21" fmla="*/ 1637 h 3892"/>
                <a:gd name="T22" fmla="*/ 655 w 3086"/>
                <a:gd name="T23" fmla="*/ 1676 h 3892"/>
                <a:gd name="T24" fmla="*/ 629 w 3086"/>
                <a:gd name="T25" fmla="*/ 1748 h 3892"/>
                <a:gd name="T26" fmla="*/ 655 w 3086"/>
                <a:gd name="T27" fmla="*/ 1819 h 3892"/>
                <a:gd name="T28" fmla="*/ 718 w 3086"/>
                <a:gd name="T29" fmla="*/ 1859 h 3892"/>
                <a:gd name="T30" fmla="*/ 2466 w 3086"/>
                <a:gd name="T31" fmla="*/ 1859 h 3892"/>
                <a:gd name="T32" fmla="*/ 2529 w 3086"/>
                <a:gd name="T33" fmla="*/ 1819 h 3892"/>
                <a:gd name="T34" fmla="*/ 2556 w 3086"/>
                <a:gd name="T35" fmla="*/ 1748 h 3892"/>
                <a:gd name="T36" fmla="*/ 2529 w 3086"/>
                <a:gd name="T37" fmla="*/ 1676 h 3892"/>
                <a:gd name="T38" fmla="*/ 2466 w 3086"/>
                <a:gd name="T39" fmla="*/ 1637 h 3892"/>
                <a:gd name="T40" fmla="*/ 1111 w 3086"/>
                <a:gd name="T41" fmla="*/ 0 h 3892"/>
                <a:gd name="T42" fmla="*/ 2929 w 3086"/>
                <a:gd name="T43" fmla="*/ 15 h 3892"/>
                <a:gd name="T44" fmla="*/ 3030 w 3086"/>
                <a:gd name="T45" fmla="*/ 87 h 3892"/>
                <a:gd name="T46" fmla="*/ 3082 w 3086"/>
                <a:gd name="T47" fmla="*/ 199 h 3892"/>
                <a:gd name="T48" fmla="*/ 3005 w 3086"/>
                <a:gd name="T49" fmla="*/ 2041 h 3892"/>
                <a:gd name="T50" fmla="*/ 2746 w 3086"/>
                <a:gd name="T51" fmla="*/ 2032 h 3892"/>
                <a:gd name="T52" fmla="*/ 2484 w 3086"/>
                <a:gd name="T53" fmla="*/ 2088 h 3892"/>
                <a:gd name="T54" fmla="*/ 2250 w 3086"/>
                <a:gd name="T55" fmla="*/ 2203 h 3892"/>
                <a:gd name="T56" fmla="*/ 718 w 3086"/>
                <a:gd name="T57" fmla="*/ 2257 h 3892"/>
                <a:gd name="T58" fmla="*/ 655 w 3086"/>
                <a:gd name="T59" fmla="*/ 2298 h 3892"/>
                <a:gd name="T60" fmla="*/ 629 w 3086"/>
                <a:gd name="T61" fmla="*/ 2370 h 3892"/>
                <a:gd name="T62" fmla="*/ 655 w 3086"/>
                <a:gd name="T63" fmla="*/ 2440 h 3892"/>
                <a:gd name="T64" fmla="*/ 718 w 3086"/>
                <a:gd name="T65" fmla="*/ 2481 h 3892"/>
                <a:gd name="T66" fmla="*/ 1919 w 3086"/>
                <a:gd name="T67" fmla="*/ 2550 h 3892"/>
                <a:gd name="T68" fmla="*/ 1821 w 3086"/>
                <a:gd name="T69" fmla="*/ 2769 h 3892"/>
                <a:gd name="T70" fmla="*/ 1774 w 3086"/>
                <a:gd name="T71" fmla="*/ 3009 h 3892"/>
                <a:gd name="T72" fmla="*/ 1787 w 3086"/>
                <a:gd name="T73" fmla="*/ 3280 h 3892"/>
                <a:gd name="T74" fmla="*/ 1868 w 3086"/>
                <a:gd name="T75" fmla="*/ 3539 h 3892"/>
                <a:gd name="T76" fmla="*/ 2009 w 3086"/>
                <a:gd name="T77" fmla="*/ 3764 h 3892"/>
                <a:gd name="T78" fmla="*/ 242 w 3086"/>
                <a:gd name="T79" fmla="*/ 3892 h 3892"/>
                <a:gd name="T80" fmla="*/ 119 w 3086"/>
                <a:gd name="T81" fmla="*/ 3859 h 3892"/>
                <a:gd name="T82" fmla="*/ 33 w 3086"/>
                <a:gd name="T83" fmla="*/ 3772 h 3892"/>
                <a:gd name="T84" fmla="*/ 0 w 3086"/>
                <a:gd name="T85" fmla="*/ 3650 h 3892"/>
                <a:gd name="T86" fmla="*/ 84 w 3086"/>
                <a:gd name="T87" fmla="*/ 1110 h 3892"/>
                <a:gd name="T88" fmla="*/ 820 w 3086"/>
                <a:gd name="T89" fmla="*/ 1108 h 3892"/>
                <a:gd name="T90" fmla="*/ 956 w 3086"/>
                <a:gd name="T91" fmla="*/ 1057 h 3892"/>
                <a:gd name="T92" fmla="*/ 1057 w 3086"/>
                <a:gd name="T93" fmla="*/ 956 h 3892"/>
                <a:gd name="T94" fmla="*/ 1108 w 3086"/>
                <a:gd name="T95" fmla="*/ 820 h 3892"/>
                <a:gd name="T96" fmla="*/ 1111 w 3086"/>
                <a:gd name="T97" fmla="*/ 80 h 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6" h="3892">
                  <a:moveTo>
                    <a:pt x="744" y="2838"/>
                  </a:moveTo>
                  <a:lnTo>
                    <a:pt x="718" y="2842"/>
                  </a:lnTo>
                  <a:lnTo>
                    <a:pt x="693" y="2850"/>
                  </a:lnTo>
                  <a:lnTo>
                    <a:pt x="672" y="2865"/>
                  </a:lnTo>
                  <a:lnTo>
                    <a:pt x="654" y="2882"/>
                  </a:lnTo>
                  <a:lnTo>
                    <a:pt x="641" y="2902"/>
                  </a:lnTo>
                  <a:lnTo>
                    <a:pt x="631" y="2927"/>
                  </a:lnTo>
                  <a:lnTo>
                    <a:pt x="629" y="2954"/>
                  </a:lnTo>
                  <a:lnTo>
                    <a:pt x="631" y="2980"/>
                  </a:lnTo>
                  <a:lnTo>
                    <a:pt x="641" y="3003"/>
                  </a:lnTo>
                  <a:lnTo>
                    <a:pt x="654" y="3026"/>
                  </a:lnTo>
                  <a:lnTo>
                    <a:pt x="672" y="3043"/>
                  </a:lnTo>
                  <a:lnTo>
                    <a:pt x="693" y="3057"/>
                  </a:lnTo>
                  <a:lnTo>
                    <a:pt x="718" y="3065"/>
                  </a:lnTo>
                  <a:lnTo>
                    <a:pt x="744" y="3067"/>
                  </a:lnTo>
                  <a:lnTo>
                    <a:pt x="1592" y="3067"/>
                  </a:lnTo>
                  <a:lnTo>
                    <a:pt x="1618" y="3065"/>
                  </a:lnTo>
                  <a:lnTo>
                    <a:pt x="1643" y="3057"/>
                  </a:lnTo>
                  <a:lnTo>
                    <a:pt x="1664" y="3043"/>
                  </a:lnTo>
                  <a:lnTo>
                    <a:pt x="1682" y="3026"/>
                  </a:lnTo>
                  <a:lnTo>
                    <a:pt x="1695" y="3003"/>
                  </a:lnTo>
                  <a:lnTo>
                    <a:pt x="1704" y="2980"/>
                  </a:lnTo>
                  <a:lnTo>
                    <a:pt x="1707" y="2954"/>
                  </a:lnTo>
                  <a:lnTo>
                    <a:pt x="1704" y="2927"/>
                  </a:lnTo>
                  <a:lnTo>
                    <a:pt x="1695" y="2902"/>
                  </a:lnTo>
                  <a:lnTo>
                    <a:pt x="1682" y="2882"/>
                  </a:lnTo>
                  <a:lnTo>
                    <a:pt x="1664" y="2865"/>
                  </a:lnTo>
                  <a:lnTo>
                    <a:pt x="1643" y="2850"/>
                  </a:lnTo>
                  <a:lnTo>
                    <a:pt x="1618" y="2842"/>
                  </a:lnTo>
                  <a:lnTo>
                    <a:pt x="1592" y="2838"/>
                  </a:lnTo>
                  <a:lnTo>
                    <a:pt x="744" y="2838"/>
                  </a:lnTo>
                  <a:close/>
                  <a:moveTo>
                    <a:pt x="744" y="1633"/>
                  </a:moveTo>
                  <a:lnTo>
                    <a:pt x="718" y="1637"/>
                  </a:lnTo>
                  <a:lnTo>
                    <a:pt x="693" y="1644"/>
                  </a:lnTo>
                  <a:lnTo>
                    <a:pt x="672" y="1658"/>
                  </a:lnTo>
                  <a:lnTo>
                    <a:pt x="655" y="1676"/>
                  </a:lnTo>
                  <a:lnTo>
                    <a:pt x="641" y="1697"/>
                  </a:lnTo>
                  <a:lnTo>
                    <a:pt x="633" y="1722"/>
                  </a:lnTo>
                  <a:lnTo>
                    <a:pt x="629" y="1748"/>
                  </a:lnTo>
                  <a:lnTo>
                    <a:pt x="633" y="1774"/>
                  </a:lnTo>
                  <a:lnTo>
                    <a:pt x="641" y="1798"/>
                  </a:lnTo>
                  <a:lnTo>
                    <a:pt x="655" y="1819"/>
                  </a:lnTo>
                  <a:lnTo>
                    <a:pt x="672" y="1837"/>
                  </a:lnTo>
                  <a:lnTo>
                    <a:pt x="693" y="1850"/>
                  </a:lnTo>
                  <a:lnTo>
                    <a:pt x="718" y="1859"/>
                  </a:lnTo>
                  <a:lnTo>
                    <a:pt x="744" y="1862"/>
                  </a:lnTo>
                  <a:lnTo>
                    <a:pt x="2440" y="1862"/>
                  </a:lnTo>
                  <a:lnTo>
                    <a:pt x="2466" y="1859"/>
                  </a:lnTo>
                  <a:lnTo>
                    <a:pt x="2491" y="1850"/>
                  </a:lnTo>
                  <a:lnTo>
                    <a:pt x="2512" y="1837"/>
                  </a:lnTo>
                  <a:lnTo>
                    <a:pt x="2529" y="1819"/>
                  </a:lnTo>
                  <a:lnTo>
                    <a:pt x="2544" y="1798"/>
                  </a:lnTo>
                  <a:lnTo>
                    <a:pt x="2552" y="1774"/>
                  </a:lnTo>
                  <a:lnTo>
                    <a:pt x="2556" y="1748"/>
                  </a:lnTo>
                  <a:lnTo>
                    <a:pt x="2552" y="1722"/>
                  </a:lnTo>
                  <a:lnTo>
                    <a:pt x="2544" y="1697"/>
                  </a:lnTo>
                  <a:lnTo>
                    <a:pt x="2529" y="1676"/>
                  </a:lnTo>
                  <a:lnTo>
                    <a:pt x="2512" y="1658"/>
                  </a:lnTo>
                  <a:lnTo>
                    <a:pt x="2491" y="1644"/>
                  </a:lnTo>
                  <a:lnTo>
                    <a:pt x="2466" y="1637"/>
                  </a:lnTo>
                  <a:lnTo>
                    <a:pt x="2440" y="1633"/>
                  </a:lnTo>
                  <a:lnTo>
                    <a:pt x="744" y="1633"/>
                  </a:lnTo>
                  <a:close/>
                  <a:moveTo>
                    <a:pt x="1111" y="0"/>
                  </a:moveTo>
                  <a:lnTo>
                    <a:pt x="2844" y="0"/>
                  </a:lnTo>
                  <a:lnTo>
                    <a:pt x="2887" y="4"/>
                  </a:lnTo>
                  <a:lnTo>
                    <a:pt x="2929" y="15"/>
                  </a:lnTo>
                  <a:lnTo>
                    <a:pt x="2967" y="33"/>
                  </a:lnTo>
                  <a:lnTo>
                    <a:pt x="3000" y="57"/>
                  </a:lnTo>
                  <a:lnTo>
                    <a:pt x="3030" y="87"/>
                  </a:lnTo>
                  <a:lnTo>
                    <a:pt x="3053" y="119"/>
                  </a:lnTo>
                  <a:lnTo>
                    <a:pt x="3072" y="157"/>
                  </a:lnTo>
                  <a:lnTo>
                    <a:pt x="3082" y="199"/>
                  </a:lnTo>
                  <a:lnTo>
                    <a:pt x="3086" y="242"/>
                  </a:lnTo>
                  <a:lnTo>
                    <a:pt x="3086" y="2057"/>
                  </a:lnTo>
                  <a:lnTo>
                    <a:pt x="3005" y="2041"/>
                  </a:lnTo>
                  <a:lnTo>
                    <a:pt x="2922" y="2031"/>
                  </a:lnTo>
                  <a:lnTo>
                    <a:pt x="2837" y="2028"/>
                  </a:lnTo>
                  <a:lnTo>
                    <a:pt x="2746" y="2032"/>
                  </a:lnTo>
                  <a:lnTo>
                    <a:pt x="2655" y="2042"/>
                  </a:lnTo>
                  <a:lnTo>
                    <a:pt x="2569" y="2062"/>
                  </a:lnTo>
                  <a:lnTo>
                    <a:pt x="2484" y="2088"/>
                  </a:lnTo>
                  <a:lnTo>
                    <a:pt x="2402" y="2120"/>
                  </a:lnTo>
                  <a:lnTo>
                    <a:pt x="2324" y="2159"/>
                  </a:lnTo>
                  <a:lnTo>
                    <a:pt x="2250" y="2203"/>
                  </a:lnTo>
                  <a:lnTo>
                    <a:pt x="2180" y="2254"/>
                  </a:lnTo>
                  <a:lnTo>
                    <a:pt x="744" y="2254"/>
                  </a:lnTo>
                  <a:lnTo>
                    <a:pt x="718" y="2257"/>
                  </a:lnTo>
                  <a:lnTo>
                    <a:pt x="693" y="2266"/>
                  </a:lnTo>
                  <a:lnTo>
                    <a:pt x="672" y="2279"/>
                  </a:lnTo>
                  <a:lnTo>
                    <a:pt x="655" y="2298"/>
                  </a:lnTo>
                  <a:lnTo>
                    <a:pt x="641" y="2319"/>
                  </a:lnTo>
                  <a:lnTo>
                    <a:pt x="633" y="2342"/>
                  </a:lnTo>
                  <a:lnTo>
                    <a:pt x="629" y="2370"/>
                  </a:lnTo>
                  <a:lnTo>
                    <a:pt x="633" y="2396"/>
                  </a:lnTo>
                  <a:lnTo>
                    <a:pt x="641" y="2419"/>
                  </a:lnTo>
                  <a:lnTo>
                    <a:pt x="655" y="2440"/>
                  </a:lnTo>
                  <a:lnTo>
                    <a:pt x="672" y="2459"/>
                  </a:lnTo>
                  <a:lnTo>
                    <a:pt x="693" y="2472"/>
                  </a:lnTo>
                  <a:lnTo>
                    <a:pt x="718" y="2481"/>
                  </a:lnTo>
                  <a:lnTo>
                    <a:pt x="744" y="2484"/>
                  </a:lnTo>
                  <a:lnTo>
                    <a:pt x="1962" y="2484"/>
                  </a:lnTo>
                  <a:lnTo>
                    <a:pt x="1919" y="2550"/>
                  </a:lnTo>
                  <a:lnTo>
                    <a:pt x="1881" y="2620"/>
                  </a:lnTo>
                  <a:lnTo>
                    <a:pt x="1848" y="2693"/>
                  </a:lnTo>
                  <a:lnTo>
                    <a:pt x="1821" y="2769"/>
                  </a:lnTo>
                  <a:lnTo>
                    <a:pt x="1800" y="2846"/>
                  </a:lnTo>
                  <a:lnTo>
                    <a:pt x="1783" y="2927"/>
                  </a:lnTo>
                  <a:lnTo>
                    <a:pt x="1774" y="3009"/>
                  </a:lnTo>
                  <a:lnTo>
                    <a:pt x="1771" y="3094"/>
                  </a:lnTo>
                  <a:lnTo>
                    <a:pt x="1775" y="3188"/>
                  </a:lnTo>
                  <a:lnTo>
                    <a:pt x="1787" y="3280"/>
                  </a:lnTo>
                  <a:lnTo>
                    <a:pt x="1806" y="3369"/>
                  </a:lnTo>
                  <a:lnTo>
                    <a:pt x="1834" y="3455"/>
                  </a:lnTo>
                  <a:lnTo>
                    <a:pt x="1868" y="3539"/>
                  </a:lnTo>
                  <a:lnTo>
                    <a:pt x="1908" y="3617"/>
                  </a:lnTo>
                  <a:lnTo>
                    <a:pt x="1956" y="3693"/>
                  </a:lnTo>
                  <a:lnTo>
                    <a:pt x="2009" y="3764"/>
                  </a:lnTo>
                  <a:lnTo>
                    <a:pt x="2068" y="3831"/>
                  </a:lnTo>
                  <a:lnTo>
                    <a:pt x="2131" y="3892"/>
                  </a:lnTo>
                  <a:lnTo>
                    <a:pt x="242" y="3892"/>
                  </a:lnTo>
                  <a:lnTo>
                    <a:pt x="199" y="3888"/>
                  </a:lnTo>
                  <a:lnTo>
                    <a:pt x="157" y="3876"/>
                  </a:lnTo>
                  <a:lnTo>
                    <a:pt x="119" y="3859"/>
                  </a:lnTo>
                  <a:lnTo>
                    <a:pt x="86" y="3835"/>
                  </a:lnTo>
                  <a:lnTo>
                    <a:pt x="56" y="3806"/>
                  </a:lnTo>
                  <a:lnTo>
                    <a:pt x="33" y="3772"/>
                  </a:lnTo>
                  <a:lnTo>
                    <a:pt x="14" y="3734"/>
                  </a:lnTo>
                  <a:lnTo>
                    <a:pt x="4" y="3693"/>
                  </a:lnTo>
                  <a:lnTo>
                    <a:pt x="0" y="3650"/>
                  </a:lnTo>
                  <a:lnTo>
                    <a:pt x="0" y="2156"/>
                  </a:lnTo>
                  <a:lnTo>
                    <a:pt x="0" y="1110"/>
                  </a:lnTo>
                  <a:lnTo>
                    <a:pt x="84" y="1110"/>
                  </a:lnTo>
                  <a:lnTo>
                    <a:pt x="106" y="1112"/>
                  </a:lnTo>
                  <a:lnTo>
                    <a:pt x="770" y="1112"/>
                  </a:lnTo>
                  <a:lnTo>
                    <a:pt x="820" y="1108"/>
                  </a:lnTo>
                  <a:lnTo>
                    <a:pt x="868" y="1097"/>
                  </a:lnTo>
                  <a:lnTo>
                    <a:pt x="914" y="1079"/>
                  </a:lnTo>
                  <a:lnTo>
                    <a:pt x="956" y="1057"/>
                  </a:lnTo>
                  <a:lnTo>
                    <a:pt x="994" y="1028"/>
                  </a:lnTo>
                  <a:lnTo>
                    <a:pt x="1028" y="994"/>
                  </a:lnTo>
                  <a:lnTo>
                    <a:pt x="1057" y="956"/>
                  </a:lnTo>
                  <a:lnTo>
                    <a:pt x="1079" y="914"/>
                  </a:lnTo>
                  <a:lnTo>
                    <a:pt x="1098" y="868"/>
                  </a:lnTo>
                  <a:lnTo>
                    <a:pt x="1108" y="820"/>
                  </a:lnTo>
                  <a:lnTo>
                    <a:pt x="1112" y="770"/>
                  </a:lnTo>
                  <a:lnTo>
                    <a:pt x="1112" y="106"/>
                  </a:lnTo>
                  <a:lnTo>
                    <a:pt x="1111" y="80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xmlns="" id="{6674943C-834D-40A5-BFA4-5C8DC0FCD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2239" y="3457716"/>
              <a:ext cx="405810" cy="405809"/>
            </a:xfrm>
            <a:custGeom>
              <a:avLst/>
              <a:gdLst>
                <a:gd name="T0" fmla="*/ 796 w 2146"/>
                <a:gd name="T1" fmla="*/ 360 h 2146"/>
                <a:gd name="T2" fmla="*/ 616 w 2146"/>
                <a:gd name="T3" fmla="*/ 436 h 2146"/>
                <a:gd name="T4" fmla="*/ 473 w 2146"/>
                <a:gd name="T5" fmla="*/ 564 h 2146"/>
                <a:gd name="T6" fmla="*/ 379 w 2146"/>
                <a:gd name="T7" fmla="*/ 732 h 2146"/>
                <a:gd name="T8" fmla="*/ 345 w 2146"/>
                <a:gd name="T9" fmla="*/ 930 h 2146"/>
                <a:gd name="T10" fmla="*/ 379 w 2146"/>
                <a:gd name="T11" fmla="*/ 1126 h 2146"/>
                <a:gd name="T12" fmla="*/ 473 w 2146"/>
                <a:gd name="T13" fmla="*/ 1295 h 2146"/>
                <a:gd name="T14" fmla="*/ 616 w 2146"/>
                <a:gd name="T15" fmla="*/ 1423 h 2146"/>
                <a:gd name="T16" fmla="*/ 796 w 2146"/>
                <a:gd name="T17" fmla="*/ 1498 h 2146"/>
                <a:gd name="T18" fmla="*/ 995 w 2146"/>
                <a:gd name="T19" fmla="*/ 1510 h 2146"/>
                <a:gd name="T20" fmla="*/ 1178 w 2146"/>
                <a:gd name="T21" fmla="*/ 1457 h 2146"/>
                <a:gd name="T22" fmla="*/ 1283 w 2146"/>
                <a:gd name="T23" fmla="*/ 1394 h 2146"/>
                <a:gd name="T24" fmla="*/ 1398 w 2146"/>
                <a:gd name="T25" fmla="*/ 1278 h 2146"/>
                <a:gd name="T26" fmla="*/ 1483 w 2146"/>
                <a:gd name="T27" fmla="*/ 1116 h 2146"/>
                <a:gd name="T28" fmla="*/ 1513 w 2146"/>
                <a:gd name="T29" fmla="*/ 930 h 2146"/>
                <a:gd name="T30" fmla="*/ 1483 w 2146"/>
                <a:gd name="T31" fmla="*/ 742 h 2146"/>
                <a:gd name="T32" fmla="*/ 1398 w 2146"/>
                <a:gd name="T33" fmla="*/ 580 h 2146"/>
                <a:gd name="T34" fmla="*/ 1283 w 2146"/>
                <a:gd name="T35" fmla="*/ 464 h 2146"/>
                <a:gd name="T36" fmla="*/ 1178 w 2146"/>
                <a:gd name="T37" fmla="*/ 401 h 2146"/>
                <a:gd name="T38" fmla="*/ 995 w 2146"/>
                <a:gd name="T39" fmla="*/ 348 h 2146"/>
                <a:gd name="T40" fmla="*/ 1014 w 2146"/>
                <a:gd name="T41" fmla="*/ 4 h 2146"/>
                <a:gd name="T42" fmla="*/ 1247 w 2146"/>
                <a:gd name="T43" fmla="*/ 56 h 2146"/>
                <a:gd name="T44" fmla="*/ 1388 w 2146"/>
                <a:gd name="T45" fmla="*/ 122 h 2146"/>
                <a:gd name="T46" fmla="*/ 1579 w 2146"/>
                <a:gd name="T47" fmla="*/ 267 h 2146"/>
                <a:gd name="T48" fmla="*/ 1728 w 2146"/>
                <a:gd name="T49" fmla="*/ 456 h 2146"/>
                <a:gd name="T50" fmla="*/ 1824 w 2146"/>
                <a:gd name="T51" fmla="*/ 680 h 2146"/>
                <a:gd name="T52" fmla="*/ 1858 w 2146"/>
                <a:gd name="T53" fmla="*/ 928 h 2146"/>
                <a:gd name="T54" fmla="*/ 1826 w 2146"/>
                <a:gd name="T55" fmla="*/ 1169 h 2146"/>
                <a:gd name="T56" fmla="*/ 1736 w 2146"/>
                <a:gd name="T57" fmla="*/ 1386 h 2146"/>
                <a:gd name="T58" fmla="*/ 2095 w 2146"/>
                <a:gd name="T59" fmla="*/ 1853 h 2146"/>
                <a:gd name="T60" fmla="*/ 2142 w 2146"/>
                <a:gd name="T61" fmla="*/ 1940 h 2146"/>
                <a:gd name="T62" fmla="*/ 2133 w 2146"/>
                <a:gd name="T63" fmla="*/ 2038 h 2146"/>
                <a:gd name="T64" fmla="*/ 2069 w 2146"/>
                <a:gd name="T65" fmla="*/ 2117 h 2146"/>
                <a:gd name="T66" fmla="*/ 1974 w 2146"/>
                <a:gd name="T67" fmla="*/ 2146 h 2146"/>
                <a:gd name="T68" fmla="*/ 1879 w 2146"/>
                <a:gd name="T69" fmla="*/ 2117 h 2146"/>
                <a:gd name="T70" fmla="*/ 1453 w 2146"/>
                <a:gd name="T71" fmla="*/ 1694 h 2146"/>
                <a:gd name="T72" fmla="*/ 1259 w 2146"/>
                <a:gd name="T73" fmla="*/ 1796 h 2146"/>
                <a:gd name="T74" fmla="*/ 1042 w 2146"/>
                <a:gd name="T75" fmla="*/ 1850 h 2146"/>
                <a:gd name="T76" fmla="*/ 843 w 2146"/>
                <a:gd name="T77" fmla="*/ 1853 h 2146"/>
                <a:gd name="T78" fmla="*/ 599 w 2146"/>
                <a:gd name="T79" fmla="*/ 1796 h 2146"/>
                <a:gd name="T80" fmla="*/ 391 w 2146"/>
                <a:gd name="T81" fmla="*/ 1685 h 2146"/>
                <a:gd name="T82" fmla="*/ 217 w 2146"/>
                <a:gd name="T83" fmla="*/ 1524 h 2146"/>
                <a:gd name="T84" fmla="*/ 90 w 2146"/>
                <a:gd name="T85" fmla="*/ 1325 h 2146"/>
                <a:gd name="T86" fmla="*/ 15 w 2146"/>
                <a:gd name="T87" fmla="*/ 1095 h 2146"/>
                <a:gd name="T88" fmla="*/ 4 w 2146"/>
                <a:gd name="T89" fmla="*/ 842 h 2146"/>
                <a:gd name="T90" fmla="*/ 61 w 2146"/>
                <a:gd name="T91" fmla="*/ 597 h 2146"/>
                <a:gd name="T92" fmla="*/ 179 w 2146"/>
                <a:gd name="T93" fmla="*/ 382 h 2146"/>
                <a:gd name="T94" fmla="*/ 338 w 2146"/>
                <a:gd name="T95" fmla="*/ 214 h 2146"/>
                <a:gd name="T96" fmla="*/ 531 w 2146"/>
                <a:gd name="T97" fmla="*/ 90 h 2146"/>
                <a:gd name="T98" fmla="*/ 762 w 2146"/>
                <a:gd name="T99" fmla="*/ 16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46" h="2146">
                  <a:moveTo>
                    <a:pt x="929" y="344"/>
                  </a:moveTo>
                  <a:lnTo>
                    <a:pt x="861" y="348"/>
                  </a:lnTo>
                  <a:lnTo>
                    <a:pt x="796" y="360"/>
                  </a:lnTo>
                  <a:lnTo>
                    <a:pt x="731" y="378"/>
                  </a:lnTo>
                  <a:lnTo>
                    <a:pt x="672" y="405"/>
                  </a:lnTo>
                  <a:lnTo>
                    <a:pt x="616" y="436"/>
                  </a:lnTo>
                  <a:lnTo>
                    <a:pt x="564" y="474"/>
                  </a:lnTo>
                  <a:lnTo>
                    <a:pt x="515" y="516"/>
                  </a:lnTo>
                  <a:lnTo>
                    <a:pt x="473" y="564"/>
                  </a:lnTo>
                  <a:lnTo>
                    <a:pt x="435" y="617"/>
                  </a:lnTo>
                  <a:lnTo>
                    <a:pt x="404" y="673"/>
                  </a:lnTo>
                  <a:lnTo>
                    <a:pt x="379" y="732"/>
                  </a:lnTo>
                  <a:lnTo>
                    <a:pt x="359" y="795"/>
                  </a:lnTo>
                  <a:lnTo>
                    <a:pt x="349" y="862"/>
                  </a:lnTo>
                  <a:lnTo>
                    <a:pt x="345" y="930"/>
                  </a:lnTo>
                  <a:lnTo>
                    <a:pt x="349" y="998"/>
                  </a:lnTo>
                  <a:lnTo>
                    <a:pt x="359" y="1063"/>
                  </a:lnTo>
                  <a:lnTo>
                    <a:pt x="379" y="1126"/>
                  </a:lnTo>
                  <a:lnTo>
                    <a:pt x="404" y="1186"/>
                  </a:lnTo>
                  <a:lnTo>
                    <a:pt x="435" y="1242"/>
                  </a:lnTo>
                  <a:lnTo>
                    <a:pt x="473" y="1295"/>
                  </a:lnTo>
                  <a:lnTo>
                    <a:pt x="515" y="1342"/>
                  </a:lnTo>
                  <a:lnTo>
                    <a:pt x="564" y="1385"/>
                  </a:lnTo>
                  <a:lnTo>
                    <a:pt x="616" y="1423"/>
                  </a:lnTo>
                  <a:lnTo>
                    <a:pt x="672" y="1455"/>
                  </a:lnTo>
                  <a:lnTo>
                    <a:pt x="733" y="1479"/>
                  </a:lnTo>
                  <a:lnTo>
                    <a:pt x="796" y="1498"/>
                  </a:lnTo>
                  <a:lnTo>
                    <a:pt x="861" y="1510"/>
                  </a:lnTo>
                  <a:lnTo>
                    <a:pt x="929" y="1513"/>
                  </a:lnTo>
                  <a:lnTo>
                    <a:pt x="995" y="1510"/>
                  </a:lnTo>
                  <a:lnTo>
                    <a:pt x="1059" y="1499"/>
                  </a:lnTo>
                  <a:lnTo>
                    <a:pt x="1120" y="1482"/>
                  </a:lnTo>
                  <a:lnTo>
                    <a:pt x="1178" y="1457"/>
                  </a:lnTo>
                  <a:lnTo>
                    <a:pt x="1213" y="1440"/>
                  </a:lnTo>
                  <a:lnTo>
                    <a:pt x="1247" y="1419"/>
                  </a:lnTo>
                  <a:lnTo>
                    <a:pt x="1283" y="1394"/>
                  </a:lnTo>
                  <a:lnTo>
                    <a:pt x="1316" y="1367"/>
                  </a:lnTo>
                  <a:lnTo>
                    <a:pt x="1359" y="1325"/>
                  </a:lnTo>
                  <a:lnTo>
                    <a:pt x="1398" y="1278"/>
                  </a:lnTo>
                  <a:lnTo>
                    <a:pt x="1432" y="1227"/>
                  </a:lnTo>
                  <a:lnTo>
                    <a:pt x="1461" y="1173"/>
                  </a:lnTo>
                  <a:lnTo>
                    <a:pt x="1483" y="1116"/>
                  </a:lnTo>
                  <a:lnTo>
                    <a:pt x="1500" y="1057"/>
                  </a:lnTo>
                  <a:lnTo>
                    <a:pt x="1511" y="994"/>
                  </a:lnTo>
                  <a:lnTo>
                    <a:pt x="1513" y="930"/>
                  </a:lnTo>
                  <a:lnTo>
                    <a:pt x="1511" y="865"/>
                  </a:lnTo>
                  <a:lnTo>
                    <a:pt x="1500" y="803"/>
                  </a:lnTo>
                  <a:lnTo>
                    <a:pt x="1483" y="742"/>
                  </a:lnTo>
                  <a:lnTo>
                    <a:pt x="1461" y="685"/>
                  </a:lnTo>
                  <a:lnTo>
                    <a:pt x="1432" y="631"/>
                  </a:lnTo>
                  <a:lnTo>
                    <a:pt x="1398" y="580"/>
                  </a:lnTo>
                  <a:lnTo>
                    <a:pt x="1359" y="534"/>
                  </a:lnTo>
                  <a:lnTo>
                    <a:pt x="1316" y="491"/>
                  </a:lnTo>
                  <a:lnTo>
                    <a:pt x="1283" y="464"/>
                  </a:lnTo>
                  <a:lnTo>
                    <a:pt x="1247" y="439"/>
                  </a:lnTo>
                  <a:lnTo>
                    <a:pt x="1213" y="419"/>
                  </a:lnTo>
                  <a:lnTo>
                    <a:pt x="1178" y="401"/>
                  </a:lnTo>
                  <a:lnTo>
                    <a:pt x="1120" y="377"/>
                  </a:lnTo>
                  <a:lnTo>
                    <a:pt x="1059" y="359"/>
                  </a:lnTo>
                  <a:lnTo>
                    <a:pt x="995" y="348"/>
                  </a:lnTo>
                  <a:lnTo>
                    <a:pt x="929" y="344"/>
                  </a:lnTo>
                  <a:close/>
                  <a:moveTo>
                    <a:pt x="929" y="0"/>
                  </a:moveTo>
                  <a:lnTo>
                    <a:pt x="1014" y="4"/>
                  </a:lnTo>
                  <a:lnTo>
                    <a:pt x="1097" y="16"/>
                  </a:lnTo>
                  <a:lnTo>
                    <a:pt x="1178" y="34"/>
                  </a:lnTo>
                  <a:lnTo>
                    <a:pt x="1247" y="56"/>
                  </a:lnTo>
                  <a:lnTo>
                    <a:pt x="1282" y="70"/>
                  </a:lnTo>
                  <a:lnTo>
                    <a:pt x="1316" y="85"/>
                  </a:lnTo>
                  <a:lnTo>
                    <a:pt x="1388" y="122"/>
                  </a:lnTo>
                  <a:lnTo>
                    <a:pt x="1456" y="165"/>
                  </a:lnTo>
                  <a:lnTo>
                    <a:pt x="1520" y="214"/>
                  </a:lnTo>
                  <a:lnTo>
                    <a:pt x="1579" y="267"/>
                  </a:lnTo>
                  <a:lnTo>
                    <a:pt x="1634" y="326"/>
                  </a:lnTo>
                  <a:lnTo>
                    <a:pt x="1684" y="389"/>
                  </a:lnTo>
                  <a:lnTo>
                    <a:pt x="1728" y="456"/>
                  </a:lnTo>
                  <a:lnTo>
                    <a:pt x="1766" y="528"/>
                  </a:lnTo>
                  <a:lnTo>
                    <a:pt x="1798" y="602"/>
                  </a:lnTo>
                  <a:lnTo>
                    <a:pt x="1824" y="680"/>
                  </a:lnTo>
                  <a:lnTo>
                    <a:pt x="1842" y="761"/>
                  </a:lnTo>
                  <a:lnTo>
                    <a:pt x="1854" y="843"/>
                  </a:lnTo>
                  <a:lnTo>
                    <a:pt x="1858" y="928"/>
                  </a:lnTo>
                  <a:lnTo>
                    <a:pt x="1854" y="1011"/>
                  </a:lnTo>
                  <a:lnTo>
                    <a:pt x="1843" y="1092"/>
                  </a:lnTo>
                  <a:lnTo>
                    <a:pt x="1826" y="1169"/>
                  </a:lnTo>
                  <a:lnTo>
                    <a:pt x="1802" y="1245"/>
                  </a:lnTo>
                  <a:lnTo>
                    <a:pt x="1773" y="1317"/>
                  </a:lnTo>
                  <a:lnTo>
                    <a:pt x="1736" y="1386"/>
                  </a:lnTo>
                  <a:lnTo>
                    <a:pt x="1695" y="1452"/>
                  </a:lnTo>
                  <a:lnTo>
                    <a:pt x="1795" y="1551"/>
                  </a:lnTo>
                  <a:lnTo>
                    <a:pt x="2095" y="1853"/>
                  </a:lnTo>
                  <a:lnTo>
                    <a:pt x="2117" y="1879"/>
                  </a:lnTo>
                  <a:lnTo>
                    <a:pt x="2133" y="1909"/>
                  </a:lnTo>
                  <a:lnTo>
                    <a:pt x="2142" y="1940"/>
                  </a:lnTo>
                  <a:lnTo>
                    <a:pt x="2146" y="1973"/>
                  </a:lnTo>
                  <a:lnTo>
                    <a:pt x="2142" y="2006"/>
                  </a:lnTo>
                  <a:lnTo>
                    <a:pt x="2133" y="2038"/>
                  </a:lnTo>
                  <a:lnTo>
                    <a:pt x="2117" y="2069"/>
                  </a:lnTo>
                  <a:lnTo>
                    <a:pt x="2095" y="2095"/>
                  </a:lnTo>
                  <a:lnTo>
                    <a:pt x="2069" y="2117"/>
                  </a:lnTo>
                  <a:lnTo>
                    <a:pt x="2039" y="2133"/>
                  </a:lnTo>
                  <a:lnTo>
                    <a:pt x="2007" y="2142"/>
                  </a:lnTo>
                  <a:lnTo>
                    <a:pt x="1974" y="2146"/>
                  </a:lnTo>
                  <a:lnTo>
                    <a:pt x="1940" y="2142"/>
                  </a:lnTo>
                  <a:lnTo>
                    <a:pt x="1909" y="2133"/>
                  </a:lnTo>
                  <a:lnTo>
                    <a:pt x="1879" y="2117"/>
                  </a:lnTo>
                  <a:lnTo>
                    <a:pt x="1853" y="2095"/>
                  </a:lnTo>
                  <a:lnTo>
                    <a:pt x="1502" y="1745"/>
                  </a:lnTo>
                  <a:lnTo>
                    <a:pt x="1453" y="1694"/>
                  </a:lnTo>
                  <a:lnTo>
                    <a:pt x="1392" y="1733"/>
                  </a:lnTo>
                  <a:lnTo>
                    <a:pt x="1326" y="1767"/>
                  </a:lnTo>
                  <a:lnTo>
                    <a:pt x="1259" y="1796"/>
                  </a:lnTo>
                  <a:lnTo>
                    <a:pt x="1189" y="1820"/>
                  </a:lnTo>
                  <a:lnTo>
                    <a:pt x="1117" y="1838"/>
                  </a:lnTo>
                  <a:lnTo>
                    <a:pt x="1042" y="1850"/>
                  </a:lnTo>
                  <a:lnTo>
                    <a:pt x="986" y="1855"/>
                  </a:lnTo>
                  <a:lnTo>
                    <a:pt x="929" y="1856"/>
                  </a:lnTo>
                  <a:lnTo>
                    <a:pt x="843" y="1853"/>
                  </a:lnTo>
                  <a:lnTo>
                    <a:pt x="759" y="1841"/>
                  </a:lnTo>
                  <a:lnTo>
                    <a:pt x="678" y="1822"/>
                  </a:lnTo>
                  <a:lnTo>
                    <a:pt x="599" y="1796"/>
                  </a:lnTo>
                  <a:lnTo>
                    <a:pt x="526" y="1765"/>
                  </a:lnTo>
                  <a:lnTo>
                    <a:pt x="456" y="1728"/>
                  </a:lnTo>
                  <a:lnTo>
                    <a:pt x="391" y="1685"/>
                  </a:lnTo>
                  <a:lnTo>
                    <a:pt x="328" y="1637"/>
                  </a:lnTo>
                  <a:lnTo>
                    <a:pt x="270" y="1583"/>
                  </a:lnTo>
                  <a:lnTo>
                    <a:pt x="217" y="1524"/>
                  </a:lnTo>
                  <a:lnTo>
                    <a:pt x="169" y="1461"/>
                  </a:lnTo>
                  <a:lnTo>
                    <a:pt x="126" y="1394"/>
                  </a:lnTo>
                  <a:lnTo>
                    <a:pt x="90" y="1325"/>
                  </a:lnTo>
                  <a:lnTo>
                    <a:pt x="58" y="1250"/>
                  </a:lnTo>
                  <a:lnTo>
                    <a:pt x="33" y="1174"/>
                  </a:lnTo>
                  <a:lnTo>
                    <a:pt x="15" y="1095"/>
                  </a:lnTo>
                  <a:lnTo>
                    <a:pt x="4" y="1013"/>
                  </a:lnTo>
                  <a:lnTo>
                    <a:pt x="0" y="928"/>
                  </a:lnTo>
                  <a:lnTo>
                    <a:pt x="4" y="842"/>
                  </a:lnTo>
                  <a:lnTo>
                    <a:pt x="16" y="758"/>
                  </a:lnTo>
                  <a:lnTo>
                    <a:pt x="35" y="677"/>
                  </a:lnTo>
                  <a:lnTo>
                    <a:pt x="61" y="597"/>
                  </a:lnTo>
                  <a:lnTo>
                    <a:pt x="93" y="522"/>
                  </a:lnTo>
                  <a:lnTo>
                    <a:pt x="133" y="450"/>
                  </a:lnTo>
                  <a:lnTo>
                    <a:pt x="179" y="382"/>
                  </a:lnTo>
                  <a:lnTo>
                    <a:pt x="230" y="320"/>
                  </a:lnTo>
                  <a:lnTo>
                    <a:pt x="282" y="263"/>
                  </a:lnTo>
                  <a:lnTo>
                    <a:pt x="338" y="214"/>
                  </a:lnTo>
                  <a:lnTo>
                    <a:pt x="399" y="166"/>
                  </a:lnTo>
                  <a:lnTo>
                    <a:pt x="463" y="126"/>
                  </a:lnTo>
                  <a:lnTo>
                    <a:pt x="531" y="90"/>
                  </a:lnTo>
                  <a:lnTo>
                    <a:pt x="606" y="59"/>
                  </a:lnTo>
                  <a:lnTo>
                    <a:pt x="682" y="34"/>
                  </a:lnTo>
                  <a:lnTo>
                    <a:pt x="762" y="16"/>
                  </a:lnTo>
                  <a:lnTo>
                    <a:pt x="844" y="4"/>
                  </a:lnTo>
                  <a:lnTo>
                    <a:pt x="92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1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5474" y="-27384"/>
            <a:ext cx="12313368" cy="698477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오각형 13"/>
          <p:cNvSpPr/>
          <p:nvPr/>
        </p:nvSpPr>
        <p:spPr>
          <a:xfrm>
            <a:off x="4295006" y="2102669"/>
            <a:ext cx="3498712" cy="3342555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1016000"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오각형 13"/>
          <p:cNvSpPr/>
          <p:nvPr/>
        </p:nvSpPr>
        <p:spPr>
          <a:xfrm>
            <a:off x="4747686" y="2582381"/>
            <a:ext cx="2628634" cy="2511311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 w="1016000">
            <a:solidFill>
              <a:schemeClr val="accent5">
                <a:lumMod val="90000"/>
                <a:lumOff val="1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 rot="8640000">
            <a:off x="4338827" y="2348630"/>
            <a:ext cx="1346464" cy="288100"/>
            <a:chOff x="1846734" y="701080"/>
            <a:chExt cx="1346464" cy="288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2160000">
            <a:off x="6438493" y="2348630"/>
            <a:ext cx="1346464" cy="288100"/>
            <a:chOff x="1846734" y="701080"/>
            <a:chExt cx="1346464" cy="288100"/>
          </a:xfrm>
          <a:solidFill>
            <a:schemeClr val="accent2"/>
          </a:solidFill>
        </p:grpSpPr>
        <p:sp>
          <p:nvSpPr>
            <p:cNvPr id="42" name="타원 41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6480000">
            <a:off x="7114930" y="4371607"/>
            <a:ext cx="1346464" cy="288100"/>
            <a:chOff x="1846734" y="701080"/>
            <a:chExt cx="1346464" cy="2881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6" name="타원 45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4320000">
            <a:off x="3670048" y="4412631"/>
            <a:ext cx="1346464" cy="288100"/>
            <a:chOff x="1846734" y="701080"/>
            <a:chExt cx="1346464" cy="2881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타원 49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/>
          <p:cNvSpPr>
            <a:spLocks noGrp="1"/>
          </p:cNvSpPr>
          <p:nvPr>
            <p:ph sz="half" idx="1"/>
          </p:nvPr>
        </p:nvSpPr>
        <p:spPr>
          <a:xfrm>
            <a:off x="838622" y="620688"/>
            <a:ext cx="3477235" cy="178532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Product</a:t>
            </a: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정보 요청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smtClean="0">
                <a:solidFill>
                  <a:schemeClr val="bg1"/>
                </a:solidFill>
              </a:rPr>
              <a:t>열람을 </a:t>
            </a:r>
            <a:r>
              <a:rPr lang="ko-KR" altLang="en-US" sz="1800" dirty="0">
                <a:solidFill>
                  <a:schemeClr val="bg1"/>
                </a:solidFill>
              </a:rPr>
              <a:t>위한 서버 </a:t>
            </a:r>
            <a:r>
              <a:rPr lang="ko-KR" altLang="en-US" sz="1800" dirty="0" smtClean="0">
                <a:solidFill>
                  <a:schemeClr val="bg1"/>
                </a:solidFill>
              </a:rPr>
              <a:t>구축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</a:rPr>
              <a:t>전문가의 임장대행</a:t>
            </a:r>
            <a:r>
              <a:rPr lang="en-US" altLang="ko-KR" sz="1800" dirty="0" smtClean="0">
                <a:solidFill>
                  <a:schemeClr val="bg1"/>
                </a:solidFill>
              </a:rPr>
              <a:t>’ </a:t>
            </a:r>
            <a:r>
              <a:rPr lang="ko-KR" altLang="en-US" sz="1800" dirty="0" smtClean="0">
                <a:solidFill>
                  <a:schemeClr val="bg1"/>
                </a:solidFill>
              </a:rPr>
              <a:t>차별화된 서비스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포인트 제도</a:t>
            </a:r>
            <a:r>
              <a:rPr lang="en-US" altLang="ko-KR" sz="18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추천인 제도</a:t>
            </a:r>
            <a:endParaRPr lang="en-US" altLang="ko-KR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대행인 관리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-2257722" y="4437112"/>
            <a:ext cx="5600123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Price</a:t>
            </a: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중개수수료를 받지 않는 </a:t>
            </a:r>
            <a:r>
              <a:rPr lang="ko-KR" altLang="en-US" sz="1800" dirty="0" smtClean="0">
                <a:solidFill>
                  <a:schemeClr val="bg1"/>
                </a:solidFill>
              </a:rPr>
              <a:t>형태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1800" dirty="0">
                <a:solidFill>
                  <a:schemeClr val="bg1"/>
                </a:solidFill>
              </a:rPr>
              <a:t>이용 부담을 최소화</a:t>
            </a: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7442507" y="620688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/>
                </a:solidFill>
                <a:latin typeface="+mj-ea"/>
                <a:ea typeface="+mj-ea"/>
              </a:rPr>
              <a:t>Place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플레이스토어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앱스토어를</a:t>
            </a:r>
            <a:r>
              <a:rPr lang="ko-KR" altLang="en-US" sz="1800" dirty="0" smtClean="0">
                <a:solidFill>
                  <a:schemeClr val="bg1"/>
                </a:solidFill>
              </a:rPr>
              <a:t> 통해 유통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띠배너</a:t>
            </a:r>
            <a:r>
              <a:rPr lang="ko-KR" altLang="en-US" sz="1800" dirty="0" smtClean="0">
                <a:solidFill>
                  <a:schemeClr val="bg1"/>
                </a:solidFill>
              </a:rPr>
              <a:t> 광고 클릭 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어플로</a:t>
            </a:r>
            <a:r>
              <a:rPr lang="ko-KR" altLang="en-US" sz="1800" dirty="0" smtClean="0">
                <a:solidFill>
                  <a:schemeClr val="bg1"/>
                </a:solidFill>
              </a:rPr>
              <a:t> 이동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8306603" y="4307973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+mj-ea"/>
                <a:ea typeface="+mj-ea"/>
              </a:rPr>
              <a:t>Promotion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소비자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대행인 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 smtClean="0">
                <a:solidFill>
                  <a:schemeClr val="bg1"/>
                </a:solidFill>
              </a:rPr>
              <a:t>중개인 모두의 수요가 중요하므로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아웃소싱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광고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SNS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err="1">
                <a:solidFill>
                  <a:schemeClr val="bg1"/>
                </a:solidFill>
              </a:rPr>
              <a:t>띠배너</a:t>
            </a:r>
            <a:r>
              <a:rPr lang="ko-KR" altLang="en-US" sz="1800" dirty="0">
                <a:solidFill>
                  <a:schemeClr val="bg1"/>
                </a:solidFill>
              </a:rPr>
              <a:t> 마케팅에 </a:t>
            </a:r>
            <a:r>
              <a:rPr lang="ko-KR" altLang="en-US" sz="1800" dirty="0" smtClean="0">
                <a:solidFill>
                  <a:schemeClr val="bg1"/>
                </a:solidFill>
              </a:rPr>
              <a:t>집중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90844" y="3962112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391350" y="44624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34566" y="4145230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위로 구부러진 화살표 67"/>
          <p:cNvSpPr/>
          <p:nvPr/>
        </p:nvSpPr>
        <p:spPr>
          <a:xfrm rot="10800000">
            <a:off x="5087094" y="2930916"/>
            <a:ext cx="1728192" cy="786116"/>
          </a:xfrm>
          <a:prstGeom prst="curvedUpArrow">
            <a:avLst>
              <a:gd name="adj1" fmla="val 55755"/>
              <a:gd name="adj2" fmla="val 109920"/>
              <a:gd name="adj3" fmla="val 5131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위로 구부러진 화살표 70"/>
          <p:cNvSpPr/>
          <p:nvPr/>
        </p:nvSpPr>
        <p:spPr>
          <a:xfrm>
            <a:off x="5231110" y="3867020"/>
            <a:ext cx="1728192" cy="786116"/>
          </a:xfrm>
          <a:prstGeom prst="curvedUpArrow">
            <a:avLst>
              <a:gd name="adj1" fmla="val 55755"/>
              <a:gd name="adj2" fmla="val 109920"/>
              <a:gd name="adj3" fmla="val 5131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1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647873" y="4159746"/>
            <a:ext cx="1647133" cy="26826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소비자 평가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lvl="0" indent="0" algn="ctr">
              <a:lnSpc>
                <a:spcPct val="110000"/>
              </a:lnSpc>
              <a:buNone/>
            </a:pPr>
            <a:r>
              <a:rPr lang="ko-KR" altLang="en-US" sz="1600" dirty="0" smtClean="0"/>
              <a:t>소비자 평가 기준 미달 시 경고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경고 </a:t>
            </a:r>
            <a:r>
              <a:rPr lang="en-US" altLang="ko-KR" sz="1600" dirty="0"/>
              <a:t>3</a:t>
            </a:r>
            <a:r>
              <a:rPr lang="ko-KR" altLang="en-US" sz="1600" dirty="0"/>
              <a:t>회 누적 시 퇴출조치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5005561" y="4149080"/>
            <a:ext cx="2170627" cy="268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인센티브 제도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800" dirty="0" smtClean="0">
              <a:latin typeface="+mn-ea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600" dirty="0" smtClean="0"/>
              <a:t>소비자 평가 및 내부 평가 우수 </a:t>
            </a:r>
            <a:r>
              <a:rPr lang="ko-KR" altLang="en-US" sz="1600" dirty="0"/>
              <a:t>대행인에게 </a:t>
            </a:r>
            <a:r>
              <a:rPr lang="ko-KR" altLang="en-US" sz="1600" dirty="0" smtClean="0"/>
              <a:t>          인센티브 제공 </a:t>
            </a:r>
            <a:endParaRPr lang="ko-KR" altLang="en-US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7751390" y="4149080"/>
            <a:ext cx="1793906" cy="268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내부 교육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800" dirty="0" smtClean="0">
              <a:latin typeface="+mn-ea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600" dirty="0" smtClean="0"/>
              <a:t>월 별 </a:t>
            </a:r>
            <a:r>
              <a:rPr lang="ko-KR" altLang="en-US" sz="1600" dirty="0"/>
              <a:t>소비자 </a:t>
            </a:r>
            <a:r>
              <a:rPr lang="ko-KR" altLang="en-US" sz="1600" dirty="0" smtClean="0"/>
              <a:t>         피드백 반영 교육              우수사례 교육</a:t>
            </a:r>
            <a:endParaRPr lang="ko-KR" altLang="en-US" sz="16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5ED99A3F-EE73-4797-B936-F7135D97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69" y="2718048"/>
            <a:ext cx="5630049" cy="1143000"/>
          </a:xfrm>
        </p:spPr>
        <p:txBody>
          <a:bodyPr/>
          <a:lstStyle/>
          <a:p>
            <a:r>
              <a:rPr lang="ko-KR" altLang="en-US" dirty="0" smtClean="0"/>
              <a:t>대행인 관리</a:t>
            </a:r>
            <a:endParaRPr lang="ko-KR" altLang="en-US" dirty="0"/>
          </a:p>
        </p:txBody>
      </p:sp>
      <p:pic>
        <p:nvPicPr>
          <p:cNvPr id="24" name="그림 23" descr="시계, 그리기이(가) 표시된 사진&#10;&#10;자동 생성된 설명">
            <a:extLst>
              <a:ext uri="{FF2B5EF4-FFF2-40B4-BE49-F238E27FC236}">
                <a16:creationId xmlns:a16="http://schemas.microsoft.com/office/drawing/2014/main" xmlns="" id="{EAA01D46-FFBE-4B8C-B87E-DED7EDDAE6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34" y="1192360"/>
            <a:ext cx="1732358" cy="1732584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4486647" y="4221088"/>
            <a:ext cx="360040" cy="1800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247334" y="4221088"/>
            <a:ext cx="360040" cy="1800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0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5474" y="-27384"/>
            <a:ext cx="12313368" cy="698477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오각형 13"/>
          <p:cNvSpPr/>
          <p:nvPr/>
        </p:nvSpPr>
        <p:spPr>
          <a:xfrm>
            <a:off x="4295006" y="2102669"/>
            <a:ext cx="3498712" cy="3342555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1016000"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오각형 13"/>
          <p:cNvSpPr/>
          <p:nvPr/>
        </p:nvSpPr>
        <p:spPr>
          <a:xfrm>
            <a:off x="4747686" y="2582381"/>
            <a:ext cx="2628634" cy="2511311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 w="1016000">
            <a:solidFill>
              <a:schemeClr val="accent5">
                <a:lumMod val="90000"/>
                <a:lumOff val="1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 rot="8640000">
            <a:off x="4338827" y="2348630"/>
            <a:ext cx="1346464" cy="288100"/>
            <a:chOff x="1846734" y="701080"/>
            <a:chExt cx="1346464" cy="288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2160000">
            <a:off x="6438493" y="2348630"/>
            <a:ext cx="1346464" cy="288100"/>
            <a:chOff x="1846734" y="701080"/>
            <a:chExt cx="1346464" cy="288100"/>
          </a:xfrm>
          <a:solidFill>
            <a:schemeClr val="accent2"/>
          </a:solidFill>
        </p:grpSpPr>
        <p:sp>
          <p:nvSpPr>
            <p:cNvPr id="42" name="타원 41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6480000">
            <a:off x="7114930" y="4371607"/>
            <a:ext cx="1346464" cy="288100"/>
            <a:chOff x="1846734" y="701080"/>
            <a:chExt cx="1346464" cy="2881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6" name="타원 45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4320000">
            <a:off x="3670048" y="4412631"/>
            <a:ext cx="1346464" cy="288100"/>
            <a:chOff x="1846734" y="701080"/>
            <a:chExt cx="1346464" cy="2881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타원 49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/>
          <p:cNvSpPr>
            <a:spLocks noGrp="1"/>
          </p:cNvSpPr>
          <p:nvPr>
            <p:ph sz="half" idx="1"/>
          </p:nvPr>
        </p:nvSpPr>
        <p:spPr>
          <a:xfrm>
            <a:off x="838622" y="620688"/>
            <a:ext cx="3477235" cy="178532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Product</a:t>
            </a: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정보 요청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smtClean="0">
                <a:solidFill>
                  <a:schemeClr val="bg1"/>
                </a:solidFill>
              </a:rPr>
              <a:t>열람을 </a:t>
            </a:r>
            <a:r>
              <a:rPr lang="ko-KR" altLang="en-US" sz="1800" dirty="0">
                <a:solidFill>
                  <a:schemeClr val="bg1"/>
                </a:solidFill>
              </a:rPr>
              <a:t>위한 서버 </a:t>
            </a:r>
            <a:r>
              <a:rPr lang="ko-KR" altLang="en-US" sz="1800" dirty="0" smtClean="0">
                <a:solidFill>
                  <a:schemeClr val="bg1"/>
                </a:solidFill>
              </a:rPr>
              <a:t>구축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</a:rPr>
              <a:t>전문가의 임장대행</a:t>
            </a:r>
            <a:r>
              <a:rPr lang="en-US" altLang="ko-KR" sz="1800" dirty="0" smtClean="0">
                <a:solidFill>
                  <a:schemeClr val="bg1"/>
                </a:solidFill>
              </a:rPr>
              <a:t>’ </a:t>
            </a:r>
            <a:r>
              <a:rPr lang="ko-KR" altLang="en-US" sz="1800" dirty="0" smtClean="0">
                <a:solidFill>
                  <a:schemeClr val="bg1"/>
                </a:solidFill>
              </a:rPr>
              <a:t>차별화된 서비스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포인트 제도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추천인 제도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대행인 관리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-2257722" y="4437112"/>
            <a:ext cx="5600123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Price</a:t>
            </a: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중개수수료를 받지 않는 </a:t>
            </a:r>
            <a:r>
              <a:rPr lang="ko-KR" altLang="en-US" sz="1800" dirty="0" smtClean="0">
                <a:solidFill>
                  <a:schemeClr val="bg1"/>
                </a:solidFill>
              </a:rPr>
              <a:t>형태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en-US" altLang="ko-KR" sz="1800" dirty="0" smtClean="0">
                <a:solidFill>
                  <a:schemeClr val="bg1"/>
                </a:solidFill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</a:rPr>
              <a:t>임장대행</a:t>
            </a:r>
            <a:r>
              <a:rPr lang="en-US" altLang="ko-KR" sz="1800" dirty="0" smtClean="0">
                <a:solidFill>
                  <a:schemeClr val="bg1"/>
                </a:solidFill>
              </a:rPr>
              <a:t>’</a:t>
            </a:r>
            <a:r>
              <a:rPr lang="ko-KR" altLang="en-US" sz="1800" dirty="0" smtClean="0">
                <a:solidFill>
                  <a:schemeClr val="bg1"/>
                </a:solidFill>
              </a:rPr>
              <a:t>서비스 </a:t>
            </a:r>
            <a:r>
              <a:rPr lang="en-US" altLang="ko-KR" sz="1800" dirty="0" smtClean="0">
                <a:solidFill>
                  <a:schemeClr val="bg1"/>
                </a:solidFill>
              </a:rPr>
              <a:t>3</a:t>
            </a:r>
            <a:r>
              <a:rPr lang="ko-KR" altLang="en-US" sz="1800" dirty="0" smtClean="0">
                <a:solidFill>
                  <a:schemeClr val="bg1"/>
                </a:solidFill>
              </a:rPr>
              <a:t>만원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7442507" y="620688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/>
                </a:solidFill>
                <a:latin typeface="+mj-ea"/>
                <a:ea typeface="+mj-ea"/>
              </a:rPr>
              <a:t>Place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플레이스토어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앱스토어를</a:t>
            </a:r>
            <a:r>
              <a:rPr lang="ko-KR" altLang="en-US" sz="1800" dirty="0" smtClean="0">
                <a:solidFill>
                  <a:schemeClr val="bg1"/>
                </a:solidFill>
              </a:rPr>
              <a:t> 통해 유통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띠배너</a:t>
            </a:r>
            <a:r>
              <a:rPr lang="ko-KR" altLang="en-US" sz="1800" dirty="0" smtClean="0">
                <a:solidFill>
                  <a:schemeClr val="bg1"/>
                </a:solidFill>
              </a:rPr>
              <a:t> 광고 클릭 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어플로</a:t>
            </a:r>
            <a:r>
              <a:rPr lang="ko-KR" altLang="en-US" sz="1800" dirty="0" smtClean="0">
                <a:solidFill>
                  <a:schemeClr val="bg1"/>
                </a:solidFill>
              </a:rPr>
              <a:t> 이동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8306603" y="4307973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+mj-ea"/>
                <a:ea typeface="+mj-ea"/>
              </a:rPr>
              <a:t>Promotion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소비자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대행인 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 smtClean="0">
                <a:solidFill>
                  <a:schemeClr val="bg1"/>
                </a:solidFill>
              </a:rPr>
              <a:t>중개인 모두의 수요가 중요하므로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아웃소싱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광고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SNS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err="1">
                <a:solidFill>
                  <a:schemeClr val="bg1"/>
                </a:solidFill>
              </a:rPr>
              <a:t>띠배너</a:t>
            </a:r>
            <a:r>
              <a:rPr lang="ko-KR" altLang="en-US" sz="1800" dirty="0">
                <a:solidFill>
                  <a:schemeClr val="bg1"/>
                </a:solidFill>
              </a:rPr>
              <a:t> 마케팅에 </a:t>
            </a:r>
            <a:r>
              <a:rPr lang="ko-KR" altLang="en-US" sz="1800" dirty="0" smtClean="0">
                <a:solidFill>
                  <a:schemeClr val="bg1"/>
                </a:solidFill>
              </a:rPr>
              <a:t>집중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2638" y="44624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454740" y="116632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327454" y="4145230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2" descr="Image result for 집토스 로고">
            <a:extLst>
              <a:ext uri="{FF2B5EF4-FFF2-40B4-BE49-F238E27FC236}">
                <a16:creationId xmlns="" xmlns:a16="http://schemas.microsoft.com/office/drawing/2014/main" id="{E65D28F1-997C-4597-8454-F5F8A074F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t="1742" r="9602" b="2787"/>
          <a:stretch/>
        </p:blipFill>
        <p:spPr bwMode="auto">
          <a:xfrm>
            <a:off x="5159102" y="2996952"/>
            <a:ext cx="1645724" cy="165315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래픽 5" descr="동전">
            <a:extLst>
              <a:ext uri="{FF2B5EF4-FFF2-40B4-BE49-F238E27FC236}">
                <a16:creationId xmlns:a16="http://schemas.microsoft.com/office/drawing/2014/main" xmlns="" id="{119C7E46-D3DF-405E-8C95-D2F98B242A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896952" y="3986588"/>
            <a:ext cx="1106424" cy="1106424"/>
          </a:xfrm>
          <a:prstGeom prst="rect">
            <a:avLst/>
          </a:prstGeom>
        </p:spPr>
      </p:pic>
      <p:pic>
        <p:nvPicPr>
          <p:cNvPr id="30" name="그래픽 7" descr="금지 표지">
            <a:extLst>
              <a:ext uri="{FF2B5EF4-FFF2-40B4-BE49-F238E27FC236}">
                <a16:creationId xmlns:a16="http://schemas.microsoft.com/office/drawing/2014/main" xmlns="" id="{A40BDB17-90E8-4C17-8183-AC182E68FE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951190" y="4077072"/>
            <a:ext cx="1060905" cy="1060905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5474" y="-27384"/>
            <a:ext cx="12313368" cy="698477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오각형 13"/>
          <p:cNvSpPr/>
          <p:nvPr/>
        </p:nvSpPr>
        <p:spPr>
          <a:xfrm>
            <a:off x="4295006" y="2102669"/>
            <a:ext cx="3498712" cy="3342555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1016000"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오각형 13"/>
          <p:cNvSpPr/>
          <p:nvPr/>
        </p:nvSpPr>
        <p:spPr>
          <a:xfrm>
            <a:off x="4747686" y="2582381"/>
            <a:ext cx="2628634" cy="2511311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 w="1016000">
            <a:solidFill>
              <a:schemeClr val="accent5">
                <a:lumMod val="90000"/>
                <a:lumOff val="1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 rot="8640000">
            <a:off x="4338827" y="2348630"/>
            <a:ext cx="1346464" cy="288100"/>
            <a:chOff x="1846734" y="701080"/>
            <a:chExt cx="1346464" cy="288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2160000">
            <a:off x="6438493" y="2348630"/>
            <a:ext cx="1346464" cy="288100"/>
            <a:chOff x="1846734" y="701080"/>
            <a:chExt cx="1346464" cy="288100"/>
          </a:xfrm>
          <a:solidFill>
            <a:schemeClr val="accent2"/>
          </a:solidFill>
        </p:grpSpPr>
        <p:sp>
          <p:nvSpPr>
            <p:cNvPr id="42" name="타원 41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6480000">
            <a:off x="7114930" y="4371607"/>
            <a:ext cx="1346464" cy="288100"/>
            <a:chOff x="1846734" y="701080"/>
            <a:chExt cx="1346464" cy="2881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6" name="타원 45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4320000">
            <a:off x="3670048" y="4412631"/>
            <a:ext cx="1346464" cy="288100"/>
            <a:chOff x="1846734" y="701080"/>
            <a:chExt cx="1346464" cy="2881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타원 49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/>
          <p:cNvSpPr>
            <a:spLocks noGrp="1"/>
          </p:cNvSpPr>
          <p:nvPr>
            <p:ph sz="half" idx="1"/>
          </p:nvPr>
        </p:nvSpPr>
        <p:spPr>
          <a:xfrm>
            <a:off x="838622" y="620688"/>
            <a:ext cx="3477235" cy="178532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Product</a:t>
            </a: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정보 요청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smtClean="0">
                <a:solidFill>
                  <a:schemeClr val="bg1"/>
                </a:solidFill>
              </a:rPr>
              <a:t>열람을 </a:t>
            </a:r>
            <a:r>
              <a:rPr lang="ko-KR" altLang="en-US" sz="1800" dirty="0">
                <a:solidFill>
                  <a:schemeClr val="bg1"/>
                </a:solidFill>
              </a:rPr>
              <a:t>위한 서버 </a:t>
            </a:r>
            <a:r>
              <a:rPr lang="ko-KR" altLang="en-US" sz="1800" dirty="0" smtClean="0">
                <a:solidFill>
                  <a:schemeClr val="bg1"/>
                </a:solidFill>
              </a:rPr>
              <a:t>구축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</a:rPr>
              <a:t>전문가의 임장대행</a:t>
            </a:r>
            <a:r>
              <a:rPr lang="en-US" altLang="ko-KR" sz="1800" dirty="0" smtClean="0">
                <a:solidFill>
                  <a:schemeClr val="bg1"/>
                </a:solidFill>
              </a:rPr>
              <a:t>’ </a:t>
            </a:r>
            <a:r>
              <a:rPr lang="ko-KR" altLang="en-US" sz="1800" dirty="0" smtClean="0">
                <a:solidFill>
                  <a:schemeClr val="bg1"/>
                </a:solidFill>
              </a:rPr>
              <a:t>차별화된 서비스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포인트 제도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추천인 제도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대행인 관리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-2257722" y="4437112"/>
            <a:ext cx="5600123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Price</a:t>
            </a: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중개수수료를 받지 않는 </a:t>
            </a:r>
            <a:r>
              <a:rPr lang="ko-KR" altLang="en-US" sz="1800" dirty="0" smtClean="0">
                <a:solidFill>
                  <a:schemeClr val="bg1"/>
                </a:solidFill>
              </a:rPr>
              <a:t>형태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en-US" altLang="ko-KR" sz="1800" dirty="0" smtClean="0">
                <a:solidFill>
                  <a:schemeClr val="bg1"/>
                </a:solidFill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</a:rPr>
              <a:t>임장대행</a:t>
            </a:r>
            <a:r>
              <a:rPr lang="en-US" altLang="ko-KR" sz="1800" dirty="0" smtClean="0">
                <a:solidFill>
                  <a:schemeClr val="bg1"/>
                </a:solidFill>
              </a:rPr>
              <a:t>’</a:t>
            </a:r>
            <a:r>
              <a:rPr lang="ko-KR" altLang="en-US" sz="1800" dirty="0" smtClean="0">
                <a:solidFill>
                  <a:schemeClr val="bg1"/>
                </a:solidFill>
              </a:rPr>
              <a:t>서비스 </a:t>
            </a:r>
            <a:r>
              <a:rPr lang="en-US" altLang="ko-KR" sz="1800" dirty="0" smtClean="0">
                <a:solidFill>
                  <a:schemeClr val="bg1"/>
                </a:solidFill>
              </a:rPr>
              <a:t>3</a:t>
            </a:r>
            <a:r>
              <a:rPr lang="ko-KR" altLang="en-US" sz="1800" dirty="0" smtClean="0">
                <a:solidFill>
                  <a:schemeClr val="bg1"/>
                </a:solidFill>
              </a:rPr>
              <a:t>만원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7442507" y="620688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/>
                </a:solidFill>
                <a:latin typeface="+mj-ea"/>
                <a:ea typeface="+mj-ea"/>
              </a:rPr>
              <a:t>Place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플레이스토어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앱스토어를</a:t>
            </a:r>
            <a:r>
              <a:rPr lang="ko-KR" altLang="en-US" sz="1800" dirty="0" smtClean="0">
                <a:solidFill>
                  <a:schemeClr val="bg1"/>
                </a:solidFill>
              </a:rPr>
              <a:t> 통해 유통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띠배너</a:t>
            </a:r>
            <a:r>
              <a:rPr lang="ko-KR" altLang="en-US" sz="1800" dirty="0" smtClean="0">
                <a:solidFill>
                  <a:schemeClr val="bg1"/>
                </a:solidFill>
              </a:rPr>
              <a:t> 광고 클릭 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어플로</a:t>
            </a:r>
            <a:r>
              <a:rPr lang="ko-KR" altLang="en-US" sz="1800" dirty="0" smtClean="0">
                <a:solidFill>
                  <a:schemeClr val="bg1"/>
                </a:solidFill>
              </a:rPr>
              <a:t> 이동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8306603" y="4307973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+mj-ea"/>
                <a:ea typeface="+mj-ea"/>
              </a:rPr>
              <a:t>Promotion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소비자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대행인 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 smtClean="0">
                <a:solidFill>
                  <a:schemeClr val="bg1"/>
                </a:solidFill>
              </a:rPr>
              <a:t>중개인 모두의 수요가 중요하므로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아웃소싱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광고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SNS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err="1">
                <a:solidFill>
                  <a:schemeClr val="bg1"/>
                </a:solidFill>
              </a:rPr>
              <a:t>띠배너</a:t>
            </a:r>
            <a:r>
              <a:rPr lang="ko-KR" altLang="en-US" sz="1800" dirty="0">
                <a:solidFill>
                  <a:schemeClr val="bg1"/>
                </a:solidFill>
              </a:rPr>
              <a:t> 마케팅에 </a:t>
            </a:r>
            <a:r>
              <a:rPr lang="ko-KR" altLang="en-US" sz="1800" dirty="0" smtClean="0">
                <a:solidFill>
                  <a:schemeClr val="bg1"/>
                </a:solidFill>
              </a:rPr>
              <a:t>집중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2638" y="44624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90550" y="3914329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327454" y="4145230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56973A9-8152-4498-B23D-E60ECC320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70" y="2951465"/>
            <a:ext cx="1269458" cy="12696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F56CDDC5-6CFA-4A68-A0DC-586A92663E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3789040"/>
            <a:ext cx="1258641" cy="1258805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7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5474" y="-27384"/>
            <a:ext cx="12313368" cy="698477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오각형 13"/>
          <p:cNvSpPr/>
          <p:nvPr/>
        </p:nvSpPr>
        <p:spPr>
          <a:xfrm>
            <a:off x="4295006" y="2102669"/>
            <a:ext cx="3498712" cy="3342555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1016000">
            <a:solidFill>
              <a:schemeClr val="accent5">
                <a:lumMod val="75000"/>
                <a:lumOff val="2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정오각형 13"/>
          <p:cNvSpPr/>
          <p:nvPr/>
        </p:nvSpPr>
        <p:spPr>
          <a:xfrm>
            <a:off x="4747686" y="2582381"/>
            <a:ext cx="2628634" cy="2511311"/>
          </a:xfrm>
          <a:custGeom>
            <a:avLst/>
            <a:gdLst>
              <a:gd name="connsiteX0" fmla="*/ 5 w 4656795"/>
              <a:gd name="connsiteY0" fmla="*/ 1699344 h 4448951"/>
              <a:gd name="connsiteX1" fmla="*/ 2328398 w 4656795"/>
              <a:gd name="connsiteY1" fmla="*/ 0 h 4448951"/>
              <a:gd name="connsiteX2" fmla="*/ 4656790 w 4656795"/>
              <a:gd name="connsiteY2" fmla="*/ 1699344 h 4448951"/>
              <a:gd name="connsiteX3" fmla="*/ 3767423 w 4656795"/>
              <a:gd name="connsiteY3" fmla="*/ 4448940 h 4448951"/>
              <a:gd name="connsiteX4" fmla="*/ 889372 w 4656795"/>
              <a:gd name="connsiteY4" fmla="*/ 4448940 h 4448951"/>
              <a:gd name="connsiteX5" fmla="*/ 5 w 4656795"/>
              <a:gd name="connsiteY5" fmla="*/ 1699344 h 4448951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  <a:gd name="connsiteX0" fmla="*/ 0 w 4656785"/>
              <a:gd name="connsiteY0" fmla="*/ 1699344 h 4448940"/>
              <a:gd name="connsiteX1" fmla="*/ 2328393 w 4656785"/>
              <a:gd name="connsiteY1" fmla="*/ 0 h 4448940"/>
              <a:gd name="connsiteX2" fmla="*/ 4656785 w 4656785"/>
              <a:gd name="connsiteY2" fmla="*/ 1699344 h 4448940"/>
              <a:gd name="connsiteX3" fmla="*/ 3767418 w 4656785"/>
              <a:gd name="connsiteY3" fmla="*/ 4448940 h 4448940"/>
              <a:gd name="connsiteX4" fmla="*/ 889367 w 4656785"/>
              <a:gd name="connsiteY4" fmla="*/ 4448940 h 4448940"/>
              <a:gd name="connsiteX5" fmla="*/ 0 w 4656785"/>
              <a:gd name="connsiteY5" fmla="*/ 1699344 h 44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6785" h="4448940">
                <a:moveTo>
                  <a:pt x="0" y="1699344"/>
                </a:moveTo>
                <a:lnTo>
                  <a:pt x="2328393" y="0"/>
                </a:lnTo>
                <a:cubicBezTo>
                  <a:pt x="3082752" y="566448"/>
                  <a:pt x="3880654" y="1132896"/>
                  <a:pt x="4656785" y="1699344"/>
                </a:cubicBezTo>
                <a:lnTo>
                  <a:pt x="3767418" y="4448940"/>
                </a:lnTo>
                <a:lnTo>
                  <a:pt x="889367" y="4448940"/>
                </a:lnTo>
                <a:lnTo>
                  <a:pt x="0" y="1699344"/>
                </a:lnTo>
                <a:close/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 w="1016000">
            <a:solidFill>
              <a:schemeClr val="accent5">
                <a:lumMod val="90000"/>
                <a:lumOff val="1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 rot="8640000">
            <a:off x="4338827" y="2348630"/>
            <a:ext cx="1346464" cy="288100"/>
            <a:chOff x="1846734" y="701080"/>
            <a:chExt cx="1346464" cy="288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2160000">
            <a:off x="6438493" y="2348630"/>
            <a:ext cx="1346464" cy="288100"/>
            <a:chOff x="1846734" y="701080"/>
            <a:chExt cx="1346464" cy="288100"/>
          </a:xfrm>
          <a:solidFill>
            <a:schemeClr val="accent2"/>
          </a:solidFill>
        </p:grpSpPr>
        <p:sp>
          <p:nvSpPr>
            <p:cNvPr id="42" name="타원 41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6480000">
            <a:off x="7114930" y="4371607"/>
            <a:ext cx="1346464" cy="288100"/>
            <a:chOff x="1846734" y="701080"/>
            <a:chExt cx="1346464" cy="2881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6" name="타원 45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4320000">
            <a:off x="3670048" y="4412631"/>
            <a:ext cx="1346464" cy="288100"/>
            <a:chOff x="1846734" y="701080"/>
            <a:chExt cx="1346464" cy="2881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타원 49"/>
            <p:cNvSpPr/>
            <p:nvPr/>
          </p:nvSpPr>
          <p:spPr>
            <a:xfrm>
              <a:off x="2905166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846734" y="70114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383448" y="701080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내용 개체 틀 2"/>
          <p:cNvSpPr>
            <a:spLocks noGrp="1"/>
          </p:cNvSpPr>
          <p:nvPr>
            <p:ph sz="half" idx="1"/>
          </p:nvPr>
        </p:nvSpPr>
        <p:spPr>
          <a:xfrm>
            <a:off x="838622" y="620688"/>
            <a:ext cx="3477235" cy="178532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2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Product</a:t>
            </a: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정보 요청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smtClean="0">
                <a:solidFill>
                  <a:schemeClr val="bg1"/>
                </a:solidFill>
              </a:rPr>
              <a:t>열람을 </a:t>
            </a:r>
            <a:r>
              <a:rPr lang="ko-KR" altLang="en-US" sz="1800" dirty="0">
                <a:solidFill>
                  <a:schemeClr val="bg1"/>
                </a:solidFill>
              </a:rPr>
              <a:t>위한 서버 </a:t>
            </a:r>
            <a:r>
              <a:rPr lang="ko-KR" altLang="en-US" sz="1800" dirty="0" smtClean="0">
                <a:solidFill>
                  <a:schemeClr val="bg1"/>
                </a:solidFill>
              </a:rPr>
              <a:t>구축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</a:rPr>
              <a:t>전문가의 임장대행</a:t>
            </a:r>
            <a:r>
              <a:rPr lang="en-US" altLang="ko-KR" sz="1800" dirty="0" smtClean="0">
                <a:solidFill>
                  <a:schemeClr val="bg1"/>
                </a:solidFill>
              </a:rPr>
              <a:t>’ </a:t>
            </a:r>
            <a:r>
              <a:rPr lang="ko-KR" altLang="en-US" sz="1800" dirty="0" smtClean="0">
                <a:solidFill>
                  <a:schemeClr val="bg1"/>
                </a:solidFill>
              </a:rPr>
              <a:t>차별화된 서비스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포인트 제도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추천인 제도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대행인 관리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-2257722" y="4437112"/>
            <a:ext cx="5600123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Price</a:t>
            </a: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중개수수료를 받지 않는 </a:t>
            </a:r>
            <a:r>
              <a:rPr lang="ko-KR" altLang="en-US" sz="1800" dirty="0" smtClean="0">
                <a:solidFill>
                  <a:schemeClr val="bg1"/>
                </a:solidFill>
              </a:rPr>
              <a:t>형태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lvl="0" indent="0" algn="r">
              <a:spcBef>
                <a:spcPts val="0"/>
              </a:spcBef>
              <a:buNone/>
              <a:defRPr/>
            </a:pPr>
            <a:r>
              <a:rPr lang="en-US" altLang="ko-KR" sz="1800" dirty="0" smtClean="0">
                <a:solidFill>
                  <a:schemeClr val="bg1"/>
                </a:solidFill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</a:rPr>
              <a:t>임장대행</a:t>
            </a:r>
            <a:r>
              <a:rPr lang="en-US" altLang="ko-KR" sz="1800" dirty="0" smtClean="0">
                <a:solidFill>
                  <a:schemeClr val="bg1"/>
                </a:solidFill>
              </a:rPr>
              <a:t>’</a:t>
            </a:r>
            <a:r>
              <a:rPr lang="ko-KR" altLang="en-US" sz="1800" dirty="0" smtClean="0">
                <a:solidFill>
                  <a:schemeClr val="bg1"/>
                </a:solidFill>
              </a:rPr>
              <a:t>서비스 </a:t>
            </a:r>
            <a:r>
              <a:rPr lang="en-US" altLang="ko-KR" sz="1800" dirty="0" smtClean="0">
                <a:solidFill>
                  <a:schemeClr val="bg1"/>
                </a:solidFill>
              </a:rPr>
              <a:t>3</a:t>
            </a:r>
            <a:r>
              <a:rPr lang="ko-KR" altLang="en-US" sz="1800" dirty="0" smtClean="0">
                <a:solidFill>
                  <a:schemeClr val="bg1"/>
                </a:solidFill>
              </a:rPr>
              <a:t>만원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7442507" y="620688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accent2"/>
                </a:solidFill>
                <a:latin typeface="+mj-ea"/>
                <a:ea typeface="+mj-ea"/>
              </a:rPr>
              <a:t>Place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플레이스토어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앱스토어를</a:t>
            </a:r>
            <a:r>
              <a:rPr lang="ko-KR" altLang="en-US" sz="1800" dirty="0" smtClean="0">
                <a:solidFill>
                  <a:schemeClr val="bg1"/>
                </a:solidFill>
              </a:rPr>
              <a:t> 통해 유통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띠배너</a:t>
            </a:r>
            <a:r>
              <a:rPr lang="ko-KR" altLang="en-US" sz="1800" dirty="0" smtClean="0">
                <a:solidFill>
                  <a:schemeClr val="bg1"/>
                </a:solidFill>
              </a:rPr>
              <a:t> 광고 클릭 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어플로</a:t>
            </a:r>
            <a:r>
              <a:rPr lang="ko-KR" altLang="en-US" sz="1800" dirty="0" smtClean="0">
                <a:solidFill>
                  <a:schemeClr val="bg1"/>
                </a:solidFill>
              </a:rPr>
              <a:t> 이동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8306603" y="4307973"/>
            <a:ext cx="3477235" cy="178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 smtClean="0">
                <a:solidFill>
                  <a:schemeClr val="tx2">
                    <a:lumMod val="25000"/>
                    <a:lumOff val="75000"/>
                  </a:schemeClr>
                </a:solidFill>
                <a:latin typeface="+mj-ea"/>
                <a:ea typeface="+mj-ea"/>
              </a:rPr>
              <a:t>Promotion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소비자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대행인 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 smtClean="0">
                <a:solidFill>
                  <a:schemeClr val="bg1"/>
                </a:solidFill>
              </a:rPr>
              <a:t>중개인 모두의 수요가 중요하므로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아웃소싱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광고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SNS </a:t>
            </a:r>
            <a:r>
              <a:rPr lang="ko-KR" altLang="en-US" sz="1800" dirty="0">
                <a:solidFill>
                  <a:schemeClr val="bg1"/>
                </a:solidFill>
              </a:rPr>
              <a:t>및 </a:t>
            </a:r>
            <a:r>
              <a:rPr lang="ko-KR" altLang="en-US" sz="1800" dirty="0" err="1">
                <a:solidFill>
                  <a:schemeClr val="bg1"/>
                </a:solidFill>
              </a:rPr>
              <a:t>띠배너</a:t>
            </a:r>
            <a:r>
              <a:rPr lang="ko-KR" altLang="en-US" sz="1800" dirty="0">
                <a:solidFill>
                  <a:schemeClr val="bg1"/>
                </a:solidFill>
              </a:rPr>
              <a:t> 마케팅에 </a:t>
            </a:r>
            <a:r>
              <a:rPr lang="ko-KR" altLang="en-US" sz="1800" dirty="0" smtClean="0">
                <a:solidFill>
                  <a:schemeClr val="bg1"/>
                </a:solidFill>
              </a:rPr>
              <a:t>집중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2638" y="44624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90550" y="3914329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376320" y="-27384"/>
            <a:ext cx="3392994" cy="2308106"/>
          </a:xfrm>
          <a:prstGeom prst="rect">
            <a:avLst/>
          </a:prstGeom>
          <a:solidFill>
            <a:schemeClr val="accent5">
              <a:lumMod val="90000"/>
              <a:lumOff val="1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1C30879F-8A01-4966-A2C1-37C62851C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47" y="3041255"/>
            <a:ext cx="897733" cy="897851"/>
          </a:xfrm>
          <a:prstGeom prst="rect">
            <a:avLst/>
          </a:prstGeom>
        </p:spPr>
      </p:pic>
      <p:pic>
        <p:nvPicPr>
          <p:cNvPr id="32" name="그림 31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62C07997-1D77-45A2-82D1-A6BF6E988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3041255"/>
            <a:ext cx="897733" cy="897851"/>
          </a:xfrm>
          <a:prstGeom prst="rect">
            <a:avLst/>
          </a:prstGeom>
        </p:spPr>
      </p:pic>
      <p:pic>
        <p:nvPicPr>
          <p:cNvPr id="33" name="그림 32" descr="그리기, 음식, 옅은이(가) 표시된 사진&#10;&#10;자동 생성된 설명">
            <a:extLst>
              <a:ext uri="{FF2B5EF4-FFF2-40B4-BE49-F238E27FC236}">
                <a16:creationId xmlns:a16="http://schemas.microsoft.com/office/drawing/2014/main" xmlns="" id="{4A297850-CF26-4AA3-A022-207AC1B870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78" y="4149080"/>
            <a:ext cx="924076" cy="92419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7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4806" y="1061864"/>
            <a:ext cx="5630049" cy="1143000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3123" y="2060848"/>
            <a:ext cx="2626459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latin typeface="+mn-ea"/>
              </a:rPr>
              <a:t>소개</a:t>
            </a:r>
            <a:endParaRPr lang="en-US" altLang="ko-KR" sz="28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 smtClean="0">
                <a:latin typeface="+mn-ea"/>
              </a:rPr>
              <a:t>시장분석</a:t>
            </a:r>
            <a:endParaRPr lang="en-US" altLang="ko-KR" sz="28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 smtClean="0">
                <a:latin typeface="+mn-ea"/>
              </a:rPr>
              <a:t>사업 전략</a:t>
            </a:r>
            <a:endParaRPr lang="en-US" altLang="ko-KR" sz="28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 smtClean="0">
                <a:latin typeface="+mn-ea"/>
              </a:rPr>
              <a:t>기대효과</a:t>
            </a:r>
            <a:endParaRPr lang="ko-KR" altLang="en-US" sz="2800" dirty="0">
              <a:latin typeface="+mn-ea"/>
            </a:endParaRPr>
          </a:p>
        </p:txBody>
      </p:sp>
      <p:sp>
        <p:nvSpPr>
          <p:cNvPr id="4" name="정오각형 3"/>
          <p:cNvSpPr/>
          <p:nvPr/>
        </p:nvSpPr>
        <p:spPr>
          <a:xfrm>
            <a:off x="-673546" y="692696"/>
            <a:ext cx="1348907" cy="1288703"/>
          </a:xfrm>
          <a:prstGeom prst="pentagon">
            <a:avLst/>
          </a:prstGeom>
          <a:solidFill>
            <a:schemeClr val="accent5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오각형 4"/>
          <p:cNvSpPr/>
          <p:nvPr/>
        </p:nvSpPr>
        <p:spPr>
          <a:xfrm flipV="1">
            <a:off x="516682" y="1196752"/>
            <a:ext cx="1348907" cy="1288703"/>
          </a:xfrm>
          <a:prstGeom prst="pentagon">
            <a:avLst/>
          </a:prstGeom>
          <a:solidFill>
            <a:schemeClr val="accent5">
              <a:lumMod val="90000"/>
              <a:lumOff val="10000"/>
              <a:alpha val="73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오각형 5"/>
          <p:cNvSpPr/>
          <p:nvPr/>
        </p:nvSpPr>
        <p:spPr>
          <a:xfrm>
            <a:off x="1702913" y="692696"/>
            <a:ext cx="1348907" cy="1288703"/>
          </a:xfrm>
          <a:prstGeom prst="pentagon">
            <a:avLst/>
          </a:prstGeom>
          <a:solidFill>
            <a:schemeClr val="accent5">
              <a:lumMod val="90000"/>
              <a:lumOff val="10000"/>
              <a:alpha val="73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오각형 6"/>
          <p:cNvSpPr/>
          <p:nvPr/>
        </p:nvSpPr>
        <p:spPr>
          <a:xfrm flipV="1">
            <a:off x="2893141" y="1196752"/>
            <a:ext cx="1348907" cy="1288703"/>
          </a:xfrm>
          <a:prstGeom prst="pentagon">
            <a:avLst/>
          </a:prstGeom>
          <a:solidFill>
            <a:schemeClr val="accent5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취생으로 살아남기에 대한 이미지 검색결과">
            <a:extLst>
              <a:ext uri="{FF2B5EF4-FFF2-40B4-BE49-F238E27FC236}">
                <a16:creationId xmlns:a16="http://schemas.microsoft.com/office/drawing/2014/main" xmlns="" id="{23000360-6DDF-4D60-9F91-667682932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65" y="3374869"/>
            <a:ext cx="884033" cy="8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1318222-C178-4CA8-8E20-4CBF8A8E4791}"/>
              </a:ext>
            </a:extLst>
          </p:cNvPr>
          <p:cNvSpPr txBox="1"/>
          <p:nvPr/>
        </p:nvSpPr>
        <p:spPr>
          <a:xfrm>
            <a:off x="3070870" y="2424285"/>
            <a:ext cx="26597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 dirty="0" err="1" smtClean="0">
                <a:latin typeface="+mj-ea"/>
                <a:ea typeface="+mj-ea"/>
              </a:rPr>
              <a:t>페이스북</a:t>
            </a:r>
            <a:r>
              <a:rPr lang="en-US" altLang="ko-KR" sz="1600" dirty="0" smtClean="0">
                <a:latin typeface="+mj-ea"/>
                <a:ea typeface="+mj-ea"/>
              </a:rPr>
              <a:t>/</a:t>
            </a:r>
            <a:r>
              <a:rPr lang="ko-KR" altLang="en-US" sz="1600" dirty="0" err="1" smtClean="0">
                <a:latin typeface="+mj-ea"/>
                <a:ea typeface="+mj-ea"/>
              </a:rPr>
              <a:t>인스타그램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피드</a:t>
            </a:r>
            <a:r>
              <a:rPr lang="ko-KR" altLang="en-US" sz="1600" dirty="0" smtClean="0">
                <a:latin typeface="+mj-ea"/>
                <a:ea typeface="+mj-ea"/>
              </a:rPr>
              <a:t> 광고</a:t>
            </a:r>
            <a:endParaRPr lang="en-US" altLang="ko-KR" sz="1600" dirty="0" smtClean="0"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주요 </a:t>
            </a:r>
            <a:r>
              <a:rPr lang="ko-KR" altLang="en-US" sz="1600" dirty="0">
                <a:latin typeface="+mn-ea"/>
              </a:rPr>
              <a:t>광고 </a:t>
            </a:r>
            <a:r>
              <a:rPr lang="ko-KR" altLang="en-US" sz="1600" dirty="0" smtClean="0">
                <a:latin typeface="+mn-ea"/>
              </a:rPr>
              <a:t>대상 </a:t>
            </a:r>
            <a:r>
              <a:rPr lang="en-US" altLang="ko-KR" sz="1600" dirty="0" smtClean="0">
                <a:latin typeface="+mn-ea"/>
              </a:rPr>
              <a:t>:</a:t>
            </a:r>
            <a:r>
              <a:rPr lang="ko-KR" altLang="en-US" sz="1600" dirty="0" smtClean="0">
                <a:latin typeface="+mn-ea"/>
              </a:rPr>
              <a:t> 고객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하루 </a:t>
            </a:r>
            <a:r>
              <a:rPr lang="en-US" altLang="ko-KR" sz="1600" dirty="0" smtClean="0">
                <a:latin typeface="+mn-ea"/>
              </a:rPr>
              <a:t>2~6</a:t>
            </a:r>
            <a:r>
              <a:rPr lang="ko-KR" altLang="en-US" sz="1600" dirty="0" smtClean="0">
                <a:latin typeface="+mn-ea"/>
              </a:rPr>
              <a:t>백 클릭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 노출 </a:t>
            </a:r>
            <a:r>
              <a:rPr lang="en-US" altLang="ko-KR" sz="1600" dirty="0" smtClean="0">
                <a:latin typeface="+mn-ea"/>
              </a:rPr>
              <a:t>3~8</a:t>
            </a:r>
            <a:r>
              <a:rPr lang="ko-KR" altLang="en-US" sz="1600" dirty="0" smtClean="0">
                <a:latin typeface="+mn-ea"/>
              </a:rPr>
              <a:t>만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연간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억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ko-KR" altLang="en-US" sz="1600" dirty="0" err="1" smtClean="0">
                <a:latin typeface="+mj-ea"/>
                <a:ea typeface="+mj-ea"/>
              </a:rPr>
              <a:t>페이스북</a:t>
            </a:r>
            <a:r>
              <a:rPr lang="ko-KR" altLang="en-US" sz="1600" dirty="0" smtClean="0">
                <a:latin typeface="+mj-ea"/>
                <a:ea typeface="+mj-ea"/>
              </a:rPr>
              <a:t> 페이지 광고</a:t>
            </a:r>
            <a:endParaRPr lang="en-US" altLang="ko-KR" sz="1600" dirty="0" smtClean="0"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주요 광고 대상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err="1" smtClean="0">
                <a:latin typeface="+mn-ea"/>
              </a:rPr>
              <a:t>타겟</a:t>
            </a:r>
            <a:r>
              <a:rPr lang="ko-KR" altLang="en-US" sz="1600" dirty="0" smtClean="0">
                <a:latin typeface="+mn-ea"/>
              </a:rPr>
              <a:t> 고객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연간 </a:t>
            </a:r>
            <a:r>
              <a:rPr lang="en-US" altLang="ko-KR" sz="1600" dirty="0" smtClean="0">
                <a:latin typeface="+mn-ea"/>
              </a:rPr>
              <a:t>760</a:t>
            </a:r>
            <a:r>
              <a:rPr lang="ko-KR" altLang="en-US" sz="1600" dirty="0" smtClean="0">
                <a:latin typeface="+mn-ea"/>
              </a:rPr>
              <a:t>만원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성수기 게시</a:t>
            </a:r>
            <a:r>
              <a:rPr lang="en-US" altLang="ko-KR" sz="1600" dirty="0" smtClean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4915BD30-A12E-4B63-81F3-1D24AFA462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25" y="1819159"/>
            <a:ext cx="506747" cy="506814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831CC3CA-4E47-41D8-AFF0-0BFF27F5F2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01" y="2346122"/>
            <a:ext cx="506747" cy="506814"/>
          </a:xfrm>
          <a:prstGeom prst="rect">
            <a:avLst/>
          </a:prstGeom>
        </p:spPr>
      </p:pic>
      <p:pic>
        <p:nvPicPr>
          <p:cNvPr id="25" name="그림 2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E9E6A53A-DAD5-42C4-AC39-7786802CC9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1722716"/>
            <a:ext cx="651523" cy="6516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4B8BECA-B848-4C0C-95F6-0BEBB6FD4E1D}"/>
              </a:ext>
            </a:extLst>
          </p:cNvPr>
          <p:cNvSpPr txBox="1"/>
          <p:nvPr/>
        </p:nvSpPr>
        <p:spPr>
          <a:xfrm>
            <a:off x="7751390" y="1797994"/>
            <a:ext cx="104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+mj-ea"/>
                <a:ea typeface="+mj-ea"/>
              </a:rPr>
              <a:t>유튜브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1318222-C178-4CA8-8E20-4CBF8A8E4791}"/>
              </a:ext>
            </a:extLst>
          </p:cNvPr>
          <p:cNvSpPr txBox="1"/>
          <p:nvPr/>
        </p:nvSpPr>
        <p:spPr>
          <a:xfrm>
            <a:off x="7751390" y="2420888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 dirty="0">
                <a:latin typeface="+mn-ea"/>
              </a:rPr>
              <a:t>주요 광고 </a:t>
            </a:r>
            <a:r>
              <a:rPr lang="ko-KR" altLang="en-US" sz="1600" dirty="0" smtClean="0">
                <a:latin typeface="+mn-ea"/>
              </a:rPr>
              <a:t>대상 </a:t>
            </a:r>
            <a:r>
              <a:rPr lang="en-US" altLang="ko-KR" sz="1600" dirty="0" smtClean="0">
                <a:latin typeface="+mn-ea"/>
              </a:rPr>
              <a:t>: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고객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대행인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중개인</a:t>
            </a:r>
            <a:endParaRPr lang="en-US" altLang="ko-KR" sz="1600" dirty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영상 중간 </a:t>
            </a:r>
            <a:r>
              <a:rPr lang="ko-KR" altLang="en-US" sz="1600" dirty="0">
                <a:latin typeface="+mn-ea"/>
              </a:rPr>
              <a:t>광고 자동 재생</a:t>
            </a:r>
          </a:p>
          <a:p>
            <a:pPr fontAlgn="base"/>
            <a:r>
              <a:rPr lang="ko-KR" altLang="en-US" sz="1600" dirty="0" smtClean="0">
                <a:latin typeface="+mn-ea"/>
              </a:rPr>
              <a:t>연간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억 </a:t>
            </a:r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 smtClean="0">
                <a:latin typeface="+mn-ea"/>
              </a:rPr>
              <a:t>천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9" name="그림 28" descr="그리기, 음식, 옅은이(가) 표시된 사진&#10;&#10;자동 생성된 설명">
            <a:extLst>
              <a:ext uri="{FF2B5EF4-FFF2-40B4-BE49-F238E27FC236}">
                <a16:creationId xmlns:a16="http://schemas.microsoft.com/office/drawing/2014/main" xmlns="" id="{3E4648B6-D0C5-4816-820A-29A9651F08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17" y="4523151"/>
            <a:ext cx="556834" cy="55690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2" name="그림 31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C7CC4270-DC22-46BA-9492-98C2620A52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44" y="4412234"/>
            <a:ext cx="638038" cy="638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2508" y="476672"/>
            <a:ext cx="3845399" cy="1143000"/>
          </a:xfrm>
        </p:spPr>
        <p:txBody>
          <a:bodyPr/>
          <a:lstStyle/>
          <a:p>
            <a:r>
              <a:rPr lang="ko-KR" altLang="en-US" smtClean="0"/>
              <a:t>홍</a:t>
            </a:r>
            <a:r>
              <a:rPr lang="ko-KR" altLang="en-US"/>
              <a:t>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4B8BECA-B848-4C0C-95F6-0BEBB6FD4E1D}"/>
              </a:ext>
            </a:extLst>
          </p:cNvPr>
          <p:cNvSpPr txBox="1"/>
          <p:nvPr/>
        </p:nvSpPr>
        <p:spPr>
          <a:xfrm>
            <a:off x="7823398" y="4542519"/>
            <a:ext cx="17027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>
                <a:latin typeface="+mj-ea"/>
                <a:ea typeface="+mj-ea"/>
              </a:rPr>
              <a:t>전</a:t>
            </a:r>
            <a:r>
              <a:rPr lang="ko-KR" altLang="en-US" sz="2600" dirty="0" err="1" smtClean="0">
                <a:latin typeface="+mj-ea"/>
                <a:ea typeface="+mj-ea"/>
              </a:rPr>
              <a:t>단지</a:t>
            </a:r>
            <a:r>
              <a:rPr lang="ko-KR" altLang="en-US" sz="2600" dirty="0" smtClean="0">
                <a:latin typeface="+mj-ea"/>
                <a:ea typeface="+mj-ea"/>
              </a:rPr>
              <a:t> 배포</a:t>
            </a:r>
            <a:endParaRPr lang="ko-KR" altLang="en-US" sz="260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1318222-C178-4CA8-8E20-4CBF8A8E4791}"/>
              </a:ext>
            </a:extLst>
          </p:cNvPr>
          <p:cNvSpPr txBox="1"/>
          <p:nvPr/>
        </p:nvSpPr>
        <p:spPr>
          <a:xfrm>
            <a:off x="7823398" y="5165413"/>
            <a:ext cx="203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 dirty="0">
                <a:latin typeface="+mn-ea"/>
              </a:rPr>
              <a:t>주요 광고 </a:t>
            </a:r>
            <a:r>
              <a:rPr lang="ko-KR" altLang="en-US" sz="1600" dirty="0" smtClean="0">
                <a:latin typeface="+mn-ea"/>
              </a:rPr>
              <a:t>대상 </a:t>
            </a:r>
            <a:r>
              <a:rPr lang="en-US" altLang="ko-KR" sz="1600" dirty="0" smtClean="0">
                <a:latin typeface="+mn-ea"/>
              </a:rPr>
              <a:t>:</a:t>
            </a:r>
            <a:r>
              <a:rPr lang="ko-KR" altLang="en-US" sz="1600" dirty="0" smtClean="0">
                <a:latin typeface="+mn-ea"/>
              </a:rPr>
              <a:t> 대행인</a:t>
            </a:r>
            <a:endParaRPr lang="en-US" altLang="ko-KR" sz="1600" dirty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학원 앞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시험장에 배포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연간 </a:t>
            </a:r>
            <a:r>
              <a:rPr lang="en-US" altLang="ko-KR" sz="1600" dirty="0" smtClean="0">
                <a:latin typeface="+mn-ea"/>
              </a:rPr>
              <a:t>240</a:t>
            </a:r>
            <a:r>
              <a:rPr lang="ko-KR" altLang="en-US" sz="1600" dirty="0" smtClean="0">
                <a:latin typeface="+mn-ea"/>
              </a:rPr>
              <a:t>만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4B8BECA-B848-4C0C-95F6-0BEBB6FD4E1D}"/>
              </a:ext>
            </a:extLst>
          </p:cNvPr>
          <p:cNvSpPr txBox="1"/>
          <p:nvPr/>
        </p:nvSpPr>
        <p:spPr>
          <a:xfrm>
            <a:off x="3070870" y="4537200"/>
            <a:ext cx="17027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err="1" smtClean="0">
                <a:latin typeface="+mj-ea"/>
                <a:ea typeface="+mj-ea"/>
              </a:rPr>
              <a:t>네이버</a:t>
            </a:r>
            <a:r>
              <a:rPr lang="ko-KR" altLang="en-US" sz="2600" dirty="0" smtClean="0">
                <a:latin typeface="+mj-ea"/>
                <a:ea typeface="+mj-ea"/>
              </a:rPr>
              <a:t> 밴드</a:t>
            </a:r>
            <a:endParaRPr lang="ko-KR" altLang="en-US" sz="2600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1318222-C178-4CA8-8E20-4CBF8A8E4791}"/>
              </a:ext>
            </a:extLst>
          </p:cNvPr>
          <p:cNvSpPr txBox="1"/>
          <p:nvPr/>
        </p:nvSpPr>
        <p:spPr>
          <a:xfrm>
            <a:off x="3070870" y="5160094"/>
            <a:ext cx="2039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 dirty="0">
                <a:latin typeface="+mn-ea"/>
              </a:rPr>
              <a:t>주요 광고 </a:t>
            </a:r>
            <a:r>
              <a:rPr lang="ko-KR" altLang="en-US" sz="1600" dirty="0" smtClean="0">
                <a:latin typeface="+mn-ea"/>
              </a:rPr>
              <a:t>대상 </a:t>
            </a:r>
            <a:r>
              <a:rPr lang="en-US" altLang="ko-KR" sz="1600" dirty="0" smtClean="0">
                <a:latin typeface="+mn-ea"/>
              </a:rPr>
              <a:t>:</a:t>
            </a:r>
            <a:r>
              <a:rPr lang="ko-KR" altLang="en-US" sz="1600" dirty="0" smtClean="0">
                <a:latin typeface="+mn-ea"/>
              </a:rPr>
              <a:t> 대행인</a:t>
            </a:r>
            <a:endParaRPr lang="en-US" altLang="ko-KR" sz="1600" dirty="0">
              <a:latin typeface="+mn-ea"/>
            </a:endParaRPr>
          </a:p>
          <a:p>
            <a:pPr fontAlgn="base"/>
            <a:r>
              <a:rPr lang="ko-KR" altLang="en-US" sz="1600" dirty="0" err="1" smtClean="0">
                <a:latin typeface="+mn-ea"/>
              </a:rPr>
              <a:t>띠배너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 err="1">
                <a:latin typeface="+mn-ea"/>
              </a:rPr>
              <a:t>천만회</a:t>
            </a:r>
            <a:r>
              <a:rPr lang="ko-KR" altLang="en-US" sz="1600" dirty="0">
                <a:latin typeface="+mn-ea"/>
              </a:rPr>
              <a:t> 노출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fontAlgn="base"/>
            <a:r>
              <a:rPr lang="ko-KR" altLang="en-US" sz="1600" dirty="0" err="1" smtClean="0">
                <a:latin typeface="+mn-ea"/>
              </a:rPr>
              <a:t>피드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(4</a:t>
            </a:r>
            <a:r>
              <a:rPr lang="ko-KR" altLang="en-US" sz="1600" dirty="0" err="1" smtClean="0">
                <a:latin typeface="+mn-ea"/>
              </a:rPr>
              <a:t>백만회</a:t>
            </a:r>
            <a:r>
              <a:rPr lang="ko-KR" altLang="en-US" sz="1600" dirty="0" smtClean="0">
                <a:latin typeface="+mn-ea"/>
              </a:rPr>
              <a:t> 클릭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연간 </a:t>
            </a: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천</a:t>
            </a:r>
            <a:r>
              <a:rPr lang="ko-KR" altLang="en-US" sz="1600" dirty="0" smtClean="0">
                <a:latin typeface="+mn-ea"/>
              </a:rPr>
              <a:t>만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4B8BECA-B848-4C0C-95F6-0BEBB6FD4E1D}"/>
              </a:ext>
            </a:extLst>
          </p:cNvPr>
          <p:cNvSpPr txBox="1"/>
          <p:nvPr/>
        </p:nvSpPr>
        <p:spPr>
          <a:xfrm>
            <a:off x="3070870" y="1801391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>
                <a:latin typeface="+mj-ea"/>
                <a:ea typeface="+mj-ea"/>
              </a:rPr>
              <a:t>SNS</a:t>
            </a:r>
            <a:endParaRPr lang="ko-KR" altLang="en-US" sz="2600" dirty="0">
              <a:latin typeface="+mj-ea"/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오각형 35"/>
          <p:cNvSpPr/>
          <p:nvPr/>
        </p:nvSpPr>
        <p:spPr>
          <a:xfrm>
            <a:off x="3100" y="4598464"/>
            <a:ext cx="2851747" cy="58311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갈매기형 수장 36"/>
          <p:cNvSpPr/>
          <p:nvPr/>
        </p:nvSpPr>
        <p:spPr>
          <a:xfrm>
            <a:off x="337667" y="4598464"/>
            <a:ext cx="504056" cy="58311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697707" y="4598464"/>
            <a:ext cx="504056" cy="583111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오각형 32"/>
          <p:cNvSpPr/>
          <p:nvPr/>
        </p:nvSpPr>
        <p:spPr>
          <a:xfrm flipH="1">
            <a:off x="9345090" y="3068960"/>
            <a:ext cx="2851746" cy="58311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갈매기형 수장 33"/>
          <p:cNvSpPr/>
          <p:nvPr/>
        </p:nvSpPr>
        <p:spPr>
          <a:xfrm flipH="1">
            <a:off x="10847734" y="3068960"/>
            <a:ext cx="504056" cy="58311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 flipH="1">
            <a:off x="11207774" y="3068960"/>
            <a:ext cx="504056" cy="583111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0" y="649263"/>
            <a:ext cx="2854846" cy="58311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B8BECA-B848-4C0C-95F6-0BEBB6FD4E1D}"/>
              </a:ext>
            </a:extLst>
          </p:cNvPr>
          <p:cNvSpPr txBox="1"/>
          <p:nvPr/>
        </p:nvSpPr>
        <p:spPr>
          <a:xfrm>
            <a:off x="9945177" y="3132257"/>
            <a:ext cx="758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+mj-ea"/>
                <a:ea typeface="+mj-ea"/>
              </a:rPr>
              <a:t>지출</a:t>
            </a:r>
            <a:endParaRPr lang="ko-KR" altLang="en-US" sz="26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1318222-C178-4CA8-8E20-4CBF8A8E4791}"/>
              </a:ext>
            </a:extLst>
          </p:cNvPr>
          <p:cNvSpPr txBox="1"/>
          <p:nvPr/>
        </p:nvSpPr>
        <p:spPr>
          <a:xfrm>
            <a:off x="1342678" y="3636313"/>
            <a:ext cx="10221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/>
            <a:r>
              <a:rPr lang="ko-KR" altLang="en-US" sz="1600" dirty="0">
                <a:latin typeface="+mn-ea"/>
              </a:rPr>
              <a:t>초기비용 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어플리케이션 개발 및 서버 구축비용 </a:t>
            </a:r>
            <a:r>
              <a:rPr lang="en-US" altLang="ko-KR" sz="1600" dirty="0">
                <a:latin typeface="+mn-ea"/>
              </a:rPr>
              <a:t>(517.2</a:t>
            </a:r>
            <a:r>
              <a:rPr lang="ko-KR" altLang="en-US" sz="1600" dirty="0">
                <a:latin typeface="+mn-ea"/>
              </a:rPr>
              <a:t>만</a:t>
            </a:r>
            <a:r>
              <a:rPr lang="en-US" altLang="ko-KR" sz="1600" dirty="0">
                <a:latin typeface="+mn-ea"/>
              </a:rPr>
              <a:t>) + </a:t>
            </a:r>
            <a:r>
              <a:rPr lang="ko-KR" altLang="en-US" sz="1600" dirty="0">
                <a:latin typeface="+mn-ea"/>
              </a:rPr>
              <a:t>개발자 계정 비용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안드로이드</a:t>
            </a:r>
            <a:r>
              <a:rPr lang="en-US" altLang="ko-KR" sz="1600" dirty="0">
                <a:latin typeface="+mn-ea"/>
              </a:rPr>
              <a:t>; </a:t>
            </a:r>
            <a:r>
              <a:rPr lang="ko-KR" altLang="en-US" sz="1600" dirty="0">
                <a:latin typeface="+mn-ea"/>
              </a:rPr>
              <a:t>최초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만원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아이폰</a:t>
            </a:r>
            <a:r>
              <a:rPr lang="en-US" altLang="ko-KR" sz="1600" dirty="0">
                <a:latin typeface="+mn-ea"/>
              </a:rPr>
              <a:t>; </a:t>
            </a:r>
            <a:r>
              <a:rPr lang="ko-KR" altLang="en-US" sz="1600" dirty="0">
                <a:latin typeface="+mn-ea"/>
              </a:rPr>
              <a:t>매년 </a:t>
            </a:r>
            <a:r>
              <a:rPr lang="en-US" altLang="ko-KR" sz="1600" dirty="0">
                <a:latin typeface="+mn-ea"/>
              </a:rPr>
              <a:t>12</a:t>
            </a:r>
            <a:r>
              <a:rPr lang="ko-KR" altLang="en-US" sz="1600" dirty="0">
                <a:latin typeface="+mn-ea"/>
              </a:rPr>
              <a:t>만원</a:t>
            </a:r>
            <a:r>
              <a:rPr lang="en-US" altLang="ko-KR" sz="1600" dirty="0">
                <a:latin typeface="+mn-ea"/>
              </a:rPr>
              <a:t>) </a:t>
            </a:r>
            <a:endParaRPr lang="en-US" altLang="ko-KR" sz="800" dirty="0">
              <a:latin typeface="+mn-ea"/>
            </a:endParaRPr>
          </a:p>
          <a:p>
            <a:pPr algn="r" fontAlgn="base"/>
            <a:r>
              <a:rPr lang="ko-KR" altLang="en-US" sz="1600" dirty="0">
                <a:latin typeface="+mn-ea"/>
              </a:rPr>
              <a:t>지속비용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어플리케이션 운영비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스트리밍</a:t>
            </a:r>
            <a:r>
              <a:rPr lang="ko-KR" altLang="en-US" sz="1600" dirty="0">
                <a:latin typeface="+mn-ea"/>
              </a:rPr>
              <a:t> 서버</a:t>
            </a:r>
            <a:r>
              <a:rPr lang="en-US" altLang="ko-KR" sz="1600" dirty="0">
                <a:latin typeface="+mn-ea"/>
              </a:rPr>
              <a:t>; </a:t>
            </a:r>
            <a:r>
              <a:rPr lang="ko-KR" altLang="en-US" sz="1600" dirty="0">
                <a:latin typeface="+mn-ea"/>
              </a:rPr>
              <a:t>월 </a:t>
            </a:r>
            <a:r>
              <a:rPr lang="en-US" altLang="ko-KR" sz="1600" dirty="0">
                <a:latin typeface="+mn-ea"/>
              </a:rPr>
              <a:t>18</a:t>
            </a:r>
            <a:r>
              <a:rPr lang="ko-KR" altLang="en-US" sz="1600" dirty="0">
                <a:latin typeface="+mn-ea"/>
              </a:rPr>
              <a:t>만원 </a:t>
            </a:r>
            <a:r>
              <a:rPr lang="en-US" altLang="ko-KR" sz="1600" dirty="0">
                <a:latin typeface="+mn-ea"/>
              </a:rPr>
              <a:t>) + </a:t>
            </a:r>
            <a:r>
              <a:rPr lang="ko-KR" altLang="en-US" sz="1600" dirty="0">
                <a:latin typeface="+mn-ea"/>
              </a:rPr>
              <a:t>인건비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대행인 지급</a:t>
            </a:r>
            <a:r>
              <a:rPr lang="en-US" altLang="ko-KR" sz="1600" dirty="0">
                <a:latin typeface="+mn-ea"/>
              </a:rPr>
              <a:t>) + </a:t>
            </a:r>
            <a:r>
              <a:rPr lang="ko-KR" altLang="en-US" sz="1600" dirty="0" smtClean="0">
                <a:latin typeface="+mn-ea"/>
              </a:rPr>
              <a:t>홍보비용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B8BECA-B848-4C0C-95F6-0BEBB6FD4E1D}"/>
              </a:ext>
            </a:extLst>
          </p:cNvPr>
          <p:cNvSpPr txBox="1"/>
          <p:nvPr/>
        </p:nvSpPr>
        <p:spPr>
          <a:xfrm>
            <a:off x="1350250" y="707212"/>
            <a:ext cx="758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+mj-ea"/>
                <a:ea typeface="+mj-ea"/>
              </a:rPr>
              <a:t>매</a:t>
            </a:r>
            <a:r>
              <a:rPr lang="ko-KR" altLang="en-US" sz="2600" dirty="0" smtClean="0">
                <a:latin typeface="+mj-ea"/>
                <a:ea typeface="+mj-ea"/>
              </a:rPr>
              <a:t>출</a:t>
            </a:r>
            <a:endParaRPr lang="ko-KR" altLang="en-US" sz="26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1318222-C178-4CA8-8E20-4CBF8A8E4791}"/>
              </a:ext>
            </a:extLst>
          </p:cNvPr>
          <p:cNvSpPr txBox="1"/>
          <p:nvPr/>
        </p:nvSpPr>
        <p:spPr>
          <a:xfrm>
            <a:off x="1350250" y="1211268"/>
            <a:ext cx="6792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 dirty="0">
                <a:latin typeface="+mn-ea"/>
              </a:rPr>
              <a:t>청년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인 가구 中 자취방구 이용률 </a:t>
            </a:r>
            <a:r>
              <a:rPr lang="en-US" altLang="ko-KR" sz="1600" dirty="0">
                <a:latin typeface="+mn-ea"/>
              </a:rPr>
              <a:t>× </a:t>
            </a:r>
            <a:r>
              <a:rPr lang="ko-KR" altLang="en-US" sz="1600" dirty="0">
                <a:latin typeface="+mn-ea"/>
              </a:rPr>
              <a:t>가격 </a:t>
            </a:r>
            <a:r>
              <a:rPr lang="en-US" altLang="ko-KR" sz="1600" dirty="0" smtClean="0">
                <a:latin typeface="+mn-ea"/>
              </a:rPr>
              <a:t>(+ </a:t>
            </a:r>
            <a:r>
              <a:rPr lang="ko-KR" altLang="en-US" sz="1600" dirty="0">
                <a:latin typeface="+mn-ea"/>
              </a:rPr>
              <a:t>추후 광고수익 </a:t>
            </a:r>
            <a:r>
              <a:rPr lang="en-US" altLang="ko-KR" sz="1600" dirty="0">
                <a:latin typeface="+mn-ea"/>
              </a:rPr>
              <a:t>+ </a:t>
            </a:r>
            <a:r>
              <a:rPr lang="ko-KR" altLang="en-US" sz="1600" dirty="0">
                <a:latin typeface="+mn-ea"/>
              </a:rPr>
              <a:t>부가서비스 협력비용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fontAlgn="base"/>
            <a:endParaRPr lang="en-US" altLang="ko-KR" sz="800" dirty="0" smtClean="0">
              <a:latin typeface="+mn-ea"/>
            </a:endParaRPr>
          </a:p>
          <a:p>
            <a:pPr fontAlgn="base"/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년 목표 매출 </a:t>
            </a:r>
            <a:r>
              <a:rPr lang="en-US" altLang="ko-KR" sz="1600" dirty="0">
                <a:latin typeface="+mn-ea"/>
              </a:rPr>
              <a:t>201.2</a:t>
            </a:r>
            <a:r>
              <a:rPr lang="ko-KR" altLang="en-US" sz="1600" dirty="0">
                <a:latin typeface="+mn-ea"/>
              </a:rPr>
              <a:t>만</a:t>
            </a:r>
            <a:r>
              <a:rPr lang="en-US" altLang="ko-KR" sz="1600" dirty="0">
                <a:latin typeface="+mn-ea"/>
              </a:rPr>
              <a:t>×0.2%×9</a:t>
            </a:r>
            <a:r>
              <a:rPr lang="ko-KR" altLang="en-US" sz="1600" dirty="0">
                <a:latin typeface="+mn-ea"/>
              </a:rPr>
              <a:t>만원</a:t>
            </a:r>
            <a:r>
              <a:rPr lang="en-US" altLang="ko-KR" sz="1600" dirty="0">
                <a:latin typeface="+mn-ea"/>
              </a:rPr>
              <a:t>=3.62</a:t>
            </a:r>
            <a:r>
              <a:rPr lang="ko-KR" altLang="en-US" sz="1600" dirty="0" err="1">
                <a:latin typeface="+mn-ea"/>
              </a:rPr>
              <a:t>억원</a:t>
            </a:r>
            <a:endParaRPr lang="ko-KR" altLang="en-US" sz="1600" dirty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년 목표 매출 </a:t>
            </a:r>
            <a:r>
              <a:rPr lang="en-US" altLang="ko-KR" sz="1600" dirty="0">
                <a:latin typeface="+mn-ea"/>
              </a:rPr>
              <a:t>202</a:t>
            </a:r>
            <a:r>
              <a:rPr lang="ko-KR" altLang="en-US" sz="1600" dirty="0">
                <a:latin typeface="+mn-ea"/>
              </a:rPr>
              <a:t>만</a:t>
            </a:r>
            <a:r>
              <a:rPr lang="en-US" altLang="ko-KR" sz="1600" dirty="0">
                <a:latin typeface="+mn-ea"/>
              </a:rPr>
              <a:t>×0.5%×9</a:t>
            </a:r>
            <a:r>
              <a:rPr lang="ko-KR" altLang="en-US" sz="1600" dirty="0">
                <a:latin typeface="+mn-ea"/>
              </a:rPr>
              <a:t>만원</a:t>
            </a:r>
            <a:r>
              <a:rPr lang="en-US" altLang="ko-KR" sz="1600" dirty="0">
                <a:latin typeface="+mn-ea"/>
              </a:rPr>
              <a:t>=9.09</a:t>
            </a:r>
            <a:r>
              <a:rPr lang="ko-KR" altLang="en-US" sz="1600" dirty="0" err="1">
                <a:latin typeface="+mn-ea"/>
              </a:rPr>
              <a:t>억원</a:t>
            </a:r>
            <a:endParaRPr lang="ko-KR" altLang="en-US" sz="1600" dirty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년 목표 매출 </a:t>
            </a:r>
            <a:r>
              <a:rPr lang="en-US" altLang="ko-KR" sz="1600" dirty="0">
                <a:latin typeface="+mn-ea"/>
              </a:rPr>
              <a:t>203</a:t>
            </a:r>
            <a:r>
              <a:rPr lang="ko-KR" altLang="en-US" sz="1600" dirty="0">
                <a:latin typeface="+mn-ea"/>
              </a:rPr>
              <a:t>만</a:t>
            </a:r>
            <a:r>
              <a:rPr lang="en-US" altLang="ko-KR" sz="1600" dirty="0">
                <a:latin typeface="+mn-ea"/>
              </a:rPr>
              <a:t>×1.0%×9</a:t>
            </a:r>
            <a:r>
              <a:rPr lang="ko-KR" altLang="en-US" sz="1600" dirty="0">
                <a:latin typeface="+mn-ea"/>
              </a:rPr>
              <a:t>만원</a:t>
            </a:r>
            <a:r>
              <a:rPr lang="en-US" altLang="ko-KR" sz="1600" dirty="0">
                <a:latin typeface="+mn-ea"/>
              </a:rPr>
              <a:t>=18.27</a:t>
            </a:r>
            <a:r>
              <a:rPr lang="ko-KR" altLang="en-US" sz="1600" dirty="0" err="1">
                <a:latin typeface="+mn-ea"/>
              </a:rPr>
              <a:t>억원</a:t>
            </a:r>
            <a:endParaRPr lang="ko-KR" altLang="en-US" sz="1600" dirty="0">
              <a:latin typeface="+mn-ea"/>
            </a:endParaRPr>
          </a:p>
          <a:p>
            <a:pPr fontAlgn="base"/>
            <a:endParaRPr lang="ko-KR" altLang="en-US" sz="800" dirty="0">
              <a:latin typeface="+mn-ea"/>
            </a:endParaRPr>
          </a:p>
          <a:p>
            <a:pPr fontAlgn="base"/>
            <a:r>
              <a:rPr lang="ko-KR" altLang="en-US" sz="1600" dirty="0">
                <a:latin typeface="+mn-ea"/>
              </a:rPr>
              <a:t>*가격</a:t>
            </a:r>
            <a:r>
              <a:rPr lang="en-US" altLang="ko-KR" sz="1600" dirty="0">
                <a:latin typeface="+mn-ea"/>
              </a:rPr>
              <a:t>: 1</a:t>
            </a:r>
            <a:r>
              <a:rPr lang="ko-KR" altLang="en-US" sz="1600" dirty="0">
                <a:latin typeface="+mn-ea"/>
              </a:rPr>
              <a:t>회 거래당 임장대행 비용 약 </a:t>
            </a:r>
            <a:r>
              <a:rPr lang="en-US" altLang="ko-KR" sz="1600" dirty="0">
                <a:latin typeface="+mn-ea"/>
              </a:rPr>
              <a:t>9</a:t>
            </a:r>
            <a:r>
              <a:rPr lang="ko-KR" altLang="en-US" sz="1600" dirty="0">
                <a:latin typeface="+mn-ea"/>
              </a:rPr>
              <a:t>만원 </a:t>
            </a:r>
            <a:r>
              <a:rPr lang="en-US" altLang="ko-KR" sz="1600" dirty="0">
                <a:latin typeface="+mn-ea"/>
              </a:rPr>
              <a:t>(3</a:t>
            </a:r>
            <a:r>
              <a:rPr lang="ko-KR" altLang="en-US" sz="1600" dirty="0">
                <a:latin typeface="+mn-ea"/>
              </a:rPr>
              <a:t>만원</a:t>
            </a:r>
            <a:r>
              <a:rPr lang="en-US" altLang="ko-KR" sz="1600" dirty="0">
                <a:latin typeface="+mn-ea"/>
              </a:rPr>
              <a:t>x3</a:t>
            </a:r>
            <a:r>
              <a:rPr lang="ko-KR" altLang="en-US" sz="1600" dirty="0">
                <a:latin typeface="+mn-ea"/>
              </a:rPr>
              <a:t>회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4B8BECA-B848-4C0C-95F6-0BEBB6FD4E1D}"/>
              </a:ext>
            </a:extLst>
          </p:cNvPr>
          <p:cNvSpPr txBox="1"/>
          <p:nvPr/>
        </p:nvSpPr>
        <p:spPr>
          <a:xfrm>
            <a:off x="1394704" y="4653136"/>
            <a:ext cx="758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+mj-ea"/>
                <a:ea typeface="+mj-ea"/>
              </a:rPr>
              <a:t>수익</a:t>
            </a:r>
            <a:endParaRPr lang="ko-KR" altLang="en-US" sz="26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1318222-C178-4CA8-8E20-4CBF8A8E4791}"/>
              </a:ext>
            </a:extLst>
          </p:cNvPr>
          <p:cNvSpPr txBox="1"/>
          <p:nvPr/>
        </p:nvSpPr>
        <p:spPr>
          <a:xfrm>
            <a:off x="1394704" y="5129897"/>
            <a:ext cx="5708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 dirty="0">
                <a:latin typeface="+mn-ea"/>
              </a:rPr>
              <a:t>매출 </a:t>
            </a:r>
            <a:r>
              <a:rPr lang="en-US" altLang="ko-KR" sz="1600" dirty="0">
                <a:latin typeface="+mn-ea"/>
              </a:rPr>
              <a:t>/ 2  - </a:t>
            </a:r>
            <a:r>
              <a:rPr lang="ko-KR" altLang="en-US" sz="1600" dirty="0" smtClean="0">
                <a:latin typeface="+mn-ea"/>
              </a:rPr>
              <a:t>지속비용</a:t>
            </a:r>
            <a:endParaRPr lang="en-US" altLang="ko-KR" sz="1600" dirty="0" smtClean="0">
              <a:latin typeface="+mn-ea"/>
            </a:endParaRPr>
          </a:p>
          <a:p>
            <a:pPr fontAlgn="base"/>
            <a:endParaRPr lang="ko-KR" altLang="en-US" sz="800" dirty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년 목표 수익 </a:t>
            </a:r>
            <a:r>
              <a:rPr lang="en-US" altLang="ko-KR" sz="1600" dirty="0">
                <a:latin typeface="+mn-ea"/>
              </a:rPr>
              <a:t>3.62</a:t>
            </a:r>
            <a:r>
              <a:rPr lang="ko-KR" altLang="en-US" sz="1600" dirty="0" err="1">
                <a:latin typeface="+mn-ea"/>
              </a:rPr>
              <a:t>억원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×50% - 748.2</a:t>
            </a:r>
            <a:r>
              <a:rPr lang="ko-KR" altLang="en-US" sz="1600" dirty="0">
                <a:latin typeface="+mn-ea"/>
              </a:rPr>
              <a:t>만원 </a:t>
            </a:r>
            <a:r>
              <a:rPr lang="en-US" altLang="ko-KR" sz="1600" dirty="0">
                <a:latin typeface="+mn-ea"/>
              </a:rPr>
              <a:t>- 2</a:t>
            </a:r>
            <a:r>
              <a:rPr lang="ko-KR" altLang="en-US" sz="1600" dirty="0" err="1">
                <a:latin typeface="+mn-ea"/>
              </a:rPr>
              <a:t>억원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= -0.26</a:t>
            </a:r>
            <a:r>
              <a:rPr lang="ko-KR" altLang="en-US" sz="1600" dirty="0" err="1">
                <a:latin typeface="+mn-ea"/>
              </a:rPr>
              <a:t>억원</a:t>
            </a:r>
            <a:endParaRPr lang="ko-KR" altLang="en-US" sz="1600" dirty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년 목표 수익 </a:t>
            </a:r>
            <a:r>
              <a:rPr lang="en-US" altLang="ko-KR" sz="1600" dirty="0">
                <a:latin typeface="+mn-ea"/>
              </a:rPr>
              <a:t>9.09</a:t>
            </a:r>
            <a:r>
              <a:rPr lang="ko-KR" altLang="en-US" sz="1600" dirty="0" err="1">
                <a:latin typeface="+mn-ea"/>
              </a:rPr>
              <a:t>억원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×50% - 228</a:t>
            </a:r>
            <a:r>
              <a:rPr lang="ko-KR" altLang="en-US" sz="1600" dirty="0">
                <a:latin typeface="+mn-ea"/>
              </a:rPr>
              <a:t>만원 </a:t>
            </a:r>
            <a:r>
              <a:rPr lang="en-US" altLang="ko-KR" sz="1600" dirty="0">
                <a:latin typeface="+mn-ea"/>
              </a:rPr>
              <a:t>- 3</a:t>
            </a:r>
            <a:r>
              <a:rPr lang="ko-KR" altLang="en-US" sz="1600" dirty="0" err="1">
                <a:latin typeface="+mn-ea"/>
              </a:rPr>
              <a:t>억원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= +1.52</a:t>
            </a:r>
            <a:r>
              <a:rPr lang="ko-KR" altLang="en-US" sz="1600" dirty="0" err="1">
                <a:latin typeface="+mn-ea"/>
              </a:rPr>
              <a:t>억원</a:t>
            </a:r>
            <a:endParaRPr lang="ko-KR" altLang="en-US" sz="1600" dirty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년 목표 수익 </a:t>
            </a:r>
            <a:r>
              <a:rPr lang="en-US" altLang="ko-KR" sz="1600" dirty="0">
                <a:latin typeface="+mn-ea"/>
              </a:rPr>
              <a:t>18.27</a:t>
            </a:r>
            <a:r>
              <a:rPr lang="ko-KR" altLang="en-US" sz="1600" dirty="0" err="1">
                <a:latin typeface="+mn-ea"/>
              </a:rPr>
              <a:t>억원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×50% - 228</a:t>
            </a:r>
            <a:r>
              <a:rPr lang="ko-KR" altLang="en-US" sz="1600" dirty="0">
                <a:latin typeface="+mn-ea"/>
              </a:rPr>
              <a:t>만원 </a:t>
            </a:r>
            <a:r>
              <a:rPr lang="en-US" altLang="ko-KR" sz="1600" dirty="0">
                <a:latin typeface="+mn-ea"/>
              </a:rPr>
              <a:t>- 3.5</a:t>
            </a:r>
            <a:r>
              <a:rPr lang="ko-KR" altLang="en-US" sz="1600" dirty="0" err="1">
                <a:latin typeface="+mn-ea"/>
              </a:rPr>
              <a:t>억원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= +5.61</a:t>
            </a:r>
            <a:r>
              <a:rPr lang="ko-KR" altLang="en-US" sz="1600" dirty="0" err="1" smtClean="0">
                <a:latin typeface="+mn-ea"/>
              </a:rPr>
              <a:t>억원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334566" y="649263"/>
            <a:ext cx="504056" cy="58311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694606" y="649263"/>
            <a:ext cx="504056" cy="583111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7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정오각형 33"/>
          <p:cNvSpPr/>
          <p:nvPr/>
        </p:nvSpPr>
        <p:spPr>
          <a:xfrm flipV="1">
            <a:off x="1126654" y="2924944"/>
            <a:ext cx="761423" cy="72744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34" idx="2"/>
          </p:cNvCxnSpPr>
          <p:nvPr/>
        </p:nvCxnSpPr>
        <p:spPr>
          <a:xfrm flipH="1" flipV="1">
            <a:off x="1270670" y="1700808"/>
            <a:ext cx="1403" cy="12241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51DEEBA6-FBDA-4462-9A1C-C936838EA0AA}"/>
              </a:ext>
            </a:extLst>
          </p:cNvPr>
          <p:cNvCxnSpPr>
            <a:cxnSpLocks/>
          </p:cNvCxnSpPr>
          <p:nvPr/>
        </p:nvCxnSpPr>
        <p:spPr>
          <a:xfrm>
            <a:off x="0" y="3995225"/>
            <a:ext cx="1823256" cy="0"/>
          </a:xfrm>
          <a:prstGeom prst="line">
            <a:avLst/>
          </a:prstGeom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CF2318CB-F77D-41CB-964F-902D22624DDA}"/>
              </a:ext>
            </a:extLst>
          </p:cNvPr>
          <p:cNvCxnSpPr>
            <a:cxnSpLocks/>
          </p:cNvCxnSpPr>
          <p:nvPr/>
        </p:nvCxnSpPr>
        <p:spPr>
          <a:xfrm>
            <a:off x="1149814" y="3995225"/>
            <a:ext cx="1730845" cy="0"/>
          </a:xfrm>
          <a:prstGeom prst="line">
            <a:avLst/>
          </a:prstGeom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22BCBB80-1F69-4C29-8357-CF7EB1724F7B}"/>
              </a:ext>
            </a:extLst>
          </p:cNvPr>
          <p:cNvCxnSpPr>
            <a:cxnSpLocks/>
          </p:cNvCxnSpPr>
          <p:nvPr/>
        </p:nvCxnSpPr>
        <p:spPr>
          <a:xfrm>
            <a:off x="2160753" y="3995225"/>
            <a:ext cx="1730849" cy="0"/>
          </a:xfrm>
          <a:prstGeom prst="line">
            <a:avLst/>
          </a:prstGeom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5D6FD2B3-B2F6-428A-AA5D-938C68FA8417}"/>
              </a:ext>
            </a:extLst>
          </p:cNvPr>
          <p:cNvCxnSpPr>
            <a:cxnSpLocks/>
          </p:cNvCxnSpPr>
          <p:nvPr/>
        </p:nvCxnSpPr>
        <p:spPr>
          <a:xfrm>
            <a:off x="3171694" y="3995225"/>
            <a:ext cx="1730848" cy="0"/>
          </a:xfrm>
          <a:prstGeom prst="line">
            <a:avLst/>
          </a:prstGeom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D2EBE1FE-5474-41B3-A21F-B0F3996BFA82}"/>
              </a:ext>
            </a:extLst>
          </p:cNvPr>
          <p:cNvCxnSpPr>
            <a:cxnSpLocks/>
          </p:cNvCxnSpPr>
          <p:nvPr/>
        </p:nvCxnSpPr>
        <p:spPr>
          <a:xfrm>
            <a:off x="4182636" y="3995225"/>
            <a:ext cx="2722413" cy="0"/>
          </a:xfrm>
          <a:prstGeom prst="line">
            <a:avLst/>
          </a:prstGeom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ED54E838-886B-4AD8-B0A6-117D8BE93C85}"/>
              </a:ext>
            </a:extLst>
          </p:cNvPr>
          <p:cNvCxnSpPr>
            <a:cxnSpLocks/>
          </p:cNvCxnSpPr>
          <p:nvPr/>
        </p:nvCxnSpPr>
        <p:spPr>
          <a:xfrm>
            <a:off x="6179651" y="3995225"/>
            <a:ext cx="3756090" cy="0"/>
          </a:xfrm>
          <a:prstGeom prst="line">
            <a:avLst/>
          </a:prstGeom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02BF927A-0188-4B9C-A7C1-7AD6FA6FA79C}"/>
              </a:ext>
            </a:extLst>
          </p:cNvPr>
          <p:cNvCxnSpPr>
            <a:cxnSpLocks/>
          </p:cNvCxnSpPr>
          <p:nvPr/>
        </p:nvCxnSpPr>
        <p:spPr>
          <a:xfrm>
            <a:off x="9215834" y="3995225"/>
            <a:ext cx="2999160" cy="0"/>
          </a:xfrm>
          <a:prstGeom prst="line">
            <a:avLst/>
          </a:prstGeom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06B14EC-E1D8-4025-9277-648F41DB41A6}"/>
              </a:ext>
            </a:extLst>
          </p:cNvPr>
          <p:cNvSpPr txBox="1"/>
          <p:nvPr/>
        </p:nvSpPr>
        <p:spPr>
          <a:xfrm>
            <a:off x="1007869" y="2989862"/>
            <a:ext cx="1009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2020</a:t>
            </a: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01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B17E74-D148-4062-BD2E-92B0F09B70BC}"/>
              </a:ext>
            </a:extLst>
          </p:cNvPr>
          <p:cNvSpPr txBox="1"/>
          <p:nvPr/>
        </p:nvSpPr>
        <p:spPr>
          <a:xfrm>
            <a:off x="1261522" y="1628800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사업계획수립</a:t>
            </a:r>
            <a:endParaRPr lang="en-US" altLang="ko-KR" dirty="0"/>
          </a:p>
          <a:p>
            <a:r>
              <a:rPr lang="ko-KR" altLang="en-US" dirty="0"/>
              <a:t>시장조사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1AC74F-601F-4B0E-B971-A256D0E5C859}"/>
              </a:ext>
            </a:extLst>
          </p:cNvPr>
          <p:cNvSpPr txBox="1"/>
          <p:nvPr/>
        </p:nvSpPr>
        <p:spPr>
          <a:xfrm>
            <a:off x="2278782" y="5373216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어플개발</a:t>
            </a:r>
            <a:endParaRPr lang="en-US" altLang="ko-KR" dirty="0"/>
          </a:p>
          <a:p>
            <a:r>
              <a:rPr lang="ko-KR" altLang="en-US" dirty="0"/>
              <a:t>서버구축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2FE001F-7C15-41EB-906C-2C121087A568}"/>
              </a:ext>
            </a:extLst>
          </p:cNvPr>
          <p:cNvSpPr txBox="1"/>
          <p:nvPr/>
        </p:nvSpPr>
        <p:spPr>
          <a:xfrm>
            <a:off x="3286894" y="162880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특허출원</a:t>
            </a:r>
            <a:endParaRPr lang="en-US" altLang="ko-KR" dirty="0"/>
          </a:p>
          <a:p>
            <a:r>
              <a:rPr lang="ko-KR" altLang="en-US" dirty="0"/>
              <a:t>투자유치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4A2520B-7D60-4DD0-8BD1-889DCFAC9D28}"/>
              </a:ext>
            </a:extLst>
          </p:cNvPr>
          <p:cNvSpPr txBox="1"/>
          <p:nvPr/>
        </p:nvSpPr>
        <p:spPr>
          <a:xfrm>
            <a:off x="4282906" y="537495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대행인 확보</a:t>
            </a:r>
            <a:endParaRPr lang="en-US" altLang="ko-KR" dirty="0"/>
          </a:p>
          <a:p>
            <a:r>
              <a:rPr lang="ko-KR" altLang="en-US" dirty="0"/>
              <a:t>부동산 협력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0AD1A09-CD89-4095-AF52-48A2C16A13A4}"/>
              </a:ext>
            </a:extLst>
          </p:cNvPr>
          <p:cNvSpPr txBox="1"/>
          <p:nvPr/>
        </p:nvSpPr>
        <p:spPr>
          <a:xfrm>
            <a:off x="6293652" y="162880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홍보</a:t>
            </a:r>
            <a:endParaRPr lang="en-US" altLang="ko-KR" dirty="0"/>
          </a:p>
          <a:p>
            <a:r>
              <a:rPr lang="ko-KR" altLang="en-US" dirty="0"/>
              <a:t>서비스 런칭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31C3EEF-BEA8-4556-943D-1C2EFA6E69AD}"/>
              </a:ext>
            </a:extLst>
          </p:cNvPr>
          <p:cNvSpPr txBox="1"/>
          <p:nvPr/>
        </p:nvSpPr>
        <p:spPr>
          <a:xfrm>
            <a:off x="9323466" y="1628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확장</a:t>
            </a:r>
          </a:p>
        </p:txBody>
      </p:sp>
      <p:sp>
        <p:nvSpPr>
          <p:cNvPr id="43" name="정오각형 42"/>
          <p:cNvSpPr/>
          <p:nvPr/>
        </p:nvSpPr>
        <p:spPr>
          <a:xfrm flipV="1">
            <a:off x="3161191" y="2917584"/>
            <a:ext cx="761423" cy="72744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>
            <a:stCxn id="43" idx="2"/>
          </p:cNvCxnSpPr>
          <p:nvPr/>
        </p:nvCxnSpPr>
        <p:spPr>
          <a:xfrm flipH="1" flipV="1">
            <a:off x="3305207" y="1693448"/>
            <a:ext cx="1403" cy="12241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06B14EC-E1D8-4025-9277-648F41DB41A6}"/>
              </a:ext>
            </a:extLst>
          </p:cNvPr>
          <p:cNvSpPr txBox="1"/>
          <p:nvPr/>
        </p:nvSpPr>
        <p:spPr>
          <a:xfrm>
            <a:off x="3042406" y="2982502"/>
            <a:ext cx="1009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2020</a:t>
            </a: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03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정오각형 51"/>
          <p:cNvSpPr/>
          <p:nvPr/>
        </p:nvSpPr>
        <p:spPr>
          <a:xfrm flipV="1">
            <a:off x="6168623" y="2917584"/>
            <a:ext cx="761423" cy="72744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52" idx="2"/>
          </p:cNvCxnSpPr>
          <p:nvPr/>
        </p:nvCxnSpPr>
        <p:spPr>
          <a:xfrm flipH="1" flipV="1">
            <a:off x="6312639" y="1693448"/>
            <a:ext cx="1403" cy="12241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06B14EC-E1D8-4025-9277-648F41DB41A6}"/>
              </a:ext>
            </a:extLst>
          </p:cNvPr>
          <p:cNvSpPr txBox="1"/>
          <p:nvPr/>
        </p:nvSpPr>
        <p:spPr>
          <a:xfrm>
            <a:off x="6049838" y="2982502"/>
            <a:ext cx="1009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2020</a:t>
            </a: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06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정오각형 54"/>
          <p:cNvSpPr/>
          <p:nvPr/>
        </p:nvSpPr>
        <p:spPr>
          <a:xfrm>
            <a:off x="2145652" y="4293096"/>
            <a:ext cx="761423" cy="72744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2291071" y="4941168"/>
            <a:ext cx="1" cy="7331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06B14EC-E1D8-4025-9277-648F41DB41A6}"/>
              </a:ext>
            </a:extLst>
          </p:cNvPr>
          <p:cNvSpPr txBox="1"/>
          <p:nvPr/>
        </p:nvSpPr>
        <p:spPr>
          <a:xfrm>
            <a:off x="2028276" y="4447998"/>
            <a:ext cx="1009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2020</a:t>
            </a: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02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정오각형 57"/>
          <p:cNvSpPr/>
          <p:nvPr/>
        </p:nvSpPr>
        <p:spPr>
          <a:xfrm flipV="1">
            <a:off x="9214731" y="2917584"/>
            <a:ext cx="761423" cy="72744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58" idx="2"/>
          </p:cNvCxnSpPr>
          <p:nvPr/>
        </p:nvCxnSpPr>
        <p:spPr>
          <a:xfrm flipH="1" flipV="1">
            <a:off x="9358747" y="1693448"/>
            <a:ext cx="1403" cy="12241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06B14EC-E1D8-4025-9277-648F41DB41A6}"/>
              </a:ext>
            </a:extLst>
          </p:cNvPr>
          <p:cNvSpPr txBox="1"/>
          <p:nvPr/>
        </p:nvSpPr>
        <p:spPr>
          <a:xfrm>
            <a:off x="9095946" y="2982502"/>
            <a:ext cx="1009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2020</a:t>
            </a: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09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정오각형 60"/>
          <p:cNvSpPr/>
          <p:nvPr/>
        </p:nvSpPr>
        <p:spPr>
          <a:xfrm>
            <a:off x="4155184" y="4293096"/>
            <a:ext cx="761423" cy="72744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4300603" y="4941168"/>
            <a:ext cx="1" cy="7331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06B14EC-E1D8-4025-9277-648F41DB41A6}"/>
              </a:ext>
            </a:extLst>
          </p:cNvPr>
          <p:cNvSpPr txBox="1"/>
          <p:nvPr/>
        </p:nvSpPr>
        <p:spPr>
          <a:xfrm>
            <a:off x="4037808" y="4447998"/>
            <a:ext cx="1009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2020</a:t>
            </a: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04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xmlns="" id="{D2F1F93A-993F-41C4-B62A-F7D54E12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3546" y="44624"/>
            <a:ext cx="5630049" cy="1143000"/>
          </a:xfrm>
        </p:spPr>
        <p:txBody>
          <a:bodyPr/>
          <a:lstStyle/>
          <a:p>
            <a:r>
              <a:rPr lang="ko-KR" altLang="en-US" dirty="0" smtClean="0"/>
              <a:t>사업 일정 계획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3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오각형 4"/>
          <p:cNvSpPr/>
          <p:nvPr/>
        </p:nvSpPr>
        <p:spPr>
          <a:xfrm flipV="1">
            <a:off x="-409510" y="4486804"/>
            <a:ext cx="1632178" cy="1559330"/>
          </a:xfrm>
          <a:prstGeom prst="pentagon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오각형 5"/>
          <p:cNvSpPr/>
          <p:nvPr/>
        </p:nvSpPr>
        <p:spPr>
          <a:xfrm>
            <a:off x="5255116" y="5542078"/>
            <a:ext cx="1632178" cy="1559330"/>
          </a:xfrm>
          <a:prstGeom prst="pentagon">
            <a:avLst/>
          </a:prstGeom>
          <a:solidFill>
            <a:schemeClr val="accent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오각형 6"/>
          <p:cNvSpPr/>
          <p:nvPr/>
        </p:nvSpPr>
        <p:spPr>
          <a:xfrm>
            <a:off x="627160" y="1268760"/>
            <a:ext cx="4233450" cy="4044501"/>
          </a:xfrm>
          <a:prstGeom prst="pentagon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 flipV="1">
            <a:off x="4319012" y="4389950"/>
            <a:ext cx="1632178" cy="1559330"/>
          </a:xfrm>
          <a:prstGeom prst="pentagon">
            <a:avLst/>
          </a:prstGeom>
          <a:solidFill>
            <a:schemeClr val="accent2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38" y="4230216"/>
            <a:ext cx="3495817" cy="1143000"/>
          </a:xfrm>
        </p:spPr>
        <p:txBody>
          <a:bodyPr/>
          <a:lstStyle/>
          <a:p>
            <a:r>
              <a:rPr lang="ko-KR" altLang="en-US" dirty="0" smtClean="0"/>
              <a:t>기대효</a:t>
            </a:r>
            <a:r>
              <a:rPr lang="ko-KR" altLang="en-US" dirty="0"/>
              <a:t>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3377" y="840663"/>
            <a:ext cx="5922509" cy="3740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 smtClean="0">
                <a:latin typeface="+mn-ea"/>
              </a:rPr>
              <a:t>기존 부동산과 협력하며 중개 수수료 </a:t>
            </a:r>
            <a:r>
              <a:rPr lang="en-US" altLang="ko-KR" sz="2600" dirty="0">
                <a:latin typeface="+mn-ea"/>
              </a:rPr>
              <a:t>0</a:t>
            </a:r>
            <a:r>
              <a:rPr lang="ko-KR" altLang="en-US" sz="2600" dirty="0">
                <a:latin typeface="+mn-ea"/>
              </a:rPr>
              <a:t>원의 </a:t>
            </a:r>
            <a:r>
              <a:rPr lang="ko-KR" altLang="en-US" sz="2600" dirty="0">
                <a:latin typeface="+mj-ea"/>
                <a:ea typeface="+mj-ea"/>
              </a:rPr>
              <a:t>임차인 중심 </a:t>
            </a:r>
            <a:r>
              <a:rPr lang="ko-KR" altLang="en-US" sz="2600" dirty="0" smtClean="0">
                <a:latin typeface="+mj-ea"/>
                <a:ea typeface="+mj-ea"/>
              </a:rPr>
              <a:t>서비스 정착</a:t>
            </a:r>
            <a:endParaRPr lang="en-US" altLang="ko-KR" sz="26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n-ea"/>
              </a:rPr>
              <a:t>‘</a:t>
            </a:r>
            <a:r>
              <a:rPr lang="ko-KR" altLang="en-US" sz="2600" dirty="0">
                <a:latin typeface="+mj-ea"/>
                <a:ea typeface="+mj-ea"/>
              </a:rPr>
              <a:t>임장 대행 서비스</a:t>
            </a:r>
            <a:r>
              <a:rPr lang="ko-KR" altLang="en-US" sz="2600" dirty="0" smtClean="0">
                <a:latin typeface="+mn-ea"/>
              </a:rPr>
              <a:t>’ 최초 도입</a:t>
            </a:r>
            <a:endParaRPr lang="en-US" altLang="ko-KR" sz="2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600" dirty="0" smtClean="0">
                <a:latin typeface="+mn-ea"/>
              </a:rPr>
              <a:t>”</a:t>
            </a:r>
            <a:r>
              <a:rPr lang="ko-KR" altLang="en-US" sz="2600" dirty="0" smtClean="0">
                <a:latin typeface="+mn-ea"/>
              </a:rPr>
              <a:t>방 </a:t>
            </a:r>
            <a:r>
              <a:rPr lang="ko-KR" altLang="en-US" sz="2600" dirty="0">
                <a:latin typeface="+mn-ea"/>
              </a:rPr>
              <a:t>안에서 </a:t>
            </a:r>
            <a:r>
              <a:rPr lang="ko-KR" altLang="en-US" sz="2600" dirty="0" smtClean="0">
                <a:latin typeface="+mn-ea"/>
              </a:rPr>
              <a:t>방 구하기</a:t>
            </a:r>
            <a:r>
              <a:rPr lang="en-US" altLang="ko-KR" sz="2600" dirty="0" smtClean="0">
                <a:latin typeface="+mn-ea"/>
              </a:rPr>
              <a:t>”</a:t>
            </a:r>
          </a:p>
          <a:p>
            <a:pPr marL="0" indent="0">
              <a:buNone/>
            </a:pPr>
            <a:endParaRPr lang="en-US" altLang="ko-KR" sz="2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600" dirty="0" smtClean="0">
                <a:latin typeface="+mj-ea"/>
                <a:ea typeface="+mj-ea"/>
              </a:rPr>
              <a:t>1</a:t>
            </a:r>
            <a:r>
              <a:rPr lang="ko-KR" altLang="en-US" sz="2600" dirty="0">
                <a:latin typeface="+mj-ea"/>
                <a:ea typeface="+mj-ea"/>
              </a:rPr>
              <a:t>인 </a:t>
            </a:r>
            <a:r>
              <a:rPr lang="ko-KR" altLang="en-US" sz="2600" dirty="0" smtClean="0">
                <a:latin typeface="+mj-ea"/>
                <a:ea typeface="+mj-ea"/>
              </a:rPr>
              <a:t>가구 맞춤형 주거 종합 서비스 플랫폼</a:t>
            </a:r>
            <a:endParaRPr lang="ko-KR" altLang="en-US" sz="2600" dirty="0"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D11CB65-1690-4149-88FE-FC1E86D2ABE5}"/>
              </a:ext>
            </a:extLst>
          </p:cNvPr>
          <p:cNvGrpSpPr/>
          <p:nvPr/>
        </p:nvGrpSpPr>
        <p:grpSpPr>
          <a:xfrm>
            <a:off x="1735529" y="2204864"/>
            <a:ext cx="2369855" cy="2160965"/>
            <a:chOff x="761999" y="3610127"/>
            <a:chExt cx="3464085" cy="287624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00835527-769B-49A2-A119-E29F121B8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1999" y="3610127"/>
              <a:ext cx="3028951" cy="2876245"/>
            </a:xfrm>
            <a:prstGeom prst="rect">
              <a:avLst/>
            </a:prstGeom>
          </p:spPr>
        </p:pic>
        <p:pic>
          <p:nvPicPr>
            <p:cNvPr id="11" name="Picture 10" descr="Image result for heart png 512">
              <a:extLst>
                <a:ext uri="{FF2B5EF4-FFF2-40B4-BE49-F238E27FC236}">
                  <a16:creationId xmlns:a16="http://schemas.microsoft.com/office/drawing/2014/main" xmlns="" id="{5AADA0B3-B12D-4D00-8A22-E4BE7ECAC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057" y="5194852"/>
              <a:ext cx="1722027" cy="129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래픽 31" descr="스마트폰">
            <a:extLst>
              <a:ext uri="{FF2B5EF4-FFF2-40B4-BE49-F238E27FC236}">
                <a16:creationId xmlns:a16="http://schemas.microsoft.com/office/drawing/2014/main" xmlns="" id="{6321FDA1-8037-4939-8120-2EE9AD41EA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89809" y="899387"/>
            <a:ext cx="681989" cy="6819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22032" y="1065015"/>
            <a:ext cx="387927" cy="3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1500" dirty="0" smtClean="0">
                <a:latin typeface="a시나리오" panose="02020600000000000000" pitchFamily="18" charset="-127"/>
                <a:ea typeface="a시나리오" panose="02020600000000000000" pitchFamily="18" charset="-127"/>
              </a:rPr>
              <a:t>자취</a:t>
            </a:r>
            <a:endParaRPr lang="en-US" altLang="ko-KR" sz="1500" dirty="0" smtClean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1500" dirty="0" smtClean="0">
                <a:latin typeface="a시나리오" panose="02020600000000000000" pitchFamily="18" charset="-127"/>
                <a:ea typeface="a시나리오" panose="02020600000000000000" pitchFamily="18" charset="-127"/>
              </a:rPr>
              <a:t>방구</a:t>
            </a:r>
            <a:endParaRPr lang="ko-KR" altLang="en-US" sz="15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14" name="그래픽 31" descr="스마트폰">
            <a:extLst>
              <a:ext uri="{FF2B5EF4-FFF2-40B4-BE49-F238E27FC236}">
                <a16:creationId xmlns:a16="http://schemas.microsoft.com/office/drawing/2014/main" xmlns="" id="{6321FDA1-8037-4939-8120-2EE9AD41EA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84828" y="2223914"/>
            <a:ext cx="681989" cy="6819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17051" y="2389542"/>
            <a:ext cx="387927" cy="3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1500" dirty="0" smtClean="0">
                <a:latin typeface="a시나리오" panose="02020600000000000000" pitchFamily="18" charset="-127"/>
                <a:ea typeface="a시나리오" panose="02020600000000000000" pitchFamily="18" charset="-127"/>
              </a:rPr>
              <a:t>자취</a:t>
            </a:r>
            <a:endParaRPr lang="en-US" altLang="ko-KR" sz="1500" dirty="0" smtClean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1500" dirty="0" smtClean="0">
                <a:latin typeface="a시나리오" panose="02020600000000000000" pitchFamily="18" charset="-127"/>
                <a:ea typeface="a시나리오" panose="02020600000000000000" pitchFamily="18" charset="-127"/>
              </a:rPr>
              <a:t>방구</a:t>
            </a:r>
            <a:endParaRPr lang="ko-KR" altLang="en-US" sz="15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16" name="그래픽 31" descr="스마트폰">
            <a:extLst>
              <a:ext uri="{FF2B5EF4-FFF2-40B4-BE49-F238E27FC236}">
                <a16:creationId xmlns:a16="http://schemas.microsoft.com/office/drawing/2014/main" xmlns="" id="{6321FDA1-8037-4939-8120-2EE9AD41EA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84828" y="3535108"/>
            <a:ext cx="681989" cy="6819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17051" y="3700736"/>
            <a:ext cx="387927" cy="382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1500" dirty="0" smtClean="0">
                <a:latin typeface="a시나리오" panose="02020600000000000000" pitchFamily="18" charset="-127"/>
                <a:ea typeface="a시나리오" panose="02020600000000000000" pitchFamily="18" charset="-127"/>
              </a:rPr>
              <a:t>자취</a:t>
            </a:r>
            <a:endParaRPr lang="en-US" altLang="ko-KR" sz="1500" dirty="0" smtClean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1500" dirty="0" smtClean="0">
                <a:latin typeface="a시나리오" panose="02020600000000000000" pitchFamily="18" charset="-127"/>
                <a:ea typeface="a시나리오" panose="02020600000000000000" pitchFamily="18" charset="-127"/>
              </a:rPr>
              <a:t>방구</a:t>
            </a:r>
            <a:endParaRPr lang="ko-KR" altLang="en-US" sz="15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7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정오각형 24"/>
          <p:cNvSpPr/>
          <p:nvPr/>
        </p:nvSpPr>
        <p:spPr>
          <a:xfrm flipV="1">
            <a:off x="501327" y="-2979712"/>
            <a:ext cx="6818015" cy="6513709"/>
          </a:xfrm>
          <a:prstGeom prst="pentagon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오각형 22"/>
          <p:cNvSpPr/>
          <p:nvPr/>
        </p:nvSpPr>
        <p:spPr>
          <a:xfrm>
            <a:off x="5109839" y="3284984"/>
            <a:ext cx="6818015" cy="6513709"/>
          </a:xfrm>
          <a:prstGeom prst="pentagon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0630" y="2375422"/>
            <a:ext cx="10361851" cy="14700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감사합니다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6934" y="3670176"/>
            <a:ext cx="4914716" cy="55091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sz="2500" dirty="0" smtClean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 박상건 박우희 양하나 김진하</a:t>
            </a:r>
            <a:endParaRPr lang="ko-KR" altLang="en-US" sz="2500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8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오각형 3"/>
          <p:cNvSpPr/>
          <p:nvPr/>
        </p:nvSpPr>
        <p:spPr>
          <a:xfrm>
            <a:off x="1321887" y="1196752"/>
            <a:ext cx="1974936" cy="1886789"/>
          </a:xfrm>
          <a:prstGeom prst="pentagon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오각형 4"/>
          <p:cNvSpPr/>
          <p:nvPr/>
        </p:nvSpPr>
        <p:spPr>
          <a:xfrm flipV="1">
            <a:off x="3203021" y="1977829"/>
            <a:ext cx="1974936" cy="1886789"/>
          </a:xfrm>
          <a:prstGeom prst="pentagon">
            <a:avLst/>
          </a:prstGeom>
          <a:solidFill>
            <a:schemeClr val="accent2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오각형 5"/>
          <p:cNvSpPr/>
          <p:nvPr/>
        </p:nvSpPr>
        <p:spPr>
          <a:xfrm>
            <a:off x="5106144" y="1200322"/>
            <a:ext cx="1974936" cy="1886789"/>
          </a:xfrm>
          <a:prstGeom prst="pentagon">
            <a:avLst/>
          </a:pr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오각형 6"/>
          <p:cNvSpPr/>
          <p:nvPr/>
        </p:nvSpPr>
        <p:spPr>
          <a:xfrm flipV="1">
            <a:off x="6978352" y="1992410"/>
            <a:ext cx="1974936" cy="1886789"/>
          </a:xfrm>
          <a:prstGeom prst="pentagon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오각형 9"/>
          <p:cNvSpPr/>
          <p:nvPr/>
        </p:nvSpPr>
        <p:spPr>
          <a:xfrm>
            <a:off x="8834698" y="1200322"/>
            <a:ext cx="1974936" cy="1886789"/>
          </a:xfrm>
          <a:prstGeom prst="pentagon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오각형 11"/>
          <p:cNvSpPr/>
          <p:nvPr/>
        </p:nvSpPr>
        <p:spPr>
          <a:xfrm flipV="1">
            <a:off x="10703718" y="1943644"/>
            <a:ext cx="1974936" cy="1886789"/>
          </a:xfrm>
          <a:prstGeom prst="pentagon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오각형 12"/>
          <p:cNvSpPr/>
          <p:nvPr/>
        </p:nvSpPr>
        <p:spPr>
          <a:xfrm flipV="1">
            <a:off x="-560250" y="1943644"/>
            <a:ext cx="1974936" cy="1886789"/>
          </a:xfrm>
          <a:prstGeom prst="pentagon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33" descr="집">
            <a:extLst>
              <a:ext uri="{FF2B5EF4-FFF2-40B4-BE49-F238E27FC236}">
                <a16:creationId xmlns:a16="http://schemas.microsoft.com/office/drawing/2014/main" xmlns="" id="{85014838-2116-4AC0-B151-25281DB48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93193" y="1631060"/>
            <a:ext cx="1248688" cy="1248688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198662" y="3770658"/>
            <a:ext cx="2192333" cy="26826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기존 부동산 거래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lvl="0" indent="0" algn="ctr">
              <a:lnSpc>
                <a:spcPct val="110000"/>
              </a:lnSpc>
              <a:buNone/>
            </a:pPr>
            <a:r>
              <a:rPr lang="ko-KR" altLang="en-US" sz="1600" dirty="0" smtClean="0"/>
              <a:t>집을 </a:t>
            </a:r>
            <a:r>
              <a:rPr lang="ko-KR" altLang="en-US" sz="1600" dirty="0"/>
              <a:t>구하는 </a:t>
            </a:r>
            <a:r>
              <a:rPr lang="ko-KR" altLang="en-US" sz="1600" dirty="0" smtClean="0"/>
              <a:t>사람이       여러 </a:t>
            </a:r>
            <a:r>
              <a:rPr lang="ko-KR" altLang="en-US" sz="1600" dirty="0"/>
              <a:t>부동산을 방문하여 매물을 </a:t>
            </a:r>
            <a:r>
              <a:rPr lang="ko-KR" altLang="en-US" sz="1600" dirty="0" smtClean="0"/>
              <a:t>확인하고            중개 </a:t>
            </a:r>
            <a:r>
              <a:rPr lang="ko-KR" altLang="en-US" sz="1600" dirty="0"/>
              <a:t>수수료를 지불하며 </a:t>
            </a:r>
            <a:r>
              <a:rPr lang="ko-KR" altLang="en-US" sz="1600" dirty="0" smtClean="0"/>
              <a:t>거래하는 구조</a:t>
            </a:r>
            <a:endParaRPr lang="ko-KR" altLang="en-US" sz="16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777645" y="3770658"/>
            <a:ext cx="2626459" cy="268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부동산 플랫폼 확대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800" dirty="0" smtClean="0">
              <a:latin typeface="+mn-ea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600" dirty="0" smtClean="0"/>
              <a:t>여러 </a:t>
            </a:r>
            <a:r>
              <a:rPr lang="ko-KR" altLang="en-US" sz="1600" dirty="0" err="1"/>
              <a:t>모바일</a:t>
            </a:r>
            <a:r>
              <a:rPr lang="ko-KR" altLang="en-US" sz="1600" dirty="0"/>
              <a:t> 부동산 플랫폼이 등장하며 </a:t>
            </a:r>
            <a:r>
              <a:rPr lang="ko-KR" altLang="en-US" sz="1600" dirty="0" err="1"/>
              <a:t>모바일을</a:t>
            </a:r>
            <a:r>
              <a:rPr lang="ko-KR" altLang="en-US" sz="1600" dirty="0"/>
              <a:t> 통한 다양한 방식의 매물 정보 제공과 </a:t>
            </a:r>
            <a:r>
              <a:rPr lang="ko-KR" altLang="en-US" sz="1600" dirty="0" smtClean="0"/>
              <a:t>       임차인의 </a:t>
            </a:r>
            <a:r>
              <a:rPr lang="ko-KR" altLang="en-US" sz="1600" dirty="0"/>
              <a:t>지위 확대 등의 개선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759502" y="3770658"/>
            <a:ext cx="2170627" cy="268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부동산 시장 한계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800" dirty="0" smtClean="0">
              <a:latin typeface="+mn-ea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600" dirty="0"/>
              <a:t>부동산 거래 </a:t>
            </a:r>
            <a:r>
              <a:rPr lang="ko-KR" altLang="en-US" sz="1600" dirty="0" smtClean="0"/>
              <a:t>현장의       목소리는 </a:t>
            </a:r>
            <a:r>
              <a:rPr lang="ko-KR" altLang="en-US" sz="1600" dirty="0"/>
              <a:t>해결되지 못한 채 여전히 한계를 </a:t>
            </a:r>
            <a:r>
              <a:rPr lang="ko-KR" altLang="en-US" sz="1600" dirty="0" smtClean="0"/>
              <a:t>가</a:t>
            </a:r>
            <a:r>
              <a:rPr lang="ko-KR" altLang="en-US" sz="1600" dirty="0"/>
              <a:t>짐</a:t>
            </a:r>
          </a:p>
        </p:txBody>
      </p:sp>
      <p:pic>
        <p:nvPicPr>
          <p:cNvPr id="18" name="그래픽 31" descr="스마트폰">
            <a:extLst>
              <a:ext uri="{FF2B5EF4-FFF2-40B4-BE49-F238E27FC236}">
                <a16:creationId xmlns:a16="http://schemas.microsoft.com/office/drawing/2014/main" xmlns="" id="{6321FDA1-8037-4939-8120-2EE9AD41EA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75981" y="1571461"/>
            <a:ext cx="660215" cy="660215"/>
          </a:xfrm>
          <a:prstGeom prst="rect">
            <a:avLst/>
          </a:prstGeom>
        </p:spPr>
      </p:pic>
      <p:pic>
        <p:nvPicPr>
          <p:cNvPr id="21" name="그래픽 31" descr="스마트폰">
            <a:extLst>
              <a:ext uri="{FF2B5EF4-FFF2-40B4-BE49-F238E27FC236}">
                <a16:creationId xmlns:a16="http://schemas.microsoft.com/office/drawing/2014/main" xmlns="" id="{6321FDA1-8037-4939-8120-2EE9AD41EA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75981" y="2291541"/>
            <a:ext cx="660215" cy="660215"/>
          </a:xfrm>
          <a:prstGeom prst="rect">
            <a:avLst/>
          </a:prstGeom>
        </p:spPr>
      </p:pic>
      <p:pic>
        <p:nvPicPr>
          <p:cNvPr id="22" name="그래픽 31" descr="스마트폰">
            <a:extLst>
              <a:ext uri="{FF2B5EF4-FFF2-40B4-BE49-F238E27FC236}">
                <a16:creationId xmlns:a16="http://schemas.microsoft.com/office/drawing/2014/main" xmlns="" id="{6321FDA1-8037-4939-8120-2EE9AD41EA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167214" y="1919358"/>
            <a:ext cx="660215" cy="660215"/>
          </a:xfrm>
          <a:prstGeom prst="rect">
            <a:avLst/>
          </a:prstGeom>
        </p:spPr>
      </p:pic>
      <p:pic>
        <p:nvPicPr>
          <p:cNvPr id="23" name="그래픽 31" descr="스마트폰">
            <a:extLst>
              <a:ext uri="{FF2B5EF4-FFF2-40B4-BE49-F238E27FC236}">
                <a16:creationId xmlns:a16="http://schemas.microsoft.com/office/drawing/2014/main" xmlns="" id="{6321FDA1-8037-4939-8120-2EE9AD41EA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75126" y="1943644"/>
            <a:ext cx="660215" cy="660215"/>
          </a:xfrm>
          <a:prstGeom prst="rect">
            <a:avLst/>
          </a:prstGeom>
        </p:spPr>
      </p:pic>
      <p:pic>
        <p:nvPicPr>
          <p:cNvPr id="2050" name="Picture 2" descr="C:\Users\USER\Desktop\proble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780" y="1741259"/>
            <a:ext cx="927798" cy="92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8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2105" y="1191"/>
            <a:ext cx="6095206" cy="6858000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01" y="-1191"/>
            <a:ext cx="609520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844" y="245789"/>
            <a:ext cx="5342330" cy="83529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부동산 지식 부족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계약 시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확인 사항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어떤 집이 좋은 집인지 잘 모름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시간 부족</a:t>
            </a:r>
            <a:endParaRPr lang="en-US" altLang="ko-KR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직장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학교 등의 이유로 매물을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직접 보러 갈 시간이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없음</a:t>
            </a:r>
            <a:endParaRPr lang="ko-KR" altLang="en-US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타지로의 이동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먼 거리의 매물을 구할 때 </a:t>
            </a:r>
            <a:r>
              <a:rPr lang="ko-KR" altLang="en-US" sz="1800" dirty="0" err="1" smtClean="0">
                <a:solidFill>
                  <a:schemeClr val="bg1"/>
                </a:solidFill>
                <a:latin typeface="+mn-ea"/>
              </a:rPr>
              <a:t>발품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팔기 어려움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허위매물</a:t>
            </a:r>
            <a:r>
              <a:rPr lang="en-US" altLang="ko-KR" sz="260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600" dirty="0">
                <a:solidFill>
                  <a:schemeClr val="bg1"/>
                </a:solidFill>
                <a:latin typeface="+mj-ea"/>
                <a:ea typeface="+mj-ea"/>
              </a:rPr>
              <a:t>과장 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광고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중개인에게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요구되는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</a:rPr>
              <a:t>모바일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 부동산 플랫폼의 비싼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광고비로 허위매물과 과장 광고 발생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>
                <a:solidFill>
                  <a:schemeClr val="bg1"/>
                </a:solidFill>
                <a:latin typeface="+mj-ea"/>
                <a:ea typeface="+mj-ea"/>
              </a:rPr>
              <a:t>상한가에 맞춰진 부동산 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중개수수료</a:t>
            </a:r>
            <a:endParaRPr lang="ko-KR" altLang="en-US" sz="2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11230" y="173782"/>
            <a:ext cx="5415477" cy="8496943"/>
          </a:xfrm>
        </p:spPr>
        <p:txBody>
          <a:bodyPr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부동산 전문가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공인중개사 자격증을 가진 전문가 임장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대행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매물 거래 시 확인해야 할 서류 및 내용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알림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임장 대행</a:t>
            </a:r>
            <a:endParaRPr lang="ko-KR" altLang="en-US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직접 오지 않고도 대행인을 통해 매물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정보 확인 가능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2600" dirty="0" err="1" smtClean="0">
                <a:solidFill>
                  <a:schemeClr val="bg1"/>
                </a:solidFill>
                <a:latin typeface="+mj-ea"/>
                <a:ea typeface="+mj-ea"/>
              </a:rPr>
              <a:t>역추천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 구조</a:t>
            </a:r>
            <a:r>
              <a:rPr lang="en-US" altLang="ko-KR" sz="260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객관적 정보제공</a:t>
            </a:r>
            <a:endParaRPr lang="ko-KR" altLang="en-US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광고를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위한 중개인의 매물 선제시가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아닌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고객 요청 시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   매물을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추천하는 구조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매물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거래와 수익 관계가 없는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      제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자인 전문가의 정보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제공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중개인은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수수료 없이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       플랫폼이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연결해주는 고객과 거래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가능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중개수수료 </a:t>
            </a:r>
            <a:r>
              <a:rPr lang="en-US" altLang="ko-KR" sz="2600" dirty="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원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고객에게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중개수수료를 받지 않아 고객 부담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제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984" y="1191"/>
            <a:ext cx="6092106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31" descr="스마트폰">
            <a:extLst>
              <a:ext uri="{FF2B5EF4-FFF2-40B4-BE49-F238E27FC236}">
                <a16:creationId xmlns:a16="http://schemas.microsoft.com/office/drawing/2014/main" xmlns="" id="{6321FDA1-8037-4939-8120-2EE9AD41EA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209448" y="2537531"/>
            <a:ext cx="1768904" cy="1768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5166" y="3079296"/>
            <a:ext cx="702436" cy="78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자취</a:t>
            </a:r>
            <a:endParaRPr lang="en-US" altLang="ko-KR" sz="3200" dirty="0" smtClean="0">
              <a:solidFill>
                <a:schemeClr val="accent2">
                  <a:lumMod val="75000"/>
                </a:schemeClr>
              </a:solidFill>
              <a:latin typeface="a시나리오" panose="02020600000000000000" pitchFamily="18" charset="-127"/>
              <a:ea typeface="a시나리오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방구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7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2105" y="1191"/>
            <a:ext cx="609520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01" y="-1191"/>
            <a:ext cx="6095206" cy="6858000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844" y="245789"/>
            <a:ext cx="5342330" cy="83529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부동산 지식 부족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err="1" smtClean="0">
                <a:solidFill>
                  <a:schemeClr val="bg1"/>
                </a:solidFill>
                <a:latin typeface="+mn-ea"/>
              </a:rPr>
              <a:t>계약시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확인 사항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어떤 집이 좋은 집인지 잘 모름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시간 부족</a:t>
            </a:r>
            <a:endParaRPr lang="en-US" altLang="ko-KR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직장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학교 등의 이유로 매물을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직접 보러 갈 시간이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없음</a:t>
            </a:r>
            <a:endParaRPr lang="ko-KR" altLang="en-US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타지로의 이동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먼 거리의 매물을 구할 때 </a:t>
            </a:r>
            <a:r>
              <a:rPr lang="ko-KR" altLang="en-US" sz="1800" dirty="0" err="1" smtClean="0">
                <a:solidFill>
                  <a:schemeClr val="bg1"/>
                </a:solidFill>
                <a:latin typeface="+mn-ea"/>
              </a:rPr>
              <a:t>발품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팔기 어려움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허위매물</a:t>
            </a:r>
            <a:r>
              <a:rPr lang="en-US" altLang="ko-KR" sz="260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600" dirty="0">
                <a:solidFill>
                  <a:schemeClr val="bg1"/>
                </a:solidFill>
                <a:latin typeface="+mj-ea"/>
                <a:ea typeface="+mj-ea"/>
              </a:rPr>
              <a:t>과장 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광고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중개인에게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요구되는 </a:t>
            </a:r>
            <a:r>
              <a:rPr lang="ko-KR" altLang="en-US" sz="1800" dirty="0" err="1">
                <a:solidFill>
                  <a:schemeClr val="bg1"/>
                </a:solidFill>
                <a:latin typeface="+mn-ea"/>
              </a:rPr>
              <a:t>모바일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 부동산 플랫폼의 비싼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광고비로 허위매물과 과장 광고 발생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600" dirty="0">
                <a:solidFill>
                  <a:schemeClr val="bg1"/>
                </a:solidFill>
                <a:latin typeface="+mj-ea"/>
                <a:ea typeface="+mj-ea"/>
              </a:rPr>
              <a:t>상한가에 맞춰진 부동산 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중개수수료</a:t>
            </a:r>
            <a:endParaRPr lang="ko-KR" altLang="en-US" sz="2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11230" y="173782"/>
            <a:ext cx="5415477" cy="8496943"/>
          </a:xfrm>
        </p:spPr>
        <p:txBody>
          <a:bodyPr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부동산 전문가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공인중개사 자격증을 가진 전문가 임장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대행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매물 거래 시 확인해야 할 서류 및 내용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알림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임장 대행</a:t>
            </a:r>
            <a:endParaRPr lang="ko-KR" altLang="en-US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직접 오지 않고도 대행인을 통해 매물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정보 확인 가능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2600" dirty="0" err="1" smtClean="0">
                <a:solidFill>
                  <a:schemeClr val="bg1"/>
                </a:solidFill>
                <a:latin typeface="+mj-ea"/>
                <a:ea typeface="+mj-ea"/>
              </a:rPr>
              <a:t>역추천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 구조</a:t>
            </a:r>
            <a:r>
              <a:rPr lang="en-US" altLang="ko-KR" sz="260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객관적 정보제공</a:t>
            </a:r>
            <a:endParaRPr lang="ko-KR" altLang="en-US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광고를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위한 중개인의 매물 선제시가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아닌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고객 요청 시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   매물을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추천하는 구조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매물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거래와 수익 관계가 없는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      제 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자인 전문가의 정보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제공</a:t>
            </a:r>
            <a:r>
              <a:rPr lang="en-US" altLang="ko-KR" sz="18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중개인은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수수료 없이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        플랫폼이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연결해주는 고객과 거래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가능</a:t>
            </a:r>
            <a:endParaRPr lang="en-US" altLang="ko-KR" sz="1800" dirty="0" smtClean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endParaRPr lang="ko-KR" altLang="en-US" sz="16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중개수수료 </a:t>
            </a:r>
            <a:r>
              <a:rPr lang="en-US" altLang="ko-KR" sz="2600" dirty="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ko-KR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원</a:t>
            </a:r>
            <a:endParaRPr lang="en-US" altLang="ko-KR" sz="2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고객에게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중개수수료를 받지 않아 고객 부담 </a:t>
            </a:r>
            <a:r>
              <a:rPr lang="ko-KR" altLang="en-US" sz="1800" dirty="0" smtClean="0">
                <a:solidFill>
                  <a:schemeClr val="bg1"/>
                </a:solidFill>
                <a:latin typeface="+mn-ea"/>
              </a:rPr>
              <a:t>제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" y="1191"/>
            <a:ext cx="6092106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31" descr="스마트폰">
            <a:extLst>
              <a:ext uri="{FF2B5EF4-FFF2-40B4-BE49-F238E27FC236}">
                <a16:creationId xmlns:a16="http://schemas.microsoft.com/office/drawing/2014/main" xmlns="" id="{6321FDA1-8037-4939-8120-2EE9AD41EA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209448" y="2537531"/>
            <a:ext cx="1768904" cy="1768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5166" y="3079296"/>
            <a:ext cx="702436" cy="78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자취</a:t>
            </a:r>
            <a:endParaRPr lang="en-US" altLang="ko-KR" sz="3200" dirty="0" smtClean="0">
              <a:solidFill>
                <a:schemeClr val="accent2">
                  <a:lumMod val="75000"/>
                </a:schemeClr>
              </a:solidFill>
              <a:latin typeface="a시나리오" panose="02020600000000000000" pitchFamily="18" charset="-127"/>
              <a:ea typeface="a시나리오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방구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1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정오각형 10"/>
          <p:cNvSpPr/>
          <p:nvPr/>
        </p:nvSpPr>
        <p:spPr>
          <a:xfrm flipV="1">
            <a:off x="-505524" y="4605974"/>
            <a:ext cx="1632178" cy="1559330"/>
          </a:xfrm>
          <a:prstGeom prst="pentagon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5159102" y="5661248"/>
            <a:ext cx="1632178" cy="1559330"/>
          </a:xfrm>
          <a:prstGeom prst="pentagon">
            <a:avLst/>
          </a:prstGeom>
          <a:solidFill>
            <a:schemeClr val="accent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오각형 5"/>
          <p:cNvSpPr/>
          <p:nvPr/>
        </p:nvSpPr>
        <p:spPr>
          <a:xfrm>
            <a:off x="531146" y="1400723"/>
            <a:ext cx="4233450" cy="4044501"/>
          </a:xfrm>
          <a:prstGeom prst="pentagon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2DB00C-699B-48AF-B37E-6666978B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685" y="620688"/>
            <a:ext cx="5630049" cy="1143000"/>
          </a:xfrm>
        </p:spPr>
        <p:txBody>
          <a:bodyPr/>
          <a:lstStyle/>
          <a:p>
            <a:r>
              <a:rPr lang="ko-KR" altLang="en-US" dirty="0" smtClean="0"/>
              <a:t>소비자 수요 조사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E4EB66-010C-4D85-BFFD-63A0C36BA880}"/>
              </a:ext>
            </a:extLst>
          </p:cNvPr>
          <p:cNvSpPr/>
          <p:nvPr/>
        </p:nvSpPr>
        <p:spPr>
          <a:xfrm>
            <a:off x="5454866" y="1916832"/>
            <a:ext cx="510483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3"/>
                </a:solidFill>
                <a:latin typeface="+mj-lt"/>
              </a:rPr>
              <a:t>Q.</a:t>
            </a:r>
          </a:p>
          <a:p>
            <a:pPr algn="ctr"/>
            <a:r>
              <a:rPr lang="en-US" altLang="ko-KR" sz="2600" dirty="0"/>
              <a:t>20</a:t>
            </a:r>
            <a:r>
              <a:rPr lang="ko-KR" altLang="en-US" sz="2600" dirty="0"/>
              <a:t>세 이상 성인 남녀 </a:t>
            </a:r>
            <a:r>
              <a:rPr lang="en-US" altLang="ko-KR" sz="2600" dirty="0"/>
              <a:t>170</a:t>
            </a:r>
            <a:r>
              <a:rPr lang="ko-KR" altLang="en-US" sz="2600" dirty="0"/>
              <a:t>명</a:t>
            </a:r>
            <a:endParaRPr lang="en-US" altLang="ko-KR" sz="2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4400" dirty="0">
                <a:solidFill>
                  <a:schemeClr val="accent5">
                    <a:lumMod val="75000"/>
                    <a:lumOff val="25000"/>
                  </a:schemeClr>
                </a:solidFill>
                <a:latin typeface="+mj-lt"/>
              </a:rPr>
              <a:t>A.</a:t>
            </a:r>
          </a:p>
          <a:p>
            <a:pPr algn="ctr"/>
            <a:r>
              <a:rPr lang="ko-KR" altLang="en-US" sz="2600" dirty="0"/>
              <a:t>서비스를 이용할 의향이 있음</a:t>
            </a:r>
            <a:endParaRPr lang="en-US" altLang="ko-KR" sz="2600" dirty="0"/>
          </a:p>
          <a:p>
            <a:pPr algn="ctr"/>
            <a:r>
              <a:rPr lang="en-US" altLang="ko-KR" sz="6600" dirty="0">
                <a:solidFill>
                  <a:schemeClr val="accent5">
                    <a:lumMod val="75000"/>
                    <a:lumOff val="25000"/>
                  </a:schemeClr>
                </a:solidFill>
                <a:latin typeface="+mj-lt"/>
              </a:rPr>
              <a:t>85.3%</a:t>
            </a:r>
          </a:p>
        </p:txBody>
      </p:sp>
      <p:pic>
        <p:nvPicPr>
          <p:cNvPr id="21" name="Picture 6" descr="Image result for smile person png 512">
            <a:extLst>
              <a:ext uri="{FF2B5EF4-FFF2-40B4-BE49-F238E27FC236}">
                <a16:creationId xmlns:a16="http://schemas.microsoft.com/office/drawing/2014/main" xmlns="" id="{8F172F9A-823F-447B-94D0-146BB71D9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2272091"/>
            <a:ext cx="2945724" cy="27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래픽 21" descr="무선 마이크">
            <a:extLst>
              <a:ext uri="{FF2B5EF4-FFF2-40B4-BE49-F238E27FC236}">
                <a16:creationId xmlns:a16="http://schemas.microsoft.com/office/drawing/2014/main" xmlns="" id="{D6A366D0-9864-4E68-BDE3-5A3347E80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93167" y="4077072"/>
            <a:ext cx="1313807" cy="1108625"/>
          </a:xfrm>
          <a:prstGeom prst="rect">
            <a:avLst/>
          </a:prstGeom>
        </p:spPr>
      </p:pic>
      <p:sp>
        <p:nvSpPr>
          <p:cNvPr id="7" name="정오각형 6"/>
          <p:cNvSpPr/>
          <p:nvPr/>
        </p:nvSpPr>
        <p:spPr>
          <a:xfrm flipV="1">
            <a:off x="4222998" y="4509120"/>
            <a:ext cx="1632178" cy="1559330"/>
          </a:xfrm>
          <a:prstGeom prst="pentagon">
            <a:avLst/>
          </a:prstGeom>
          <a:solidFill>
            <a:schemeClr val="accent2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2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5951190" y="-963488"/>
            <a:ext cx="7296804" cy="5819855"/>
            <a:chOff x="-505524" y="1400723"/>
            <a:chExt cx="7296804" cy="5819855"/>
          </a:xfrm>
        </p:grpSpPr>
        <p:sp>
          <p:nvSpPr>
            <p:cNvPr id="6" name="정오각형 5"/>
            <p:cNvSpPr/>
            <p:nvPr/>
          </p:nvSpPr>
          <p:spPr>
            <a:xfrm flipV="1">
              <a:off x="-505524" y="4605974"/>
              <a:ext cx="1632178" cy="1559330"/>
            </a:xfrm>
            <a:prstGeom prst="pentagon">
              <a:avLst/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오각형 6"/>
            <p:cNvSpPr/>
            <p:nvPr/>
          </p:nvSpPr>
          <p:spPr>
            <a:xfrm>
              <a:off x="5159102" y="5661248"/>
              <a:ext cx="1632178" cy="1559330"/>
            </a:xfrm>
            <a:prstGeom prst="pentagon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정오각형 7"/>
            <p:cNvSpPr/>
            <p:nvPr/>
          </p:nvSpPr>
          <p:spPr>
            <a:xfrm>
              <a:off x="531146" y="1400723"/>
              <a:ext cx="4233450" cy="4044501"/>
            </a:xfrm>
            <a:prstGeom prst="pentagon">
              <a:avLst/>
            </a:prstGeom>
            <a:solidFill>
              <a:schemeClr val="accent2">
                <a:alpha val="57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오각형 8"/>
            <p:cNvSpPr/>
            <p:nvPr/>
          </p:nvSpPr>
          <p:spPr>
            <a:xfrm flipV="1">
              <a:off x="4222998" y="4509120"/>
              <a:ext cx="1632178" cy="1559330"/>
            </a:xfrm>
            <a:prstGeom prst="pentagon">
              <a:avLst/>
            </a:prstGeom>
            <a:solidFill>
              <a:schemeClr val="accent2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802B42D-CC34-4F94-BDD9-185279518C23}"/>
              </a:ext>
            </a:extLst>
          </p:cNvPr>
          <p:cNvSpPr/>
          <p:nvPr/>
        </p:nvSpPr>
        <p:spPr>
          <a:xfrm>
            <a:off x="1054646" y="1764843"/>
            <a:ext cx="63525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3"/>
                </a:solidFill>
                <a:latin typeface="+mj-ea"/>
                <a:ea typeface="+mj-ea"/>
              </a:rPr>
              <a:t>Q.</a:t>
            </a:r>
            <a:r>
              <a:rPr lang="en-US" altLang="ko-KR" sz="3200" b="1" dirty="0">
                <a:solidFill>
                  <a:schemeClr val="accent3"/>
                </a:solidFill>
              </a:rPr>
              <a:t> </a:t>
            </a:r>
            <a:endParaRPr lang="en-US" altLang="ko-KR" sz="3200" b="1" dirty="0" smtClean="0">
              <a:solidFill>
                <a:schemeClr val="accent3"/>
              </a:solidFill>
            </a:endParaRPr>
          </a:p>
          <a:p>
            <a:pPr algn="ctr"/>
            <a:r>
              <a:rPr lang="ko-KR" altLang="en-US" sz="2600" dirty="0" smtClean="0"/>
              <a:t>현 </a:t>
            </a:r>
            <a:r>
              <a:rPr lang="ko-KR" altLang="en-US" sz="2600" dirty="0"/>
              <a:t>공인중개사 </a:t>
            </a:r>
            <a:r>
              <a:rPr lang="ko-KR" altLang="en-US" sz="2600" dirty="0" smtClean="0"/>
              <a:t>자문</a:t>
            </a:r>
            <a:endParaRPr lang="en-US" altLang="ko-KR" sz="2600" dirty="0"/>
          </a:p>
          <a:p>
            <a:pPr algn="ctr"/>
            <a:r>
              <a:rPr lang="en-US" altLang="ko-KR" sz="4400" dirty="0">
                <a:solidFill>
                  <a:schemeClr val="accent5">
                    <a:lumMod val="75000"/>
                    <a:lumOff val="25000"/>
                  </a:schemeClr>
                </a:solidFill>
                <a:latin typeface="+mj-lt"/>
              </a:rPr>
              <a:t>A. </a:t>
            </a:r>
          </a:p>
          <a:p>
            <a:pPr algn="ctr"/>
            <a:r>
              <a:rPr lang="ko-KR" altLang="en-US" sz="2600" dirty="0">
                <a:latin typeface="+mn-ea"/>
              </a:rPr>
              <a:t>원룸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오피스텔의 경우 전속계약이 거의 </a:t>
            </a:r>
            <a:r>
              <a:rPr lang="en-US" altLang="ko-KR" sz="2600" dirty="0">
                <a:latin typeface="+mn-ea"/>
              </a:rPr>
              <a:t>X</a:t>
            </a:r>
          </a:p>
          <a:p>
            <a:pPr algn="ctr"/>
            <a:r>
              <a:rPr lang="en-US" altLang="ko-KR" sz="2600" b="1" dirty="0" smtClean="0">
                <a:latin typeface="+mn-ea"/>
              </a:rPr>
              <a:t>→ </a:t>
            </a:r>
            <a:r>
              <a:rPr lang="ko-KR" altLang="en-US" sz="2600" dirty="0">
                <a:latin typeface="+mn-ea"/>
              </a:rPr>
              <a:t>임차인을 먼저 구해 소득을 얻는 것이 </a:t>
            </a:r>
            <a:r>
              <a:rPr lang="ko-KR" altLang="en-US" sz="2600" dirty="0" smtClean="0">
                <a:latin typeface="+mn-ea"/>
              </a:rPr>
              <a:t>핵심</a:t>
            </a:r>
            <a:endParaRPr lang="en-US" altLang="ko-KR" sz="2600" dirty="0">
              <a:latin typeface="+mn-ea"/>
            </a:endParaRPr>
          </a:p>
          <a:p>
            <a:pPr algn="ctr"/>
            <a:endParaRPr lang="en-US" altLang="ko-KR" sz="2600" dirty="0">
              <a:latin typeface="+mn-ea"/>
            </a:endParaRPr>
          </a:p>
          <a:p>
            <a:pPr algn="ctr"/>
            <a:r>
              <a:rPr lang="ko-KR" altLang="en-US" sz="2600" dirty="0">
                <a:latin typeface="+mn-ea"/>
              </a:rPr>
              <a:t>부동산의 주 수익 </a:t>
            </a:r>
            <a:r>
              <a:rPr lang="en-US" altLang="ko-KR" sz="2600" dirty="0">
                <a:latin typeface="+mn-ea"/>
              </a:rPr>
              <a:t>: </a:t>
            </a:r>
            <a:r>
              <a:rPr lang="ko-KR" altLang="en-US" sz="2600" dirty="0">
                <a:latin typeface="+mn-ea"/>
              </a:rPr>
              <a:t>큰 단위의 상가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아파트</a:t>
            </a:r>
            <a:endParaRPr lang="en-US" altLang="ko-KR" sz="2600" dirty="0">
              <a:latin typeface="+mn-ea"/>
            </a:endParaRPr>
          </a:p>
          <a:p>
            <a:pPr algn="ctr"/>
            <a:r>
              <a:rPr lang="en-US" altLang="ko-KR" sz="2600" b="1" dirty="0">
                <a:latin typeface="+mn-ea"/>
              </a:rPr>
              <a:t>→</a:t>
            </a:r>
            <a:r>
              <a:rPr lang="en-US" altLang="ko-KR" sz="2600" dirty="0">
                <a:latin typeface="+mn-ea"/>
              </a:rPr>
              <a:t>  </a:t>
            </a:r>
            <a:r>
              <a:rPr lang="ko-KR" altLang="en-US" sz="2600" dirty="0">
                <a:latin typeface="+mn-ea"/>
              </a:rPr>
              <a:t>원룸의 경우 광고비</a:t>
            </a:r>
            <a:r>
              <a:rPr lang="en-US" altLang="ko-KR" sz="2600" dirty="0">
                <a:latin typeface="+mn-ea"/>
              </a:rPr>
              <a:t> </a:t>
            </a:r>
            <a:r>
              <a:rPr lang="ko-KR" altLang="en-US" sz="2600" dirty="0">
                <a:latin typeface="+mn-ea"/>
              </a:rPr>
              <a:t>없이 고객을 연결 받아 </a:t>
            </a:r>
            <a:endParaRPr lang="en-US" altLang="ko-KR" sz="2600" dirty="0">
              <a:latin typeface="+mn-ea"/>
            </a:endParaRPr>
          </a:p>
          <a:p>
            <a:pPr algn="ctr"/>
            <a:r>
              <a:rPr lang="ko-KR" altLang="en-US" sz="2600" dirty="0">
                <a:latin typeface="+mn-ea"/>
              </a:rPr>
              <a:t>빠른 고객 유치로</a:t>
            </a:r>
            <a:r>
              <a:rPr lang="en-US" altLang="ko-KR" sz="2600" dirty="0">
                <a:latin typeface="+mn-ea"/>
              </a:rPr>
              <a:t> </a:t>
            </a:r>
            <a:r>
              <a:rPr lang="ko-KR" altLang="en-US" sz="2600" dirty="0">
                <a:latin typeface="+mn-ea"/>
              </a:rPr>
              <a:t>거래량을 확보하는 것이 </a:t>
            </a:r>
            <a:r>
              <a:rPr lang="ko-KR" altLang="en-US" sz="2600" dirty="0" smtClean="0">
                <a:latin typeface="+mn-ea"/>
              </a:rPr>
              <a:t>유리</a:t>
            </a:r>
            <a:endParaRPr lang="en-US" altLang="ko-KR" sz="2600" dirty="0">
              <a:latin typeface="+mn-ea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7F851047-80BE-4C2F-822C-336BF2580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4333" r="75667"/>
                    </a14:imgEffect>
                  </a14:imgLayer>
                </a14:imgProps>
              </a:ext>
            </a:extLst>
          </a:blip>
          <a:srcRect l="23594" r="23720"/>
          <a:stretch/>
        </p:blipFill>
        <p:spPr>
          <a:xfrm>
            <a:off x="9218372" y="1158150"/>
            <a:ext cx="2493842" cy="2060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2DB00C-699B-48AF-B37E-6666978B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69" y="692696"/>
            <a:ext cx="5630049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부동산 협력 의향</a:t>
            </a:r>
            <a:endParaRPr lang="ko-KR" altLang="en-US" dirty="0"/>
          </a:p>
        </p:txBody>
      </p:sp>
      <p:sp>
        <p:nvSpPr>
          <p:cNvPr id="11" name="Freeform 14"/>
          <p:cNvSpPr>
            <a:spLocks noEditPoints="1"/>
          </p:cNvSpPr>
          <p:nvPr/>
        </p:nvSpPr>
        <p:spPr bwMode="auto">
          <a:xfrm>
            <a:off x="8543478" y="2132856"/>
            <a:ext cx="1554328" cy="4513423"/>
          </a:xfrm>
          <a:custGeom>
            <a:avLst/>
            <a:gdLst>
              <a:gd name="T0" fmla="*/ 72 w 1424"/>
              <a:gd name="T1" fmla="*/ 4028 h 4141"/>
              <a:gd name="T2" fmla="*/ 258 w 1424"/>
              <a:gd name="T3" fmla="*/ 3865 h 4141"/>
              <a:gd name="T4" fmla="*/ 319 w 1424"/>
              <a:gd name="T5" fmla="*/ 3419 h 4141"/>
              <a:gd name="T6" fmla="*/ 282 w 1424"/>
              <a:gd name="T7" fmla="*/ 2074 h 4141"/>
              <a:gd name="T8" fmla="*/ 244 w 1424"/>
              <a:gd name="T9" fmla="*/ 1877 h 4141"/>
              <a:gd name="T10" fmla="*/ 265 w 1424"/>
              <a:gd name="T11" fmla="*/ 1602 h 4141"/>
              <a:gd name="T12" fmla="*/ 276 w 1424"/>
              <a:gd name="T13" fmla="*/ 1365 h 4141"/>
              <a:gd name="T14" fmla="*/ 281 w 1424"/>
              <a:gd name="T15" fmla="*/ 1025 h 4141"/>
              <a:gd name="T16" fmla="*/ 565 w 1424"/>
              <a:gd name="T17" fmla="*/ 635 h 4141"/>
              <a:gd name="T18" fmla="*/ 591 w 1424"/>
              <a:gd name="T19" fmla="*/ 502 h 4141"/>
              <a:gd name="T20" fmla="*/ 528 w 1424"/>
              <a:gd name="T21" fmla="*/ 237 h 4141"/>
              <a:gd name="T22" fmla="*/ 591 w 1424"/>
              <a:gd name="T23" fmla="*/ 41 h 4141"/>
              <a:gd name="T24" fmla="*/ 925 w 1424"/>
              <a:gd name="T25" fmla="*/ 166 h 4141"/>
              <a:gd name="T26" fmla="*/ 945 w 1424"/>
              <a:gd name="T27" fmla="*/ 293 h 4141"/>
              <a:gd name="T28" fmla="*/ 879 w 1424"/>
              <a:gd name="T29" fmla="*/ 499 h 4141"/>
              <a:gd name="T30" fmla="*/ 783 w 1424"/>
              <a:gd name="T31" fmla="*/ 743 h 4141"/>
              <a:gd name="T32" fmla="*/ 681 w 1424"/>
              <a:gd name="T33" fmla="*/ 1520 h 4141"/>
              <a:gd name="T34" fmla="*/ 846 w 1424"/>
              <a:gd name="T35" fmla="*/ 1818 h 4141"/>
              <a:gd name="T36" fmla="*/ 814 w 1424"/>
              <a:gd name="T37" fmla="*/ 1801 h 4141"/>
              <a:gd name="T38" fmla="*/ 877 w 1424"/>
              <a:gd name="T39" fmla="*/ 1713 h 4141"/>
              <a:gd name="T40" fmla="*/ 857 w 1424"/>
              <a:gd name="T41" fmla="*/ 1677 h 4141"/>
              <a:gd name="T42" fmla="*/ 790 w 1424"/>
              <a:gd name="T43" fmla="*/ 1546 h 4141"/>
              <a:gd name="T44" fmla="*/ 803 w 1424"/>
              <a:gd name="T45" fmla="*/ 1262 h 4141"/>
              <a:gd name="T46" fmla="*/ 914 w 1424"/>
              <a:gd name="T47" fmla="*/ 551 h 4141"/>
              <a:gd name="T48" fmla="*/ 1196 w 1424"/>
              <a:gd name="T49" fmla="*/ 673 h 4141"/>
              <a:gd name="T50" fmla="*/ 1331 w 1424"/>
              <a:gd name="T51" fmla="*/ 793 h 4141"/>
              <a:gd name="T52" fmla="*/ 1396 w 1424"/>
              <a:gd name="T53" fmla="*/ 1236 h 4141"/>
              <a:gd name="T54" fmla="*/ 1402 w 1424"/>
              <a:gd name="T55" fmla="*/ 1515 h 4141"/>
              <a:gd name="T56" fmla="*/ 1320 w 1424"/>
              <a:gd name="T57" fmla="*/ 1815 h 4141"/>
              <a:gd name="T58" fmla="*/ 1413 w 1424"/>
              <a:gd name="T59" fmla="*/ 2174 h 4141"/>
              <a:gd name="T60" fmla="*/ 1254 w 1424"/>
              <a:gd name="T61" fmla="*/ 2265 h 4141"/>
              <a:gd name="T62" fmla="*/ 1159 w 1424"/>
              <a:gd name="T63" fmla="*/ 2453 h 4141"/>
              <a:gd name="T64" fmla="*/ 1191 w 1424"/>
              <a:gd name="T65" fmla="*/ 2997 h 4141"/>
              <a:gd name="T66" fmla="*/ 1172 w 1424"/>
              <a:gd name="T67" fmla="*/ 3793 h 4141"/>
              <a:gd name="T68" fmla="*/ 1146 w 1424"/>
              <a:gd name="T69" fmla="*/ 3902 h 4141"/>
              <a:gd name="T70" fmla="*/ 1140 w 1424"/>
              <a:gd name="T71" fmla="*/ 4048 h 4141"/>
              <a:gd name="T72" fmla="*/ 899 w 1424"/>
              <a:gd name="T73" fmla="*/ 4039 h 4141"/>
              <a:gd name="T74" fmla="*/ 872 w 1424"/>
              <a:gd name="T75" fmla="*/ 3791 h 4141"/>
              <a:gd name="T76" fmla="*/ 898 w 1424"/>
              <a:gd name="T77" fmla="*/ 3604 h 4141"/>
              <a:gd name="T78" fmla="*/ 823 w 1424"/>
              <a:gd name="T79" fmla="*/ 2624 h 4141"/>
              <a:gd name="T80" fmla="*/ 724 w 1424"/>
              <a:gd name="T81" fmla="*/ 2617 h 4141"/>
              <a:gd name="T82" fmla="*/ 660 w 1424"/>
              <a:gd name="T83" fmla="*/ 2986 h 4141"/>
              <a:gd name="T84" fmla="*/ 660 w 1424"/>
              <a:gd name="T85" fmla="*/ 3645 h 4141"/>
              <a:gd name="T86" fmla="*/ 632 w 1424"/>
              <a:gd name="T87" fmla="*/ 3804 h 4141"/>
              <a:gd name="T88" fmla="*/ 528 w 1424"/>
              <a:gd name="T89" fmla="*/ 3983 h 4141"/>
              <a:gd name="T90" fmla="*/ 473 w 1424"/>
              <a:gd name="T91" fmla="*/ 3973 h 4141"/>
              <a:gd name="T92" fmla="*/ 495 w 1424"/>
              <a:gd name="T93" fmla="*/ 1668 h 4141"/>
              <a:gd name="T94" fmla="*/ 545 w 1424"/>
              <a:gd name="T95" fmla="*/ 1100 h 4141"/>
              <a:gd name="T96" fmla="*/ 612 w 1424"/>
              <a:gd name="T97" fmla="*/ 800 h 4141"/>
              <a:gd name="T98" fmla="*/ 686 w 1424"/>
              <a:gd name="T99" fmla="*/ 704 h 4141"/>
              <a:gd name="T100" fmla="*/ 526 w 1424"/>
              <a:gd name="T101" fmla="*/ 895 h 4141"/>
              <a:gd name="T102" fmla="*/ 437 w 1424"/>
              <a:gd name="T103" fmla="*/ 1643 h 4141"/>
              <a:gd name="T104" fmla="*/ 408 w 1424"/>
              <a:gd name="T105" fmla="*/ 1774 h 4141"/>
              <a:gd name="T106" fmla="*/ 397 w 1424"/>
              <a:gd name="T107" fmla="*/ 1789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24" h="4141">
                <a:moveTo>
                  <a:pt x="473" y="3973"/>
                </a:moveTo>
                <a:cubicBezTo>
                  <a:pt x="401" y="3989"/>
                  <a:pt x="330" y="4007"/>
                  <a:pt x="259" y="4021"/>
                </a:cubicBezTo>
                <a:cubicBezTo>
                  <a:pt x="197" y="4034"/>
                  <a:pt x="135" y="4041"/>
                  <a:pt x="72" y="4028"/>
                </a:cubicBezTo>
                <a:cubicBezTo>
                  <a:pt x="48" y="4022"/>
                  <a:pt x="24" y="4010"/>
                  <a:pt x="3" y="4003"/>
                </a:cubicBezTo>
                <a:cubicBezTo>
                  <a:pt x="0" y="3975"/>
                  <a:pt x="12" y="3968"/>
                  <a:pt x="32" y="3964"/>
                </a:cubicBezTo>
                <a:cubicBezTo>
                  <a:pt x="114" y="3948"/>
                  <a:pt x="192" y="3919"/>
                  <a:pt x="258" y="3865"/>
                </a:cubicBezTo>
                <a:cubicBezTo>
                  <a:pt x="292" y="3838"/>
                  <a:pt x="320" y="3807"/>
                  <a:pt x="343" y="3770"/>
                </a:cubicBezTo>
                <a:cubicBezTo>
                  <a:pt x="307" y="3755"/>
                  <a:pt x="308" y="3724"/>
                  <a:pt x="309" y="3694"/>
                </a:cubicBezTo>
                <a:cubicBezTo>
                  <a:pt x="311" y="3603"/>
                  <a:pt x="311" y="3510"/>
                  <a:pt x="319" y="3419"/>
                </a:cubicBezTo>
                <a:cubicBezTo>
                  <a:pt x="336" y="3226"/>
                  <a:pt x="339" y="3034"/>
                  <a:pt x="318" y="2840"/>
                </a:cubicBezTo>
                <a:cubicBezTo>
                  <a:pt x="295" y="2628"/>
                  <a:pt x="273" y="2416"/>
                  <a:pt x="276" y="2202"/>
                </a:cubicBezTo>
                <a:cubicBezTo>
                  <a:pt x="277" y="2160"/>
                  <a:pt x="279" y="2117"/>
                  <a:pt x="282" y="2074"/>
                </a:cubicBezTo>
                <a:cubicBezTo>
                  <a:pt x="283" y="2061"/>
                  <a:pt x="280" y="2052"/>
                  <a:pt x="267" y="2048"/>
                </a:cubicBezTo>
                <a:cubicBezTo>
                  <a:pt x="256" y="2045"/>
                  <a:pt x="251" y="2038"/>
                  <a:pt x="251" y="2027"/>
                </a:cubicBezTo>
                <a:cubicBezTo>
                  <a:pt x="248" y="1977"/>
                  <a:pt x="245" y="1927"/>
                  <a:pt x="244" y="1877"/>
                </a:cubicBezTo>
                <a:cubicBezTo>
                  <a:pt x="241" y="1803"/>
                  <a:pt x="239" y="1729"/>
                  <a:pt x="239" y="1656"/>
                </a:cubicBezTo>
                <a:cubicBezTo>
                  <a:pt x="239" y="1646"/>
                  <a:pt x="247" y="1634"/>
                  <a:pt x="255" y="1627"/>
                </a:cubicBezTo>
                <a:cubicBezTo>
                  <a:pt x="263" y="1619"/>
                  <a:pt x="266" y="1613"/>
                  <a:pt x="265" y="1602"/>
                </a:cubicBezTo>
                <a:cubicBezTo>
                  <a:pt x="263" y="1569"/>
                  <a:pt x="266" y="1537"/>
                  <a:pt x="265" y="1504"/>
                </a:cubicBezTo>
                <a:cubicBezTo>
                  <a:pt x="265" y="1480"/>
                  <a:pt x="265" y="1455"/>
                  <a:pt x="260" y="1431"/>
                </a:cubicBezTo>
                <a:cubicBezTo>
                  <a:pt x="254" y="1405"/>
                  <a:pt x="256" y="1384"/>
                  <a:pt x="276" y="1365"/>
                </a:cubicBezTo>
                <a:cubicBezTo>
                  <a:pt x="293" y="1350"/>
                  <a:pt x="296" y="1331"/>
                  <a:pt x="294" y="1311"/>
                </a:cubicBezTo>
                <a:cubicBezTo>
                  <a:pt x="288" y="1258"/>
                  <a:pt x="279" y="1206"/>
                  <a:pt x="276" y="1154"/>
                </a:cubicBezTo>
                <a:cubicBezTo>
                  <a:pt x="274" y="1111"/>
                  <a:pt x="277" y="1067"/>
                  <a:pt x="281" y="1025"/>
                </a:cubicBezTo>
                <a:cubicBezTo>
                  <a:pt x="290" y="951"/>
                  <a:pt x="300" y="877"/>
                  <a:pt x="312" y="803"/>
                </a:cubicBezTo>
                <a:cubicBezTo>
                  <a:pt x="321" y="745"/>
                  <a:pt x="352" y="704"/>
                  <a:pt x="412" y="686"/>
                </a:cubicBezTo>
                <a:cubicBezTo>
                  <a:pt x="463" y="671"/>
                  <a:pt x="513" y="651"/>
                  <a:pt x="565" y="635"/>
                </a:cubicBezTo>
                <a:cubicBezTo>
                  <a:pt x="586" y="629"/>
                  <a:pt x="596" y="618"/>
                  <a:pt x="596" y="596"/>
                </a:cubicBezTo>
                <a:cubicBezTo>
                  <a:pt x="595" y="571"/>
                  <a:pt x="596" y="546"/>
                  <a:pt x="596" y="520"/>
                </a:cubicBezTo>
                <a:cubicBezTo>
                  <a:pt x="596" y="514"/>
                  <a:pt x="594" y="507"/>
                  <a:pt x="591" y="502"/>
                </a:cubicBezTo>
                <a:cubicBezTo>
                  <a:pt x="555" y="440"/>
                  <a:pt x="529" y="374"/>
                  <a:pt x="511" y="305"/>
                </a:cubicBezTo>
                <a:cubicBezTo>
                  <a:pt x="506" y="289"/>
                  <a:pt x="503" y="273"/>
                  <a:pt x="522" y="261"/>
                </a:cubicBezTo>
                <a:cubicBezTo>
                  <a:pt x="527" y="258"/>
                  <a:pt x="528" y="246"/>
                  <a:pt x="528" y="237"/>
                </a:cubicBezTo>
                <a:cubicBezTo>
                  <a:pt x="530" y="207"/>
                  <a:pt x="528" y="176"/>
                  <a:pt x="532" y="146"/>
                </a:cubicBezTo>
                <a:cubicBezTo>
                  <a:pt x="536" y="110"/>
                  <a:pt x="557" y="81"/>
                  <a:pt x="577" y="52"/>
                </a:cubicBezTo>
                <a:cubicBezTo>
                  <a:pt x="580" y="47"/>
                  <a:pt x="586" y="43"/>
                  <a:pt x="591" y="41"/>
                </a:cubicBezTo>
                <a:cubicBezTo>
                  <a:pt x="636" y="27"/>
                  <a:pt x="678" y="0"/>
                  <a:pt x="729" y="4"/>
                </a:cubicBezTo>
                <a:cubicBezTo>
                  <a:pt x="785" y="7"/>
                  <a:pt x="834" y="24"/>
                  <a:pt x="877" y="61"/>
                </a:cubicBezTo>
                <a:cubicBezTo>
                  <a:pt x="909" y="88"/>
                  <a:pt x="927" y="122"/>
                  <a:pt x="925" y="166"/>
                </a:cubicBezTo>
                <a:cubicBezTo>
                  <a:pt x="923" y="204"/>
                  <a:pt x="924" y="242"/>
                  <a:pt x="924" y="277"/>
                </a:cubicBezTo>
                <a:cubicBezTo>
                  <a:pt x="927" y="276"/>
                  <a:pt x="934" y="275"/>
                  <a:pt x="941" y="273"/>
                </a:cubicBezTo>
                <a:cubicBezTo>
                  <a:pt x="942" y="280"/>
                  <a:pt x="946" y="287"/>
                  <a:pt x="945" y="293"/>
                </a:cubicBezTo>
                <a:cubicBezTo>
                  <a:pt x="936" y="327"/>
                  <a:pt x="928" y="361"/>
                  <a:pt x="916" y="395"/>
                </a:cubicBezTo>
                <a:cubicBezTo>
                  <a:pt x="914" y="402"/>
                  <a:pt x="898" y="404"/>
                  <a:pt x="886" y="410"/>
                </a:cubicBezTo>
                <a:cubicBezTo>
                  <a:pt x="884" y="437"/>
                  <a:pt x="884" y="468"/>
                  <a:pt x="879" y="499"/>
                </a:cubicBezTo>
                <a:cubicBezTo>
                  <a:pt x="877" y="513"/>
                  <a:pt x="876" y="523"/>
                  <a:pt x="892" y="530"/>
                </a:cubicBezTo>
                <a:cubicBezTo>
                  <a:pt x="828" y="587"/>
                  <a:pt x="765" y="643"/>
                  <a:pt x="703" y="699"/>
                </a:cubicBezTo>
                <a:cubicBezTo>
                  <a:pt x="729" y="713"/>
                  <a:pt x="753" y="726"/>
                  <a:pt x="783" y="743"/>
                </a:cubicBezTo>
                <a:cubicBezTo>
                  <a:pt x="759" y="765"/>
                  <a:pt x="740" y="784"/>
                  <a:pt x="720" y="802"/>
                </a:cubicBezTo>
                <a:cubicBezTo>
                  <a:pt x="707" y="812"/>
                  <a:pt x="703" y="823"/>
                  <a:pt x="703" y="839"/>
                </a:cubicBezTo>
                <a:cubicBezTo>
                  <a:pt x="708" y="1067"/>
                  <a:pt x="697" y="1294"/>
                  <a:pt x="681" y="1520"/>
                </a:cubicBezTo>
                <a:cubicBezTo>
                  <a:pt x="673" y="1631"/>
                  <a:pt x="666" y="1741"/>
                  <a:pt x="658" y="1851"/>
                </a:cubicBezTo>
                <a:cubicBezTo>
                  <a:pt x="658" y="1853"/>
                  <a:pt x="658" y="1855"/>
                  <a:pt x="659" y="1862"/>
                </a:cubicBezTo>
                <a:cubicBezTo>
                  <a:pt x="722" y="1847"/>
                  <a:pt x="784" y="1832"/>
                  <a:pt x="846" y="1818"/>
                </a:cubicBezTo>
                <a:cubicBezTo>
                  <a:pt x="846" y="1816"/>
                  <a:pt x="846" y="1815"/>
                  <a:pt x="846" y="1813"/>
                </a:cubicBezTo>
                <a:cubicBezTo>
                  <a:pt x="835" y="1810"/>
                  <a:pt x="823" y="1808"/>
                  <a:pt x="812" y="1805"/>
                </a:cubicBezTo>
                <a:cubicBezTo>
                  <a:pt x="813" y="1803"/>
                  <a:pt x="813" y="1802"/>
                  <a:pt x="814" y="1801"/>
                </a:cubicBezTo>
                <a:cubicBezTo>
                  <a:pt x="834" y="1802"/>
                  <a:pt x="855" y="1808"/>
                  <a:pt x="874" y="1803"/>
                </a:cubicBezTo>
                <a:cubicBezTo>
                  <a:pt x="934" y="1790"/>
                  <a:pt x="928" y="1781"/>
                  <a:pt x="900" y="1742"/>
                </a:cubicBezTo>
                <a:cubicBezTo>
                  <a:pt x="893" y="1732"/>
                  <a:pt x="887" y="1716"/>
                  <a:pt x="877" y="1713"/>
                </a:cubicBezTo>
                <a:cubicBezTo>
                  <a:pt x="868" y="1710"/>
                  <a:pt x="854" y="1720"/>
                  <a:pt x="840" y="1722"/>
                </a:cubicBezTo>
                <a:cubicBezTo>
                  <a:pt x="843" y="1718"/>
                  <a:pt x="845" y="1712"/>
                  <a:pt x="850" y="1710"/>
                </a:cubicBezTo>
                <a:cubicBezTo>
                  <a:pt x="866" y="1702"/>
                  <a:pt x="865" y="1691"/>
                  <a:pt x="857" y="1677"/>
                </a:cubicBezTo>
                <a:cubicBezTo>
                  <a:pt x="847" y="1661"/>
                  <a:pt x="837" y="1645"/>
                  <a:pt x="830" y="1628"/>
                </a:cubicBezTo>
                <a:cubicBezTo>
                  <a:pt x="818" y="1601"/>
                  <a:pt x="809" y="1573"/>
                  <a:pt x="797" y="1544"/>
                </a:cubicBezTo>
                <a:cubicBezTo>
                  <a:pt x="796" y="1544"/>
                  <a:pt x="791" y="1546"/>
                  <a:pt x="790" y="1546"/>
                </a:cubicBezTo>
                <a:cubicBezTo>
                  <a:pt x="786" y="1519"/>
                  <a:pt x="780" y="1491"/>
                  <a:pt x="778" y="1464"/>
                </a:cubicBezTo>
                <a:cubicBezTo>
                  <a:pt x="776" y="1444"/>
                  <a:pt x="773" y="1422"/>
                  <a:pt x="779" y="1403"/>
                </a:cubicBezTo>
                <a:cubicBezTo>
                  <a:pt x="794" y="1357"/>
                  <a:pt x="801" y="1310"/>
                  <a:pt x="803" y="1262"/>
                </a:cubicBezTo>
                <a:cubicBezTo>
                  <a:pt x="811" y="1053"/>
                  <a:pt x="850" y="850"/>
                  <a:pt x="900" y="648"/>
                </a:cubicBezTo>
                <a:cubicBezTo>
                  <a:pt x="904" y="632"/>
                  <a:pt x="906" y="616"/>
                  <a:pt x="908" y="600"/>
                </a:cubicBezTo>
                <a:cubicBezTo>
                  <a:pt x="911" y="585"/>
                  <a:pt x="912" y="569"/>
                  <a:pt x="914" y="551"/>
                </a:cubicBezTo>
                <a:cubicBezTo>
                  <a:pt x="933" y="567"/>
                  <a:pt x="951" y="584"/>
                  <a:pt x="970" y="599"/>
                </a:cubicBezTo>
                <a:cubicBezTo>
                  <a:pt x="976" y="605"/>
                  <a:pt x="985" y="612"/>
                  <a:pt x="993" y="613"/>
                </a:cubicBezTo>
                <a:cubicBezTo>
                  <a:pt x="1064" y="623"/>
                  <a:pt x="1129" y="651"/>
                  <a:pt x="1196" y="673"/>
                </a:cubicBezTo>
                <a:cubicBezTo>
                  <a:pt x="1219" y="681"/>
                  <a:pt x="1243" y="689"/>
                  <a:pt x="1267" y="694"/>
                </a:cubicBezTo>
                <a:cubicBezTo>
                  <a:pt x="1284" y="697"/>
                  <a:pt x="1297" y="706"/>
                  <a:pt x="1303" y="721"/>
                </a:cubicBezTo>
                <a:cubicBezTo>
                  <a:pt x="1314" y="744"/>
                  <a:pt x="1324" y="768"/>
                  <a:pt x="1331" y="793"/>
                </a:cubicBezTo>
                <a:cubicBezTo>
                  <a:pt x="1341" y="828"/>
                  <a:pt x="1353" y="861"/>
                  <a:pt x="1368" y="894"/>
                </a:cubicBezTo>
                <a:cubicBezTo>
                  <a:pt x="1383" y="926"/>
                  <a:pt x="1389" y="965"/>
                  <a:pt x="1391" y="1002"/>
                </a:cubicBezTo>
                <a:cubicBezTo>
                  <a:pt x="1395" y="1080"/>
                  <a:pt x="1392" y="1158"/>
                  <a:pt x="1396" y="1236"/>
                </a:cubicBezTo>
                <a:cubicBezTo>
                  <a:pt x="1399" y="1297"/>
                  <a:pt x="1407" y="1358"/>
                  <a:pt x="1414" y="1418"/>
                </a:cubicBezTo>
                <a:cubicBezTo>
                  <a:pt x="1417" y="1445"/>
                  <a:pt x="1416" y="1471"/>
                  <a:pt x="1405" y="1497"/>
                </a:cubicBezTo>
                <a:cubicBezTo>
                  <a:pt x="1402" y="1502"/>
                  <a:pt x="1402" y="1509"/>
                  <a:pt x="1402" y="1515"/>
                </a:cubicBezTo>
                <a:cubicBezTo>
                  <a:pt x="1404" y="1533"/>
                  <a:pt x="1406" y="1551"/>
                  <a:pt x="1408" y="1569"/>
                </a:cubicBezTo>
                <a:cubicBezTo>
                  <a:pt x="1414" y="1619"/>
                  <a:pt x="1402" y="1662"/>
                  <a:pt x="1365" y="1698"/>
                </a:cubicBezTo>
                <a:cubicBezTo>
                  <a:pt x="1332" y="1730"/>
                  <a:pt x="1328" y="1773"/>
                  <a:pt x="1320" y="1815"/>
                </a:cubicBezTo>
                <a:cubicBezTo>
                  <a:pt x="1316" y="1838"/>
                  <a:pt x="1309" y="1859"/>
                  <a:pt x="1304" y="1881"/>
                </a:cubicBezTo>
                <a:cubicBezTo>
                  <a:pt x="1302" y="1888"/>
                  <a:pt x="1302" y="1896"/>
                  <a:pt x="1304" y="1901"/>
                </a:cubicBezTo>
                <a:cubicBezTo>
                  <a:pt x="1340" y="1992"/>
                  <a:pt x="1377" y="2083"/>
                  <a:pt x="1413" y="2174"/>
                </a:cubicBezTo>
                <a:cubicBezTo>
                  <a:pt x="1424" y="2200"/>
                  <a:pt x="1414" y="2217"/>
                  <a:pt x="1387" y="2223"/>
                </a:cubicBezTo>
                <a:cubicBezTo>
                  <a:pt x="1383" y="2224"/>
                  <a:pt x="1380" y="2225"/>
                  <a:pt x="1377" y="2224"/>
                </a:cubicBezTo>
                <a:cubicBezTo>
                  <a:pt x="1331" y="2224"/>
                  <a:pt x="1291" y="2238"/>
                  <a:pt x="1254" y="2265"/>
                </a:cubicBezTo>
                <a:cubicBezTo>
                  <a:pt x="1222" y="2289"/>
                  <a:pt x="1198" y="2285"/>
                  <a:pt x="1167" y="2257"/>
                </a:cubicBezTo>
                <a:cubicBezTo>
                  <a:pt x="1166" y="2258"/>
                  <a:pt x="1164" y="2260"/>
                  <a:pt x="1164" y="2261"/>
                </a:cubicBezTo>
                <a:cubicBezTo>
                  <a:pt x="1162" y="2325"/>
                  <a:pt x="1163" y="2389"/>
                  <a:pt x="1159" y="2453"/>
                </a:cubicBezTo>
                <a:cubicBezTo>
                  <a:pt x="1156" y="2511"/>
                  <a:pt x="1158" y="2567"/>
                  <a:pt x="1172" y="2623"/>
                </a:cubicBezTo>
                <a:cubicBezTo>
                  <a:pt x="1184" y="2672"/>
                  <a:pt x="1186" y="2721"/>
                  <a:pt x="1181" y="2770"/>
                </a:cubicBezTo>
                <a:cubicBezTo>
                  <a:pt x="1173" y="2847"/>
                  <a:pt x="1184" y="2922"/>
                  <a:pt x="1191" y="2997"/>
                </a:cubicBezTo>
                <a:cubicBezTo>
                  <a:pt x="1200" y="3104"/>
                  <a:pt x="1204" y="3212"/>
                  <a:pt x="1206" y="3319"/>
                </a:cubicBezTo>
                <a:cubicBezTo>
                  <a:pt x="1209" y="3469"/>
                  <a:pt x="1201" y="3619"/>
                  <a:pt x="1165" y="3765"/>
                </a:cubicBezTo>
                <a:cubicBezTo>
                  <a:pt x="1163" y="3774"/>
                  <a:pt x="1168" y="3785"/>
                  <a:pt x="1172" y="3793"/>
                </a:cubicBezTo>
                <a:cubicBezTo>
                  <a:pt x="1176" y="3799"/>
                  <a:pt x="1184" y="3803"/>
                  <a:pt x="1190" y="3808"/>
                </a:cubicBezTo>
                <a:cubicBezTo>
                  <a:pt x="1213" y="3826"/>
                  <a:pt x="1215" y="3846"/>
                  <a:pt x="1194" y="3865"/>
                </a:cubicBezTo>
                <a:cubicBezTo>
                  <a:pt x="1179" y="3879"/>
                  <a:pt x="1162" y="3890"/>
                  <a:pt x="1146" y="3902"/>
                </a:cubicBezTo>
                <a:cubicBezTo>
                  <a:pt x="1135" y="3909"/>
                  <a:pt x="1132" y="3917"/>
                  <a:pt x="1134" y="3932"/>
                </a:cubicBezTo>
                <a:cubicBezTo>
                  <a:pt x="1137" y="3956"/>
                  <a:pt x="1135" y="3981"/>
                  <a:pt x="1136" y="4006"/>
                </a:cubicBezTo>
                <a:cubicBezTo>
                  <a:pt x="1137" y="4020"/>
                  <a:pt x="1140" y="4034"/>
                  <a:pt x="1140" y="4048"/>
                </a:cubicBezTo>
                <a:cubicBezTo>
                  <a:pt x="1140" y="4057"/>
                  <a:pt x="1138" y="4067"/>
                  <a:pt x="1133" y="4073"/>
                </a:cubicBezTo>
                <a:cubicBezTo>
                  <a:pt x="1097" y="4115"/>
                  <a:pt x="994" y="4141"/>
                  <a:pt x="942" y="4121"/>
                </a:cubicBezTo>
                <a:cubicBezTo>
                  <a:pt x="904" y="4107"/>
                  <a:pt x="888" y="4078"/>
                  <a:pt x="899" y="4039"/>
                </a:cubicBezTo>
                <a:cubicBezTo>
                  <a:pt x="911" y="3998"/>
                  <a:pt x="924" y="3958"/>
                  <a:pt x="923" y="3916"/>
                </a:cubicBezTo>
                <a:cubicBezTo>
                  <a:pt x="923" y="3901"/>
                  <a:pt x="920" y="3884"/>
                  <a:pt x="913" y="3871"/>
                </a:cubicBezTo>
                <a:cubicBezTo>
                  <a:pt x="901" y="3843"/>
                  <a:pt x="887" y="3817"/>
                  <a:pt x="872" y="3791"/>
                </a:cubicBezTo>
                <a:cubicBezTo>
                  <a:pt x="861" y="3772"/>
                  <a:pt x="865" y="3756"/>
                  <a:pt x="880" y="3743"/>
                </a:cubicBezTo>
                <a:cubicBezTo>
                  <a:pt x="898" y="3727"/>
                  <a:pt x="902" y="3708"/>
                  <a:pt x="901" y="3686"/>
                </a:cubicBezTo>
                <a:cubicBezTo>
                  <a:pt x="900" y="3659"/>
                  <a:pt x="900" y="3631"/>
                  <a:pt x="898" y="3604"/>
                </a:cubicBezTo>
                <a:cubicBezTo>
                  <a:pt x="894" y="3550"/>
                  <a:pt x="892" y="3495"/>
                  <a:pt x="920" y="3448"/>
                </a:cubicBezTo>
                <a:cubicBezTo>
                  <a:pt x="971" y="3362"/>
                  <a:pt x="974" y="3272"/>
                  <a:pt x="956" y="3177"/>
                </a:cubicBezTo>
                <a:cubicBezTo>
                  <a:pt x="919" y="2991"/>
                  <a:pt x="882" y="2805"/>
                  <a:pt x="823" y="2624"/>
                </a:cubicBezTo>
                <a:cubicBezTo>
                  <a:pt x="810" y="2583"/>
                  <a:pt x="791" y="2543"/>
                  <a:pt x="775" y="2502"/>
                </a:cubicBezTo>
                <a:cubicBezTo>
                  <a:pt x="772" y="2495"/>
                  <a:pt x="768" y="2488"/>
                  <a:pt x="763" y="2479"/>
                </a:cubicBezTo>
                <a:cubicBezTo>
                  <a:pt x="740" y="2524"/>
                  <a:pt x="731" y="2570"/>
                  <a:pt x="724" y="2617"/>
                </a:cubicBezTo>
                <a:cubicBezTo>
                  <a:pt x="713" y="2694"/>
                  <a:pt x="704" y="2772"/>
                  <a:pt x="692" y="2850"/>
                </a:cubicBezTo>
                <a:cubicBezTo>
                  <a:pt x="688" y="2874"/>
                  <a:pt x="681" y="2899"/>
                  <a:pt x="670" y="2920"/>
                </a:cubicBezTo>
                <a:cubicBezTo>
                  <a:pt x="659" y="2942"/>
                  <a:pt x="660" y="2963"/>
                  <a:pt x="660" y="2986"/>
                </a:cubicBezTo>
                <a:cubicBezTo>
                  <a:pt x="662" y="3097"/>
                  <a:pt x="666" y="3208"/>
                  <a:pt x="663" y="3319"/>
                </a:cubicBezTo>
                <a:cubicBezTo>
                  <a:pt x="661" y="3379"/>
                  <a:pt x="647" y="3438"/>
                  <a:pt x="639" y="3497"/>
                </a:cubicBezTo>
                <a:cubicBezTo>
                  <a:pt x="631" y="3548"/>
                  <a:pt x="634" y="3598"/>
                  <a:pt x="660" y="3645"/>
                </a:cubicBezTo>
                <a:cubicBezTo>
                  <a:pt x="661" y="3646"/>
                  <a:pt x="662" y="3648"/>
                  <a:pt x="663" y="3650"/>
                </a:cubicBezTo>
                <a:cubicBezTo>
                  <a:pt x="696" y="3729"/>
                  <a:pt x="688" y="3720"/>
                  <a:pt x="640" y="3773"/>
                </a:cubicBezTo>
                <a:cubicBezTo>
                  <a:pt x="631" y="3783"/>
                  <a:pt x="631" y="3791"/>
                  <a:pt x="632" y="3804"/>
                </a:cubicBezTo>
                <a:cubicBezTo>
                  <a:pt x="639" y="3853"/>
                  <a:pt x="643" y="3903"/>
                  <a:pt x="646" y="3952"/>
                </a:cubicBezTo>
                <a:cubicBezTo>
                  <a:pt x="647" y="3957"/>
                  <a:pt x="638" y="3966"/>
                  <a:pt x="632" y="3967"/>
                </a:cubicBezTo>
                <a:cubicBezTo>
                  <a:pt x="597" y="3974"/>
                  <a:pt x="563" y="3978"/>
                  <a:pt x="528" y="3983"/>
                </a:cubicBezTo>
                <a:cubicBezTo>
                  <a:pt x="518" y="3985"/>
                  <a:pt x="509" y="3985"/>
                  <a:pt x="500" y="3985"/>
                </a:cubicBezTo>
                <a:cubicBezTo>
                  <a:pt x="491" y="3984"/>
                  <a:pt x="482" y="3980"/>
                  <a:pt x="473" y="3978"/>
                </a:cubicBezTo>
                <a:cubicBezTo>
                  <a:pt x="473" y="3976"/>
                  <a:pt x="473" y="3975"/>
                  <a:pt x="473" y="3973"/>
                </a:cubicBezTo>
                <a:close/>
                <a:moveTo>
                  <a:pt x="494" y="1850"/>
                </a:moveTo>
                <a:cubicBezTo>
                  <a:pt x="494" y="1843"/>
                  <a:pt x="494" y="1840"/>
                  <a:pt x="494" y="1836"/>
                </a:cubicBezTo>
                <a:cubicBezTo>
                  <a:pt x="494" y="1780"/>
                  <a:pt x="493" y="1724"/>
                  <a:pt x="495" y="1668"/>
                </a:cubicBezTo>
                <a:cubicBezTo>
                  <a:pt x="499" y="1577"/>
                  <a:pt x="505" y="1486"/>
                  <a:pt x="510" y="1395"/>
                </a:cubicBezTo>
                <a:cubicBezTo>
                  <a:pt x="511" y="1381"/>
                  <a:pt x="512" y="1366"/>
                  <a:pt x="515" y="1351"/>
                </a:cubicBezTo>
                <a:cubicBezTo>
                  <a:pt x="531" y="1269"/>
                  <a:pt x="546" y="1186"/>
                  <a:pt x="545" y="1100"/>
                </a:cubicBezTo>
                <a:cubicBezTo>
                  <a:pt x="545" y="1079"/>
                  <a:pt x="550" y="1058"/>
                  <a:pt x="556" y="1038"/>
                </a:cubicBezTo>
                <a:cubicBezTo>
                  <a:pt x="571" y="985"/>
                  <a:pt x="588" y="934"/>
                  <a:pt x="605" y="882"/>
                </a:cubicBezTo>
                <a:cubicBezTo>
                  <a:pt x="614" y="855"/>
                  <a:pt x="621" y="828"/>
                  <a:pt x="612" y="800"/>
                </a:cubicBezTo>
                <a:cubicBezTo>
                  <a:pt x="611" y="798"/>
                  <a:pt x="610" y="797"/>
                  <a:pt x="609" y="795"/>
                </a:cubicBezTo>
                <a:cubicBezTo>
                  <a:pt x="603" y="800"/>
                  <a:pt x="599" y="803"/>
                  <a:pt x="591" y="808"/>
                </a:cubicBezTo>
                <a:cubicBezTo>
                  <a:pt x="589" y="740"/>
                  <a:pt x="631" y="715"/>
                  <a:pt x="686" y="704"/>
                </a:cubicBezTo>
                <a:cubicBezTo>
                  <a:pt x="653" y="677"/>
                  <a:pt x="623" y="651"/>
                  <a:pt x="595" y="627"/>
                </a:cubicBezTo>
                <a:cubicBezTo>
                  <a:pt x="592" y="649"/>
                  <a:pt x="592" y="676"/>
                  <a:pt x="585" y="701"/>
                </a:cubicBezTo>
                <a:cubicBezTo>
                  <a:pt x="567" y="766"/>
                  <a:pt x="548" y="831"/>
                  <a:pt x="526" y="895"/>
                </a:cubicBezTo>
                <a:cubicBezTo>
                  <a:pt x="493" y="987"/>
                  <a:pt x="476" y="1081"/>
                  <a:pt x="480" y="1179"/>
                </a:cubicBezTo>
                <a:cubicBezTo>
                  <a:pt x="484" y="1261"/>
                  <a:pt x="482" y="1343"/>
                  <a:pt x="479" y="1425"/>
                </a:cubicBezTo>
                <a:cubicBezTo>
                  <a:pt x="477" y="1499"/>
                  <a:pt x="465" y="1573"/>
                  <a:pt x="437" y="1643"/>
                </a:cubicBezTo>
                <a:cubicBezTo>
                  <a:pt x="428" y="1667"/>
                  <a:pt x="417" y="1690"/>
                  <a:pt x="427" y="1717"/>
                </a:cubicBezTo>
                <a:cubicBezTo>
                  <a:pt x="431" y="1728"/>
                  <a:pt x="427" y="1742"/>
                  <a:pt x="423" y="1754"/>
                </a:cubicBezTo>
                <a:cubicBezTo>
                  <a:pt x="421" y="1762"/>
                  <a:pt x="413" y="1768"/>
                  <a:pt x="408" y="1774"/>
                </a:cubicBezTo>
                <a:cubicBezTo>
                  <a:pt x="406" y="1773"/>
                  <a:pt x="404" y="1772"/>
                  <a:pt x="402" y="1771"/>
                </a:cubicBezTo>
                <a:cubicBezTo>
                  <a:pt x="405" y="1758"/>
                  <a:pt x="409" y="1744"/>
                  <a:pt x="413" y="1729"/>
                </a:cubicBezTo>
                <a:cubicBezTo>
                  <a:pt x="389" y="1748"/>
                  <a:pt x="383" y="1769"/>
                  <a:pt x="397" y="1789"/>
                </a:cubicBezTo>
                <a:cubicBezTo>
                  <a:pt x="420" y="1823"/>
                  <a:pt x="455" y="1838"/>
                  <a:pt x="494" y="18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직사각형 3"/>
          <p:cNvSpPr/>
          <p:nvPr/>
        </p:nvSpPr>
        <p:spPr>
          <a:xfrm>
            <a:off x="8759502" y="3475626"/>
            <a:ext cx="1468091" cy="16095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9500000">
            <a:off x="8192957" y="4996221"/>
            <a:ext cx="3746973" cy="137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160000">
            <a:off x="7770206" y="4265892"/>
            <a:ext cx="2559233" cy="137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3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정오각형 10"/>
          <p:cNvSpPr/>
          <p:nvPr/>
        </p:nvSpPr>
        <p:spPr>
          <a:xfrm flipV="1">
            <a:off x="-889570" y="4605974"/>
            <a:ext cx="1632178" cy="1559330"/>
          </a:xfrm>
          <a:prstGeom prst="pentagon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4775056" y="5661248"/>
            <a:ext cx="1632178" cy="1559330"/>
          </a:xfrm>
          <a:prstGeom prst="pentagon">
            <a:avLst/>
          </a:prstGeom>
          <a:solidFill>
            <a:schemeClr val="accent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오각형 5"/>
          <p:cNvSpPr/>
          <p:nvPr/>
        </p:nvSpPr>
        <p:spPr>
          <a:xfrm>
            <a:off x="147100" y="1400723"/>
            <a:ext cx="4233450" cy="4044501"/>
          </a:xfrm>
          <a:prstGeom prst="pentagon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2DB00C-699B-48AF-B37E-6666978B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134" y="548680"/>
            <a:ext cx="4652933" cy="1143000"/>
          </a:xfrm>
        </p:spPr>
        <p:txBody>
          <a:bodyPr/>
          <a:lstStyle/>
          <a:p>
            <a:r>
              <a:rPr lang="ko-KR" altLang="en-US" dirty="0" smtClean="0"/>
              <a:t>대행인 협력 의향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E4EB66-010C-4D85-BFFD-63A0C36BA880}"/>
              </a:ext>
            </a:extLst>
          </p:cNvPr>
          <p:cNvSpPr/>
          <p:nvPr/>
        </p:nvSpPr>
        <p:spPr>
          <a:xfrm>
            <a:off x="5375126" y="1628800"/>
            <a:ext cx="51048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3"/>
                </a:solidFill>
                <a:latin typeface="+mj-lt"/>
              </a:rPr>
              <a:t>Q.</a:t>
            </a:r>
          </a:p>
          <a:p>
            <a:pPr algn="ctr"/>
            <a:r>
              <a:rPr lang="ko-KR" altLang="en-US" sz="2600" dirty="0" smtClean="0"/>
              <a:t>설문 </a:t>
            </a:r>
            <a:r>
              <a:rPr lang="en-US" altLang="ko-KR" sz="2600" dirty="0" smtClean="0"/>
              <a:t>12, </a:t>
            </a:r>
            <a:r>
              <a:rPr lang="ko-KR" altLang="en-US" sz="2600" dirty="0" smtClean="0"/>
              <a:t>인터뷰 </a:t>
            </a:r>
            <a:r>
              <a:rPr lang="en-US" altLang="ko-KR" sz="2600" dirty="0" smtClean="0"/>
              <a:t>1</a:t>
            </a:r>
          </a:p>
          <a:p>
            <a:pPr algn="ctr"/>
            <a:r>
              <a:rPr lang="ko-KR" altLang="en-US" sz="2600" dirty="0" smtClean="0"/>
              <a:t>공인중개사 자격증 취득 </a:t>
            </a:r>
            <a:r>
              <a:rPr lang="ko-KR" altLang="en-US" sz="2600" dirty="0" err="1" smtClean="0"/>
              <a:t>비종사자</a:t>
            </a:r>
            <a:endParaRPr lang="en-US" altLang="ko-KR" sz="1600" dirty="0"/>
          </a:p>
          <a:p>
            <a:pPr algn="ctr"/>
            <a:r>
              <a:rPr lang="en-US" altLang="ko-KR" sz="4400" dirty="0">
                <a:solidFill>
                  <a:schemeClr val="accent5">
                    <a:lumMod val="75000"/>
                    <a:lumOff val="25000"/>
                  </a:schemeClr>
                </a:solidFill>
                <a:latin typeface="+mj-lt"/>
              </a:rPr>
              <a:t>A.</a:t>
            </a:r>
          </a:p>
          <a:p>
            <a:pPr algn="ctr"/>
            <a:r>
              <a:rPr lang="ko-KR" altLang="en-US" sz="2600" dirty="0" smtClean="0"/>
              <a:t>서비스에 협력할 </a:t>
            </a:r>
            <a:r>
              <a:rPr lang="ko-KR" altLang="en-US" sz="2600" dirty="0"/>
              <a:t>의향이 있음</a:t>
            </a:r>
            <a:endParaRPr lang="en-US" altLang="ko-KR" sz="2600" dirty="0"/>
          </a:p>
          <a:p>
            <a:pPr algn="ctr"/>
            <a:r>
              <a:rPr lang="en-US" altLang="ko-KR" sz="4400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+mj-lt"/>
              </a:rPr>
              <a:t>91.7% </a:t>
            </a:r>
            <a:r>
              <a:rPr lang="en-US" altLang="ko-KR" sz="1600" dirty="0" smtClean="0">
                <a:latin typeface="+mn-ea"/>
              </a:rPr>
              <a:t>(8.3%</a:t>
            </a:r>
            <a:r>
              <a:rPr lang="ko-KR" altLang="en-US" sz="1600" dirty="0" smtClean="0">
                <a:latin typeface="+mn-ea"/>
              </a:rPr>
              <a:t>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부동산 업무 관심</a:t>
            </a:r>
            <a:r>
              <a:rPr lang="en-US" altLang="ko-KR" sz="1600" dirty="0" smtClean="0">
                <a:latin typeface="+mn-ea"/>
              </a:rPr>
              <a:t>X)</a:t>
            </a:r>
          </a:p>
          <a:p>
            <a:pPr algn="ctr"/>
            <a:r>
              <a:rPr lang="ko-KR" altLang="en-US" sz="2600" dirty="0" smtClean="0">
                <a:latin typeface="+mn-ea"/>
              </a:rPr>
              <a:t>노후 대비 목적 → 자택 주변 </a:t>
            </a:r>
            <a:r>
              <a:rPr lang="ko-KR" altLang="en-US" sz="2600" dirty="0" err="1" smtClean="0">
                <a:latin typeface="+mn-ea"/>
              </a:rPr>
              <a:t>알바</a:t>
            </a:r>
            <a:endParaRPr lang="en-US" altLang="ko-KR" sz="2600" dirty="0" smtClean="0">
              <a:latin typeface="+mn-ea"/>
            </a:endParaRPr>
          </a:p>
          <a:p>
            <a:pPr algn="ctr"/>
            <a:r>
              <a:rPr lang="ko-KR" altLang="en-US" sz="2600" dirty="0" smtClean="0">
                <a:latin typeface="+mn-ea"/>
              </a:rPr>
              <a:t>실무 경험</a:t>
            </a:r>
            <a:r>
              <a:rPr lang="en-US" altLang="ko-KR" sz="2600" dirty="0" smtClean="0">
                <a:latin typeface="+mn-ea"/>
              </a:rPr>
              <a:t>,</a:t>
            </a:r>
            <a:r>
              <a:rPr lang="ko-KR" altLang="en-US" sz="2600" dirty="0" smtClean="0">
                <a:latin typeface="+mn-ea"/>
              </a:rPr>
              <a:t> 자율적인</a:t>
            </a:r>
            <a:r>
              <a:rPr lang="en-US" altLang="ko-KR" sz="2600" dirty="0" smtClean="0">
                <a:latin typeface="+mn-ea"/>
              </a:rPr>
              <a:t> </a:t>
            </a:r>
            <a:r>
              <a:rPr lang="ko-KR" altLang="en-US" sz="2600" dirty="0" smtClean="0">
                <a:latin typeface="+mn-ea"/>
              </a:rPr>
              <a:t>일정</a:t>
            </a:r>
            <a:endParaRPr lang="en-US" altLang="ko-KR" sz="2600" dirty="0" smtClean="0">
              <a:latin typeface="+mn-ea"/>
            </a:endParaRPr>
          </a:p>
        </p:txBody>
      </p:sp>
      <p:sp>
        <p:nvSpPr>
          <p:cNvPr id="7" name="정오각형 6"/>
          <p:cNvSpPr/>
          <p:nvPr/>
        </p:nvSpPr>
        <p:spPr>
          <a:xfrm flipV="1">
            <a:off x="3838952" y="4509120"/>
            <a:ext cx="1632178" cy="1559330"/>
          </a:xfrm>
          <a:prstGeom prst="pentagon">
            <a:avLst/>
          </a:prstGeom>
          <a:solidFill>
            <a:schemeClr val="accent2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Image result for smile person png 512">
            <a:extLst>
              <a:ext uri="{FF2B5EF4-FFF2-40B4-BE49-F238E27FC236}">
                <a16:creationId xmlns:a16="http://schemas.microsoft.com/office/drawing/2014/main" xmlns="" id="{21BDEE74-705A-4515-A4CE-9E466489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67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4" y="2321820"/>
            <a:ext cx="2935862" cy="271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래픽 21" descr="무선 마이크">
            <a:extLst>
              <a:ext uri="{FF2B5EF4-FFF2-40B4-BE49-F238E27FC236}">
                <a16:creationId xmlns:a16="http://schemas.microsoft.com/office/drawing/2014/main" xmlns="" id="{D6A366D0-9864-4E68-BDE3-5A3347E808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09121" y="4077072"/>
            <a:ext cx="1313807" cy="1108625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xmlns="" id="{F7EBFD26-213B-4839-ABD2-C5969EB9DC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10" y="980728"/>
            <a:ext cx="8150879" cy="82836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26854" y="432048"/>
            <a:ext cx="9263559" cy="64533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50F4D9-F6F1-4F1E-BEC7-3C1FB236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5554" y="3496291"/>
            <a:ext cx="4824536" cy="94082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1800" dirty="0" smtClean="0">
                <a:latin typeface="+mn-ea"/>
              </a:rPr>
              <a:t>20·30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인 가구의 </a:t>
            </a:r>
            <a:r>
              <a:rPr lang="ko-KR" altLang="en-US" sz="1800" dirty="0" smtClean="0">
                <a:latin typeface="+mn-ea"/>
              </a:rPr>
              <a:t>더 좋은 </a:t>
            </a:r>
            <a:endParaRPr lang="en-US" altLang="ko-KR" sz="1800" dirty="0" smtClean="0">
              <a:latin typeface="+mn-ea"/>
            </a:endParaRPr>
          </a:p>
          <a:p>
            <a:pPr marL="0" indent="0" algn="r">
              <a:buNone/>
            </a:pPr>
            <a:r>
              <a:rPr lang="ko-KR" altLang="en-US" sz="1800" dirty="0" smtClean="0">
                <a:latin typeface="+mn-ea"/>
              </a:rPr>
              <a:t>주거지 위한 이사 의향 </a:t>
            </a:r>
            <a:r>
              <a:rPr lang="en-US" altLang="ko-KR" sz="2400" dirty="0">
                <a:latin typeface="+mn-ea"/>
              </a:rPr>
              <a:t>60</a:t>
            </a:r>
            <a:r>
              <a:rPr lang="en-US" altLang="ko-KR" sz="2400" dirty="0" smtClean="0">
                <a:latin typeface="+mn-ea"/>
              </a:rPr>
              <a:t>%</a:t>
            </a:r>
            <a:r>
              <a:rPr lang="ko-KR" altLang="en-US" sz="2400" dirty="0" smtClean="0">
                <a:latin typeface="+mn-ea"/>
              </a:rPr>
              <a:t> 초과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97888F-0568-4D48-96EE-BB16FF6E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6971" y="260648"/>
            <a:ext cx="5630049" cy="1143000"/>
          </a:xfrm>
        </p:spPr>
        <p:txBody>
          <a:bodyPr/>
          <a:lstStyle/>
          <a:p>
            <a:r>
              <a:rPr lang="ko-KR" altLang="en-US" dirty="0"/>
              <a:t>향후 시장 전망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9050F4D9-F6F1-4F1E-BEC7-3C1FB23662F0}"/>
              </a:ext>
            </a:extLst>
          </p:cNvPr>
          <p:cNvSpPr txBox="1">
            <a:spLocks/>
          </p:cNvSpPr>
          <p:nvPr/>
        </p:nvSpPr>
        <p:spPr>
          <a:xfrm>
            <a:off x="833581" y="2420888"/>
            <a:ext cx="5837689" cy="796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/>
              <a:t>1</a:t>
            </a:r>
            <a:r>
              <a:rPr lang="ko-KR" altLang="en-US" sz="1800" dirty="0"/>
              <a:t>인 </a:t>
            </a:r>
            <a:r>
              <a:rPr lang="ko-KR" altLang="en-US" sz="1800" dirty="0" smtClean="0"/>
              <a:t>가구의 주거자금 중 평균 </a:t>
            </a:r>
            <a:r>
              <a:rPr lang="en-US" altLang="ko-KR" sz="1800" dirty="0"/>
              <a:t>20%</a:t>
            </a:r>
            <a:r>
              <a:rPr lang="ko-KR" altLang="en-US" sz="1800" dirty="0"/>
              <a:t> 금융 </a:t>
            </a:r>
            <a:r>
              <a:rPr lang="ko-KR" altLang="en-US" sz="1800" dirty="0" smtClean="0"/>
              <a:t>대출</a:t>
            </a:r>
            <a:endParaRPr lang="en-US" altLang="ko-KR" sz="1800" dirty="0" smtClean="0"/>
          </a:p>
          <a:p>
            <a:pPr marL="0" indent="0" algn="r">
              <a:buNone/>
            </a:pPr>
            <a:r>
              <a:rPr lang="ko-KR" altLang="en-US" sz="1800" dirty="0" err="1">
                <a:latin typeface="+mn-ea"/>
              </a:rPr>
              <a:t>모바일</a:t>
            </a:r>
            <a:r>
              <a:rPr lang="ko-KR" altLang="en-US" sz="1800" dirty="0">
                <a:latin typeface="+mn-ea"/>
              </a:rPr>
              <a:t> 부동산 플랫폼과 </a:t>
            </a:r>
            <a:r>
              <a:rPr lang="ko-KR" altLang="en-US" sz="2400" dirty="0">
                <a:latin typeface="+mn-ea"/>
              </a:rPr>
              <a:t>은행의 협력 </a:t>
            </a:r>
            <a:r>
              <a:rPr lang="ko-KR" altLang="en-US" sz="2400" dirty="0" smtClean="0">
                <a:latin typeface="+mn-ea"/>
              </a:rPr>
              <a:t>확대</a:t>
            </a:r>
            <a:endParaRPr lang="en-US" altLang="ko-KR" sz="2400" dirty="0">
              <a:latin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050F4D9-F6F1-4F1E-BEC7-3C1FB23662F0}"/>
              </a:ext>
            </a:extLst>
          </p:cNvPr>
          <p:cNvSpPr txBox="1">
            <a:spLocks/>
          </p:cNvSpPr>
          <p:nvPr/>
        </p:nvSpPr>
        <p:spPr>
          <a:xfrm>
            <a:off x="2998862" y="1412776"/>
            <a:ext cx="7063604" cy="87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800" dirty="0" err="1" smtClean="0">
                <a:latin typeface="+mn-ea"/>
              </a:rPr>
              <a:t>프롭테크</a:t>
            </a:r>
            <a:r>
              <a:rPr lang="ko-KR" altLang="en-US" sz="1800" dirty="0" smtClean="0">
                <a:latin typeface="+mn-ea"/>
              </a:rPr>
              <a:t> 산업활성화를 위한 국토교통부의 정보개방</a:t>
            </a:r>
            <a:endParaRPr lang="en-US" altLang="ko-KR" sz="1800" dirty="0" smtClean="0"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+mn-ea"/>
              </a:rPr>
              <a:t>5</a:t>
            </a:r>
            <a:r>
              <a:rPr lang="ko-KR" altLang="en-US" sz="1800" dirty="0" smtClean="0">
                <a:latin typeface="+mn-ea"/>
              </a:rPr>
              <a:t>년간 국내 </a:t>
            </a:r>
            <a:r>
              <a:rPr lang="en-US" altLang="ko-KR" sz="1800" dirty="0" smtClean="0">
                <a:latin typeface="+mn-ea"/>
              </a:rPr>
              <a:t>40</a:t>
            </a:r>
            <a:r>
              <a:rPr lang="ko-KR" altLang="en-US" sz="1800" dirty="0" smtClean="0">
                <a:latin typeface="+mn-ea"/>
              </a:rPr>
              <a:t>개 </a:t>
            </a:r>
            <a:r>
              <a:rPr lang="ko-KR" altLang="en-US" sz="1800" dirty="0" err="1" smtClean="0">
                <a:latin typeface="+mn-ea"/>
              </a:rPr>
              <a:t>프롭테크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 err="1" smtClean="0">
                <a:latin typeface="+mn-ea"/>
              </a:rPr>
              <a:t>스타트업에</a:t>
            </a:r>
            <a:r>
              <a:rPr lang="ko-KR" altLang="en-US" sz="1800" dirty="0" smtClean="0">
                <a:latin typeface="+mn-ea"/>
              </a:rPr>
              <a:t> 대한 누적투자금액 </a:t>
            </a:r>
            <a:r>
              <a:rPr lang="en-US" altLang="ko-KR" sz="2400" dirty="0" smtClean="0">
                <a:latin typeface="+mn-ea"/>
              </a:rPr>
              <a:t>1</a:t>
            </a:r>
            <a:r>
              <a:rPr lang="ko-KR" altLang="en-US" sz="2400" dirty="0" smtClean="0">
                <a:latin typeface="+mn-ea"/>
              </a:rPr>
              <a:t>조</a:t>
            </a:r>
            <a:r>
              <a:rPr lang="en-US" altLang="ko-KR" sz="2400" dirty="0" smtClean="0">
                <a:latin typeface="+mn-ea"/>
              </a:rPr>
              <a:t>44</a:t>
            </a:r>
            <a:r>
              <a:rPr lang="ko-KR" altLang="en-US" sz="2400" dirty="0" err="1" smtClean="0">
                <a:latin typeface="+mn-ea"/>
              </a:rPr>
              <a:t>억원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옐로우 오렌지 나일블루">
      <a:dk1>
        <a:sysClr val="windowText" lastClr="000000"/>
      </a:dk1>
      <a:lt1>
        <a:sysClr val="window" lastClr="FFFFFF"/>
      </a:lt1>
      <a:dk2>
        <a:srgbClr val="00161D"/>
      </a:dk2>
      <a:lt2>
        <a:srgbClr val="F1E5DB"/>
      </a:lt2>
      <a:accent1>
        <a:srgbClr val="FFFFFF"/>
      </a:accent1>
      <a:accent2>
        <a:srgbClr val="FED92E"/>
      </a:accent2>
      <a:accent3>
        <a:srgbClr val="FE6902"/>
      </a:accent3>
      <a:accent4>
        <a:srgbClr val="0C6471"/>
      </a:accent4>
      <a:accent5>
        <a:srgbClr val="002E3E"/>
      </a:accent5>
      <a:accent6>
        <a:srgbClr val="003A3F"/>
      </a:accent6>
      <a:hlink>
        <a:srgbClr val="CC00CC"/>
      </a:hlink>
      <a:folHlink>
        <a:srgbClr val="CC99FF"/>
      </a:folHlink>
    </a:clrScheme>
    <a:fontScheme name="나눔스퀘어 다시">
      <a:majorFont>
        <a:latin typeface="나눔스퀘어_ac ExtraBold"/>
        <a:ea typeface="나눔스퀘어_ac Extra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1627</Words>
  <Application>Microsoft Office PowerPoint</Application>
  <PresentationFormat>사용자 지정</PresentationFormat>
  <Paragraphs>346</Paragraphs>
  <Slides>24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자취방구 사업계획</vt:lpstr>
      <vt:lpstr>INDEX</vt:lpstr>
      <vt:lpstr>PowerPoint 프레젠테이션</vt:lpstr>
      <vt:lpstr>PowerPoint 프레젠테이션</vt:lpstr>
      <vt:lpstr>PowerPoint 프레젠테이션</vt:lpstr>
      <vt:lpstr>소비자 수요 조사</vt:lpstr>
      <vt:lpstr>부동산 협력 의향</vt:lpstr>
      <vt:lpstr>대행인 협력 의향</vt:lpstr>
      <vt:lpstr>향후 시장 전망</vt:lpstr>
      <vt:lpstr>PowerPoint 프레젠테이션</vt:lpstr>
      <vt:lpstr>4P</vt:lpstr>
      <vt:lpstr>PowerPoint 프레젠테이션</vt:lpstr>
      <vt:lpstr>PowerPoint 프레젠테이션</vt:lpstr>
      <vt:lpstr>PowerPoint 프레젠테이션</vt:lpstr>
      <vt:lpstr>PowerPoint 프레젠테이션</vt:lpstr>
      <vt:lpstr>대행인 관리</vt:lpstr>
      <vt:lpstr>PowerPoint 프레젠테이션</vt:lpstr>
      <vt:lpstr>PowerPoint 프레젠테이션</vt:lpstr>
      <vt:lpstr>PowerPoint 프레젠테이션</vt:lpstr>
      <vt:lpstr>홍보</vt:lpstr>
      <vt:lpstr>PowerPoint 프레젠테이션</vt:lpstr>
      <vt:lpstr>사업 일정 계획</vt:lpstr>
      <vt:lpstr>기대효과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102</cp:revision>
  <dcterms:created xsi:type="dcterms:W3CDTF">2020-01-15T02:22:13Z</dcterms:created>
  <dcterms:modified xsi:type="dcterms:W3CDTF">2020-01-21T21:42:55Z</dcterms:modified>
</cp:coreProperties>
</file>