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2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5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5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1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E1D2-418E-454C-9FAB-30B36C54031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5DAC-1BBE-4BF3-B841-AF9EA9019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9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84386-C625-51A0-3BF2-DB94975B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4" r="1209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D7C44-FFF4-FF08-0D81-0813ABC7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학습 관련 기술들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6C8E0E-DC22-1CC6-6AD8-0D1D2EAE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주차</a:t>
            </a:r>
            <a:br>
              <a:rPr lang="en-US" altLang="ko-KR" sz="4800" dirty="0"/>
            </a:br>
            <a:r>
              <a:rPr lang="ko-KR" altLang="en-US" sz="4800" dirty="0"/>
              <a:t>딥러닝 스터디</a:t>
            </a:r>
          </a:p>
        </p:txBody>
      </p:sp>
    </p:spTree>
    <p:extLst>
      <p:ext uri="{BB962C8B-B14F-4D97-AF65-F5344CB8AC3E}">
        <p14:creationId xmlns:p14="http://schemas.microsoft.com/office/powerpoint/2010/main" val="323475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9FBD5-929E-4801-8B15-8E9164CC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갱신 방법들 비교</a:t>
            </a:r>
          </a:p>
        </p:txBody>
      </p:sp>
      <p:pic>
        <p:nvPicPr>
          <p:cNvPr id="7170" name="Picture 2" descr="밑바닥 딥러닝) 6장 학습 관련 기술들 : 네이버 블로그">
            <a:extLst>
              <a:ext uri="{FF2B5EF4-FFF2-40B4-BE49-F238E27FC236}">
                <a16:creationId xmlns:a16="http://schemas.microsoft.com/office/drawing/2014/main" id="{DBB44575-57D1-5B8E-A3B9-833CCA45D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2409824"/>
            <a:ext cx="4356019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딥러닝] 밑바닥부터 시작하는 딥러닝 - 기술별 MNIST 비교">
            <a:extLst>
              <a:ext uri="{FF2B5EF4-FFF2-40B4-BE49-F238E27FC236}">
                <a16:creationId xmlns:a16="http://schemas.microsoft.com/office/drawing/2014/main" id="{839FFA57-8F5C-D89D-074F-1DF4FF17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2183606"/>
            <a:ext cx="3172371" cy="24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BF2344-89C7-5881-2F68-B9ABFF6F7F5B}"/>
              </a:ext>
            </a:extLst>
          </p:cNvPr>
          <p:cNvSpPr txBox="1"/>
          <p:nvPr/>
        </p:nvSpPr>
        <p:spPr>
          <a:xfrm>
            <a:off x="9029701" y="2409824"/>
            <a:ext cx="2581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데이터셋으로 갱신 방법을 비교했을 땐 </a:t>
            </a:r>
            <a:r>
              <a:rPr lang="en-US" altLang="ko-KR" dirty="0"/>
              <a:t>, SGD</a:t>
            </a:r>
            <a:r>
              <a:rPr lang="ko-KR" altLang="en-US" dirty="0"/>
              <a:t>보다 다른 </a:t>
            </a:r>
            <a:r>
              <a:rPr lang="en-US" altLang="ko-KR" dirty="0"/>
              <a:t>3</a:t>
            </a:r>
            <a:r>
              <a:rPr lang="ko-KR" altLang="en-US" dirty="0"/>
              <a:t>가지 방법의 학습 진도가 빠른 것 같습니다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학습률과</a:t>
            </a:r>
            <a:r>
              <a:rPr lang="ko-KR" altLang="en-US" dirty="0"/>
              <a:t> 층의 깊이에 따라 결과가 달라질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아직까지는 모든 문제에서 뛰어난 기법이라는 것은 없고 </a:t>
            </a:r>
            <a:r>
              <a:rPr lang="en-US" altLang="ko-KR" dirty="0"/>
              <a:t>, </a:t>
            </a:r>
            <a:r>
              <a:rPr lang="ko-KR" altLang="en-US" dirty="0"/>
              <a:t>지금도 많은 연구에서 </a:t>
            </a:r>
            <a:r>
              <a:rPr lang="en-US" altLang="ko-KR" dirty="0"/>
              <a:t>SGD</a:t>
            </a:r>
            <a:r>
              <a:rPr lang="ko-KR" altLang="en-US" dirty="0"/>
              <a:t>를 사용하고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3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7ED7-5797-0E77-DC9F-1800B54C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가중치의 </a:t>
            </a:r>
            <a:r>
              <a:rPr lang="ko-KR" altLang="en-US" b="1" dirty="0" err="1"/>
              <a:t>초깃값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3F790-AE3A-E0E6-6122-9226B349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오버피팅을</a:t>
            </a:r>
            <a:r>
              <a:rPr lang="ko-KR" altLang="en-US" sz="2000" dirty="0"/>
              <a:t> 억제해 범용 성능을 높이는 테크닉 </a:t>
            </a:r>
            <a:r>
              <a:rPr lang="en-US" altLang="ko-KR" sz="2000" dirty="0"/>
              <a:t>: </a:t>
            </a:r>
            <a:r>
              <a:rPr lang="ko-KR" altLang="en-US" sz="2000" b="1" u="sng" dirty="0"/>
              <a:t>가중치 감소</a:t>
            </a:r>
            <a:r>
              <a:rPr lang="en-US" altLang="ko-KR" sz="2000" b="1" u="sng" dirty="0"/>
              <a:t>(weight decay)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=&gt;</a:t>
            </a:r>
            <a:r>
              <a:rPr lang="ko-KR" altLang="en-US" sz="2000" dirty="0"/>
              <a:t> 가중치 값을 작게 하여 </a:t>
            </a:r>
            <a:r>
              <a:rPr lang="ko-KR" altLang="en-US" sz="2000" dirty="0" err="1"/>
              <a:t>오버피팅이</a:t>
            </a:r>
            <a:r>
              <a:rPr lang="ko-KR" altLang="en-US" sz="2000" dirty="0"/>
              <a:t> 일어나지 않게 하는 것</a:t>
            </a:r>
            <a:r>
              <a:rPr lang="en-US" altLang="ko-KR" sz="2000" dirty="0"/>
              <a:t>. (</a:t>
            </a:r>
            <a:r>
              <a:rPr lang="ko-KR" altLang="en-US" sz="2000" dirty="0"/>
              <a:t>가중치 매개변수 값이 작아지도록 학습하는 방법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그렇다면 가중치의 </a:t>
            </a:r>
            <a:r>
              <a:rPr lang="ko-KR" altLang="en-US" sz="2000" dirty="0" err="1"/>
              <a:t>초깃값을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설정한다면 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ko-KR" altLang="en-US" sz="2000" dirty="0" err="1"/>
              <a:t>오차역전파법에서</a:t>
            </a:r>
            <a:r>
              <a:rPr lang="ko-KR" altLang="en-US" sz="2000" dirty="0"/>
              <a:t> 모든 가중치의 값이 똑같이 갱신되기 때문에 나쁜 아이디어입니다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그래서 가중치들은 같은 </a:t>
            </a:r>
            <a:r>
              <a:rPr lang="ko-KR" altLang="en-US" sz="2000" dirty="0" err="1"/>
              <a:t>초깃값에서</a:t>
            </a:r>
            <a:r>
              <a:rPr lang="ko-KR" altLang="en-US" sz="2000" dirty="0"/>
              <a:t> 시작하고 갱신을 거쳐도 여전히 같은 값을 유지하는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가중치를 여러 개 갖는 의미를 사라지게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 err="1"/>
              <a:t>초깃값을</a:t>
            </a:r>
            <a:r>
              <a:rPr lang="ko-KR" altLang="en-US" sz="2000" dirty="0"/>
              <a:t> 무작위로 </a:t>
            </a:r>
            <a:r>
              <a:rPr lang="ko-KR" altLang="en-US" sz="2000" dirty="0" err="1"/>
              <a:t>설정해야합니다</a:t>
            </a:r>
            <a:r>
              <a:rPr lang="en-US" altLang="ko-KR" sz="2000" dirty="0"/>
              <a:t>!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556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97861-C97F-8E12-F4D0-034265F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은닉층의 </a:t>
            </a:r>
            <a:r>
              <a:rPr lang="ko-KR" altLang="en-US" b="1" dirty="0" err="1"/>
              <a:t>활성화값</a:t>
            </a:r>
            <a:r>
              <a:rPr lang="ko-KR" altLang="en-US" b="1" dirty="0"/>
              <a:t> 분포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21DC58-433F-0CFF-3680-0E7E1C74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2206205"/>
            <a:ext cx="5066679" cy="429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B57D46-8533-C944-A521-2D9ED1F7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71" y="2206205"/>
            <a:ext cx="5553066" cy="40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CEF70-285F-8132-31C4-FD14B940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은닉층의 </a:t>
            </a:r>
            <a:r>
              <a:rPr lang="ko-KR" altLang="en-US" b="1" dirty="0" err="1"/>
              <a:t>활성화값</a:t>
            </a:r>
            <a:r>
              <a:rPr lang="ko-KR" altLang="en-US" b="1" dirty="0"/>
              <a:t>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FADB5-9459-6288-99E1-2D9949B2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가중치의 분포를 표준편차가 </a:t>
            </a:r>
            <a:r>
              <a:rPr lang="en-US" altLang="ko-KR" dirty="0"/>
              <a:t>1</a:t>
            </a:r>
            <a:r>
              <a:rPr lang="ko-KR" altLang="en-US" dirty="0"/>
              <a:t>인 정규분포를 이용했는데</a:t>
            </a:r>
            <a:r>
              <a:rPr lang="en-US" altLang="ko-KR" dirty="0"/>
              <a:t>, </a:t>
            </a:r>
            <a:r>
              <a:rPr lang="ko-KR" altLang="en-US" dirty="0"/>
              <a:t>각 층의 활성화 값들이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 치우쳐 분포되는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b="1" u="sng" dirty="0"/>
              <a:t>기울기 소실 문제 발생 </a:t>
            </a:r>
            <a:r>
              <a:rPr lang="en-US" altLang="ko-KR" b="1" u="sng" dirty="0"/>
              <a:t>!</a:t>
            </a:r>
          </a:p>
          <a:p>
            <a:pPr marL="0" indent="0">
              <a:buNone/>
            </a:pPr>
            <a:r>
              <a:rPr lang="ko-KR" altLang="en-US" sz="2000" dirty="0" err="1"/>
              <a:t>시그모이드</a:t>
            </a:r>
            <a:r>
              <a:rPr lang="ko-KR" altLang="en-US" sz="2000" dirty="0"/>
              <a:t> 함수에서 데이터가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에 가까워지면 그 미분 값은 </a:t>
            </a:r>
            <a:r>
              <a:rPr lang="en-US" altLang="ko-KR" sz="2000" dirty="0"/>
              <a:t>0</a:t>
            </a:r>
            <a:r>
              <a:rPr lang="ko-KR" altLang="en-US" sz="2000" dirty="0"/>
              <a:t>에 다가갑니다</a:t>
            </a:r>
            <a:r>
              <a:rPr lang="en-US" altLang="ko-KR" sz="2000" dirty="0"/>
              <a:t>. </a:t>
            </a:r>
            <a:r>
              <a:rPr lang="ko-KR" altLang="en-US" sz="2000" dirty="0"/>
              <a:t>데이터가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에 치우쳐 분포하게 되면 역전파의 기울기 값이 점점 작아지다가 사라짐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236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D47F-9962-D5CC-DD46-DA53874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은닉층의 </a:t>
            </a:r>
            <a:r>
              <a:rPr lang="ko-KR" altLang="en-US" b="1" dirty="0" err="1"/>
              <a:t>활성화값</a:t>
            </a:r>
            <a:r>
              <a:rPr lang="ko-KR" altLang="en-US" b="1" dirty="0"/>
              <a:t>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5B1FA-299C-8841-458F-15249ECB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가중치의 표준편차를 </a:t>
            </a:r>
            <a:r>
              <a:rPr lang="en-US" altLang="ko-KR" dirty="0"/>
              <a:t>0.01</a:t>
            </a:r>
            <a:r>
              <a:rPr lang="ko-KR" altLang="en-US" dirty="0"/>
              <a:t>로 </a:t>
            </a:r>
            <a:r>
              <a:rPr lang="ko-KR" altLang="en-US" dirty="0" err="1"/>
              <a:t>바꾸어주면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에 치우쳐져 기울기 소실 문제가 생기진 않았지만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0.5</a:t>
            </a:r>
            <a:r>
              <a:rPr lang="ko-KR" altLang="en-US" sz="2000" dirty="0"/>
              <a:t>부근에 집중 되어있는 것을 알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활성화값들이</a:t>
            </a:r>
            <a:r>
              <a:rPr lang="ko-KR" altLang="en-US" sz="2000" dirty="0"/>
              <a:t> 치우쳐졌다는 것은 다수의 뉴런이 거의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같은 값을 출력하고 있으니 뉴런을 여러 개 둔 의미가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없어집니다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따라서 </a:t>
            </a:r>
            <a:r>
              <a:rPr lang="ko-KR" altLang="en-US" sz="2000" dirty="0" err="1"/>
              <a:t>활성화값들이</a:t>
            </a:r>
            <a:r>
              <a:rPr lang="ko-KR" altLang="en-US" sz="2000" dirty="0"/>
              <a:t> 치우치면 </a:t>
            </a:r>
            <a:r>
              <a:rPr lang="ko-KR" altLang="en-US" sz="2000" b="1" u="sng" dirty="0"/>
              <a:t>표현력을 제한</a:t>
            </a:r>
            <a:r>
              <a:rPr lang="ko-KR" altLang="en-US" sz="2000" dirty="0"/>
              <a:t>한다는 점에서 문제가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65BEB-A710-BA6E-74DB-AAE47A8A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478024"/>
            <a:ext cx="4310062" cy="32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04AAF5-95C2-1B15-798A-C12EA1AE39C8}"/>
              </a:ext>
            </a:extLst>
          </p:cNvPr>
          <p:cNvSpPr/>
          <p:nvPr/>
        </p:nvSpPr>
        <p:spPr>
          <a:xfrm>
            <a:off x="5282755" y="5105400"/>
            <a:ext cx="556622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C12AE4-871E-3969-F187-BEB2131F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400" b="1" dirty="0"/>
              <a:t>은닉층의 </a:t>
            </a:r>
            <a:r>
              <a:rPr lang="ko-KR" altLang="en-US" sz="3400" b="1" dirty="0" err="1"/>
              <a:t>활성화값</a:t>
            </a:r>
            <a:r>
              <a:rPr lang="ko-KR" altLang="en-US" sz="3400" b="1" dirty="0"/>
              <a:t> 분포 </a:t>
            </a:r>
            <a:r>
              <a:rPr lang="en-US" altLang="ko-KR" sz="3400" b="1" dirty="0"/>
              <a:t>: Xavier(</a:t>
            </a:r>
            <a:r>
              <a:rPr lang="ko-KR" altLang="en-US" sz="3400" b="1" dirty="0" err="1"/>
              <a:t>사비에르</a:t>
            </a:r>
            <a:r>
              <a:rPr lang="en-US" altLang="ko-KR" sz="3400" b="1" dirty="0"/>
              <a:t>) </a:t>
            </a:r>
            <a:r>
              <a:rPr lang="ko-KR" altLang="en-US" sz="3400" b="1" dirty="0"/>
              <a:t>초기값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3C4C1-F4EB-6A69-33F7-67452074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Xavier(</a:t>
            </a:r>
            <a:r>
              <a:rPr lang="ko-KR" altLang="en-US" sz="2000" dirty="0" err="1"/>
              <a:t>사비에르</a:t>
            </a:r>
            <a:r>
              <a:rPr lang="en-US" altLang="ko-KR" sz="2000" dirty="0"/>
              <a:t>) </a:t>
            </a:r>
            <a:r>
              <a:rPr lang="ko-KR" altLang="en-US" sz="2000" dirty="0"/>
              <a:t>초기값은 각 층의 </a:t>
            </a:r>
            <a:r>
              <a:rPr lang="ko-KR" altLang="en-US" sz="2000" dirty="0" err="1"/>
              <a:t>활성화값들을</a:t>
            </a:r>
            <a:r>
              <a:rPr lang="ko-KR" altLang="en-US" sz="2000" dirty="0"/>
              <a:t> 광범위하게 </a:t>
            </a:r>
            <a:r>
              <a:rPr lang="ko-KR" altLang="en-US" sz="2000" dirty="0" err="1"/>
              <a:t>분포시킬</a:t>
            </a:r>
            <a:r>
              <a:rPr lang="ko-KR" altLang="en-US" sz="2000" dirty="0"/>
              <a:t> 목적으로 앞 계층의 노드가 </a:t>
            </a:r>
            <a:r>
              <a:rPr lang="en-US" altLang="ko-KR" sz="2000" dirty="0"/>
              <a:t>n</a:t>
            </a:r>
            <a:r>
              <a:rPr lang="ko-KR" altLang="en-US" sz="2000" dirty="0"/>
              <a:t>개라면 표준편차가 </a:t>
            </a:r>
            <a:r>
              <a:rPr lang="en-US" altLang="ko-KR" sz="2000" dirty="0"/>
              <a:t>1/root(n) </a:t>
            </a:r>
            <a:r>
              <a:rPr lang="ko-KR" altLang="en-US" sz="2000" dirty="0"/>
              <a:t>인 분포를 사용했습니다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0E7B8-BC8C-FD0E-FFA2-9A760CBF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3429000"/>
            <a:ext cx="4167187" cy="3172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B13CD-F20A-BE42-9613-7101A485F6E2}"/>
              </a:ext>
            </a:extLst>
          </p:cNvPr>
          <p:cNvSpPr txBox="1"/>
          <p:nvPr/>
        </p:nvSpPr>
        <p:spPr>
          <a:xfrm>
            <a:off x="5307806" y="5180076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확실히 다른 방식들보다 넓게 분포됨을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3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E6C43-4D65-39E3-EFEE-FA223573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ReLU</a:t>
            </a:r>
            <a:r>
              <a:rPr lang="ko-KR" altLang="en-US" b="1" dirty="0"/>
              <a:t>함수를 사용할 때의 가중치 </a:t>
            </a:r>
            <a:r>
              <a:rPr lang="ko-KR" altLang="en-US" b="1" dirty="0" err="1"/>
              <a:t>초깃값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124B1-A17F-2879-3E56-82B2A02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좌우 대칭을 이루고 있는 </a:t>
            </a:r>
            <a:r>
              <a:rPr lang="en-US" altLang="ko-KR" sz="2000" dirty="0"/>
              <a:t>sigmoid</a:t>
            </a:r>
            <a:r>
              <a:rPr lang="ko-KR" altLang="en-US" sz="2000" dirty="0"/>
              <a:t>함수와 </a:t>
            </a:r>
            <a:r>
              <a:rPr lang="en-US" altLang="ko-KR" sz="2000" dirty="0"/>
              <a:t>tanh</a:t>
            </a:r>
            <a:r>
              <a:rPr lang="ko-KR" altLang="en-US" sz="2000" dirty="0"/>
              <a:t>함수는 중앙부근이 선형함수로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그래서 </a:t>
            </a:r>
            <a:r>
              <a:rPr lang="en-US" altLang="ko-KR" sz="2000" dirty="0"/>
              <a:t>Xavier </a:t>
            </a:r>
            <a:r>
              <a:rPr lang="ko-KR" altLang="en-US" sz="2000" dirty="0" err="1"/>
              <a:t>초깃값이</a:t>
            </a:r>
            <a:r>
              <a:rPr lang="ko-KR" altLang="en-US" sz="2000" dirty="0"/>
              <a:t> 적당합니다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반면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함수의 </a:t>
            </a:r>
            <a:r>
              <a:rPr lang="ko-KR" altLang="en-US" sz="2000" dirty="0" err="1"/>
              <a:t>초깃값은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함수에 특화된 </a:t>
            </a:r>
            <a:r>
              <a:rPr lang="en-US" altLang="ko-KR" sz="2000" b="1" u="sng" dirty="0"/>
              <a:t>He </a:t>
            </a:r>
            <a:r>
              <a:rPr lang="ko-KR" altLang="en-US" sz="2000" b="1" u="sng" dirty="0" err="1"/>
              <a:t>초깃값</a:t>
            </a:r>
            <a:r>
              <a:rPr lang="ko-KR" altLang="en-US" sz="2000" b="1" u="sng" dirty="0"/>
              <a:t> </a:t>
            </a:r>
            <a:r>
              <a:rPr lang="ko-KR" altLang="en-US" sz="2000" dirty="0"/>
              <a:t>이용을 권장합니다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ReLU</a:t>
            </a:r>
            <a:r>
              <a:rPr lang="ko-KR" altLang="en-US" sz="2000" dirty="0"/>
              <a:t>함수는 음의 영역이 </a:t>
            </a:r>
            <a:r>
              <a:rPr lang="en-US" altLang="ko-KR" sz="2000" dirty="0"/>
              <a:t>0</a:t>
            </a:r>
            <a:r>
              <a:rPr lang="ko-KR" altLang="en-US" sz="2000" dirty="0"/>
              <a:t>이라서 더 넓게 </a:t>
            </a:r>
            <a:r>
              <a:rPr lang="ko-KR" altLang="en-US" sz="2000" dirty="0" err="1"/>
              <a:t>분포시키기위해</a:t>
            </a:r>
            <a:r>
              <a:rPr lang="ko-KR" altLang="en-US" sz="2000" dirty="0"/>
              <a:t> 표준편차가 </a:t>
            </a:r>
            <a:r>
              <a:rPr lang="en-US" altLang="ko-KR" sz="2000" dirty="0"/>
              <a:t>root(2/n)</a:t>
            </a:r>
            <a:r>
              <a:rPr lang="ko-KR" altLang="en-US" sz="2000" dirty="0"/>
              <a:t>인 정규분포를 사용합니다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194" name="Picture 2" descr="딥러닝] 3. 가중치의 초깃값 - ReLU를 사용할 때의 가중치 초깃값 - He 초깃값">
            <a:extLst>
              <a:ext uri="{FF2B5EF4-FFF2-40B4-BE49-F238E27FC236}">
                <a16:creationId xmlns:a16="http://schemas.microsoft.com/office/drawing/2014/main" id="{223B7D82-7C6F-09A7-E048-E37E9DCF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42" y="4424363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CD0B4-C250-E894-ED39-BE9EF9FE9A3B}"/>
              </a:ext>
            </a:extLst>
          </p:cNvPr>
          <p:cNvSpPr txBox="1"/>
          <p:nvPr/>
        </p:nvSpPr>
        <p:spPr>
          <a:xfrm>
            <a:off x="6651812" y="4563036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표준편차 </a:t>
            </a:r>
            <a:r>
              <a:rPr lang="en-US" altLang="ko-KR" dirty="0"/>
              <a:t>0.01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31E28-6423-C829-AB02-E0C48A01EB6C}"/>
              </a:ext>
            </a:extLst>
          </p:cNvPr>
          <p:cNvSpPr txBox="1"/>
          <p:nvPr/>
        </p:nvSpPr>
        <p:spPr>
          <a:xfrm>
            <a:off x="6651812" y="5312844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Xavier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4ABDF-D61A-9084-0FF4-59028DAA12B5}"/>
              </a:ext>
            </a:extLst>
          </p:cNvPr>
          <p:cNvSpPr txBox="1"/>
          <p:nvPr/>
        </p:nvSpPr>
        <p:spPr>
          <a:xfrm>
            <a:off x="6651812" y="6076989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F5A66A-9C26-59C3-F3D6-DFE313A73FE4}"/>
              </a:ext>
            </a:extLst>
          </p:cNvPr>
          <p:cNvSpPr/>
          <p:nvPr/>
        </p:nvSpPr>
        <p:spPr>
          <a:xfrm>
            <a:off x="4993342" y="1949386"/>
            <a:ext cx="5970493" cy="561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Sigmoid</a:t>
            </a:r>
            <a:r>
              <a:rPr lang="ko-KR" altLang="en-US" dirty="0"/>
              <a:t>함수와 </a:t>
            </a:r>
            <a:r>
              <a:rPr lang="en-US" altLang="ko-KR" dirty="0"/>
              <a:t>tanh</a:t>
            </a:r>
            <a:r>
              <a:rPr lang="ko-KR" altLang="en-US" dirty="0"/>
              <a:t>함수가 왜 중앙부근에서 </a:t>
            </a:r>
            <a:endParaRPr lang="en-US" altLang="ko-KR" dirty="0"/>
          </a:p>
          <a:p>
            <a:pPr algn="ctr"/>
            <a:r>
              <a:rPr lang="ko-KR" altLang="en-US" dirty="0"/>
              <a:t>선형함수로 볼 수 있는지 궁금합니다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5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C6236-5AB7-BC86-06B2-7F26D0A5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매개변수 갱신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C9604-FBDA-F28B-804A-46149067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신경망 학습의 목적은 손실 함수의 값을 가능한 낮추는 매개변수를 찾는 것이었습니다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곧 최적의 매개변수를 찾는 것이었습니다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하지만 매개변수 공간은 매우 넓고 복잡해서 최적의 해를 찾는 것은 굉장히 어려운 문제입니다</a:t>
            </a:r>
            <a:r>
              <a:rPr lang="en-US" altLang="ko-KR" sz="2000" dirty="0"/>
              <a:t>. (</a:t>
            </a:r>
            <a:r>
              <a:rPr lang="ko-KR" altLang="en-US" sz="2000" dirty="0"/>
              <a:t>심층 신경망에서는 매개변수의 수가 엄청나게 많아져서 찾기가 더욱 힘들어집니다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최적의 매개변수 값을 찾는 단서로 지금까지는 미분을 이용했습니다</a:t>
            </a:r>
            <a:r>
              <a:rPr lang="en-US" altLang="ko-KR" sz="2000" dirty="0"/>
              <a:t>. (</a:t>
            </a:r>
            <a:r>
              <a:rPr lang="ko-KR" altLang="en-US" sz="2000" dirty="0"/>
              <a:t>확률적 </a:t>
            </a:r>
            <a:r>
              <a:rPr lang="ko-KR" altLang="en-US" sz="2000" dirty="0" err="1"/>
              <a:t>경사하강법</a:t>
            </a:r>
            <a:r>
              <a:rPr lang="ko-KR" altLang="en-US" sz="2000" dirty="0"/>
              <a:t> </a:t>
            </a:r>
            <a:r>
              <a:rPr lang="en-US" altLang="ko-KR" sz="2000" dirty="0"/>
              <a:t>: SGD) </a:t>
            </a:r>
          </a:p>
          <a:p>
            <a:pPr marL="0" indent="0">
              <a:buNone/>
            </a:pPr>
            <a:r>
              <a:rPr lang="en-US" altLang="ko-KR" sz="2000" dirty="0"/>
              <a:t>SGD</a:t>
            </a:r>
            <a:r>
              <a:rPr lang="ko-KR" altLang="en-US" sz="2000" dirty="0"/>
              <a:t>는 단순한 방법이지만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문제에 따라 </a:t>
            </a:r>
            <a:r>
              <a:rPr lang="en-US" altLang="ko-KR" sz="2000" dirty="0"/>
              <a:t>SGD</a:t>
            </a:r>
            <a:r>
              <a:rPr lang="ko-KR" altLang="en-US" sz="2000" dirty="0"/>
              <a:t>보다 조금 더 효율적인 방법이 있어 </a:t>
            </a:r>
            <a:r>
              <a:rPr lang="en-US" altLang="ko-KR" sz="2000" dirty="0"/>
              <a:t>SGD</a:t>
            </a:r>
            <a:r>
              <a:rPr lang="ko-KR" altLang="en-US" sz="2000" dirty="0"/>
              <a:t>가 아닌 다른 최적화 기법을 소개하려 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06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B6AC-8BEF-5BBA-A47F-E6D9084B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en-US" altLang="ko-KR" dirty="0"/>
              <a:t>: SGD</a:t>
            </a:r>
            <a:endParaRPr lang="ko-KR" altLang="en-US" dirty="0"/>
          </a:p>
        </p:txBody>
      </p:sp>
      <p:pic>
        <p:nvPicPr>
          <p:cNvPr id="1026" name="Picture 2" descr="5-(1) 학습 관련 기술 : 매개변수 갱신">
            <a:extLst>
              <a:ext uri="{FF2B5EF4-FFF2-40B4-BE49-F238E27FC236}">
                <a16:creationId xmlns:a16="http://schemas.microsoft.com/office/drawing/2014/main" id="{F6286C1A-C5C2-70EC-1879-17F14F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219325"/>
            <a:ext cx="31813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53B46-C1D0-B80B-EE07-ECDFDD0568D6}"/>
              </a:ext>
            </a:extLst>
          </p:cNvPr>
          <p:cNvSpPr txBox="1"/>
          <p:nvPr/>
        </p:nvSpPr>
        <p:spPr>
          <a:xfrm>
            <a:off x="4352924" y="2219325"/>
            <a:ext cx="605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갱신할 가중치 매개변수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dL/</a:t>
            </a:r>
            <a:r>
              <a:rPr lang="en-US" altLang="ko-KR" dirty="0" err="1"/>
              <a:t>dW</a:t>
            </a:r>
            <a:r>
              <a:rPr lang="en-US" altLang="ko-KR" dirty="0"/>
              <a:t> = W</a:t>
            </a:r>
            <a:r>
              <a:rPr lang="ko-KR" altLang="en-US" dirty="0"/>
              <a:t>에 대한 손실 함수의 기울기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N(</a:t>
            </a:r>
            <a:r>
              <a:rPr lang="ko-KR" altLang="en-US" dirty="0"/>
              <a:t>읽는 법을 잘 모르겠습니다</a:t>
            </a:r>
            <a:r>
              <a:rPr lang="en-US" altLang="ko-KR" dirty="0"/>
              <a:t>) = Learning Rate(</a:t>
            </a:r>
            <a:r>
              <a:rPr lang="ko-KR" altLang="en-US" dirty="0" err="1"/>
              <a:t>학습률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화살표 </a:t>
            </a:r>
            <a:r>
              <a:rPr lang="en-US" altLang="ko-KR" dirty="0"/>
              <a:t>= </a:t>
            </a:r>
            <a:r>
              <a:rPr lang="ko-KR" altLang="en-US" dirty="0"/>
              <a:t>우변의 식을 통해 좌변의 값으로 갱신한다는 의미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8" name="Picture 4" descr="딥러닝] 매개변수 갱신 - 확률적 경사 하강법(SGD) 개념과 단점">
            <a:extLst>
              <a:ext uri="{FF2B5EF4-FFF2-40B4-BE49-F238E27FC236}">
                <a16:creationId xmlns:a16="http://schemas.microsoft.com/office/drawing/2014/main" id="{9D8B687A-0347-F082-A277-14989D07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3771479"/>
            <a:ext cx="3771900" cy="27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7B02C-B306-2D11-BDEA-59A9E659FEAB}"/>
              </a:ext>
            </a:extLst>
          </p:cNvPr>
          <p:cNvSpPr txBox="1"/>
          <p:nvPr/>
        </p:nvSpPr>
        <p:spPr>
          <a:xfrm>
            <a:off x="4352924" y="3980630"/>
            <a:ext cx="6057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확률적 경사 하강법의 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초기값에서 최적의 값으로 가는 길이 비효율적이다</a:t>
            </a:r>
            <a:endParaRPr lang="en-US" altLang="ko-KR" dirty="0"/>
          </a:p>
          <a:p>
            <a:r>
              <a:rPr lang="ko-KR" altLang="en-US" dirty="0"/>
              <a:t>왼쪽의 그림을 보면 지그재그로 값들이 이동하기에 비효율적이라고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SGD</a:t>
            </a:r>
            <a:r>
              <a:rPr lang="ko-KR" altLang="en-US" dirty="0"/>
              <a:t>의 단점은 </a:t>
            </a:r>
            <a:r>
              <a:rPr lang="ko-KR" altLang="en-US" dirty="0" err="1"/>
              <a:t>비등방성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방향에 따라 성질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가 달라지는 함수</a:t>
            </a:r>
            <a:r>
              <a:rPr lang="en-US" altLang="ko-KR" dirty="0"/>
              <a:t>)</a:t>
            </a:r>
            <a:r>
              <a:rPr lang="ko-KR" altLang="en-US" dirty="0"/>
              <a:t>에서는 탐색 경로가 비효율적이라는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0" name="Picture 6" descr="밑바닥 딥러닝) 6장 학습 관련 기술들 : 네이버 블로그">
            <a:extLst>
              <a:ext uri="{FF2B5EF4-FFF2-40B4-BE49-F238E27FC236}">
                <a16:creationId xmlns:a16="http://schemas.microsoft.com/office/drawing/2014/main" id="{A1BABF1C-C051-FBA1-3CB2-EB794F9B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27" y="3305175"/>
            <a:ext cx="1979672" cy="153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16FD1D6-1615-E34B-E5E0-A24E11C23F92}"/>
              </a:ext>
            </a:extLst>
          </p:cNvPr>
          <p:cNvSpPr/>
          <p:nvPr/>
        </p:nvSpPr>
        <p:spPr>
          <a:xfrm rot="10800000">
            <a:off x="11058524" y="4838521"/>
            <a:ext cx="649382" cy="656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CF4F2-F8D4-DF88-38D9-669AF4B47DE9}"/>
              </a:ext>
            </a:extLst>
          </p:cNvPr>
          <p:cNvSpPr txBox="1"/>
          <p:nvPr/>
        </p:nvSpPr>
        <p:spPr>
          <a:xfrm>
            <a:off x="10801630" y="5495366"/>
            <a:ext cx="11631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</a:t>
            </a:r>
            <a:r>
              <a:rPr lang="ko-KR" altLang="en-US" sz="1400" dirty="0"/>
              <a:t>축 방향의 기울기는 작고 </a:t>
            </a:r>
            <a:r>
              <a:rPr lang="en-US" altLang="ko-KR" sz="1400" dirty="0"/>
              <a:t>y</a:t>
            </a:r>
            <a:r>
              <a:rPr lang="ko-KR" altLang="en-US" sz="1400" dirty="0"/>
              <a:t>축 방향의 기울기는 크다</a:t>
            </a:r>
          </a:p>
        </p:txBody>
      </p:sp>
    </p:spTree>
    <p:extLst>
      <p:ext uri="{BB962C8B-B14F-4D97-AF65-F5344CB8AC3E}">
        <p14:creationId xmlns:p14="http://schemas.microsoft.com/office/powerpoint/2010/main" val="10952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98AC-A698-38B4-A16F-7AD1A42C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SGD</a:t>
            </a:r>
            <a:r>
              <a:rPr lang="ko-KR" altLang="en-US" b="1" dirty="0"/>
              <a:t>에서 이해가 안되는 부분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89569F-CA2A-3A9B-6FA4-0CD0C3AF3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9" y="2433356"/>
            <a:ext cx="6336366" cy="241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6FBBC-D886-6B5C-FF07-4257D95FE76D}"/>
              </a:ext>
            </a:extLst>
          </p:cNvPr>
          <p:cNvSpPr txBox="1"/>
          <p:nvPr/>
        </p:nvSpPr>
        <p:spPr>
          <a:xfrm>
            <a:off x="8134350" y="2433356"/>
            <a:ext cx="301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오른쪽의 등고선이 어떻게 만들어진 것인지 잘 이해가 되지 않습니다</a:t>
            </a:r>
          </a:p>
        </p:txBody>
      </p:sp>
    </p:spTree>
    <p:extLst>
      <p:ext uri="{BB962C8B-B14F-4D97-AF65-F5344CB8AC3E}">
        <p14:creationId xmlns:p14="http://schemas.microsoft.com/office/powerpoint/2010/main" val="16930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827DD-D074-B999-A873-259B2F59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SGD</a:t>
            </a:r>
            <a:r>
              <a:rPr lang="ko-KR" altLang="en-US" b="1" dirty="0"/>
              <a:t>의 단점 개선 </a:t>
            </a:r>
            <a:r>
              <a:rPr lang="en-US" altLang="ko-KR" b="1" dirty="0"/>
              <a:t>: </a:t>
            </a:r>
            <a:r>
              <a:rPr lang="ko-KR" altLang="en-US" b="1" dirty="0"/>
              <a:t>모멘텀</a:t>
            </a:r>
          </a:p>
        </p:txBody>
      </p:sp>
      <p:pic>
        <p:nvPicPr>
          <p:cNvPr id="2050" name="Picture 2" descr="밑바닥부터 시작하는 딥러닝] 6. 학습 관련 기술들 part1 - 매개변수 갱신">
            <a:extLst>
              <a:ext uri="{FF2B5EF4-FFF2-40B4-BE49-F238E27FC236}">
                <a16:creationId xmlns:a16="http://schemas.microsoft.com/office/drawing/2014/main" id="{E4DE03E5-8236-4FBC-70D3-8A717C72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62225"/>
            <a:ext cx="3228975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1BD40-B0AD-2E77-A220-5E24D5C521B7}"/>
              </a:ext>
            </a:extLst>
          </p:cNvPr>
          <p:cNvSpPr txBox="1"/>
          <p:nvPr/>
        </p:nvSpPr>
        <p:spPr>
          <a:xfrm>
            <a:off x="3469341" y="2562225"/>
            <a:ext cx="8435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dL/</a:t>
            </a:r>
            <a:r>
              <a:rPr lang="en-US" altLang="ko-KR" dirty="0" err="1"/>
              <a:t>dW</a:t>
            </a:r>
            <a:r>
              <a:rPr lang="en-US" altLang="ko-KR" dirty="0"/>
              <a:t> = W</a:t>
            </a:r>
            <a:r>
              <a:rPr lang="ko-KR" altLang="en-US" dirty="0"/>
              <a:t>에 대한 손실함수의 기울기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r>
              <a:rPr lang="en-US" altLang="ko-KR" dirty="0"/>
              <a:t>V = </a:t>
            </a:r>
            <a:r>
              <a:rPr lang="ko-KR" altLang="en-US" dirty="0"/>
              <a:t>기울기 방향으로 힘을 받아 물체가 가속된다는 물리 법칙을 나타냄 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av = </a:t>
            </a:r>
            <a:r>
              <a:rPr lang="ko-KR" altLang="en-US" dirty="0"/>
              <a:t>물체가 아무런 힘을 받지 않을 때 서서히 </a:t>
            </a:r>
            <a:r>
              <a:rPr lang="ko-KR" altLang="en-US" dirty="0" err="1"/>
              <a:t>하강시키는</a:t>
            </a:r>
            <a:r>
              <a:rPr lang="ko-KR" altLang="en-US" dirty="0"/>
              <a:t> 역할 </a:t>
            </a:r>
            <a:r>
              <a:rPr lang="en-US" altLang="ko-KR" dirty="0"/>
              <a:t>(a</a:t>
            </a:r>
            <a:r>
              <a:rPr lang="ko-KR" altLang="en-US" dirty="0"/>
              <a:t>는 설정하는 값 </a:t>
            </a:r>
            <a:r>
              <a:rPr lang="en-US" altLang="ko-KR" dirty="0"/>
              <a:t>: 0.9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(</a:t>
            </a:r>
            <a:r>
              <a:rPr lang="ko-KR" altLang="en-US" dirty="0"/>
              <a:t>물리에서 지면 마찰이나 공기 저항에 해당되는 부분이라고 볼 수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72E0ED-9938-D426-D6D0-819CD1D0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4" y="4339590"/>
            <a:ext cx="4891572" cy="15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61D92-A790-D85F-8D80-46A4CB04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모멘텀</a:t>
            </a:r>
          </a:p>
        </p:txBody>
      </p:sp>
      <p:pic>
        <p:nvPicPr>
          <p:cNvPr id="3074" name="Picture 2" descr="딥러닝 튜토리얼 6-1강, SGD, 모멘텀, AdaGrad, Adam, 가중치 초기값 설정 - 밑바닥부터 시작하는 딥러닝">
            <a:extLst>
              <a:ext uri="{FF2B5EF4-FFF2-40B4-BE49-F238E27FC236}">
                <a16:creationId xmlns:a16="http://schemas.microsoft.com/office/drawing/2014/main" id="{FC2E503B-558F-D719-E34B-1852CB06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80338"/>
            <a:ext cx="4140200" cy="32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BF746-33A4-CD9D-9979-B30002C7209D}"/>
              </a:ext>
            </a:extLst>
          </p:cNvPr>
          <p:cNvSpPr txBox="1"/>
          <p:nvPr/>
        </p:nvSpPr>
        <p:spPr>
          <a:xfrm>
            <a:off x="5705475" y="2419350"/>
            <a:ext cx="4772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SGD</a:t>
            </a:r>
            <a:r>
              <a:rPr lang="ko-KR" altLang="en-US" dirty="0"/>
              <a:t>와 비교했을 때</a:t>
            </a:r>
            <a:r>
              <a:rPr lang="en-US" altLang="ko-KR" dirty="0"/>
              <a:t>, </a:t>
            </a:r>
            <a:r>
              <a:rPr lang="ko-KR" altLang="en-US" dirty="0"/>
              <a:t>지그재그의 정도가 줄어들어 효율성이 증가한 모습을 보임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축의 힘이 매우 작지만 방향은 변하지 않아서 한 방향으로 일정하게 가속하여 안정적이고</a:t>
            </a:r>
            <a:r>
              <a:rPr lang="en-US" altLang="ko-KR" dirty="0"/>
              <a:t>, y</a:t>
            </a:r>
            <a:r>
              <a:rPr lang="ko-KR" altLang="en-US" dirty="0"/>
              <a:t>축은 힘은 크지만 위아래로 </a:t>
            </a:r>
            <a:r>
              <a:rPr lang="ko-KR" altLang="en-US" dirty="0" err="1"/>
              <a:t>번갈아서</a:t>
            </a:r>
            <a:r>
              <a:rPr lang="ko-KR" altLang="en-US" dirty="0"/>
              <a:t> 상충하여 </a:t>
            </a:r>
            <a:r>
              <a:rPr lang="en-US" altLang="ko-KR" dirty="0"/>
              <a:t>y</a:t>
            </a:r>
            <a:r>
              <a:rPr lang="ko-KR" altLang="en-US" dirty="0"/>
              <a:t>축 방향의 속도는 일정하지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전체적으로는 </a:t>
            </a:r>
            <a:r>
              <a:rPr lang="en-US" altLang="ko-KR" dirty="0"/>
              <a:t>SGD</a:t>
            </a:r>
            <a:r>
              <a:rPr lang="ko-KR" altLang="en-US" dirty="0"/>
              <a:t>보다 </a:t>
            </a:r>
            <a:r>
              <a:rPr lang="en-US" altLang="ko-KR" dirty="0"/>
              <a:t>x</a:t>
            </a:r>
            <a:r>
              <a:rPr lang="ko-KR" altLang="en-US" dirty="0"/>
              <a:t>축방향으로 빠르게 다가가 지그재그의 움직임이 줄어듭니다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73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C2078-C44D-7DEB-610C-2769A34D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SGD</a:t>
            </a:r>
            <a:r>
              <a:rPr lang="ko-KR" altLang="en-US" b="1" dirty="0"/>
              <a:t>의 단점 개선 </a:t>
            </a:r>
            <a:r>
              <a:rPr lang="en-US" altLang="ko-KR" b="1" dirty="0"/>
              <a:t>: </a:t>
            </a:r>
            <a:r>
              <a:rPr lang="en-US" altLang="ko-KR" b="1" dirty="0" err="1"/>
              <a:t>AdaGrad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38DD-4578-BF34-97BC-0EA818C9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학습률이</a:t>
            </a:r>
            <a:r>
              <a:rPr lang="ko-KR" altLang="en-US" dirty="0"/>
              <a:t> 너무 작으면</a:t>
            </a:r>
            <a:r>
              <a:rPr lang="en-US" altLang="ko-KR" dirty="0"/>
              <a:t> </a:t>
            </a:r>
            <a:r>
              <a:rPr lang="ko-KR" altLang="en-US" dirty="0"/>
              <a:t>너무 촘촘히 확인하니까 시간이 길어지고</a:t>
            </a:r>
            <a:r>
              <a:rPr lang="en-US" altLang="ko-KR" dirty="0"/>
              <a:t>, </a:t>
            </a:r>
            <a:r>
              <a:rPr lang="ko-KR" altLang="en-US" dirty="0" err="1"/>
              <a:t>학습률이</a:t>
            </a:r>
            <a:r>
              <a:rPr lang="ko-KR" altLang="en-US" dirty="0"/>
              <a:t> 너무 크면 발산하여 학습이 제대로 이루어지지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효과적으로 </a:t>
            </a:r>
            <a:r>
              <a:rPr lang="ko-KR" altLang="en-US" dirty="0" err="1"/>
              <a:t>학습률을</a:t>
            </a:r>
            <a:r>
              <a:rPr lang="ko-KR" altLang="en-US" dirty="0"/>
              <a:t> 정하는 방법으로는 </a:t>
            </a:r>
            <a:r>
              <a:rPr lang="en-US" altLang="ko-KR" dirty="0"/>
              <a:t>“</a:t>
            </a:r>
            <a:r>
              <a:rPr lang="ko-KR" altLang="en-US" dirty="0" err="1"/>
              <a:t>학습률</a:t>
            </a:r>
            <a:r>
              <a:rPr lang="ko-KR" altLang="en-US" dirty="0"/>
              <a:t> 감소</a:t>
            </a:r>
            <a:r>
              <a:rPr lang="en-US" altLang="ko-KR" dirty="0"/>
              <a:t>”</a:t>
            </a:r>
            <a:r>
              <a:rPr lang="ko-KR" altLang="en-US" dirty="0"/>
              <a:t>가 있습니다</a:t>
            </a:r>
            <a:r>
              <a:rPr lang="en-US" altLang="ko-KR" dirty="0"/>
              <a:t>.  -&gt;</a:t>
            </a:r>
            <a:r>
              <a:rPr lang="ko-KR" altLang="en-US" dirty="0"/>
              <a:t> 학습을 진행하면서 </a:t>
            </a:r>
            <a:r>
              <a:rPr lang="ko-KR" altLang="en-US" dirty="0" err="1"/>
              <a:t>학습률을</a:t>
            </a:r>
            <a:r>
              <a:rPr lang="ko-KR" altLang="en-US" dirty="0"/>
              <a:t> 점차 줄여가는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학습률을</a:t>
            </a:r>
            <a:r>
              <a:rPr lang="ko-KR" altLang="en-US" dirty="0"/>
              <a:t> 서서히 낮추는 가장 간단한 방법 </a:t>
            </a:r>
            <a:r>
              <a:rPr lang="en-US" altLang="ko-KR" dirty="0"/>
              <a:t>: </a:t>
            </a:r>
            <a:r>
              <a:rPr lang="ko-KR" altLang="en-US" dirty="0"/>
              <a:t>매개변수 전체의 </a:t>
            </a:r>
            <a:r>
              <a:rPr lang="ko-KR" altLang="en-US" dirty="0" err="1"/>
              <a:t>학습률</a:t>
            </a:r>
            <a:r>
              <a:rPr lang="ko-KR" altLang="en-US" dirty="0"/>
              <a:t> 값을 일괄적으로 낮추는 것 </a:t>
            </a:r>
            <a:r>
              <a:rPr lang="en-US" altLang="ko-KR" dirty="0"/>
              <a:t>-&gt; </a:t>
            </a:r>
            <a:r>
              <a:rPr lang="ko-KR" altLang="en-US" dirty="0"/>
              <a:t>이를 더욱 발전시킨 것이 </a:t>
            </a:r>
            <a:r>
              <a:rPr lang="en-US" altLang="ko-KR" b="1" u="sng" dirty="0" err="1"/>
              <a:t>AdaGrad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017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38AE-4BB1-B354-4163-E681D378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AdaGrad</a:t>
            </a:r>
            <a:endParaRPr lang="ko-KR" altLang="en-US" b="1" dirty="0"/>
          </a:p>
        </p:txBody>
      </p:sp>
      <p:pic>
        <p:nvPicPr>
          <p:cNvPr id="4098" name="Picture 2" descr="딥러닝 용어정리, Momentum, AdaGrad 설명">
            <a:extLst>
              <a:ext uri="{FF2B5EF4-FFF2-40B4-BE49-F238E27FC236}">
                <a16:creationId xmlns:a16="http://schemas.microsoft.com/office/drawing/2014/main" id="{5490D18C-576C-6047-27CD-A599453A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7913"/>
            <a:ext cx="3011804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75BAE-1A17-8B7F-3985-97A4E4512A15}"/>
              </a:ext>
            </a:extLst>
          </p:cNvPr>
          <p:cNvSpPr txBox="1"/>
          <p:nvPr/>
        </p:nvSpPr>
        <p:spPr>
          <a:xfrm>
            <a:off x="4162425" y="2238375"/>
            <a:ext cx="681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식에서 볼 수 있듯이</a:t>
            </a:r>
            <a:r>
              <a:rPr lang="en-US" altLang="ko-KR" dirty="0"/>
              <a:t> h</a:t>
            </a:r>
            <a:r>
              <a:rPr lang="ko-KR" altLang="en-US" dirty="0"/>
              <a:t>라는 새로운 변수를 통해 </a:t>
            </a:r>
            <a:r>
              <a:rPr lang="ko-KR" altLang="en-US" dirty="0" err="1"/>
              <a:t>학습률을</a:t>
            </a:r>
            <a:r>
              <a:rPr lang="ko-KR" altLang="en-US" dirty="0"/>
              <a:t> 조정해줍니다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⊙ </a:t>
            </a:r>
            <a:r>
              <a:rPr lang="en-US" altLang="ko-KR" dirty="0"/>
              <a:t>= </a:t>
            </a:r>
            <a:r>
              <a:rPr lang="ko-KR" altLang="en-US" dirty="0"/>
              <a:t>행렬의 </a:t>
            </a:r>
            <a:r>
              <a:rPr lang="ko-KR" altLang="en-US" dirty="0" err="1"/>
              <a:t>원소별</a:t>
            </a:r>
            <a:r>
              <a:rPr lang="ko-KR" altLang="en-US" dirty="0"/>
              <a:t> 곱셈을 의미</a:t>
            </a:r>
            <a:endParaRPr lang="en-US" altLang="ko-KR" dirty="0"/>
          </a:p>
          <a:p>
            <a:r>
              <a:rPr lang="ko-KR" altLang="en-US" dirty="0"/>
              <a:t>루트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ko-KR" altLang="en-US" dirty="0" err="1"/>
              <a:t>학습률에</a:t>
            </a:r>
            <a:r>
              <a:rPr lang="ko-KR" altLang="en-US" dirty="0"/>
              <a:t> 곱해지는 것을 보았을 때</a:t>
            </a:r>
            <a:r>
              <a:rPr lang="en-US" altLang="ko-KR" dirty="0"/>
              <a:t>, </a:t>
            </a:r>
            <a:r>
              <a:rPr lang="en-US" altLang="ko-KR" dirty="0" err="1"/>
              <a:t>aL</a:t>
            </a:r>
            <a:r>
              <a:rPr lang="en-US" altLang="ko-KR" dirty="0"/>
              <a:t>/</a:t>
            </a:r>
            <a:r>
              <a:rPr lang="en-US" altLang="ko-KR" dirty="0" err="1"/>
              <a:t>aW</a:t>
            </a:r>
            <a:r>
              <a:rPr lang="ko-KR" altLang="en-US" dirty="0"/>
              <a:t>가 클수록 즉 많이 움직인 원소는 </a:t>
            </a:r>
            <a:r>
              <a:rPr lang="ko-KR" altLang="en-US" dirty="0" err="1"/>
              <a:t>학습률이</a:t>
            </a:r>
            <a:r>
              <a:rPr lang="ko-KR" altLang="en-US" dirty="0"/>
              <a:t> 작아지는 것을 볼 수 있습니다</a:t>
            </a:r>
            <a:r>
              <a:rPr lang="en-US" altLang="ko-KR" dirty="0"/>
              <a:t>.</a:t>
            </a:r>
            <a:r>
              <a:rPr lang="ko-KR" altLang="en-US" dirty="0"/>
              <a:t> 또 이는 </a:t>
            </a:r>
            <a:r>
              <a:rPr lang="ko-KR" altLang="en-US" dirty="0" err="1"/>
              <a:t>학습률</a:t>
            </a:r>
            <a:r>
              <a:rPr lang="ko-KR" altLang="en-US" dirty="0"/>
              <a:t> 감소가 매개변수의 원소마다 다르게 적용됨을 뜻합니다</a:t>
            </a:r>
            <a:r>
              <a:rPr lang="en-US" altLang="ko-KR" dirty="0"/>
              <a:t>.</a:t>
            </a:r>
          </a:p>
        </p:txBody>
      </p:sp>
      <p:pic>
        <p:nvPicPr>
          <p:cNvPr id="4100" name="Picture 4" descr="딥러닝 튜토리얼 6-1강, SGD, 모멘텀, AdaGrad, Adam, 가중치 초기값 설정 - 밑바닥부터 시작하는 딥러닝">
            <a:extLst>
              <a:ext uri="{FF2B5EF4-FFF2-40B4-BE49-F238E27FC236}">
                <a16:creationId xmlns:a16="http://schemas.microsoft.com/office/drawing/2014/main" id="{43BC218E-B185-1D3B-CCAB-7C7DFCD9F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63" y="4124326"/>
            <a:ext cx="323527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DFBA3-85F8-5317-4C4A-EADB6BFAD8D4}"/>
              </a:ext>
            </a:extLst>
          </p:cNvPr>
          <p:cNvSpPr txBox="1"/>
          <p:nvPr/>
        </p:nvSpPr>
        <p:spPr>
          <a:xfrm>
            <a:off x="4238625" y="4343400"/>
            <a:ext cx="681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그림을 보면 효율적인 움직임을 확인할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축 방향으로 처음에는 기울기가 커서 크게 움직이는 것을 볼 수 있지만</a:t>
            </a:r>
            <a:r>
              <a:rPr lang="en-US" altLang="ko-KR" dirty="0"/>
              <a:t>, </a:t>
            </a:r>
            <a:r>
              <a:rPr lang="ko-KR" altLang="en-US" dirty="0"/>
              <a:t>큰 움직임에 비례하게 갱신정도도 작아지는 것을 확인할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C6A1F-DC11-AACE-0771-D2D0DAA94240}"/>
              </a:ext>
            </a:extLst>
          </p:cNvPr>
          <p:cNvSpPr/>
          <p:nvPr/>
        </p:nvSpPr>
        <p:spPr>
          <a:xfrm>
            <a:off x="6324600" y="5424208"/>
            <a:ext cx="4276725" cy="1290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여기서 궁금증</a:t>
            </a:r>
            <a:r>
              <a:rPr lang="en-US" altLang="ko-KR" dirty="0"/>
              <a:t>&gt; x</a:t>
            </a:r>
            <a:r>
              <a:rPr lang="ko-KR" altLang="en-US" dirty="0"/>
              <a:t>축 방향의 움직임도 충분히 크다고 볼 수 있을 것 같은데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x</a:t>
            </a:r>
            <a:r>
              <a:rPr lang="ko-KR" altLang="en-US" dirty="0"/>
              <a:t>축의 기울기가 크지 않아서 </a:t>
            </a:r>
            <a:r>
              <a:rPr lang="en-US" altLang="ko-KR" dirty="0"/>
              <a:t>h</a:t>
            </a:r>
            <a:r>
              <a:rPr lang="ko-KR" altLang="en-US" dirty="0"/>
              <a:t>가 작아져서 크게 된 것인지 궁금합니다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60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BB754-E69B-2BC1-5442-6BA0C517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SGD</a:t>
            </a:r>
            <a:r>
              <a:rPr lang="ko-KR" altLang="en-US" b="1" dirty="0"/>
              <a:t>의 단점 개선 </a:t>
            </a:r>
            <a:r>
              <a:rPr lang="en-US" altLang="ko-KR" b="1" dirty="0"/>
              <a:t>: Adam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79DA2-EBB5-A066-45AE-66E46AC5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Adam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Momentum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Adagrad</a:t>
            </a:r>
            <a:endParaRPr lang="en-US" altLang="ko-KR" sz="2000" b="1" dirty="0"/>
          </a:p>
          <a:p>
            <a:r>
              <a:rPr lang="ko-KR" altLang="en-US" sz="2000" b="1" dirty="0"/>
              <a:t>모멘텀의 그릇 바닥을 구르듯 움직임을 가지고 있으며 학습의 갱신 강도를 적응적으로 조정해서 </a:t>
            </a:r>
            <a:r>
              <a:rPr lang="en-US" altLang="ko-KR" sz="2000" b="1" dirty="0"/>
              <a:t>Momentum</a:t>
            </a:r>
            <a:r>
              <a:rPr lang="ko-KR" altLang="en-US" sz="2000" b="1" dirty="0"/>
              <a:t>보다 효율적인 움직임을 갖는다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6146" name="Picture 2" descr="딥러닝] 매개변수 갱신 - Adam, 어느 갱신 방법을 이용할 것인가?">
            <a:extLst>
              <a:ext uri="{FF2B5EF4-FFF2-40B4-BE49-F238E27FC236}">
                <a16:creationId xmlns:a16="http://schemas.microsoft.com/office/drawing/2014/main" id="{5925BB0F-0158-5743-C6FA-DBD7A584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4005088"/>
            <a:ext cx="2828925" cy="21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1331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딥러닝1주차</Template>
  <TotalTime>6684</TotalTime>
  <Words>893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Microsoft GothicNeo</vt:lpstr>
      <vt:lpstr>Arial</vt:lpstr>
      <vt:lpstr>Calibri</vt:lpstr>
      <vt:lpstr>AccentBoxVTI</vt:lpstr>
      <vt:lpstr>3주차 딥러닝 스터디</vt:lpstr>
      <vt:lpstr>매개변수 갱신</vt:lpstr>
      <vt:lpstr>확률적 경사 하강법 : SGD</vt:lpstr>
      <vt:lpstr>SGD에서 이해가 안되는 부분</vt:lpstr>
      <vt:lpstr>SGD의 단점 개선 : 모멘텀</vt:lpstr>
      <vt:lpstr>모멘텀</vt:lpstr>
      <vt:lpstr>SGD의 단점 개선 : AdaGrad</vt:lpstr>
      <vt:lpstr>AdaGrad</vt:lpstr>
      <vt:lpstr>SGD의 단점 개선 : Adam</vt:lpstr>
      <vt:lpstr>갱신 방법들 비교</vt:lpstr>
      <vt:lpstr>가중치의 초깃값</vt:lpstr>
      <vt:lpstr>은닉층의 활성화값 분포</vt:lpstr>
      <vt:lpstr>은닉층의 활성화값 분포</vt:lpstr>
      <vt:lpstr>은닉층의 활성화값 분포</vt:lpstr>
      <vt:lpstr>은닉층의 활성화값 분포 : Xavier(사비에르) 초기값</vt:lpstr>
      <vt:lpstr>ReLU함수를 사용할 때의 가중치 초깃값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딥러닝 스터디</dc:title>
  <dc:creator>Lee Kyeongmin</dc:creator>
  <cp:lastModifiedBy>Lee Kyeongmin</cp:lastModifiedBy>
  <cp:revision>2</cp:revision>
  <dcterms:created xsi:type="dcterms:W3CDTF">2022-09-06T17:05:26Z</dcterms:created>
  <dcterms:modified xsi:type="dcterms:W3CDTF">2022-09-11T08:29:29Z</dcterms:modified>
</cp:coreProperties>
</file>