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2022-11-15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2022-11-15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2022-11-15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ko-KR" sz="4400" b="1" dirty="0">
                <a:solidFill>
                  <a:schemeClr val="tx1"/>
                </a:solidFill>
                <a:latin typeface="+mj-ea"/>
              </a:rPr>
              <a:t>Chapter7-</a:t>
            </a:r>
            <a:br>
              <a:rPr lang="en-US" altLang="ko-KR" sz="4400" dirty="0">
                <a:solidFill>
                  <a:schemeClr val="tx1"/>
                </a:solidFill>
                <a:latin typeface="+mj-ea"/>
              </a:rPr>
            </a:br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RNN</a:t>
            </a:r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을</a:t>
            </a:r>
            <a:br>
              <a:rPr lang="en-US" altLang="ko-KR" sz="4400" dirty="0">
                <a:solidFill>
                  <a:schemeClr val="tx1"/>
                </a:solidFill>
                <a:latin typeface="+mj-ea"/>
              </a:rPr>
            </a:br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사용한</a:t>
            </a:r>
            <a:br>
              <a:rPr lang="en-US" altLang="ko-KR" sz="4400" dirty="0">
                <a:solidFill>
                  <a:schemeClr val="tx1"/>
                </a:solidFill>
                <a:latin typeface="+mj-ea"/>
              </a:rPr>
            </a:br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문장 생성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E750-2D49-D215-1AD2-2E9B88FF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</a:t>
            </a:r>
            <a:r>
              <a:rPr lang="ko-KR" altLang="en-US" b="1" dirty="0"/>
              <a:t>구현 </a:t>
            </a:r>
            <a:r>
              <a:rPr lang="en-US" altLang="ko-KR" b="1" dirty="0"/>
              <a:t>: Encoder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08F47-A9F2-13CF-909F-18116952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/>
              <a:t> Encoder </a:t>
            </a:r>
            <a:r>
              <a:rPr lang="ko-KR" altLang="en-US" sz="1600" dirty="0"/>
              <a:t>클래스는 </a:t>
            </a:r>
            <a:r>
              <a:rPr lang="en-US" altLang="ko-KR" sz="1600" dirty="0"/>
              <a:t>Embedding </a:t>
            </a:r>
            <a:r>
              <a:rPr lang="ko-KR" altLang="en-US" sz="1600" dirty="0"/>
              <a:t>계층과 </a:t>
            </a:r>
            <a:r>
              <a:rPr lang="en-US" altLang="ko-KR" sz="1600" dirty="0"/>
              <a:t>LSTM </a:t>
            </a:r>
            <a:r>
              <a:rPr lang="ko-KR" altLang="en-US" sz="1600" dirty="0"/>
              <a:t>계층으로 구성됩니다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/>
              <a:t> Embedding </a:t>
            </a:r>
            <a:r>
              <a:rPr lang="ko-KR" altLang="en-US" sz="1600" dirty="0"/>
              <a:t>계층에서는 문자</a:t>
            </a:r>
            <a:r>
              <a:rPr lang="en-US" altLang="ko-KR" sz="1600" dirty="0"/>
              <a:t>(</a:t>
            </a:r>
            <a:r>
              <a:rPr lang="ko-KR" altLang="en-US" sz="1600" dirty="0"/>
              <a:t>문자</a:t>
            </a:r>
            <a:r>
              <a:rPr lang="en-US" altLang="ko-KR" sz="1600" dirty="0"/>
              <a:t>ID)</a:t>
            </a:r>
            <a:r>
              <a:rPr lang="ko-KR" altLang="en-US" sz="1600" dirty="0"/>
              <a:t>를 문자 벡터로 변환합니다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/>
              <a:t> LSTM</a:t>
            </a:r>
            <a:r>
              <a:rPr lang="ko-KR" altLang="en-US" sz="1600" dirty="0"/>
              <a:t>은 시간방향으로는 은닉 상태와 셀을 출력하고 위쪽 출력은 은닉상태만 출력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(</a:t>
            </a:r>
            <a:r>
              <a:rPr lang="ko-KR" altLang="en-US" sz="1600" dirty="0"/>
              <a:t>여기서 위쪽 계층의 출력은 따로 없으니 폐기된다고 보면 됩니다</a:t>
            </a:r>
            <a:r>
              <a:rPr lang="en-US" altLang="ko-KR" sz="16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  <a:r>
              <a:rPr lang="ko-KR" altLang="en-US" sz="1600" dirty="0"/>
              <a:t>최종적으로 만들어진 은닉 상태 </a:t>
            </a:r>
            <a:r>
              <a:rPr lang="en-US" altLang="ko-KR" sz="1600" b="1" dirty="0"/>
              <a:t>h</a:t>
            </a:r>
            <a:r>
              <a:rPr lang="ko-KR" altLang="en-US" sz="1600" dirty="0"/>
              <a:t>가 </a:t>
            </a:r>
            <a:r>
              <a:rPr lang="en-US" altLang="ko-KR" sz="1600" dirty="0"/>
              <a:t>Decoder</a:t>
            </a:r>
            <a:r>
              <a:rPr lang="ko-KR" altLang="en-US" sz="1600" dirty="0"/>
              <a:t>로 전달</a:t>
            </a:r>
          </a:p>
        </p:txBody>
      </p:sp>
      <p:pic>
        <p:nvPicPr>
          <p:cNvPr id="5122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3EC38170-E130-9FEE-B0AA-11B250C44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312024"/>
            <a:ext cx="7078532" cy="186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2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57438-6CD3-DB7D-A695-873030F3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</a:t>
            </a:r>
            <a:r>
              <a:rPr lang="ko-KR" altLang="en-US" b="1" dirty="0"/>
              <a:t>구현 </a:t>
            </a:r>
            <a:r>
              <a:rPr lang="en-US" altLang="ko-KR" b="1" dirty="0"/>
              <a:t>: Decoder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E07BC-114A-C71F-6F2A-B7FDB91C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Encoder</a:t>
            </a:r>
            <a:r>
              <a:rPr lang="ko-KR" altLang="en-US" dirty="0"/>
              <a:t>와 마찬가지로 </a:t>
            </a:r>
            <a:r>
              <a:rPr lang="en-US" altLang="ko-KR" dirty="0"/>
              <a:t>LSTM</a:t>
            </a:r>
            <a:r>
              <a:rPr lang="ko-KR" altLang="en-US" dirty="0"/>
              <a:t>계층을 이용하며</a:t>
            </a:r>
            <a:r>
              <a:rPr lang="en-US" altLang="ko-KR" dirty="0"/>
              <a:t>, Encoder</a:t>
            </a:r>
            <a:r>
              <a:rPr lang="ko-KR" altLang="en-US" dirty="0"/>
              <a:t>과 달리 계층 구조를 보입니다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7.1</a:t>
            </a:r>
            <a:r>
              <a:rPr lang="ko-KR" altLang="en-US" dirty="0"/>
              <a:t>장에서 했던 문장 생성은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확률분포를 바탕으로 샘플링을 수행해서 생성되는 문장이 확률에 따라 변했지만</a:t>
            </a:r>
            <a:r>
              <a:rPr lang="en-US" altLang="ko-KR" dirty="0"/>
              <a:t>, ‘</a:t>
            </a:r>
            <a:r>
              <a:rPr lang="ko-KR" altLang="en-US" dirty="0"/>
              <a:t>덧셈</a:t>
            </a:r>
            <a:r>
              <a:rPr lang="en-US" altLang="ko-KR" dirty="0"/>
              <a:t>’</a:t>
            </a:r>
            <a:r>
              <a:rPr lang="ko-KR" altLang="en-US" dirty="0"/>
              <a:t>은 확률적인 분포에 따라 </a:t>
            </a:r>
            <a:r>
              <a:rPr lang="en-US" altLang="ko-KR" dirty="0" err="1"/>
              <a:t>outpu</a:t>
            </a:r>
            <a:r>
              <a:rPr lang="ko-KR" altLang="en-US" dirty="0"/>
              <a:t>이 정해지는 </a:t>
            </a:r>
            <a:r>
              <a:rPr lang="en-US" altLang="ko-KR" dirty="0"/>
              <a:t>‘</a:t>
            </a:r>
            <a:r>
              <a:rPr lang="ko-KR" altLang="en-US" dirty="0"/>
              <a:t>비결정성</a:t>
            </a:r>
            <a:r>
              <a:rPr lang="en-US" altLang="ko-KR" dirty="0"/>
              <a:t>’</a:t>
            </a:r>
            <a:r>
              <a:rPr lang="ko-KR" altLang="en-US" dirty="0"/>
              <a:t>을 제외하고 </a:t>
            </a:r>
            <a:r>
              <a:rPr lang="en-US" altLang="ko-KR" dirty="0"/>
              <a:t>‘</a:t>
            </a:r>
            <a:r>
              <a:rPr lang="ko-KR" altLang="en-US" dirty="0"/>
              <a:t>결정적</a:t>
            </a:r>
            <a:r>
              <a:rPr lang="en-US" altLang="ko-KR" dirty="0"/>
              <a:t>’</a:t>
            </a:r>
            <a:r>
              <a:rPr lang="ko-KR" altLang="en-US" dirty="0"/>
              <a:t>인 답을 생성하고자 했습니다</a:t>
            </a:r>
            <a:r>
              <a:rPr lang="en-US" altLang="ko-KR" dirty="0"/>
              <a:t>. </a:t>
            </a:r>
            <a:r>
              <a:rPr lang="ko-KR" altLang="en-US" dirty="0"/>
              <a:t>따라서 나올 확률이 가장 높은 </a:t>
            </a:r>
            <a:r>
              <a:rPr lang="en-US" altLang="ko-KR" dirty="0"/>
              <a:t>(</a:t>
            </a:r>
            <a:r>
              <a:rPr lang="ko-KR" altLang="en-US" dirty="0"/>
              <a:t>점수가 가장 높은</a:t>
            </a:r>
            <a:r>
              <a:rPr lang="en-US" altLang="ko-KR" dirty="0"/>
              <a:t>) </a:t>
            </a:r>
            <a:r>
              <a:rPr lang="ko-KR" altLang="en-US" dirty="0"/>
              <a:t>문자 하나만 고릅니다</a:t>
            </a:r>
            <a:r>
              <a:rPr lang="en-US" altLang="ko-KR" dirty="0"/>
              <a:t>. “</a:t>
            </a:r>
            <a:r>
              <a:rPr lang="ko-KR" altLang="en-US" dirty="0"/>
              <a:t>확률적</a:t>
            </a:r>
            <a:r>
              <a:rPr lang="en-US" altLang="ko-KR" dirty="0"/>
              <a:t>”</a:t>
            </a:r>
            <a:r>
              <a:rPr lang="ko-KR" altLang="en-US" dirty="0"/>
              <a:t>이 아닌 </a:t>
            </a:r>
            <a:r>
              <a:rPr lang="en-US" altLang="ko-KR" dirty="0"/>
              <a:t>“</a:t>
            </a:r>
            <a:r>
              <a:rPr lang="ko-KR" altLang="en-US" dirty="0"/>
              <a:t>결정적</a:t>
            </a:r>
            <a:r>
              <a:rPr lang="en-US" altLang="ko-KR" dirty="0"/>
              <a:t>”</a:t>
            </a:r>
            <a:r>
              <a:rPr lang="ko-KR" altLang="en-US" dirty="0"/>
              <a:t>으로 선택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RNN</a:t>
            </a:r>
            <a:r>
              <a:rPr lang="ko-KR" altLang="en-US" dirty="0"/>
              <a:t>으로 문장 생성할 때</a:t>
            </a:r>
            <a:r>
              <a:rPr lang="en-US" altLang="ko-KR" dirty="0"/>
              <a:t>, </a:t>
            </a:r>
            <a:r>
              <a:rPr lang="ko-KR" altLang="en-US" dirty="0"/>
              <a:t>학습상황과 생성상황의 데이터 부여 방법이 다름</a:t>
            </a:r>
            <a:r>
              <a:rPr lang="en-US" altLang="ko-KR" dirty="0"/>
              <a:t>. </a:t>
            </a:r>
            <a:r>
              <a:rPr lang="ko-KR" altLang="en-US" dirty="0"/>
              <a:t>학습 시에는 정답을 알고 있기 때문에 시계열 방향의 데이터를 한 번에 줄 수 있지만</a:t>
            </a:r>
            <a:r>
              <a:rPr lang="en-US" altLang="ko-KR" dirty="0"/>
              <a:t>, </a:t>
            </a:r>
            <a:r>
              <a:rPr lang="ko-KR" altLang="en-US" dirty="0"/>
              <a:t>추론시에는 최초 시작을 알리는 구분 문자 하나만 줍니다</a:t>
            </a:r>
            <a:r>
              <a:rPr lang="en-US" altLang="ko-KR" dirty="0"/>
              <a:t>. </a:t>
            </a:r>
            <a:r>
              <a:rPr lang="ko-KR" altLang="en-US" dirty="0"/>
              <a:t>여기서 다음 문자를 계속 추론하는 것이죠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95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9F633-1A8E-2B61-5876-796402E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</a:t>
            </a:r>
            <a:r>
              <a:rPr lang="ko-KR" altLang="en-US" b="1" dirty="0"/>
              <a:t>구현 </a:t>
            </a:r>
            <a:r>
              <a:rPr lang="en-US" altLang="ko-KR" b="1" dirty="0"/>
              <a:t>: Decoder</a:t>
            </a:r>
            <a:endParaRPr lang="ko-KR" altLang="en-US" b="1" dirty="0"/>
          </a:p>
        </p:txBody>
      </p:sp>
      <p:pic>
        <p:nvPicPr>
          <p:cNvPr id="6146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9FE0083B-09D5-C330-EBD3-D4669AE4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283758"/>
            <a:ext cx="4711849" cy="316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14D584-7DAB-B33F-FF9A-2863F4EC717A}"/>
              </a:ext>
            </a:extLst>
          </p:cNvPr>
          <p:cNvSpPr txBox="1"/>
          <p:nvPr/>
        </p:nvSpPr>
        <p:spPr>
          <a:xfrm>
            <a:off x="7037294" y="2283758"/>
            <a:ext cx="398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정답을 알고 있으니</a:t>
            </a:r>
            <a:r>
              <a:rPr lang="en-US" altLang="ko-KR" dirty="0"/>
              <a:t>, “_62 “</a:t>
            </a:r>
            <a:r>
              <a:rPr lang="ko-KR" altLang="en-US" dirty="0"/>
              <a:t>라는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en-US" altLang="ko-KR" dirty="0"/>
              <a:t>“62  “</a:t>
            </a:r>
            <a:r>
              <a:rPr lang="ko-KR" altLang="en-US" dirty="0"/>
              <a:t>으로 출력되게 학습시킵니다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49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B743A-5068-9E76-6425-02622675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</a:t>
            </a:r>
            <a:r>
              <a:rPr lang="ko-KR" altLang="en-US" b="1" dirty="0"/>
              <a:t> 구현 </a:t>
            </a:r>
            <a:r>
              <a:rPr lang="en-US" altLang="ko-KR" b="1" dirty="0"/>
              <a:t>: Decoder</a:t>
            </a:r>
            <a:endParaRPr lang="ko-KR" altLang="en-US" b="1" dirty="0"/>
          </a:p>
        </p:txBody>
      </p:sp>
      <p:pic>
        <p:nvPicPr>
          <p:cNvPr id="7170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7E4EFF2C-6F3B-D002-476D-F202F88D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97193"/>
            <a:ext cx="4738744" cy="33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09B81-A474-D948-EE74-81C17865D2EA}"/>
              </a:ext>
            </a:extLst>
          </p:cNvPr>
          <p:cNvSpPr txBox="1"/>
          <p:nvPr/>
        </p:nvSpPr>
        <p:spPr>
          <a:xfrm>
            <a:off x="6382871" y="2133600"/>
            <a:ext cx="4772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여기서 </a:t>
            </a:r>
            <a:r>
              <a:rPr lang="en-US" altLang="ko-KR" dirty="0"/>
              <a:t>Argmax</a:t>
            </a:r>
            <a:r>
              <a:rPr lang="ko-KR" altLang="en-US" dirty="0"/>
              <a:t>가 등장하는데 이는 가장 높은 점수를 가진 원소의 </a:t>
            </a:r>
            <a:r>
              <a:rPr lang="en-US" altLang="ko-KR" dirty="0"/>
              <a:t>index</a:t>
            </a:r>
            <a:r>
              <a:rPr lang="ko-KR" altLang="en-US" dirty="0"/>
              <a:t>를 출력하는 것입니다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문장생성과 달리 </a:t>
            </a:r>
            <a:r>
              <a:rPr lang="en-US" altLang="ko-KR" dirty="0" err="1"/>
              <a:t>softmax</a:t>
            </a:r>
            <a:r>
              <a:rPr lang="ko-KR" altLang="en-US" dirty="0"/>
              <a:t>를 생략했습니다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 계층은 입력된 벡터를 </a:t>
            </a:r>
            <a:r>
              <a:rPr lang="ko-KR" altLang="en-US" dirty="0" err="1"/>
              <a:t>정규화하는데</a:t>
            </a:r>
            <a:r>
              <a:rPr lang="en-US" altLang="ko-KR" dirty="0"/>
              <a:t>, </a:t>
            </a:r>
            <a:r>
              <a:rPr lang="ko-KR" altLang="en-US" dirty="0"/>
              <a:t>이 때 벡터의 값은 </a:t>
            </a:r>
            <a:r>
              <a:rPr lang="ko-KR" altLang="en-US" dirty="0" err="1"/>
              <a:t>정규화되면서</a:t>
            </a:r>
            <a:r>
              <a:rPr lang="ko-KR" altLang="en-US" dirty="0"/>
              <a:t> 변화하지만 대소 관계는 변하지 않으니 생략 가능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즉</a:t>
            </a:r>
            <a:r>
              <a:rPr lang="en-US" altLang="ko-KR" dirty="0"/>
              <a:t>, Decoder</a:t>
            </a:r>
            <a:r>
              <a:rPr lang="ko-KR" altLang="en-US" dirty="0"/>
              <a:t>에서는 학습시와 생성시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계층을 다르게 취급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60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D4C7-F3F4-1E18-56D0-AB605D50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</a:t>
            </a:r>
            <a:r>
              <a:rPr lang="ko-KR" altLang="en-US" b="1" dirty="0"/>
              <a:t>구현 </a:t>
            </a:r>
            <a:r>
              <a:rPr lang="en-US" altLang="ko-KR" b="1" dirty="0"/>
              <a:t>: Decoder</a:t>
            </a:r>
            <a:endParaRPr lang="ko-KR" altLang="en-US" b="1" dirty="0"/>
          </a:p>
        </p:txBody>
      </p:sp>
      <p:pic>
        <p:nvPicPr>
          <p:cNvPr id="8194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3EB241E8-FAC8-34F2-BDEB-CB51F042C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36693"/>
            <a:ext cx="3579942" cy="356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39FE54-CA32-F74E-7434-EB08FDB44AB2}"/>
              </a:ext>
            </a:extLst>
          </p:cNvPr>
          <p:cNvSpPr/>
          <p:nvPr/>
        </p:nvSpPr>
        <p:spPr>
          <a:xfrm>
            <a:off x="5893734" y="2324100"/>
            <a:ext cx="4448175" cy="3219450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Time Embedding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Time LSTM</a:t>
            </a: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Time Affine</a:t>
            </a: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가지 계층으로 구성</a:t>
            </a:r>
          </a:p>
        </p:txBody>
      </p:sp>
    </p:spTree>
    <p:extLst>
      <p:ext uri="{BB962C8B-B14F-4D97-AF65-F5344CB8AC3E}">
        <p14:creationId xmlns:p14="http://schemas.microsoft.com/office/powerpoint/2010/main" val="312061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B3B50-C8D4-B2C6-AE7E-2282B701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</a:t>
            </a:r>
            <a:r>
              <a:rPr lang="ko-KR" altLang="en-US" b="1" dirty="0"/>
              <a:t>개선 </a:t>
            </a:r>
            <a:r>
              <a:rPr lang="en-US" altLang="ko-KR" b="1" dirty="0"/>
              <a:t>: </a:t>
            </a:r>
            <a:r>
              <a:rPr lang="ko-KR" altLang="en-US" b="1" dirty="0"/>
              <a:t>입력 데이터 반전</a:t>
            </a:r>
          </a:p>
        </p:txBody>
      </p:sp>
      <p:pic>
        <p:nvPicPr>
          <p:cNvPr id="9218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A7C4768C-DA9B-D3AB-15B8-C1B4E776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84294"/>
            <a:ext cx="5149060" cy="16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B3FBD0-7F70-1EE6-3E6C-3BE62BED3309}"/>
              </a:ext>
            </a:extLst>
          </p:cNvPr>
          <p:cNvSpPr txBox="1"/>
          <p:nvPr/>
        </p:nvSpPr>
        <p:spPr>
          <a:xfrm>
            <a:off x="1200150" y="3962400"/>
            <a:ext cx="1035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★ 정확도가 향상된 결과가 도출되는 이유 </a:t>
            </a:r>
            <a:r>
              <a:rPr lang="en-US" altLang="ko-KR" dirty="0"/>
              <a:t>: </a:t>
            </a:r>
            <a:r>
              <a:rPr lang="ko-KR" altLang="en-US" dirty="0"/>
              <a:t>직관적으로는 기울기 전파가 원활해지기 때문</a:t>
            </a:r>
            <a:endParaRPr lang="en-US" altLang="ko-KR" dirty="0"/>
          </a:p>
          <a:p>
            <a:r>
              <a:rPr lang="en-US" altLang="ko-KR" dirty="0"/>
              <a:t>Ex) “</a:t>
            </a:r>
            <a:r>
              <a:rPr lang="ko-KR" altLang="en-US" dirty="0"/>
              <a:t>나는 </a:t>
            </a:r>
            <a:r>
              <a:rPr lang="ko-KR" altLang="en-US" dirty="0" err="1"/>
              <a:t>고양이로소이다</a:t>
            </a:r>
            <a:r>
              <a:rPr lang="en-US" altLang="ko-KR" dirty="0"/>
              <a:t>” </a:t>
            </a:r>
            <a:r>
              <a:rPr lang="ko-KR" altLang="en-US" dirty="0"/>
              <a:t>▶ </a:t>
            </a:r>
            <a:r>
              <a:rPr lang="en-US" altLang="ko-KR" dirty="0"/>
              <a:t>“I am a cat” 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ko-KR" altLang="en-US" dirty="0"/>
              <a:t>나 ▶ </a:t>
            </a:r>
            <a:r>
              <a:rPr lang="en-US" altLang="ko-KR" dirty="0"/>
              <a:t>I” </a:t>
            </a:r>
            <a:r>
              <a:rPr lang="ko-KR" altLang="en-US" dirty="0"/>
              <a:t>갈 때는 </a:t>
            </a:r>
            <a:r>
              <a:rPr lang="en-US" altLang="ko-KR" dirty="0"/>
              <a:t>“</a:t>
            </a:r>
            <a:r>
              <a:rPr lang="ko-KR" altLang="en-US" dirty="0"/>
              <a:t>는</a:t>
            </a:r>
            <a:r>
              <a:rPr lang="en-US" altLang="ko-KR" dirty="0"/>
              <a:t>” “</a:t>
            </a:r>
            <a:r>
              <a:rPr lang="ko-KR" altLang="en-US" dirty="0"/>
              <a:t>고양이</a:t>
            </a:r>
            <a:r>
              <a:rPr lang="en-US" altLang="ko-KR" dirty="0"/>
              <a:t>” “</a:t>
            </a:r>
            <a:r>
              <a:rPr lang="ko-KR" altLang="en-US" dirty="0" err="1"/>
              <a:t>로소</a:t>
            </a:r>
            <a:r>
              <a:rPr lang="en-US" altLang="ko-KR" dirty="0"/>
              <a:t>” “</a:t>
            </a:r>
            <a:r>
              <a:rPr lang="ko-KR" altLang="en-US" dirty="0"/>
              <a:t>이다</a:t>
            </a:r>
            <a:r>
              <a:rPr lang="en-US" altLang="ko-KR" dirty="0"/>
              <a:t>” </a:t>
            </a:r>
            <a:r>
              <a:rPr lang="ko-KR" altLang="en-US" dirty="0"/>
              <a:t>까지의 네 단어 분량의 </a:t>
            </a:r>
            <a:r>
              <a:rPr lang="en-US" altLang="ko-KR" dirty="0"/>
              <a:t>LSTM </a:t>
            </a:r>
            <a:r>
              <a:rPr lang="ko-KR" altLang="en-US" dirty="0"/>
              <a:t>계층을 거쳐야합니다</a:t>
            </a:r>
            <a:r>
              <a:rPr lang="en-US" altLang="ko-KR" dirty="0"/>
              <a:t>. </a:t>
            </a:r>
            <a:r>
              <a:rPr lang="ko-KR" altLang="en-US" dirty="0" err="1"/>
              <a:t>역전파</a:t>
            </a:r>
            <a:r>
              <a:rPr lang="ko-KR" altLang="en-US" dirty="0"/>
              <a:t> 시 먼 거리만큼 영향을 더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입력문을 반복시키면</a:t>
            </a:r>
            <a:r>
              <a:rPr lang="en-US" altLang="ko-KR" dirty="0"/>
              <a:t>, “</a:t>
            </a:r>
            <a:r>
              <a:rPr lang="ko-KR" altLang="en-US" dirty="0"/>
              <a:t>나</a:t>
            </a:r>
            <a:r>
              <a:rPr lang="en-US" altLang="ko-KR" dirty="0"/>
              <a:t>”</a:t>
            </a:r>
            <a:r>
              <a:rPr lang="ko-KR" altLang="en-US" dirty="0"/>
              <a:t>와 </a:t>
            </a:r>
            <a:r>
              <a:rPr lang="en-US" altLang="ko-KR" dirty="0"/>
              <a:t>“I”</a:t>
            </a:r>
            <a:r>
              <a:rPr lang="ko-KR" altLang="en-US" dirty="0"/>
              <a:t>가 바로 옆이 되어서 기울기가 직접 전달되어 학습 효율이 좋아진다고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끝으로 갈수록 다시 멀어지니</a:t>
            </a:r>
            <a:r>
              <a:rPr lang="en-US" altLang="ko-KR" dirty="0"/>
              <a:t>, “</a:t>
            </a:r>
            <a:r>
              <a:rPr lang="ko-KR" altLang="en-US" dirty="0"/>
              <a:t>평균</a:t>
            </a:r>
            <a:r>
              <a:rPr lang="en-US" altLang="ko-KR" dirty="0"/>
              <a:t>”</a:t>
            </a:r>
            <a:r>
              <a:rPr lang="ko-KR" altLang="en-US" dirty="0"/>
              <a:t>적인 거리는 그대로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375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8561-0BC2-527B-6C9F-7FAF5AB6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</a:t>
            </a:r>
            <a:r>
              <a:rPr lang="ko-KR" altLang="en-US" b="1" dirty="0"/>
              <a:t>개선 </a:t>
            </a:r>
            <a:r>
              <a:rPr lang="en-US" altLang="ko-KR" b="1" dirty="0"/>
              <a:t>:</a:t>
            </a:r>
            <a:r>
              <a:rPr lang="ko-KR" altLang="en-US" b="1" dirty="0"/>
              <a:t> 엿보기</a:t>
            </a:r>
            <a:endParaRPr lang="ko-KR" altLang="en-US" dirty="0"/>
          </a:p>
        </p:txBody>
      </p:sp>
      <p:pic>
        <p:nvPicPr>
          <p:cNvPr id="10242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12C7CD30-E2C1-1674-9616-69DE5D0A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195513"/>
            <a:ext cx="6703695" cy="35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1232B876-F089-FD4A-04B2-01F39660FB83}"/>
              </a:ext>
            </a:extLst>
          </p:cNvPr>
          <p:cNvSpPr/>
          <p:nvPr/>
        </p:nvSpPr>
        <p:spPr>
          <a:xfrm>
            <a:off x="8820150" y="2381250"/>
            <a:ext cx="2667000" cy="3524846"/>
          </a:xfrm>
          <a:prstGeom prst="foldedCorner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Encoder</a:t>
            </a:r>
            <a:r>
              <a:rPr lang="ko-KR" altLang="en-US" sz="2000" b="1" dirty="0"/>
              <a:t>의 출력 </a:t>
            </a:r>
            <a:r>
              <a:rPr lang="en-US" altLang="ko-KR" sz="2000" b="1" dirty="0"/>
              <a:t>h</a:t>
            </a:r>
            <a:r>
              <a:rPr lang="ko-KR" altLang="en-US" sz="2000" b="1" dirty="0"/>
              <a:t>를 여러 계층에 전달해줍니다</a:t>
            </a:r>
            <a:r>
              <a:rPr lang="en-US" altLang="ko-KR" sz="2000" b="1" dirty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기존에는 하나의 </a:t>
            </a:r>
            <a:r>
              <a:rPr lang="en-US" altLang="ko-KR" sz="2000" b="1" dirty="0"/>
              <a:t>LSTM</a:t>
            </a:r>
            <a:r>
              <a:rPr lang="ko-KR" altLang="en-US" sz="2000" b="1" dirty="0"/>
              <a:t>만 소유하던 중요정보 </a:t>
            </a:r>
            <a:r>
              <a:rPr lang="en-US" altLang="ko-KR" sz="2000" b="1" dirty="0"/>
              <a:t>h</a:t>
            </a:r>
            <a:r>
              <a:rPr lang="ko-KR" altLang="en-US" sz="2000" b="1" dirty="0"/>
              <a:t>를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여러 계층에서 공유합니다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56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6A682-5EC0-AB40-F6AA-8CBE6D61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DC601-535D-3F81-B840-98CCC4E7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1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b="1" dirty="0">
                <a:latin typeface="+mj-ea"/>
              </a:rPr>
              <a:t>언어 모델을 사용한 문장 생성</a:t>
            </a:r>
            <a:endParaRPr lang="en-US" altLang="ko-KR" b="1" dirty="0">
              <a:latin typeface="+mj-ea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FC7156-F417-74AD-9A39-5C409C1F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7446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- LSTM </a:t>
            </a:r>
            <a:r>
              <a:rPr lang="ko-KR" altLang="en-US" dirty="0"/>
              <a:t>계층을 이용하여 언어 모델을 구현</a:t>
            </a:r>
            <a:r>
              <a:rPr lang="en-US" altLang="ko-KR" dirty="0"/>
              <a:t> -&gt; </a:t>
            </a:r>
            <a:r>
              <a:rPr lang="ko-KR" altLang="en-US" dirty="0"/>
              <a:t>시작점을 기준으로 다음에 출현할 단어의 확률분포를 볼 수 있다</a:t>
            </a:r>
            <a:r>
              <a:rPr lang="en-US" altLang="ko-KR" dirty="0"/>
              <a:t>. </a:t>
            </a:r>
            <a:r>
              <a:rPr lang="ko-KR" altLang="en-US" dirty="0"/>
              <a:t>이 결과로 다음 단어를 생성하는 방법은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첫 번째 방법</a:t>
            </a:r>
            <a:r>
              <a:rPr lang="en-US" altLang="ko-KR" dirty="0"/>
              <a:t>, </a:t>
            </a:r>
            <a:r>
              <a:rPr lang="ko-KR" altLang="en-US" dirty="0"/>
              <a:t>확률적인 방법을 이용 </a:t>
            </a:r>
            <a:r>
              <a:rPr lang="en-US" altLang="ko-KR" dirty="0"/>
              <a:t>-&gt; </a:t>
            </a:r>
            <a:r>
              <a:rPr lang="ko-KR" altLang="en-US" dirty="0"/>
              <a:t>여기서도 두 가지 방법 </a:t>
            </a:r>
            <a:r>
              <a:rPr lang="en-US" altLang="ko-KR" dirty="0"/>
              <a:t>: 1. </a:t>
            </a:r>
            <a:r>
              <a:rPr lang="ko-KR" altLang="en-US" dirty="0"/>
              <a:t>확률적으로 가장 높은 단어를 선택</a:t>
            </a:r>
            <a:r>
              <a:rPr lang="en-US" altLang="ko-KR" dirty="0"/>
              <a:t>, 2. </a:t>
            </a:r>
            <a:r>
              <a:rPr lang="ko-KR" altLang="en-US" dirty="0"/>
              <a:t>확률적으로 단어를 선택</a:t>
            </a:r>
            <a:r>
              <a:rPr lang="en-US" altLang="ko-KR" dirty="0"/>
              <a:t> (</a:t>
            </a:r>
            <a:r>
              <a:rPr lang="ko-KR" altLang="en-US" dirty="0"/>
              <a:t>확률이 높은 단어가 뽑힐 확률이 높고</a:t>
            </a:r>
            <a:r>
              <a:rPr lang="en-US" altLang="ko-KR" dirty="0"/>
              <a:t>, </a:t>
            </a:r>
            <a:r>
              <a:rPr lang="ko-KR" altLang="en-US" dirty="0"/>
              <a:t>확률이 낮은 단어가 뽑힐 확률이 낮음</a:t>
            </a:r>
            <a:r>
              <a:rPr lang="en-US" altLang="ko-KR" dirty="0"/>
              <a:t>. </a:t>
            </a:r>
            <a:r>
              <a:rPr lang="ko-KR" altLang="en-US" dirty="0"/>
              <a:t>확률적으로 단어를 선택하다 보니 매번 다른 문장이 생성될 수도 있음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종결 기호</a:t>
            </a:r>
            <a:r>
              <a:rPr lang="en-US" altLang="ko-KR" dirty="0"/>
              <a:t>(.)</a:t>
            </a:r>
            <a:r>
              <a:rPr lang="ko-KR" altLang="en-US" dirty="0"/>
              <a:t>가 나타날 때까지 단어를 선택하다가 종결 기호가 나오면 새로운 문장을 생성할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기대할 수 있는 것 </a:t>
            </a:r>
            <a:r>
              <a:rPr lang="en-US" altLang="ko-KR" dirty="0"/>
              <a:t>: </a:t>
            </a:r>
            <a:r>
              <a:rPr lang="ko-KR" altLang="en-US" dirty="0"/>
              <a:t>여기서 생성된 문장은 훈련 데이터를 기반으로 문장을 새로 생성한 것으로 훈련 데이터에 존재하지 않는 말</a:t>
            </a:r>
            <a:r>
              <a:rPr lang="en-US" altLang="ko-KR" dirty="0"/>
              <a:t>, </a:t>
            </a:r>
            <a:r>
              <a:rPr lang="ko-KR" altLang="en-US" dirty="0"/>
              <a:t>새로운 문장이다</a:t>
            </a:r>
            <a:r>
              <a:rPr lang="en-US" altLang="ko-KR" dirty="0"/>
              <a:t>. </a:t>
            </a:r>
            <a:r>
              <a:rPr lang="ko-KR" altLang="en-US" dirty="0"/>
              <a:t>말뭉치로부터 단어의 출현 패턴이 올바르게 학습되었다면</a:t>
            </a:r>
            <a:r>
              <a:rPr lang="en-US" altLang="ko-KR" dirty="0"/>
              <a:t>, </a:t>
            </a:r>
            <a:r>
              <a:rPr lang="ko-KR" altLang="en-US" dirty="0"/>
              <a:t>새로 생성된 문장은 우리 인간에게도 자연스럽고 의미가 통하는 문장일 것으로 기대할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8BEA-4008-6AA7-D1DB-A160892E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언어 모델을 사용한 문장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472E1-5163-B0D4-4F86-B67B492EB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모델의 가중치 </a:t>
            </a:r>
            <a:r>
              <a:rPr lang="ko-KR" altLang="en-US" dirty="0" err="1"/>
              <a:t>초깃값으로</a:t>
            </a:r>
            <a:r>
              <a:rPr lang="ko-KR" altLang="en-US" dirty="0"/>
              <a:t> 무작위한 값을 사용했기 때문에 의미가 통하지 않는 문장이 나왔습니다</a:t>
            </a:r>
            <a:r>
              <a:rPr lang="en-US" altLang="ko-KR" dirty="0"/>
              <a:t>. </a:t>
            </a:r>
            <a:r>
              <a:rPr lang="ko-KR" altLang="en-US" dirty="0"/>
              <a:t>학습이 끝낸 가중치를 이용해 문장을 생성하면 어떻게 될까요</a:t>
            </a:r>
            <a:r>
              <a:rPr lang="en-US" altLang="ko-KR" dirty="0"/>
              <a:t>? </a:t>
            </a:r>
            <a:r>
              <a:rPr lang="ko-KR" altLang="en-US" dirty="0"/>
              <a:t>더 좋은 문장이 나올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완벽한 문장을 만드는 것은 힘들어 보이지만</a:t>
            </a:r>
            <a:r>
              <a:rPr lang="en-US" altLang="ko-KR" dirty="0"/>
              <a:t>, </a:t>
            </a:r>
            <a:r>
              <a:rPr lang="ko-KR" altLang="en-US" dirty="0"/>
              <a:t>그럴 듯한 문장들도 많습니다</a:t>
            </a:r>
            <a:r>
              <a:rPr lang="en-US" altLang="ko-KR" dirty="0"/>
              <a:t>. </a:t>
            </a:r>
            <a:r>
              <a:rPr lang="ko-KR" altLang="en-US" dirty="0"/>
              <a:t>이렇게 학습을 통해 학습된 가중치 매개변수를 입력 받거나 더 좋은 언어 모델을 이용하면 더 나아진 문장을 예상할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72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01F3-432C-647B-CA14-CE2DA6E7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DB952-4EDC-2B53-9B58-EFBE6F4E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시계열 데이터 ▶ 시계열 데이터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Encoder-Decoder </a:t>
            </a:r>
            <a:r>
              <a:rPr lang="ko-KR" altLang="en-US" dirty="0"/>
              <a:t>모델</a:t>
            </a:r>
          </a:p>
        </p:txBody>
      </p:sp>
      <p:pic>
        <p:nvPicPr>
          <p:cNvPr id="1026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BED74066-B928-B003-B3EC-CA5C5D12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248585"/>
            <a:ext cx="6376670" cy="220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904E0789-6963-83F3-CFD4-5D9F526D02F4}"/>
              </a:ext>
            </a:extLst>
          </p:cNvPr>
          <p:cNvSpPr/>
          <p:nvPr/>
        </p:nvSpPr>
        <p:spPr>
          <a:xfrm>
            <a:off x="8148918" y="4114800"/>
            <a:ext cx="3379694" cy="15329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그림과 같은 </a:t>
            </a:r>
            <a:r>
              <a:rPr lang="en-US" altLang="ko-KR" sz="1400" dirty="0"/>
              <a:t>Encoder</a:t>
            </a:r>
            <a:r>
              <a:rPr lang="ko-KR" altLang="en-US" sz="1400" dirty="0"/>
              <a:t>에서는 </a:t>
            </a:r>
            <a:r>
              <a:rPr lang="en-US" altLang="ko-KR" sz="1400" dirty="0"/>
              <a:t>RNN</a:t>
            </a:r>
            <a:r>
              <a:rPr lang="ko-KR" altLang="en-US" sz="1400" dirty="0"/>
              <a:t>으로써 </a:t>
            </a:r>
            <a:r>
              <a:rPr lang="en-US" altLang="ko-KR" sz="1400" dirty="0"/>
              <a:t>LSTM</a:t>
            </a:r>
            <a:r>
              <a:rPr lang="ko-KR" altLang="en-US" sz="1400" dirty="0"/>
              <a:t>이용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다른 모델에서는 </a:t>
            </a:r>
            <a:r>
              <a:rPr lang="en-US" altLang="ko-KR" sz="1400" dirty="0"/>
              <a:t>“</a:t>
            </a:r>
            <a:r>
              <a:rPr lang="ko-KR" altLang="en-US" sz="1400" dirty="0"/>
              <a:t>단순한 </a:t>
            </a:r>
            <a:r>
              <a:rPr lang="en-US" altLang="ko-KR" sz="1400" dirty="0"/>
              <a:t>RNN”</a:t>
            </a:r>
            <a:r>
              <a:rPr lang="ko-KR" altLang="en-US" sz="1400" dirty="0"/>
              <a:t>이나 </a:t>
            </a:r>
            <a:r>
              <a:rPr lang="en-US" altLang="ko-KR" sz="1400" dirty="0"/>
              <a:t>GRU </a:t>
            </a:r>
            <a:r>
              <a:rPr lang="ko-KR" altLang="en-US" sz="1400" dirty="0"/>
              <a:t>등도 이용할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6FC79-93EE-A158-D620-61A5A70E3C01}"/>
              </a:ext>
            </a:extLst>
          </p:cNvPr>
          <p:cNvSpPr txBox="1"/>
          <p:nvPr/>
        </p:nvSpPr>
        <p:spPr>
          <a:xfrm>
            <a:off x="8148918" y="2994212"/>
            <a:ext cx="337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시계열 데이터를 </a:t>
            </a:r>
            <a:r>
              <a:rPr lang="en-US" altLang="ko-KR" b="1" dirty="0"/>
              <a:t>h</a:t>
            </a:r>
            <a:r>
              <a:rPr lang="ko-KR" altLang="en-US" dirty="0"/>
              <a:t>라는 은닉 상태 벡터로 변환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436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E4D1C-D8EC-DACF-EC15-7E98C41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: Encoding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9F746-C740-92E8-07B5-5EBF435A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Encoder</a:t>
            </a:r>
            <a:r>
              <a:rPr lang="ko-KR" altLang="en-US" dirty="0"/>
              <a:t>가 출력하는 </a:t>
            </a:r>
            <a:r>
              <a:rPr lang="en-US" altLang="ko-KR" b="1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 계층의 마지막 은닉 상태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b="1" dirty="0"/>
              <a:t>h</a:t>
            </a:r>
            <a:r>
              <a:rPr lang="ko-KR" altLang="en-US" dirty="0"/>
              <a:t>에는 입력 문장</a:t>
            </a:r>
            <a:r>
              <a:rPr lang="en-US" altLang="ko-KR" dirty="0"/>
              <a:t>(</a:t>
            </a:r>
            <a:r>
              <a:rPr lang="ko-KR" altLang="en-US" dirty="0" err="1"/>
              <a:t>출발어</a:t>
            </a:r>
            <a:r>
              <a:rPr lang="en-US" altLang="ko-KR" dirty="0"/>
              <a:t>)</a:t>
            </a:r>
            <a:r>
              <a:rPr lang="ko-KR" altLang="en-US" dirty="0"/>
              <a:t>을 번역하는 데 필요한 정보가 인코딩 됨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LSTM</a:t>
            </a:r>
            <a:r>
              <a:rPr lang="ko-KR" altLang="en-US" dirty="0"/>
              <a:t>의 은닉 상태 </a:t>
            </a:r>
            <a:r>
              <a:rPr lang="en-US" altLang="ko-KR" b="1" dirty="0"/>
              <a:t>h</a:t>
            </a:r>
            <a:r>
              <a:rPr lang="ko-KR" altLang="en-US" dirty="0"/>
              <a:t>는 고정 길이 벡터라는 사실 ▶ 인코딩 하는 것은</a:t>
            </a:r>
            <a:r>
              <a:rPr lang="en-US" altLang="ko-KR" dirty="0"/>
              <a:t> </a:t>
            </a:r>
            <a:r>
              <a:rPr lang="ko-KR" altLang="en-US" dirty="0"/>
              <a:t>임의 길이의 문장을 고정된 벡터로 변환하는 작업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99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61136-F23C-5CFB-996F-67A93B9A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81470-2209-2A03-6C95-69F054E3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Decoder : </a:t>
            </a:r>
            <a:r>
              <a:rPr lang="ko-KR" altLang="en-US" dirty="0"/>
              <a:t>앞 절의 신경망과 같은 구성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 다른 점은 </a:t>
            </a:r>
            <a:r>
              <a:rPr lang="en-US" altLang="ko-KR" dirty="0"/>
              <a:t>LSTM </a:t>
            </a:r>
            <a:r>
              <a:rPr lang="ko-KR" altLang="en-US" dirty="0"/>
              <a:t>계층이 </a:t>
            </a:r>
            <a:r>
              <a:rPr lang="en-US" altLang="ko-KR" b="1" dirty="0"/>
              <a:t>h</a:t>
            </a:r>
            <a:r>
              <a:rPr lang="ko-KR" altLang="en-US" dirty="0"/>
              <a:t>를 입력 받는 다는 것 </a:t>
            </a:r>
            <a:r>
              <a:rPr lang="en-US" altLang="ko-KR" dirty="0"/>
              <a:t>(LSTM</a:t>
            </a:r>
            <a:r>
              <a:rPr lang="ko-KR" altLang="en-US" dirty="0"/>
              <a:t>은 은닉 상태로 </a:t>
            </a:r>
            <a:r>
              <a:rPr lang="en-US" altLang="ko-KR" dirty="0"/>
              <a:t>“</a:t>
            </a:r>
            <a:r>
              <a:rPr lang="ko-KR" altLang="en-US" dirty="0" err="1"/>
              <a:t>영벡터</a:t>
            </a:r>
            <a:r>
              <a:rPr lang="en-US" altLang="ko-KR" dirty="0"/>
              <a:t>”</a:t>
            </a:r>
            <a:r>
              <a:rPr lang="ko-KR" altLang="en-US" dirty="0"/>
              <a:t>를 받았다고 할 수 있음</a:t>
            </a:r>
            <a:r>
              <a:rPr lang="en-US" altLang="ko-KR" dirty="0"/>
              <a:t>. </a:t>
            </a:r>
            <a:r>
              <a:rPr lang="en-US" altLang="ko-KR" b="1" dirty="0"/>
              <a:t>h</a:t>
            </a:r>
            <a:r>
              <a:rPr lang="ko-KR" altLang="en-US" dirty="0"/>
              <a:t>같은 </a:t>
            </a:r>
            <a:r>
              <a:rPr lang="en-US" altLang="ko-KR" dirty="0"/>
              <a:t>input </a:t>
            </a:r>
            <a:r>
              <a:rPr lang="ko-KR" altLang="en-US" dirty="0"/>
              <a:t>값이 없음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여기서 </a:t>
            </a:r>
            <a:r>
              <a:rPr lang="en-US" altLang="ko-KR" dirty="0"/>
              <a:t>&lt;</a:t>
            </a:r>
            <a:r>
              <a:rPr lang="en-US" altLang="ko-KR" dirty="0" err="1"/>
              <a:t>eos</a:t>
            </a:r>
            <a:r>
              <a:rPr lang="en-US" altLang="ko-KR" dirty="0"/>
              <a:t>&gt;</a:t>
            </a:r>
            <a:r>
              <a:rPr lang="ko-KR" altLang="en-US" dirty="0"/>
              <a:t>는 문장의 종료를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알리는 표시 같은 것으로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Decoder</a:t>
            </a:r>
            <a:r>
              <a:rPr lang="ko-KR" altLang="en-US" dirty="0"/>
              <a:t>에게 문장 생성을 알리는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신호이기도 합니다</a:t>
            </a:r>
            <a:r>
              <a:rPr lang="en-US" altLang="ko-KR" dirty="0"/>
              <a:t>. ‘</a:t>
            </a:r>
            <a:r>
              <a:rPr lang="ko-KR" altLang="en-US" dirty="0"/>
              <a:t>시작</a:t>
            </a:r>
            <a:r>
              <a:rPr lang="en-US" altLang="ko-KR" dirty="0"/>
              <a:t>/</a:t>
            </a:r>
            <a:r>
              <a:rPr lang="ko-KR" altLang="en-US" dirty="0"/>
              <a:t>종료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알리는 구분자로 이용한 것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밑바닥부터 시작하는 딥러닝2] #13 seq2seq">
            <a:extLst>
              <a:ext uri="{FF2B5EF4-FFF2-40B4-BE49-F238E27FC236}">
                <a16:creationId xmlns:a16="http://schemas.microsoft.com/office/drawing/2014/main" id="{FC286A52-5067-DFA2-D74B-D167E32B8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8"/>
          <a:stretch/>
        </p:blipFill>
        <p:spPr bwMode="auto">
          <a:xfrm>
            <a:off x="5029200" y="3105149"/>
            <a:ext cx="6915150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7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22B96-A98A-7D5D-B1EC-386A2D41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Seq2Seq : </a:t>
            </a:r>
            <a:r>
              <a:rPr lang="ko-KR" altLang="en-US" b="1" dirty="0"/>
              <a:t>전체 계층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0D73-CF10-35BB-B07B-260CBDE1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Encoder</a:t>
            </a:r>
            <a:r>
              <a:rPr lang="ko-KR" altLang="en-US" dirty="0"/>
              <a:t>의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Decoder</a:t>
            </a:r>
            <a:r>
              <a:rPr lang="ko-KR" altLang="en-US" dirty="0"/>
              <a:t>의 </a:t>
            </a:r>
            <a:r>
              <a:rPr lang="en-US" altLang="ko-KR" dirty="0"/>
              <a:t>LSTM. 2</a:t>
            </a:r>
            <a:r>
              <a:rPr lang="ko-KR" altLang="en-US" dirty="0"/>
              <a:t>개의 </a:t>
            </a:r>
            <a:r>
              <a:rPr lang="en-US" altLang="ko-KR" dirty="0"/>
              <a:t>LSTM</a:t>
            </a:r>
            <a:r>
              <a:rPr lang="ko-KR" altLang="en-US" dirty="0"/>
              <a:t>으로 구성되어 있다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이 때 </a:t>
            </a:r>
            <a:r>
              <a:rPr lang="en-US" altLang="ko-KR" b="1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Decoder</a:t>
            </a:r>
            <a:r>
              <a:rPr lang="ko-KR" altLang="en-US" dirty="0"/>
              <a:t>를 이어주는 </a:t>
            </a:r>
            <a:r>
              <a:rPr lang="en-US" altLang="ko-KR" dirty="0"/>
              <a:t>‘</a:t>
            </a:r>
            <a:r>
              <a:rPr lang="ko-KR" altLang="en-US" dirty="0"/>
              <a:t>가교</a:t>
            </a:r>
            <a:r>
              <a:rPr lang="en-US" altLang="ko-KR" dirty="0"/>
              <a:t>’</a:t>
            </a:r>
            <a:r>
              <a:rPr lang="ko-KR" altLang="en-US" dirty="0"/>
              <a:t>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B6CFFF0A-8AFE-EFA2-BF65-FFC5AD52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19" y="3157538"/>
            <a:ext cx="8041005" cy="264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0B2A8D4-5DD3-81C9-04AE-3D52A7BF88B9}"/>
              </a:ext>
            </a:extLst>
          </p:cNvPr>
          <p:cNvSpPr/>
          <p:nvPr/>
        </p:nvSpPr>
        <p:spPr>
          <a:xfrm>
            <a:off x="4791075" y="3648075"/>
            <a:ext cx="590550" cy="1047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7A3A21-1052-EDE3-0030-23B0C741AB7F}"/>
              </a:ext>
            </a:extLst>
          </p:cNvPr>
          <p:cNvSpPr/>
          <p:nvPr/>
        </p:nvSpPr>
        <p:spPr>
          <a:xfrm>
            <a:off x="4613431" y="3114543"/>
            <a:ext cx="886779" cy="385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62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FCD7F-8EBD-04E2-1E75-C59FA423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가변</a:t>
            </a:r>
            <a:r>
              <a:rPr lang="en-US" altLang="ko-KR" b="1" dirty="0"/>
              <a:t> </a:t>
            </a:r>
            <a:r>
              <a:rPr lang="ko-KR" altLang="en-US" b="1" dirty="0"/>
              <a:t>길이 시계열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EF745-7890-AD86-A23C-4196F75C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seq2seq</a:t>
            </a:r>
            <a:r>
              <a:rPr lang="ko-KR" altLang="en-US" dirty="0"/>
              <a:t>에 덧셈 학습시키기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지금까지는 </a:t>
            </a:r>
            <a:r>
              <a:rPr lang="en-US" altLang="ko-KR" dirty="0"/>
              <a:t>word2vec </a:t>
            </a:r>
            <a:r>
              <a:rPr lang="ko-KR" altLang="en-US" dirty="0"/>
              <a:t>이나 언어 모델 등에서 문장을 </a:t>
            </a:r>
            <a:r>
              <a:rPr lang="en-US" altLang="ko-KR" dirty="0"/>
              <a:t>‘</a:t>
            </a:r>
            <a:r>
              <a:rPr lang="ko-KR" altLang="en-US" dirty="0"/>
              <a:t>단어</a:t>
            </a:r>
            <a:r>
              <a:rPr lang="en-US" altLang="ko-KR" dirty="0"/>
              <a:t>’ </a:t>
            </a:r>
            <a:r>
              <a:rPr lang="ko-KR" altLang="en-US" dirty="0"/>
              <a:t>단위로 분할했지만</a:t>
            </a:r>
            <a:r>
              <a:rPr lang="en-US" altLang="ko-KR" dirty="0"/>
              <a:t>, </a:t>
            </a:r>
            <a:r>
              <a:rPr lang="ko-KR" altLang="en-US" dirty="0"/>
              <a:t>꼭 문장을 단어로 분할해야 하는 것은 아닙니다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“57+5” </a:t>
            </a:r>
            <a:r>
              <a:rPr lang="ko-KR" altLang="en-US" dirty="0"/>
              <a:t>▶ </a:t>
            </a:r>
            <a:r>
              <a:rPr lang="en-US" altLang="ko-KR" dirty="0"/>
              <a:t>[“5” , ”7“ , ”+” , ”5”]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여기서 주의할 점은 입력</a:t>
            </a:r>
            <a:r>
              <a:rPr lang="en-US" altLang="ko-KR" dirty="0"/>
              <a:t>(</a:t>
            </a:r>
            <a:r>
              <a:rPr lang="ko-KR" altLang="en-US" dirty="0"/>
              <a:t>덧셈 문장</a:t>
            </a:r>
            <a:r>
              <a:rPr lang="en-US" altLang="ko-KR" dirty="0"/>
              <a:t>)</a:t>
            </a:r>
            <a:r>
              <a:rPr lang="ko-KR" altLang="en-US" dirty="0"/>
              <a:t>과 출력</a:t>
            </a:r>
            <a:r>
              <a:rPr lang="en-US" altLang="ko-KR" dirty="0"/>
              <a:t>(</a:t>
            </a:r>
            <a:r>
              <a:rPr lang="ko-KR" altLang="en-US" dirty="0"/>
              <a:t>답</a:t>
            </a:r>
            <a:r>
              <a:rPr lang="en-US" altLang="ko-KR" dirty="0"/>
              <a:t>)</a:t>
            </a:r>
            <a:r>
              <a:rPr lang="ko-KR" altLang="en-US" dirty="0"/>
              <a:t>의 문자 수는 상황마다 다릅니다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ex) “57+5” </a:t>
            </a:r>
            <a:r>
              <a:rPr lang="ko-KR" altLang="en-US" dirty="0"/>
              <a:t>와 </a:t>
            </a:r>
            <a:r>
              <a:rPr lang="en-US" altLang="ko-KR" dirty="0"/>
              <a:t>“628+521”</a:t>
            </a:r>
            <a:r>
              <a:rPr lang="ko-KR" altLang="en-US" dirty="0"/>
              <a:t>은 입력된 문자의 길이도 다르고 출력될 답의 입력 길이도 다르다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가변 길이 시계열 데이터를 미니배치로 학습하기 위한 가장 단순한 방법 </a:t>
            </a:r>
            <a:r>
              <a:rPr lang="en-US" altLang="ko-KR" dirty="0"/>
              <a:t>: </a:t>
            </a:r>
            <a:r>
              <a:rPr lang="ko-KR" altLang="en-US" b="1" dirty="0"/>
              <a:t>패딩</a:t>
            </a:r>
            <a:r>
              <a:rPr lang="en-US" altLang="ko-KR" b="1" dirty="0"/>
              <a:t>(padding)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b="1" dirty="0"/>
              <a:t> </a:t>
            </a:r>
            <a:r>
              <a:rPr lang="ko-KR" altLang="en-US" b="1" dirty="0"/>
              <a:t>패딩이란 </a:t>
            </a:r>
            <a:r>
              <a:rPr lang="en-US" altLang="ko-KR" b="1" dirty="0"/>
              <a:t>? </a:t>
            </a:r>
            <a:r>
              <a:rPr lang="ko-KR" altLang="en-US" dirty="0"/>
              <a:t>원래의 데이터에 의미 없는 데이터를 채워 모든 데이터의 길이를 균일하게 맞추는 기법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376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5DC3-E9DB-6D93-6396-BCB1E970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가변 길이 시계열 데이터 </a:t>
            </a:r>
            <a:r>
              <a:rPr lang="en-US" altLang="ko-KR" b="1" dirty="0"/>
              <a:t>: </a:t>
            </a:r>
            <a:r>
              <a:rPr lang="ko-KR" altLang="en-US" b="1" dirty="0"/>
              <a:t>패딩</a:t>
            </a:r>
          </a:p>
        </p:txBody>
      </p:sp>
      <p:pic>
        <p:nvPicPr>
          <p:cNvPr id="4098" name="Picture 2" descr="밑바닥부터 시작하는 딥러닝2] 7장. RNN을 사용한 문장 생성">
            <a:extLst>
              <a:ext uri="{FF2B5EF4-FFF2-40B4-BE49-F238E27FC236}">
                <a16:creationId xmlns:a16="http://schemas.microsoft.com/office/drawing/2014/main" id="{4159017B-56B0-8308-1D3F-40A4EBE6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226889"/>
            <a:ext cx="6746609" cy="17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08FAE-D1FB-2F7B-0F15-74EF7F67213B}"/>
              </a:ext>
            </a:extLst>
          </p:cNvPr>
          <p:cNvSpPr txBox="1"/>
          <p:nvPr/>
        </p:nvSpPr>
        <p:spPr>
          <a:xfrm>
            <a:off x="6409765" y="2743200"/>
            <a:ext cx="4814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자리 수의 덧셈을 하게 된다면 입력층에서 최대 </a:t>
            </a:r>
            <a:r>
              <a:rPr lang="en-US" altLang="ko-KR" dirty="0"/>
              <a:t>3</a:t>
            </a:r>
            <a:r>
              <a:rPr lang="ko-KR" altLang="en-US" dirty="0"/>
              <a:t>자리와 덧셈 기호 그리고 최대 </a:t>
            </a:r>
            <a:r>
              <a:rPr lang="en-US" altLang="ko-KR" dirty="0"/>
              <a:t>3</a:t>
            </a:r>
            <a:r>
              <a:rPr lang="ko-KR" altLang="en-US" dirty="0"/>
              <a:t>자리를 합쳐서 입력 받을 수 있는 최대 문자수는 </a:t>
            </a:r>
            <a:r>
              <a:rPr lang="en-US" altLang="ko-KR" dirty="0"/>
              <a:t>7</a:t>
            </a:r>
            <a:r>
              <a:rPr lang="ko-KR" altLang="en-US" dirty="0"/>
              <a:t>글자이다</a:t>
            </a:r>
            <a:r>
              <a:rPr lang="en-US" altLang="ko-KR" dirty="0"/>
              <a:t>. </a:t>
            </a:r>
            <a:r>
              <a:rPr lang="ko-KR" altLang="en-US" dirty="0"/>
              <a:t>그리고 출력의 최대값도 </a:t>
            </a:r>
            <a:r>
              <a:rPr lang="en-US" altLang="ko-KR" dirty="0"/>
              <a:t>4</a:t>
            </a:r>
            <a:r>
              <a:rPr lang="ko-KR" altLang="en-US" dirty="0"/>
              <a:t>문자입니다</a:t>
            </a:r>
            <a:r>
              <a:rPr lang="en-US" altLang="ko-KR" dirty="0"/>
              <a:t>. </a:t>
            </a:r>
            <a:r>
              <a:rPr lang="ko-KR" altLang="en-US" dirty="0"/>
              <a:t>최대 길이의 데이터로 데이터의 길이를 통일시킵니다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</a:t>
            </a:r>
            <a:r>
              <a:rPr lang="en-US" altLang="ko-KR" dirty="0"/>
              <a:t>, “_”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입력과 출력을 구분하기 위한 구분자로</a:t>
            </a:r>
            <a:r>
              <a:rPr lang="en-US" altLang="ko-KR" dirty="0"/>
              <a:t>, Decoder</a:t>
            </a:r>
            <a:r>
              <a:rPr lang="ko-KR" altLang="en-US" dirty="0"/>
              <a:t>에게는 문자열을 생성하라고 알리는 신호이기도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8527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{46C51069-F1C7-4541-BEE2-B0BED4541D34}tf22712842_win32</Template>
  <TotalTime>2080</TotalTime>
  <Words>1021</Words>
  <Application>Microsoft Office PowerPoint</Application>
  <PresentationFormat>와이드스크린</PresentationFormat>
  <Paragraphs>79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Franklin Gothic Book</vt:lpstr>
      <vt:lpstr>Wingdings</vt:lpstr>
      <vt:lpstr>1_RetrospectVTI</vt:lpstr>
      <vt:lpstr>Chapter7- RNN을 사용한 문장 생성</vt:lpstr>
      <vt:lpstr>언어 모델을 사용한 문장 생성</vt:lpstr>
      <vt:lpstr>언어 모델을 사용한 문장 생성</vt:lpstr>
      <vt:lpstr>Seq2Seq</vt:lpstr>
      <vt:lpstr>Seq2Seq : Encoding</vt:lpstr>
      <vt:lpstr>Seq2Seq</vt:lpstr>
      <vt:lpstr>Seq2Seq : 전체 계층 구성</vt:lpstr>
      <vt:lpstr>가변 길이 시계열 데이터</vt:lpstr>
      <vt:lpstr>가변 길이 시계열 데이터 : 패딩</vt:lpstr>
      <vt:lpstr>Seq2Seq 구현 : Encoder</vt:lpstr>
      <vt:lpstr>Seq2Seq 구현 : Decoder</vt:lpstr>
      <vt:lpstr>Seq2Seq 구현 : Decoder</vt:lpstr>
      <vt:lpstr>Seq2Seq 구현 : Decoder</vt:lpstr>
      <vt:lpstr>Seq2Seq 구현 : Decoder</vt:lpstr>
      <vt:lpstr>Seq2Seq 개선 : 입력 데이터 반전</vt:lpstr>
      <vt:lpstr>Seq2Seq 개선 : 엿보기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Chapter7- RNN을 사용한 문장 생성</dc:title>
  <dc:creator>Lee Kyeongmin</dc:creator>
  <cp:lastModifiedBy>Lee Kyeongmin</cp:lastModifiedBy>
  <cp:revision>1</cp:revision>
  <dcterms:created xsi:type="dcterms:W3CDTF">2022-11-15T03:47:21Z</dcterms:created>
  <dcterms:modified xsi:type="dcterms:W3CDTF">2022-11-16T14:27:41Z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