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05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7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1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8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BDAC-F3BC-4F38-8965-60A57C97A2E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4EDC-2823-4664-BDCB-986A0ECB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013601-6C12-6458-B718-49B65FBA2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4" r="1209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AD202F-5358-5BB4-7246-F2CEB96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8320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/>
              <a:t>7</a:t>
            </a:r>
            <a:r>
              <a:rPr lang="ko-KR" altLang="en-US" sz="4800" b="1" dirty="0"/>
              <a:t>주차</a:t>
            </a:r>
            <a:br>
              <a:rPr lang="en-US" altLang="ko-KR" sz="4800" b="1" dirty="0"/>
            </a:br>
            <a:r>
              <a:rPr lang="ko-KR" altLang="en-US" sz="4800" b="1" dirty="0"/>
              <a:t>딥러닝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EA0B5-A665-B87C-BF0C-0FAA7EE5A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Chapter 4. word2vec </a:t>
            </a:r>
            <a:r>
              <a:rPr lang="ko-KR" altLang="en-US" sz="2000" dirty="0"/>
              <a:t>속도개선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889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C459-7017-4155-9447-ED45F4C6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네거티브 샘플링의 핵심 </a:t>
            </a:r>
            <a:r>
              <a:rPr lang="en-US" altLang="ko-KR" b="1" dirty="0"/>
              <a:t>: </a:t>
            </a:r>
            <a:r>
              <a:rPr lang="ko-KR" altLang="en-US" b="1" dirty="0"/>
              <a:t>이진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2449-685D-53EB-7B73-5DFEEC34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“</a:t>
            </a:r>
            <a:r>
              <a:rPr lang="ko-KR" altLang="en-US" dirty="0"/>
              <a:t>다중 분류</a:t>
            </a:r>
            <a:r>
              <a:rPr lang="en-US" altLang="ko-KR" dirty="0"/>
              <a:t>”</a:t>
            </a:r>
            <a:r>
              <a:rPr lang="ko-KR" altLang="en-US" dirty="0"/>
              <a:t>를 통해 문제를 해결해왔습니다</a:t>
            </a:r>
            <a:r>
              <a:rPr lang="en-US" altLang="ko-KR" dirty="0"/>
              <a:t>. (</a:t>
            </a:r>
            <a:r>
              <a:rPr lang="ko-KR" altLang="en-US" dirty="0"/>
              <a:t>예를 들어</a:t>
            </a:r>
            <a:r>
              <a:rPr lang="en-US" altLang="ko-KR" dirty="0"/>
              <a:t>, 100</a:t>
            </a:r>
            <a:r>
              <a:rPr lang="ko-KR" altLang="en-US" dirty="0"/>
              <a:t>만개의 단어 중 옳은 단어를 하나 선택하는 문제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you</a:t>
            </a:r>
            <a:r>
              <a:rPr lang="ko-KR" altLang="en-US" dirty="0"/>
              <a:t>와 </a:t>
            </a:r>
            <a:r>
              <a:rPr lang="en-US" altLang="ko-KR" dirty="0"/>
              <a:t>goodbye</a:t>
            </a:r>
            <a:r>
              <a:rPr lang="ko-KR" altLang="en-US" dirty="0"/>
              <a:t>가 맥락일 때 타깃 단어는 무엇일까</a:t>
            </a:r>
            <a:r>
              <a:rPr lang="en-US" altLang="ko-KR" dirty="0"/>
              <a:t>? </a:t>
            </a:r>
            <a:r>
              <a:rPr lang="ko-KR" altLang="en-US" dirty="0"/>
              <a:t>와 같은 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질문을 바꾸는 </a:t>
            </a:r>
            <a:r>
              <a:rPr lang="en-US" altLang="ko-KR" dirty="0"/>
              <a:t>“you”</a:t>
            </a:r>
            <a:r>
              <a:rPr lang="ko-KR" altLang="en-US" dirty="0"/>
              <a:t>와 </a:t>
            </a:r>
            <a:r>
              <a:rPr lang="en-US" altLang="ko-KR" dirty="0"/>
              <a:t>“goodbye”</a:t>
            </a:r>
            <a:r>
              <a:rPr lang="ko-KR" altLang="en-US" dirty="0"/>
              <a:t>가 맥락일 때</a:t>
            </a:r>
            <a:r>
              <a:rPr lang="en-US" altLang="ko-KR" dirty="0"/>
              <a:t>, </a:t>
            </a:r>
            <a:r>
              <a:rPr lang="ko-KR" altLang="en-US" dirty="0"/>
              <a:t>타깃 단어는 </a:t>
            </a:r>
            <a:r>
              <a:rPr lang="en-US" altLang="ko-KR" dirty="0"/>
              <a:t>‘say’</a:t>
            </a:r>
            <a:r>
              <a:rPr lang="ko-KR" altLang="en-US" dirty="0"/>
              <a:t>입니까</a:t>
            </a:r>
            <a:r>
              <a:rPr lang="en-US" altLang="ko-KR" dirty="0"/>
              <a:t>? -&gt; </a:t>
            </a:r>
            <a:r>
              <a:rPr lang="ko-KR" altLang="en-US" dirty="0"/>
              <a:t>대답은 </a:t>
            </a:r>
            <a:r>
              <a:rPr lang="en-US" altLang="ko-KR" dirty="0"/>
              <a:t>“yes/no”</a:t>
            </a:r>
            <a:r>
              <a:rPr lang="ko-KR" altLang="en-US" dirty="0"/>
              <a:t>와 같이 두 개로 답할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되면 출력층에서 뉴런을 하나만 준비하면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62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32708-8509-9C1F-EB02-00EE04FF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이진 분류</a:t>
            </a:r>
          </a:p>
        </p:txBody>
      </p:sp>
      <p:pic>
        <p:nvPicPr>
          <p:cNvPr id="6146" name="Picture 2" descr="밑바닥 부터 시작하는 딥러닝2 - 4장">
            <a:extLst>
              <a:ext uri="{FF2B5EF4-FFF2-40B4-BE49-F238E27FC236}">
                <a16:creationId xmlns:a16="http://schemas.microsoft.com/office/drawing/2014/main" id="{EE5C2DF2-D2F0-57A1-A878-F193F2AF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385959"/>
            <a:ext cx="4347528" cy="392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4DD9C3-312D-C2BF-196D-42CECAB8EAFD}"/>
              </a:ext>
            </a:extLst>
          </p:cNvPr>
          <p:cNvSpPr txBox="1"/>
          <p:nvPr/>
        </p:nvSpPr>
        <p:spPr>
          <a:xfrm>
            <a:off x="6278880" y="2621280"/>
            <a:ext cx="509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가중치 </a:t>
            </a:r>
            <a:r>
              <a:rPr lang="en-US" altLang="ko-KR" dirty="0" err="1"/>
              <a:t>Wout</a:t>
            </a:r>
            <a:r>
              <a:rPr lang="ko-KR" altLang="en-US" dirty="0"/>
              <a:t>에서 </a:t>
            </a:r>
            <a:r>
              <a:rPr lang="en-US" altLang="ko-KR" dirty="0"/>
              <a:t>say</a:t>
            </a:r>
            <a:r>
              <a:rPr lang="ko-KR" altLang="en-US" dirty="0"/>
              <a:t>에 해당하는 열과 </a:t>
            </a:r>
            <a:r>
              <a:rPr lang="ko-KR" altLang="en-US" dirty="0" err="1"/>
              <a:t>은닉층</a:t>
            </a:r>
            <a:r>
              <a:rPr lang="ko-KR" altLang="en-US" dirty="0"/>
              <a:t> 뉴런과의 내적을 계산하면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구한 값이 최종 점수입니다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주목할 점은 전까지는 모든 단어를 대상으로 계산을 수행했지만 여기서는 </a:t>
            </a:r>
            <a:r>
              <a:rPr lang="en-US" altLang="ko-KR" dirty="0"/>
              <a:t>“say”</a:t>
            </a:r>
            <a:r>
              <a:rPr lang="ko-KR" altLang="en-US" dirty="0"/>
              <a:t>라는 단어 하나에 주목하여 그 점수만을 계산하는 차이입니다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5E49A-7989-F8B6-0B91-573540BB0945}"/>
              </a:ext>
            </a:extLst>
          </p:cNvPr>
          <p:cNvSpPr txBox="1"/>
          <p:nvPr/>
        </p:nvSpPr>
        <p:spPr>
          <a:xfrm>
            <a:off x="6278880" y="4866640"/>
            <a:ext cx="509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결국 여기서 한 단어만 </a:t>
            </a:r>
            <a:r>
              <a:rPr lang="ko-KR" altLang="en-US" dirty="0" err="1">
                <a:solidFill>
                  <a:srgbClr val="FF0000"/>
                </a:solidFill>
              </a:rPr>
              <a:t>타깃했지만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모든 단어를 </a:t>
            </a:r>
            <a:r>
              <a:rPr lang="ko-KR" altLang="en-US" dirty="0" err="1">
                <a:solidFill>
                  <a:srgbClr val="FF0000"/>
                </a:solidFill>
              </a:rPr>
              <a:t>타겟하여</a:t>
            </a:r>
            <a:r>
              <a:rPr lang="ko-KR" altLang="en-US" dirty="0">
                <a:solidFill>
                  <a:srgbClr val="FF0000"/>
                </a:solidFill>
              </a:rPr>
              <a:t> 한 번 씩 </a:t>
            </a:r>
            <a:r>
              <a:rPr lang="ko-KR" altLang="en-US" dirty="0" err="1">
                <a:solidFill>
                  <a:srgbClr val="FF0000"/>
                </a:solidFill>
              </a:rPr>
              <a:t>해줘야하는</a:t>
            </a:r>
            <a:r>
              <a:rPr lang="ko-KR" altLang="en-US" dirty="0">
                <a:solidFill>
                  <a:srgbClr val="FF0000"/>
                </a:solidFill>
              </a:rPr>
              <a:t> 것이 아닌가요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그렇다면 이게 이점이 될 수 있는 것인가요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이게 학습 중이라서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정답레이블에</a:t>
            </a:r>
            <a:r>
              <a:rPr lang="ko-KR" altLang="en-US" dirty="0">
                <a:solidFill>
                  <a:srgbClr val="FF0000"/>
                </a:solidFill>
              </a:rPr>
              <a:t> 대한 것만 해줘도 되는 것인가요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DA85-71AB-6254-78DD-F00A61DA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시그모이드</a:t>
            </a:r>
            <a:r>
              <a:rPr lang="ko-KR" altLang="en-US" b="1" dirty="0"/>
              <a:t> 함수와 교차 엔트로피 오차</a:t>
            </a:r>
          </a:p>
        </p:txBody>
      </p:sp>
      <p:pic>
        <p:nvPicPr>
          <p:cNvPr id="7170" name="Picture 2" descr="Sigmoid 함수 미분 정리">
            <a:extLst>
              <a:ext uri="{FF2B5EF4-FFF2-40B4-BE49-F238E27FC236}">
                <a16:creationId xmlns:a16="http://schemas.microsoft.com/office/drawing/2014/main" id="{8304380F-9A25-BB79-CBCE-39C72B25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" y="2277427"/>
            <a:ext cx="4269106" cy="15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A1549-DD58-E2FD-1CB9-4DBCA708F570}"/>
              </a:ext>
            </a:extLst>
          </p:cNvPr>
          <p:cNvSpPr txBox="1"/>
          <p:nvPr/>
        </p:nvSpPr>
        <p:spPr>
          <a:xfrm>
            <a:off x="5201920" y="2277427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 복습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실수로 변환이 되고 이를 </a:t>
            </a:r>
            <a:r>
              <a:rPr lang="en-US" altLang="ko-KR" dirty="0"/>
              <a:t>“</a:t>
            </a:r>
            <a:r>
              <a:rPr lang="ko-KR" altLang="en-US" dirty="0"/>
              <a:t>확률</a:t>
            </a:r>
            <a:r>
              <a:rPr lang="en-US" altLang="ko-KR" dirty="0"/>
              <a:t>”</a:t>
            </a:r>
            <a:r>
              <a:rPr lang="ko-KR" altLang="en-US" dirty="0"/>
              <a:t>로 해석할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7172" name="Picture 4" descr="NLP] 밑바닥부터 시작하는 딥러닝2 - Ch4 : word2vec 개선 - Taeu">
            <a:extLst>
              <a:ext uri="{FF2B5EF4-FFF2-40B4-BE49-F238E27FC236}">
                <a16:creationId xmlns:a16="http://schemas.microsoft.com/office/drawing/2014/main" id="{5C88BD07-ECA0-8F6C-533D-40F066973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1" b="15218"/>
          <a:stretch/>
        </p:blipFill>
        <p:spPr bwMode="auto">
          <a:xfrm>
            <a:off x="404813" y="4460239"/>
            <a:ext cx="4981575" cy="5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43F6B5-BFE4-C791-3AC5-51BE71DEA019}"/>
              </a:ext>
            </a:extLst>
          </p:cNvPr>
          <p:cNvSpPr txBox="1"/>
          <p:nvPr/>
        </p:nvSpPr>
        <p:spPr>
          <a:xfrm>
            <a:off x="5386388" y="4378960"/>
            <a:ext cx="5677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교차 엔트로피 오차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출력</a:t>
            </a:r>
            <a:r>
              <a:rPr lang="en-US" altLang="ko-KR" dirty="0"/>
              <a:t>, t</a:t>
            </a:r>
            <a:r>
              <a:rPr lang="ko-KR" altLang="en-US" dirty="0"/>
              <a:t>는 정답 레이블입니다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정답이 </a:t>
            </a:r>
            <a:r>
              <a:rPr lang="en-US" altLang="ko-KR" dirty="0"/>
              <a:t>“Yes”</a:t>
            </a:r>
            <a:r>
              <a:rPr lang="ko-KR" altLang="en-US" dirty="0"/>
              <a:t>이고</a:t>
            </a:r>
            <a:r>
              <a:rPr lang="en-US" altLang="ko-KR" dirty="0"/>
              <a:t>, 0</a:t>
            </a:r>
            <a:r>
              <a:rPr lang="ko-KR" altLang="en-US" dirty="0"/>
              <a:t>이면 정답이 </a:t>
            </a:r>
            <a:r>
              <a:rPr lang="en-US" altLang="ko-KR" dirty="0"/>
              <a:t>“No”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(</a:t>
            </a:r>
            <a:r>
              <a:rPr lang="ko-KR" altLang="en-US" dirty="0"/>
              <a:t>정답이 </a:t>
            </a:r>
            <a:r>
              <a:rPr lang="en-US" altLang="ko-KR" dirty="0"/>
              <a:t>Yes</a:t>
            </a:r>
            <a:r>
              <a:rPr lang="ko-KR" altLang="en-US" dirty="0"/>
              <a:t>이면</a:t>
            </a:r>
            <a:r>
              <a:rPr lang="en-US" altLang="ko-KR" dirty="0"/>
              <a:t>) –logy</a:t>
            </a:r>
            <a:r>
              <a:rPr lang="ko-KR" altLang="en-US" dirty="0"/>
              <a:t>가 출력되고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–log(1-y)</a:t>
            </a:r>
            <a:r>
              <a:rPr lang="ko-KR" altLang="en-US" dirty="0"/>
              <a:t>가 출력됩니다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01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B36C-2B69-8500-9EE7-72E6264B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시그모이드</a:t>
            </a:r>
            <a:r>
              <a:rPr lang="ko-KR" altLang="en-US" b="1" dirty="0"/>
              <a:t> 함수와 교차 엔트로피 오차</a:t>
            </a:r>
          </a:p>
        </p:txBody>
      </p:sp>
      <p:pic>
        <p:nvPicPr>
          <p:cNvPr id="8196" name="Picture 4" descr="word2vec 속도 개선(1)">
            <a:extLst>
              <a:ext uri="{FF2B5EF4-FFF2-40B4-BE49-F238E27FC236}">
                <a16:creationId xmlns:a16="http://schemas.microsoft.com/office/drawing/2014/main" id="{1D15CBED-9BAE-CEB4-DD92-394B8091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" y="2492374"/>
            <a:ext cx="5922455" cy="27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42E67-ED8A-D068-3F97-9C457D920474}"/>
              </a:ext>
            </a:extLst>
          </p:cNvPr>
          <p:cNvSpPr txBox="1"/>
          <p:nvPr/>
        </p:nvSpPr>
        <p:spPr>
          <a:xfrm>
            <a:off x="7711440" y="2590800"/>
            <a:ext cx="3901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주목할 점은</a:t>
            </a:r>
            <a:endParaRPr lang="en-US" altLang="ko-KR" dirty="0"/>
          </a:p>
          <a:p>
            <a:r>
              <a:rPr lang="en-US" altLang="ko-KR" dirty="0"/>
              <a:t>dL/dx = y – t</a:t>
            </a:r>
            <a:r>
              <a:rPr lang="ko-KR" altLang="en-US" dirty="0"/>
              <a:t>라는 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함수로 신경망이 출력한 확률</a:t>
            </a:r>
            <a:r>
              <a:rPr lang="en-US" altLang="ko-KR" dirty="0"/>
              <a:t>, t</a:t>
            </a:r>
            <a:r>
              <a:rPr lang="ko-KR" altLang="en-US" dirty="0"/>
              <a:t>는 </a:t>
            </a:r>
            <a:r>
              <a:rPr lang="ko-KR" altLang="en-US" dirty="0" err="1"/>
              <a:t>정답레이블입니다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 가까운 확률일수록 오차가 줄어듭니다</a:t>
            </a:r>
            <a:r>
              <a:rPr lang="en-US" altLang="ko-KR" dirty="0"/>
              <a:t>. </a:t>
            </a:r>
            <a:r>
              <a:rPr lang="ko-KR" altLang="en-US" dirty="0"/>
              <a:t>반대로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과 멀어질수록 오차가 커집니다</a:t>
            </a:r>
            <a:r>
              <a:rPr lang="en-US" altLang="ko-KR" dirty="0"/>
              <a:t>. </a:t>
            </a:r>
            <a:r>
              <a:rPr lang="ko-KR" altLang="en-US" dirty="0"/>
              <a:t>오차가 앞 계층으로 흘러가므로</a:t>
            </a:r>
            <a:r>
              <a:rPr lang="en-US" altLang="ko-KR" dirty="0"/>
              <a:t>, </a:t>
            </a:r>
            <a:r>
              <a:rPr lang="ko-KR" altLang="en-US" dirty="0"/>
              <a:t>오차가 크면 </a:t>
            </a:r>
            <a:r>
              <a:rPr lang="en-US" altLang="ko-KR" dirty="0"/>
              <a:t>“</a:t>
            </a:r>
            <a:r>
              <a:rPr lang="ko-KR" altLang="en-US" dirty="0"/>
              <a:t>크게</a:t>
            </a:r>
            <a:r>
              <a:rPr lang="en-US" altLang="ko-KR" dirty="0"/>
              <a:t>” </a:t>
            </a:r>
            <a:r>
              <a:rPr lang="ko-KR" altLang="en-US" dirty="0"/>
              <a:t>학습하고</a:t>
            </a:r>
            <a:r>
              <a:rPr lang="en-US" altLang="ko-KR" dirty="0"/>
              <a:t>, </a:t>
            </a:r>
            <a:r>
              <a:rPr lang="ko-KR" altLang="en-US" dirty="0"/>
              <a:t>오차가 작으면 </a:t>
            </a:r>
            <a:r>
              <a:rPr lang="en-US" altLang="ko-KR" dirty="0"/>
              <a:t>“</a:t>
            </a:r>
            <a:r>
              <a:rPr lang="ko-KR" altLang="en-US" dirty="0"/>
              <a:t>작게</a:t>
            </a:r>
            <a:r>
              <a:rPr lang="en-US" altLang="ko-KR" dirty="0"/>
              <a:t>” </a:t>
            </a:r>
            <a:r>
              <a:rPr lang="ko-KR" altLang="en-US" dirty="0"/>
              <a:t>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4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D190-4680-0ECC-6B13-9C654B8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3C2DA-61FA-938E-CF8B-E74A62CA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P.167 </a:t>
            </a:r>
            <a:r>
              <a:rPr lang="ko-KR" altLang="en-US" dirty="0"/>
              <a:t>그림 </a:t>
            </a:r>
            <a:r>
              <a:rPr lang="en-US" altLang="ko-KR" dirty="0"/>
              <a:t>4-14 </a:t>
            </a:r>
            <a:r>
              <a:rPr lang="ko-KR" altLang="en-US" dirty="0"/>
              <a:t>이해가 안됩니다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는 주어진 것이고</a:t>
            </a:r>
            <a:r>
              <a:rPr lang="en-US" altLang="ko-KR" dirty="0"/>
              <a:t>, </a:t>
            </a:r>
            <a:r>
              <a:rPr lang="en-US" altLang="ko-KR" dirty="0" err="1"/>
              <a:t>idx</a:t>
            </a:r>
            <a:r>
              <a:rPr lang="ko-KR" altLang="en-US" dirty="0"/>
              <a:t>도 </a:t>
            </a:r>
            <a:r>
              <a:rPr lang="ko-KR" altLang="en-US" dirty="0" err="1"/>
              <a:t>타겟하는</a:t>
            </a:r>
            <a:r>
              <a:rPr lang="ko-KR" altLang="en-US" dirty="0"/>
              <a:t> 것이니까 주어진 것입니다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Idx</a:t>
            </a:r>
            <a:r>
              <a:rPr lang="ko-KR" altLang="en-US" dirty="0"/>
              <a:t>로 </a:t>
            </a:r>
            <a:r>
              <a:rPr lang="ko-KR" altLang="en-US" dirty="0" err="1"/>
              <a:t>타겟한</a:t>
            </a:r>
            <a:r>
              <a:rPr lang="ko-KR" altLang="en-US" dirty="0"/>
              <a:t> 것을 </a:t>
            </a:r>
            <a:r>
              <a:rPr lang="en-US" altLang="ko-KR" dirty="0"/>
              <a:t>W</a:t>
            </a:r>
            <a:r>
              <a:rPr lang="ko-KR" altLang="en-US" dirty="0"/>
              <a:t>에 넣어서 </a:t>
            </a:r>
            <a:r>
              <a:rPr lang="en-US" altLang="ko-KR" dirty="0" err="1"/>
              <a:t>target_W</a:t>
            </a:r>
            <a:r>
              <a:rPr lang="ko-KR" altLang="en-US" dirty="0"/>
              <a:t>인 것이 나옵니다</a:t>
            </a:r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h</a:t>
            </a:r>
            <a:r>
              <a:rPr lang="ko-KR" altLang="en-US" dirty="0"/>
              <a:t>는 어떻게 </a:t>
            </a:r>
            <a:r>
              <a:rPr lang="ko-KR" altLang="en-US" dirty="0" err="1"/>
              <a:t>나온것인지</a:t>
            </a:r>
            <a:r>
              <a:rPr lang="ko-KR" altLang="en-US" dirty="0"/>
              <a:t> 궁금합니다</a:t>
            </a:r>
            <a:r>
              <a:rPr lang="en-US" altLang="ko-KR" dirty="0"/>
              <a:t>? H</a:t>
            </a:r>
            <a:r>
              <a:rPr lang="ko-KR" altLang="en-US" dirty="0"/>
              <a:t>는 은닉층으로 기억했는데 그것이 아닌지 궁금합니다</a:t>
            </a:r>
            <a:r>
              <a:rPr lang="en-US" altLang="ko-KR" dirty="0"/>
              <a:t>. </a:t>
            </a:r>
            <a:r>
              <a:rPr lang="ko-KR" altLang="en-US" dirty="0"/>
              <a:t>은닉층은 </a:t>
            </a:r>
            <a:r>
              <a:rPr lang="en-US" altLang="ko-KR" dirty="0"/>
              <a:t>Win</a:t>
            </a:r>
            <a:r>
              <a:rPr lang="ko-KR" altLang="en-US" dirty="0"/>
              <a:t>의 </a:t>
            </a:r>
            <a:r>
              <a:rPr lang="en-US" altLang="ko-KR" dirty="0"/>
              <a:t>embed</a:t>
            </a:r>
            <a:r>
              <a:rPr lang="ko-KR" altLang="en-US" dirty="0"/>
              <a:t>와 입력층과의 계산으로 이루어진 것이 </a:t>
            </a:r>
            <a:r>
              <a:rPr lang="ko-KR" altLang="en-US" dirty="0" err="1"/>
              <a:t>아닌건가요</a:t>
            </a:r>
            <a:r>
              <a:rPr lang="en-US" altLang="ko-KR" dirty="0"/>
              <a:t>.. ?</a:t>
            </a:r>
          </a:p>
          <a:p>
            <a:r>
              <a:rPr lang="en-US" altLang="ko-KR" dirty="0"/>
              <a:t>Win</a:t>
            </a:r>
            <a:r>
              <a:rPr lang="ko-KR" altLang="en-US" dirty="0"/>
              <a:t>에 대한 식을 주지 않고</a:t>
            </a:r>
            <a:r>
              <a:rPr lang="en-US" altLang="ko-KR" dirty="0"/>
              <a:t>, </a:t>
            </a:r>
            <a:r>
              <a:rPr lang="ko-KR" altLang="en-US" dirty="0"/>
              <a:t>그냥 계산 결과인 </a:t>
            </a:r>
            <a:r>
              <a:rPr lang="en-US" altLang="ko-KR" dirty="0"/>
              <a:t>h</a:t>
            </a:r>
            <a:r>
              <a:rPr lang="ko-KR" altLang="en-US" dirty="0"/>
              <a:t>를 준 것인지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39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9C3E-BA60-AF47-4C52-1B49D765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네거티브 샘플링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FAB82-73D4-D1CA-A8DB-4ACE3A61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3907"/>
            <a:ext cx="10168128" cy="3694176"/>
          </a:xfrm>
        </p:spPr>
        <p:txBody>
          <a:bodyPr/>
          <a:lstStyle/>
          <a:p>
            <a:r>
              <a:rPr lang="ko-KR" altLang="en-US" sz="2000" dirty="0"/>
              <a:t>아 </a:t>
            </a:r>
            <a:r>
              <a:rPr lang="en-US" altLang="ko-KR" sz="2000" dirty="0"/>
              <a:t>.. </a:t>
            </a:r>
            <a:r>
              <a:rPr lang="ko-KR" altLang="en-US" sz="2000" dirty="0" err="1"/>
              <a:t>아까의</a:t>
            </a:r>
            <a:r>
              <a:rPr lang="ko-KR" altLang="en-US" sz="2000" dirty="0"/>
              <a:t> 질문들의 답이 </a:t>
            </a:r>
            <a:r>
              <a:rPr lang="en-US" altLang="ko-KR" sz="2000" dirty="0"/>
              <a:t>p168</a:t>
            </a:r>
            <a:r>
              <a:rPr lang="ko-KR" altLang="en-US" sz="2000" dirty="0"/>
              <a:t>에서 나오고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현재의 신경망에서는 </a:t>
            </a:r>
            <a:r>
              <a:rPr lang="en-US" altLang="ko-KR" sz="2000" dirty="0"/>
              <a:t>you</a:t>
            </a:r>
            <a:r>
              <a:rPr lang="ko-KR" altLang="en-US" sz="2000" dirty="0"/>
              <a:t>와 </a:t>
            </a:r>
            <a:r>
              <a:rPr lang="en-US" altLang="ko-KR" sz="2000" dirty="0"/>
              <a:t>goodbye</a:t>
            </a:r>
            <a:r>
              <a:rPr lang="ko-KR" altLang="en-US" sz="2000" dirty="0"/>
              <a:t>맥락에서 정답 타깃이 </a:t>
            </a:r>
            <a:r>
              <a:rPr lang="en-US" altLang="ko-KR" sz="2000" dirty="0"/>
              <a:t>“say”</a:t>
            </a:r>
            <a:r>
              <a:rPr lang="ko-KR" altLang="en-US" sz="2000" dirty="0"/>
              <a:t>인 경우만 학습을 하고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지금까지 긍정적인 예인 </a:t>
            </a:r>
            <a:r>
              <a:rPr lang="en-US" altLang="ko-KR" sz="2000" dirty="0"/>
              <a:t>“say”</a:t>
            </a:r>
            <a:r>
              <a:rPr lang="ko-KR" altLang="en-US" sz="2000" dirty="0"/>
              <a:t>만을 대상으로 이진 분류를 해왔습니다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여기서 만약 좋은 가중치가 </a:t>
            </a:r>
            <a:r>
              <a:rPr lang="ko-KR" altLang="en-US" sz="2000" dirty="0" err="1"/>
              <a:t>준비되어있다면</a:t>
            </a:r>
            <a:r>
              <a:rPr lang="ko-KR" altLang="en-US" sz="2000" dirty="0"/>
              <a:t> </a:t>
            </a:r>
            <a:r>
              <a:rPr lang="en-US" altLang="ko-KR" sz="2000" dirty="0"/>
              <a:t>sigmoid</a:t>
            </a:r>
            <a:r>
              <a:rPr lang="ko-KR" altLang="en-US" sz="2000" dirty="0"/>
              <a:t>함수의 출력은 </a:t>
            </a:r>
            <a:r>
              <a:rPr lang="en-US" altLang="ko-KR" sz="2000" dirty="0"/>
              <a:t>1</a:t>
            </a:r>
            <a:r>
              <a:rPr lang="ko-KR" altLang="en-US" sz="2000" dirty="0"/>
              <a:t>에 가까울 것입니다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현재는 </a:t>
            </a:r>
            <a:r>
              <a:rPr lang="en-US" altLang="ko-KR" sz="2000" dirty="0"/>
              <a:t>“say”</a:t>
            </a:r>
            <a:r>
              <a:rPr lang="ko-KR" altLang="en-US" sz="2000" dirty="0"/>
              <a:t>에 대해서만 학습을 했기에 부정적인 단어</a:t>
            </a:r>
            <a:r>
              <a:rPr lang="en-US" altLang="ko-KR" sz="2000" dirty="0"/>
              <a:t>(“say”</a:t>
            </a:r>
            <a:r>
              <a:rPr lang="ko-KR" altLang="en-US" sz="2000" dirty="0"/>
              <a:t>가 아닌 단어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대해서는 아무것도 얻지 못했습니다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우리가 원하는 것은 부정적인 예인 </a:t>
            </a:r>
            <a:r>
              <a:rPr lang="en-US" altLang="ko-KR" sz="2000" dirty="0"/>
              <a:t>“say”</a:t>
            </a:r>
            <a:r>
              <a:rPr lang="ko-KR" altLang="en-US" sz="2000" dirty="0"/>
              <a:t>가 아닌 다른 단어들에 대해서는 </a:t>
            </a:r>
            <a:r>
              <a:rPr lang="en-US" altLang="ko-KR" sz="2000" dirty="0"/>
              <a:t>sigmoid</a:t>
            </a:r>
            <a:r>
              <a:rPr lang="ko-KR" altLang="en-US" sz="2000" dirty="0"/>
              <a:t> 계층의 출력을 </a:t>
            </a:r>
            <a:r>
              <a:rPr lang="en-US" altLang="ko-KR" sz="2000" dirty="0"/>
              <a:t>0</a:t>
            </a:r>
            <a:r>
              <a:rPr lang="ko-KR" altLang="en-US" sz="2000" dirty="0"/>
              <a:t>에 가깝게</a:t>
            </a:r>
            <a:r>
              <a:rPr lang="en-US" altLang="ko-KR" sz="2000" dirty="0"/>
              <a:t>. “say”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sigmoid </a:t>
            </a:r>
            <a:r>
              <a:rPr lang="ko-KR" altLang="en-US" sz="2000" dirty="0"/>
              <a:t>계층의 출력을 </a:t>
            </a:r>
            <a:r>
              <a:rPr lang="en-US" altLang="ko-KR" sz="2000" dirty="0"/>
              <a:t>1</a:t>
            </a:r>
            <a:r>
              <a:rPr lang="ko-KR" altLang="en-US" sz="2000" dirty="0"/>
              <a:t>에 가깝게 하는 것입니다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607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7B2B-12E5-433C-A920-BD42F77E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네거티브 샘플링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862BD-929C-D91F-4E4F-F928DC00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네거티브 샘플링 기법은 긍정적 예를 타깃으로 한 경우의 손실을 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그렇다면 모든 부정적 예를 대상으로 이진 분류를 학습시켜본다면</a:t>
            </a:r>
            <a:r>
              <a:rPr lang="en-US" altLang="ko-KR" sz="2000" dirty="0"/>
              <a:t>?</a:t>
            </a:r>
            <a:r>
              <a:rPr lang="ko-KR" altLang="en-US" sz="2000" dirty="0"/>
              <a:t> 좋지 않은 방법입니다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근사적인 해법으로는 적은 수의 부정적 예를 샘플링해 사용합니다</a:t>
            </a:r>
            <a:r>
              <a:rPr lang="en-US" altLang="ko-KR" sz="2000" dirty="0"/>
              <a:t>. ( 5</a:t>
            </a:r>
            <a:r>
              <a:rPr lang="ko-KR" altLang="en-US" sz="2000" dirty="0"/>
              <a:t>개나 </a:t>
            </a:r>
            <a:r>
              <a:rPr lang="en-US" altLang="ko-KR" sz="2000" dirty="0"/>
              <a:t>10</a:t>
            </a:r>
            <a:r>
              <a:rPr lang="ko-KR" altLang="en-US" sz="2000" dirty="0"/>
              <a:t>개 등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긍정적 예와 샘플링 된 부정적 예의 손실을 더한 값을 최종 손실로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부정적 예의 샘플링 방식은 무작위로 </a:t>
            </a:r>
            <a:r>
              <a:rPr lang="ko-KR" altLang="en-US" sz="2000" dirty="0" err="1"/>
              <a:t>샘플링하는</a:t>
            </a:r>
            <a:r>
              <a:rPr lang="ko-KR" altLang="en-US" sz="2000" dirty="0"/>
              <a:t> 것 보다 말뭉치에서 각 단어의 출현 횟수를 </a:t>
            </a:r>
            <a:r>
              <a:rPr lang="en-US" altLang="ko-KR" sz="2000" dirty="0"/>
              <a:t>‘</a:t>
            </a:r>
            <a:r>
              <a:rPr lang="ko-KR" altLang="en-US" sz="2000" dirty="0"/>
              <a:t>확률분포</a:t>
            </a:r>
            <a:r>
              <a:rPr lang="en-US" altLang="ko-KR" sz="2000" dirty="0"/>
              <a:t>’</a:t>
            </a:r>
            <a:r>
              <a:rPr lang="ko-KR" altLang="en-US" sz="2000" dirty="0"/>
              <a:t>로 나타내어 그 확률분포대로 단어를 </a:t>
            </a:r>
            <a:r>
              <a:rPr lang="ko-KR" altLang="en-US" sz="2000" dirty="0" err="1"/>
              <a:t>샘플링하는</a:t>
            </a:r>
            <a:r>
              <a:rPr lang="ko-KR" altLang="en-US" sz="2000" dirty="0"/>
              <a:t> 것이 좋습니다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말뭉치에 자주 등장하는 단어를 많이 추출하고 드물게 등장하는 단어를 적게 추출하는 것입니다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18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6A8E4-637C-8E78-9DBB-5BE1C7C5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네거티브 샘플링의 샘플링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D3217-0847-A3F0-1463-44851D9E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확률분포를 따라서 추출하기 위해서 </a:t>
            </a:r>
            <a:r>
              <a:rPr lang="en-US" altLang="ko-KR" sz="2000" dirty="0" err="1"/>
              <a:t>np.random.choice</a:t>
            </a:r>
            <a:r>
              <a:rPr lang="en-US" altLang="ko-KR" sz="2000" dirty="0"/>
              <a:t>()</a:t>
            </a:r>
            <a:r>
              <a:rPr lang="ko-KR" altLang="en-US" sz="2000" dirty="0"/>
              <a:t>를 쓸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확률을 줄 수 있기 때문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네거티브 샘플링에서 확률분포에 따른 추출을 한다고 했는데 확률분포에 </a:t>
            </a:r>
            <a:r>
              <a:rPr lang="ko-KR" altLang="en-US" sz="2000" dirty="0" err="1"/>
              <a:t>살짝의</a:t>
            </a:r>
            <a:r>
              <a:rPr lang="ko-KR" altLang="en-US" sz="2000" dirty="0"/>
              <a:t> 변화를 주는데 모두 </a:t>
            </a:r>
            <a:r>
              <a:rPr lang="en-US" altLang="ko-KR" sz="2000" dirty="0"/>
              <a:t>0.75</a:t>
            </a:r>
            <a:r>
              <a:rPr lang="ko-KR" altLang="en-US" sz="2000" dirty="0"/>
              <a:t>제곱을 해줍니다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이유는 출현 확률이 낮은 단어를 버리지 않기 </a:t>
            </a:r>
            <a:r>
              <a:rPr lang="ko-KR" altLang="en-US" sz="2000" dirty="0" err="1"/>
              <a:t>위해서입니다</a:t>
            </a:r>
            <a:endParaRPr lang="en-US" altLang="ko-KR" sz="2000" dirty="0"/>
          </a:p>
          <a:p>
            <a:r>
              <a:rPr lang="ko-KR" altLang="en-US" sz="2000" dirty="0"/>
              <a:t>이렇게 수정을 해주면 확률이 낮은 단어들의 확률은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올라가고 높은 단어들의 확률은 낮아지기 때문입니다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8DC075-C9C8-FF1F-C717-207354F4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29" y="4756056"/>
            <a:ext cx="4038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564D-78D7-576C-924A-A5F15DF3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Word2Vec</a:t>
            </a:r>
            <a:r>
              <a:rPr lang="ko-KR" altLang="en-US" b="1" dirty="0"/>
              <a:t>의 전이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F5A11-0D28-55E7-19C0-CD395C54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27013"/>
            <a:ext cx="10168128" cy="3694176"/>
          </a:xfrm>
        </p:spPr>
        <p:txBody>
          <a:bodyPr/>
          <a:lstStyle/>
          <a:p>
            <a:r>
              <a:rPr lang="ko-KR" altLang="en-US" sz="2000" dirty="0"/>
              <a:t>전이 학습 </a:t>
            </a:r>
            <a:r>
              <a:rPr lang="en-US" altLang="ko-KR" sz="2000" dirty="0"/>
              <a:t>: </a:t>
            </a:r>
            <a:r>
              <a:rPr lang="ko-KR" altLang="en-US" sz="2000" dirty="0"/>
              <a:t>한 분야에서 배운 지식을 다른 분야에도 적용하는 기법</a:t>
            </a:r>
            <a:endParaRPr lang="en-US" altLang="ko-KR" sz="2000" dirty="0"/>
          </a:p>
          <a:p>
            <a:r>
              <a:rPr lang="en-US" altLang="ko-KR" sz="2000" dirty="0"/>
              <a:t>Word2vec </a:t>
            </a:r>
            <a:r>
              <a:rPr lang="ko-KR" altLang="en-US" sz="2000" dirty="0"/>
              <a:t>을 통해 얻은 단어의 분산표현을 이용해 단어를 벡터로 표현할 수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단어의 분산 표현은 단어를 고정 길이 벡터로 변환해준다는 장점도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문장</a:t>
            </a:r>
            <a:r>
              <a:rPr lang="en-US" altLang="ko-KR" sz="2000" dirty="0"/>
              <a:t>(</a:t>
            </a:r>
            <a:r>
              <a:rPr lang="ko-KR" altLang="en-US" sz="2000" dirty="0"/>
              <a:t>단어의 흐름</a:t>
            </a:r>
            <a:r>
              <a:rPr lang="en-US" altLang="ko-KR" sz="2000" dirty="0"/>
              <a:t>)</a:t>
            </a:r>
            <a:r>
              <a:rPr lang="ko-KR" altLang="en-US" sz="2000" dirty="0"/>
              <a:t>도 단어의 분산 표현을 사용하여 고정 길이 벡터로 변환할 수 있습니다</a:t>
            </a:r>
            <a:r>
              <a:rPr lang="en-US" altLang="ko-KR" sz="2000" dirty="0"/>
              <a:t>.(ex. </a:t>
            </a:r>
            <a:r>
              <a:rPr lang="ko-KR" altLang="en-US" sz="2000" dirty="0"/>
              <a:t>가장 쉬운 방법으로는 단어의 순서를 고려하지 않고 문장에 </a:t>
            </a:r>
            <a:r>
              <a:rPr lang="ko-KR" altLang="en-US" sz="2000" dirty="0" err="1"/>
              <a:t>속해있는</a:t>
            </a:r>
            <a:r>
              <a:rPr lang="ko-KR" altLang="en-US" sz="2000" dirty="0"/>
              <a:t> 단어를 분산 표현으로 변환하고 그 합을 구하는 것 </a:t>
            </a:r>
            <a:r>
              <a:rPr lang="en-US" altLang="ko-KR" sz="2000" dirty="0"/>
              <a:t>-&gt; bag-of-words)</a:t>
            </a:r>
          </a:p>
          <a:p>
            <a:r>
              <a:rPr lang="ko-KR" altLang="en-US" sz="2000" dirty="0"/>
              <a:t>단어나 문장을 고정 길이 벡터로 변환할 수 있다는 점은 매우 중요합니다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자연어를 벡터로 변환할 수 </a:t>
            </a:r>
            <a:r>
              <a:rPr lang="ko-KR" altLang="en-US" sz="2000" dirty="0" err="1"/>
              <a:t>있따면</a:t>
            </a:r>
            <a:r>
              <a:rPr lang="ko-KR" altLang="en-US" sz="2000" dirty="0"/>
              <a:t> 일반적인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</a:t>
            </a:r>
            <a:r>
              <a:rPr lang="en-US" altLang="ko-KR" sz="2000" dirty="0"/>
              <a:t>(</a:t>
            </a:r>
            <a:r>
              <a:rPr lang="ko-KR" altLang="en-US" sz="2000" dirty="0"/>
              <a:t>신경망이나 </a:t>
            </a:r>
            <a:r>
              <a:rPr lang="en-US" altLang="ko-KR" sz="2000" dirty="0"/>
              <a:t>SVM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을 적용할 수 있기 때문입니다</a:t>
            </a:r>
            <a:r>
              <a:rPr lang="en-US" altLang="ko-KR" sz="2000" dirty="0"/>
              <a:t>. [ </a:t>
            </a:r>
            <a:r>
              <a:rPr lang="ko-KR" altLang="en-US" sz="2000" dirty="0"/>
              <a:t>질문</a:t>
            </a:r>
            <a:r>
              <a:rPr lang="en-US" altLang="ko-KR" sz="2000" dirty="0"/>
              <a:t>(</a:t>
            </a:r>
            <a:r>
              <a:rPr lang="ko-KR" altLang="en-US" sz="2000" dirty="0"/>
              <a:t>자연어</a:t>
            </a:r>
            <a:r>
              <a:rPr lang="en-US" altLang="ko-KR" sz="2000" dirty="0"/>
              <a:t>) &gt; </a:t>
            </a:r>
            <a:r>
              <a:rPr lang="ko-KR" altLang="en-US" sz="2000" dirty="0"/>
              <a:t>단어 벡터화</a:t>
            </a:r>
            <a:r>
              <a:rPr lang="en-US" altLang="ko-KR" sz="2000" dirty="0"/>
              <a:t>(word2vec) &gt; </a:t>
            </a:r>
            <a:r>
              <a:rPr lang="ko-KR" altLang="en-US" sz="2000" dirty="0" err="1"/>
              <a:t>머신러닝시스템</a:t>
            </a:r>
            <a:r>
              <a:rPr lang="en-US" altLang="ko-KR" sz="2000" dirty="0"/>
              <a:t>(</a:t>
            </a:r>
            <a:r>
              <a:rPr lang="ko-KR" altLang="en-US" sz="2000" dirty="0"/>
              <a:t>신경망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svm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 &gt; </a:t>
            </a:r>
            <a:r>
              <a:rPr lang="ko-KR" altLang="en-US" sz="2000" dirty="0"/>
              <a:t>답변 </a:t>
            </a:r>
            <a:r>
              <a:rPr lang="en-US" altLang="ko-KR" sz="2000" dirty="0"/>
              <a:t>]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285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4898-D6DC-D7D6-5065-C70A0228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Word2vec </a:t>
            </a:r>
            <a:r>
              <a:rPr lang="ko-KR" altLang="en-US" b="1" dirty="0"/>
              <a:t>전의 학습의 구체적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1767D-CEC6-4853-7CBB-0D19A17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18048"/>
            <a:ext cx="10168128" cy="3694176"/>
          </a:xfrm>
        </p:spPr>
        <p:txBody>
          <a:bodyPr/>
          <a:lstStyle/>
          <a:p>
            <a:r>
              <a:rPr lang="ko-KR" altLang="en-US" sz="2000" dirty="0"/>
              <a:t>메일 자동 분류 시스템을 만든다고 해보자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메일의 내용에 따라 감정을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분류한다고 하자</a:t>
            </a:r>
            <a:r>
              <a:rPr lang="en-US" altLang="ko-KR" sz="2000" dirty="0"/>
              <a:t>(</a:t>
            </a:r>
            <a:r>
              <a:rPr lang="ko-KR" altLang="en-US" sz="2000" dirty="0"/>
              <a:t>긍정</a:t>
            </a:r>
            <a:r>
              <a:rPr lang="en-US" altLang="ko-KR" sz="2000" dirty="0"/>
              <a:t>, </a:t>
            </a:r>
            <a:r>
              <a:rPr lang="ko-KR" altLang="en-US" sz="2000" dirty="0"/>
              <a:t>중립</a:t>
            </a:r>
            <a:r>
              <a:rPr lang="en-US" altLang="ko-KR" sz="2000" dirty="0"/>
              <a:t>, </a:t>
            </a:r>
            <a:r>
              <a:rPr lang="ko-KR" altLang="en-US" sz="2000" dirty="0"/>
              <a:t>부정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우선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메일</a:t>
            </a:r>
            <a:r>
              <a:rPr lang="en-US" altLang="ko-KR" sz="2000" dirty="0"/>
              <a:t>)</a:t>
            </a:r>
            <a:r>
              <a:rPr lang="ko-KR" altLang="en-US" sz="2000" dirty="0"/>
              <a:t>을 모으고 </a:t>
            </a:r>
            <a:r>
              <a:rPr lang="en-US" altLang="ko-KR" sz="2000" dirty="0"/>
              <a:t>3</a:t>
            </a:r>
            <a:r>
              <a:rPr lang="ko-KR" altLang="en-US" sz="2000" dirty="0"/>
              <a:t>단계의 감정을 레이블로 메일마다 붙입니다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그리고 </a:t>
            </a:r>
            <a:r>
              <a:rPr lang="en-US" altLang="ko-KR" sz="2000" dirty="0"/>
              <a:t>word2vec</a:t>
            </a:r>
            <a:r>
              <a:rPr lang="ko-KR" altLang="en-US" sz="2000" dirty="0"/>
              <a:t>을 이용해 메일을 벡터로 변환하여 감정 분석을 수행하는 어떤 분류시스템</a:t>
            </a:r>
            <a:r>
              <a:rPr lang="en-US" altLang="ko-KR" sz="2000" dirty="0"/>
              <a:t>(SVM</a:t>
            </a:r>
            <a:r>
              <a:rPr lang="ko-KR" altLang="en-US" sz="2000" dirty="0"/>
              <a:t>이나 신경망 등</a:t>
            </a:r>
            <a:r>
              <a:rPr lang="en-US" altLang="ko-KR" sz="2000" dirty="0"/>
              <a:t>)</a:t>
            </a:r>
            <a:r>
              <a:rPr lang="ko-KR" altLang="en-US" sz="2000" dirty="0"/>
              <a:t>에 벡터화 된 메일과 감정 레이블을 입력하여 학습을 수행합니다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70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844C-0473-A255-6247-E7CB870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앞장의 복습 </a:t>
            </a:r>
            <a:r>
              <a:rPr lang="en-US" altLang="ko-KR" b="1" dirty="0" err="1"/>
              <a:t>Cbow</a:t>
            </a:r>
            <a:r>
              <a:rPr lang="en-US" altLang="ko-KR" b="1" dirty="0"/>
              <a:t> </a:t>
            </a:r>
            <a:r>
              <a:rPr lang="ko-KR" altLang="en-US" b="1" dirty="0"/>
              <a:t>모델</a:t>
            </a:r>
          </a:p>
        </p:txBody>
      </p:sp>
      <p:pic>
        <p:nvPicPr>
          <p:cNvPr id="1026" name="Picture 2" descr="밑바닥부터 시작하는 딥러닝2] 3장. word2vec">
            <a:extLst>
              <a:ext uri="{FF2B5EF4-FFF2-40B4-BE49-F238E27FC236}">
                <a16:creationId xmlns:a16="http://schemas.microsoft.com/office/drawing/2014/main" id="{2DDFF431-B6AE-B0A3-E437-7B186AF3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7" y="2352504"/>
            <a:ext cx="4493895" cy="32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F77FA-9CF0-7F78-0123-815A7D31FDA4}"/>
              </a:ext>
            </a:extLst>
          </p:cNvPr>
          <p:cNvSpPr txBox="1"/>
          <p:nvPr/>
        </p:nvSpPr>
        <p:spPr>
          <a:xfrm>
            <a:off x="6096000" y="2438400"/>
            <a:ext cx="535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CBOW </a:t>
            </a:r>
            <a:r>
              <a:rPr lang="ko-KR" altLang="en-US" dirty="0"/>
              <a:t>모델은 단어 </a:t>
            </a:r>
            <a:r>
              <a:rPr lang="en-US" altLang="ko-KR" dirty="0"/>
              <a:t>2</a:t>
            </a:r>
            <a:r>
              <a:rPr lang="ko-KR" altLang="en-US" dirty="0"/>
              <a:t>개를 맥락으로 사용해 이를 바탕으로 하나의 단어를 추측합니다</a:t>
            </a:r>
            <a:r>
              <a:rPr lang="en-US" altLang="ko-KR" dirty="0"/>
              <a:t>. (</a:t>
            </a:r>
            <a:r>
              <a:rPr lang="ko-KR" altLang="en-US" dirty="0"/>
              <a:t>양 옆의 두개 단어로 사이의 단어를 유추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작은 말뭉치를 다룰 때는 특별히 문제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하지만 큰 말뭉치를 다루면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96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DB3E1-8B0D-1878-9016-0B2E935E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단어 벡터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F2-7962-CEA7-B9FA-697705B0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4942"/>
            <a:ext cx="10168128" cy="3694176"/>
          </a:xfrm>
        </p:spPr>
        <p:txBody>
          <a:bodyPr/>
          <a:lstStyle/>
          <a:p>
            <a:r>
              <a:rPr lang="ko-KR" altLang="en-US" sz="2000" dirty="0"/>
              <a:t>단어의 분산 표현은 현실적으로는 특정한 </a:t>
            </a:r>
            <a:r>
              <a:rPr lang="ko-KR" altLang="en-US" sz="2000" dirty="0" err="1"/>
              <a:t>어플레이케이션에서</a:t>
            </a:r>
            <a:r>
              <a:rPr lang="ko-KR" altLang="en-US" sz="2000" dirty="0"/>
              <a:t> 사용되는 것이 대부분입니다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우리가 원하는 것은 정확도 높은 시스템인데 여기서 시스템은 여러 시스템으로 구성된다는 것입니다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시스템이란</a:t>
            </a:r>
            <a:r>
              <a:rPr lang="en-US" altLang="ko-KR" sz="2000" dirty="0"/>
              <a:t>, </a:t>
            </a:r>
            <a:r>
              <a:rPr lang="ko-KR" altLang="en-US" sz="2000" dirty="0"/>
              <a:t>단어 분산 표현을 만드는 시스템</a:t>
            </a:r>
            <a:r>
              <a:rPr lang="en-US" altLang="ko-KR" sz="2000" dirty="0"/>
              <a:t>(word2vec)</a:t>
            </a:r>
            <a:r>
              <a:rPr lang="ko-KR" altLang="en-US" sz="2000" dirty="0"/>
              <a:t>과 분류를 수행하는 시스템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 감정 분류 시스템 </a:t>
            </a:r>
            <a:r>
              <a:rPr lang="en-US" altLang="ko-KR" sz="2000" dirty="0"/>
              <a:t>SVM </a:t>
            </a:r>
            <a:r>
              <a:rPr lang="ko-KR" altLang="en-US" sz="2000" dirty="0"/>
              <a:t>등</a:t>
            </a:r>
            <a:r>
              <a:rPr lang="en-US" altLang="ko-KR" sz="2000" dirty="0"/>
              <a:t>)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그렇기에 단어 분산 표현의 우수성을 실제 어플리케이션과는 분리해 평가하는 것이 일반적입니다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자주 사용되는 평가 척도가 단어의 </a:t>
            </a:r>
            <a:r>
              <a:rPr lang="en-US" altLang="ko-KR" sz="2000" dirty="0"/>
              <a:t>“</a:t>
            </a:r>
            <a:r>
              <a:rPr lang="ko-KR" altLang="en-US" sz="2000" dirty="0"/>
              <a:t>유사성</a:t>
            </a:r>
            <a:r>
              <a:rPr lang="en-US" altLang="ko-KR" sz="2000" dirty="0"/>
              <a:t>”</a:t>
            </a:r>
            <a:r>
              <a:rPr lang="ko-KR" altLang="en-US" sz="2000" dirty="0"/>
              <a:t>이나 </a:t>
            </a:r>
            <a:r>
              <a:rPr lang="en-US" altLang="ko-KR" sz="2000" dirty="0"/>
              <a:t>“</a:t>
            </a:r>
            <a:r>
              <a:rPr lang="ko-KR" altLang="en-US" sz="2000" dirty="0"/>
              <a:t>유추 문제</a:t>
            </a:r>
            <a:r>
              <a:rPr lang="en-US" altLang="ko-KR" sz="2000" dirty="0"/>
              <a:t>”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King:queen</a:t>
            </a:r>
            <a:r>
              <a:rPr lang="en-US" altLang="ko-KR" sz="2000" dirty="0"/>
              <a:t> = man: ? </a:t>
            </a:r>
            <a:r>
              <a:rPr lang="ko-KR" altLang="en-US" sz="2000" dirty="0"/>
              <a:t>과 같은 </a:t>
            </a:r>
            <a:r>
              <a:rPr lang="ko-KR" altLang="en-US" sz="2000" dirty="0" err="1"/>
              <a:t>유추문제입니다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P189 </a:t>
            </a:r>
            <a:r>
              <a:rPr lang="ko-KR" altLang="en-US" sz="2000" dirty="0"/>
              <a:t>그림 </a:t>
            </a:r>
            <a:r>
              <a:rPr lang="en-US" altLang="ko-KR" sz="2000" dirty="0"/>
              <a:t>4-23</a:t>
            </a:r>
            <a:r>
              <a:rPr lang="ko-KR" altLang="en-US" sz="2000" dirty="0"/>
              <a:t>을 보면 모델</a:t>
            </a:r>
            <a:r>
              <a:rPr lang="en-US" altLang="ko-KR" sz="2000" dirty="0"/>
              <a:t>, </a:t>
            </a:r>
            <a:r>
              <a:rPr lang="ko-KR" altLang="en-US" sz="2000" dirty="0"/>
              <a:t>차수와 말뭉치 크기에 따른 정확도가 나와있습니다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530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CC17-5E8D-B898-5312-40E890DA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앞장의 복습 </a:t>
            </a:r>
            <a:r>
              <a:rPr lang="en-US" altLang="ko-KR" b="1" dirty="0" err="1"/>
              <a:t>Cbow</a:t>
            </a:r>
            <a:r>
              <a:rPr lang="en-US" altLang="ko-KR" b="1" dirty="0"/>
              <a:t> </a:t>
            </a:r>
            <a:r>
              <a:rPr lang="ko-KR" altLang="en-US" b="1" dirty="0"/>
              <a:t>모델</a:t>
            </a:r>
          </a:p>
        </p:txBody>
      </p:sp>
      <p:pic>
        <p:nvPicPr>
          <p:cNvPr id="2050" name="Picture 2" descr="밑바닥부터 시작하는 딥러닝 - word2vec 속도 개선(2)">
            <a:extLst>
              <a:ext uri="{FF2B5EF4-FFF2-40B4-BE49-F238E27FC236}">
                <a16:creationId xmlns:a16="http://schemas.microsoft.com/office/drawing/2014/main" id="{D437EBB9-4890-AF13-C240-14B2520D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" y="2534920"/>
            <a:ext cx="3774440" cy="37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2B920-4E8B-FC3D-F193-7CF0953D43D5}"/>
              </a:ext>
            </a:extLst>
          </p:cNvPr>
          <p:cNvSpPr txBox="1"/>
          <p:nvPr/>
        </p:nvSpPr>
        <p:spPr>
          <a:xfrm>
            <a:off x="5527040" y="2534920"/>
            <a:ext cx="5958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표현으로 다루기 때문에 어휘 수가 많아지면 원</a:t>
            </a:r>
            <a:r>
              <a:rPr lang="en-US" altLang="ko-KR" dirty="0"/>
              <a:t>-</a:t>
            </a:r>
            <a:r>
              <a:rPr lang="ko-KR" altLang="en-US" dirty="0"/>
              <a:t>핫 표현의 크기가 증가합니다</a:t>
            </a:r>
            <a:r>
              <a:rPr lang="en-US" altLang="ko-KR" dirty="0"/>
              <a:t>. (</a:t>
            </a:r>
            <a:r>
              <a:rPr lang="ko-KR" altLang="en-US" dirty="0" err="1"/>
              <a:t>예를들어</a:t>
            </a:r>
            <a:r>
              <a:rPr lang="en-US" altLang="ko-KR" dirty="0"/>
              <a:t>,</a:t>
            </a:r>
            <a:r>
              <a:rPr lang="ko-KR" altLang="en-US" dirty="0"/>
              <a:t> 어휘가 </a:t>
            </a:r>
            <a:r>
              <a:rPr lang="en-US" altLang="ko-KR" dirty="0"/>
              <a:t>100</a:t>
            </a:r>
            <a:r>
              <a:rPr lang="ko-KR" altLang="en-US" dirty="0"/>
              <a:t>만개라면 원</a:t>
            </a:r>
            <a:r>
              <a:rPr lang="en-US" altLang="ko-KR" dirty="0"/>
              <a:t>-</a:t>
            </a:r>
            <a:r>
              <a:rPr lang="ko-KR" altLang="en-US" dirty="0"/>
              <a:t>핫 표현 하나만 해도 원소 수가 </a:t>
            </a:r>
            <a:r>
              <a:rPr lang="en-US" altLang="ko-KR" dirty="0"/>
              <a:t>100</a:t>
            </a:r>
            <a:r>
              <a:rPr lang="ko-KR" altLang="en-US" dirty="0"/>
              <a:t>만개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은닉층</a:t>
            </a:r>
            <a:r>
              <a:rPr lang="ko-KR" altLang="en-US" dirty="0"/>
              <a:t> 이후의 계산도 문제입니다</a:t>
            </a:r>
            <a:r>
              <a:rPr lang="en-US" altLang="ko-KR" dirty="0"/>
              <a:t>. </a:t>
            </a:r>
            <a:r>
              <a:rPr lang="ko-KR" altLang="en-US" dirty="0"/>
              <a:t>은닉층과 가중치 행렬</a:t>
            </a:r>
            <a:r>
              <a:rPr lang="en-US" altLang="ko-KR" dirty="0"/>
              <a:t>(</a:t>
            </a:r>
            <a:r>
              <a:rPr lang="en-US" altLang="ko-KR" dirty="0" err="1"/>
              <a:t>Wout</a:t>
            </a:r>
            <a:r>
              <a:rPr lang="en-US" altLang="ko-KR" dirty="0"/>
              <a:t>) </a:t>
            </a:r>
            <a:r>
              <a:rPr lang="ko-KR" altLang="en-US" dirty="0"/>
              <a:t>곱만 해도 </a:t>
            </a:r>
            <a:r>
              <a:rPr lang="ko-KR" altLang="en-US" dirty="0" err="1"/>
              <a:t>계산량이</a:t>
            </a:r>
            <a:r>
              <a:rPr lang="ko-KR" altLang="en-US" dirty="0"/>
              <a:t> 상당한데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계층에서도 다루는 어휘가 </a:t>
            </a:r>
            <a:r>
              <a:rPr lang="ko-KR" altLang="en-US" dirty="0" err="1"/>
              <a:t>많아짐에</a:t>
            </a:r>
            <a:r>
              <a:rPr lang="ko-KR" altLang="en-US" dirty="0"/>
              <a:t> 따라 </a:t>
            </a:r>
            <a:r>
              <a:rPr lang="ko-KR" altLang="en-US" dirty="0" err="1"/>
              <a:t>계산량이</a:t>
            </a:r>
            <a:r>
              <a:rPr lang="ko-KR" altLang="en-US" dirty="0"/>
              <a:t>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02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C688-B378-3016-6DDD-5DD9E8A5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Embedding </a:t>
            </a:r>
            <a:r>
              <a:rPr lang="ko-KR" altLang="en-US" b="1" dirty="0"/>
              <a:t>계층</a:t>
            </a:r>
          </a:p>
        </p:txBody>
      </p:sp>
      <p:pic>
        <p:nvPicPr>
          <p:cNvPr id="3074" name="Picture 2" descr="word2vec 속도 개선(1)">
            <a:extLst>
              <a:ext uri="{FF2B5EF4-FFF2-40B4-BE49-F238E27FC236}">
                <a16:creationId xmlns:a16="http://schemas.microsoft.com/office/drawing/2014/main" id="{4F9713C8-C417-CBD7-4B09-2FA15001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" y="2346643"/>
            <a:ext cx="5566284" cy="27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E237B-1D45-2894-D602-0D46D30184BE}"/>
              </a:ext>
            </a:extLst>
          </p:cNvPr>
          <p:cNvSpPr txBox="1"/>
          <p:nvPr/>
        </p:nvSpPr>
        <p:spPr>
          <a:xfrm>
            <a:off x="6969760" y="2509520"/>
            <a:ext cx="4542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1!</a:t>
            </a:r>
          </a:p>
          <a:p>
            <a:endParaRPr lang="en-US" altLang="ko-KR" dirty="0"/>
          </a:p>
          <a:p>
            <a:r>
              <a:rPr lang="ko-KR" altLang="en-US" dirty="0"/>
              <a:t>그림으로 볼 때</a:t>
            </a:r>
            <a:r>
              <a:rPr lang="en-US" altLang="ko-KR" dirty="0"/>
              <a:t>, C</a:t>
            </a:r>
            <a:r>
              <a:rPr lang="ko-KR" altLang="en-US" dirty="0"/>
              <a:t>와 </a:t>
            </a:r>
            <a:r>
              <a:rPr lang="en-US" altLang="ko-KR" dirty="0"/>
              <a:t>Win</a:t>
            </a:r>
            <a:r>
              <a:rPr lang="ko-KR" altLang="en-US" dirty="0"/>
              <a:t>의 행렬의 곱은 매우 복잡한</a:t>
            </a:r>
            <a:r>
              <a:rPr lang="en-US" altLang="ko-KR" dirty="0"/>
              <a:t>, </a:t>
            </a:r>
            <a:r>
              <a:rPr lang="ko-KR" altLang="en-US" dirty="0"/>
              <a:t>거대한 행렬의 곱으로 볼 수 있지만 사실 </a:t>
            </a:r>
            <a:r>
              <a:rPr lang="en-US" altLang="ko-KR" dirty="0"/>
              <a:t>[0 1 0 … 0]</a:t>
            </a:r>
            <a:r>
              <a:rPr lang="ko-KR" altLang="en-US" dirty="0"/>
              <a:t>으로 이루어진 행렬과 </a:t>
            </a:r>
            <a:r>
              <a:rPr lang="en-US" altLang="ko-KR" dirty="0"/>
              <a:t>Win</a:t>
            </a:r>
            <a:r>
              <a:rPr lang="ko-KR" altLang="en-US" dirty="0"/>
              <a:t>의 곱은 특정 행을 추출해오는 것으로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단어 </a:t>
            </a:r>
            <a:r>
              <a:rPr lang="en-US" altLang="ko-KR" dirty="0"/>
              <a:t>ID</a:t>
            </a:r>
            <a:r>
              <a:rPr lang="ko-KR" altLang="en-US" dirty="0"/>
              <a:t>에 해당하는 행을 추출하는 계층을 만들어볼 것이며</a:t>
            </a:r>
            <a:r>
              <a:rPr lang="en-US" altLang="ko-KR" dirty="0"/>
              <a:t>, </a:t>
            </a:r>
            <a:r>
              <a:rPr lang="ko-KR" altLang="en-US" dirty="0"/>
              <a:t>그 계층을 </a:t>
            </a:r>
            <a:r>
              <a:rPr lang="en-US" altLang="ko-KR" dirty="0"/>
              <a:t>Embedding </a:t>
            </a:r>
            <a:r>
              <a:rPr lang="ko-KR" altLang="en-US" dirty="0"/>
              <a:t>계층이라고 부르겠습니다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2AF66-0F0A-0AA4-DFA0-8A26A0C5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Embedding </a:t>
            </a:r>
            <a:r>
              <a:rPr lang="ko-KR" altLang="en-US" b="1" dirty="0"/>
              <a:t>계층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44151-17A1-02C1-51B7-DE5CD737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3" y="2405343"/>
            <a:ext cx="3400425" cy="2495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C1E8B0-7C1E-C812-E4B5-0E110BC6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5" y="2405343"/>
            <a:ext cx="2762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8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3392F-7B67-A8A7-65B3-9EB7D3C8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Embedding </a:t>
            </a:r>
            <a:r>
              <a:rPr lang="ko-KR" altLang="en-US" b="1" dirty="0"/>
              <a:t>계층의 </a:t>
            </a:r>
            <a:r>
              <a:rPr lang="en-US" altLang="ko-KR" b="1" dirty="0"/>
              <a:t>forward &amp; backward</a:t>
            </a:r>
            <a:endParaRPr lang="ko-KR" altLang="en-US" b="1" dirty="0"/>
          </a:p>
        </p:txBody>
      </p:sp>
      <p:pic>
        <p:nvPicPr>
          <p:cNvPr id="4100" name="Picture 4" descr="밑바닥 부터 시작하는 딥러닝2 - 4장">
            <a:extLst>
              <a:ext uri="{FF2B5EF4-FFF2-40B4-BE49-F238E27FC236}">
                <a16:creationId xmlns:a16="http://schemas.microsoft.com/office/drawing/2014/main" id="{494A4452-77CF-A61E-35A8-EFBBB18B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8" y="2357120"/>
            <a:ext cx="5096199" cy="382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CBABEC-B29F-68D9-119F-A8F5BC06848F}"/>
              </a:ext>
            </a:extLst>
          </p:cNvPr>
          <p:cNvSpPr txBox="1"/>
          <p:nvPr/>
        </p:nvSpPr>
        <p:spPr>
          <a:xfrm>
            <a:off x="6096000" y="2499360"/>
            <a:ext cx="543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순전파는 가중치 </a:t>
            </a:r>
            <a:r>
              <a:rPr lang="en-US" altLang="ko-KR" dirty="0"/>
              <a:t>W</a:t>
            </a:r>
            <a:r>
              <a:rPr lang="ko-KR" altLang="en-US" dirty="0"/>
              <a:t>의 특정 행을 추출할 뿐이었습니다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단순히 가중치의 특정 행 뉴런만을 다음 층으로 </a:t>
            </a:r>
            <a:r>
              <a:rPr lang="ko-KR" altLang="en-US" dirty="0" err="1"/>
              <a:t>흘려보낸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역전파에서는 앞 층으로부터 전해진 기울기를 다음 층으로 그대로 흘려주면 됩니다</a:t>
            </a:r>
            <a:r>
              <a:rPr lang="en-US" altLang="ko-KR" dirty="0"/>
              <a:t>. </a:t>
            </a:r>
            <a:r>
              <a:rPr lang="ko-KR" altLang="en-US" dirty="0"/>
              <a:t>화면을 보면 </a:t>
            </a:r>
            <a:r>
              <a:rPr lang="en-US" altLang="ko-KR" dirty="0"/>
              <a:t>dh</a:t>
            </a:r>
            <a:r>
              <a:rPr lang="ko-KR" altLang="en-US" dirty="0"/>
              <a:t>를 </a:t>
            </a:r>
            <a:r>
              <a:rPr lang="en-US" altLang="ko-KR" dirty="0" err="1"/>
              <a:t>dW</a:t>
            </a:r>
            <a:r>
              <a:rPr lang="ko-KR" altLang="en-US" dirty="0"/>
              <a:t>의 특정 행으로 설정하는 것을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 층에서 전해진 기울기를 </a:t>
            </a:r>
            <a:r>
              <a:rPr lang="en-US" altLang="ko-KR" dirty="0" err="1"/>
              <a:t>idx</a:t>
            </a:r>
            <a:r>
              <a:rPr lang="ko-KR" altLang="en-US" dirty="0"/>
              <a:t>번째 행에 할당하는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6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30D64-659D-EF5B-3460-8043FC0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Backward</a:t>
            </a:r>
            <a:r>
              <a:rPr lang="ko-KR" altLang="en-US" b="1" dirty="0"/>
              <a:t>의 문제점 </a:t>
            </a:r>
            <a:r>
              <a:rPr lang="en-US" altLang="ko-KR" b="1" dirty="0"/>
              <a:t>&amp; </a:t>
            </a:r>
            <a:r>
              <a:rPr lang="ko-KR" altLang="en-US" b="1" dirty="0"/>
              <a:t>개선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2A08C-E5FE-2329-FBD1-CF35DA0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234843"/>
            <a:ext cx="4489972" cy="435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D5B03-F784-3FA8-AFE2-FC63ED54B140}"/>
              </a:ext>
            </a:extLst>
          </p:cNvPr>
          <p:cNvSpPr txBox="1"/>
          <p:nvPr/>
        </p:nvSpPr>
        <p:spPr>
          <a:xfrm>
            <a:off x="5679440" y="2234843"/>
            <a:ext cx="586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Backward</a:t>
            </a:r>
            <a:r>
              <a:rPr lang="ko-KR" altLang="en-US" dirty="0"/>
              <a:t>에서 </a:t>
            </a:r>
            <a:r>
              <a:rPr lang="en-US" altLang="ko-KR" dirty="0" err="1"/>
              <a:t>dW</a:t>
            </a:r>
            <a:r>
              <a:rPr lang="en-US" altLang="ko-KR" dirty="0"/>
              <a:t>[</a:t>
            </a:r>
            <a:r>
              <a:rPr lang="en-US" altLang="ko-KR" dirty="0" err="1"/>
              <a:t>self.idx</a:t>
            </a:r>
            <a:r>
              <a:rPr lang="en-US" altLang="ko-KR" dirty="0"/>
              <a:t>] = </a:t>
            </a:r>
            <a:r>
              <a:rPr lang="en-US" altLang="ko-KR" dirty="0" err="1"/>
              <a:t>dout</a:t>
            </a:r>
            <a:r>
              <a:rPr lang="en-US" altLang="ko-KR" dirty="0"/>
              <a:t> </a:t>
            </a:r>
            <a:r>
              <a:rPr lang="ko-KR" altLang="en-US" dirty="0"/>
              <a:t>로 갱신을 해준다면</a:t>
            </a:r>
            <a:endParaRPr lang="en-US" altLang="ko-KR" dirty="0"/>
          </a:p>
          <a:p>
            <a:r>
              <a:rPr lang="en-US" altLang="ko-KR" dirty="0" err="1"/>
              <a:t>Idx</a:t>
            </a:r>
            <a:r>
              <a:rPr lang="ko-KR" altLang="en-US" dirty="0"/>
              <a:t>가 겹치는 상황이 발생하면 문제가 생깁니다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idx</a:t>
            </a:r>
            <a:r>
              <a:rPr lang="en-US" altLang="ko-KR" dirty="0"/>
              <a:t> = [0,2,0,4] </a:t>
            </a:r>
            <a:r>
              <a:rPr lang="ko-KR" altLang="en-US" dirty="0"/>
              <a:t>이면 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 err="1"/>
              <a:t>dW</a:t>
            </a:r>
            <a:r>
              <a:rPr lang="en-US" altLang="ko-KR" dirty="0"/>
              <a:t>[0]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개의 값이 할당이 됩니다</a:t>
            </a:r>
            <a:r>
              <a:rPr lang="en-US" altLang="ko-KR" dirty="0"/>
              <a:t>. </a:t>
            </a:r>
            <a:r>
              <a:rPr lang="ko-KR" altLang="en-US" dirty="0"/>
              <a:t>이러한 문제를 해결하기 위해서 갱신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r>
              <a:rPr lang="ko-KR" altLang="en-US" dirty="0"/>
              <a:t>이 아니라 더하기를 해주어야 합니다</a:t>
            </a:r>
            <a:r>
              <a:rPr lang="en-US" altLang="ko-KR" dirty="0"/>
              <a:t>. </a:t>
            </a:r>
            <a:r>
              <a:rPr lang="en-US" altLang="ko-KR" dirty="0" err="1"/>
              <a:t>dW</a:t>
            </a:r>
            <a:r>
              <a:rPr lang="en-US" altLang="ko-KR" dirty="0"/>
              <a:t>[</a:t>
            </a:r>
            <a:r>
              <a:rPr lang="en-US" altLang="ko-KR" dirty="0" err="1"/>
              <a:t>self.idx</a:t>
            </a:r>
            <a:r>
              <a:rPr lang="en-US" altLang="ko-KR" dirty="0"/>
              <a:t>] += </a:t>
            </a:r>
            <a:r>
              <a:rPr lang="en-US" altLang="ko-KR" dirty="0" err="1"/>
              <a:t>dout</a:t>
            </a:r>
            <a:r>
              <a:rPr lang="en-US" altLang="ko-KR" dirty="0"/>
              <a:t> </a:t>
            </a:r>
            <a:r>
              <a:rPr lang="ko-KR" altLang="en-US" dirty="0" err="1"/>
              <a:t>이런식으로</a:t>
            </a:r>
            <a:r>
              <a:rPr lang="en-US" altLang="ko-KR" dirty="0"/>
              <a:t>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77FC3-A08A-C35F-42BC-526A8ABBCBDB}"/>
              </a:ext>
            </a:extLst>
          </p:cNvPr>
          <p:cNvSpPr txBox="1"/>
          <p:nvPr/>
        </p:nvSpPr>
        <p:spPr>
          <a:xfrm>
            <a:off x="5679440" y="3989169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여기서 </a:t>
            </a:r>
            <a:r>
              <a:rPr lang="en-US" altLang="ko-KR" dirty="0">
                <a:solidFill>
                  <a:srgbClr val="FF0000"/>
                </a:solidFill>
              </a:rPr>
              <a:t>forward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backward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“W,” </a:t>
            </a:r>
            <a:r>
              <a:rPr lang="ko-KR" altLang="en-US" dirty="0">
                <a:solidFill>
                  <a:srgbClr val="FF0000"/>
                </a:solidFill>
              </a:rPr>
              <a:t>라는 표현의 의미를 모르겠습니다</a:t>
            </a:r>
            <a:r>
              <a:rPr lang="en-US" altLang="ko-KR" dirty="0">
                <a:solidFill>
                  <a:srgbClr val="FF0000"/>
                </a:solidFill>
              </a:rPr>
              <a:t>. “</a:t>
            </a:r>
            <a:r>
              <a:rPr lang="en-US" altLang="ko-KR" dirty="0" err="1">
                <a:solidFill>
                  <a:srgbClr val="FF0000"/>
                </a:solidFill>
              </a:rPr>
              <a:t>dW</a:t>
            </a:r>
            <a:r>
              <a:rPr lang="en-US" altLang="ko-KR" dirty="0">
                <a:solidFill>
                  <a:srgbClr val="FF0000"/>
                </a:solidFill>
              </a:rPr>
              <a:t>,”</a:t>
            </a:r>
            <a:r>
              <a:rPr lang="ko-KR" altLang="en-US" dirty="0">
                <a:solidFill>
                  <a:srgbClr val="FF0000"/>
                </a:solidFill>
              </a:rPr>
              <a:t>와 같이 쉼표가 있는 이유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A07B0D-30C4-7A7F-4B5D-12F3DB43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76" y="4733855"/>
            <a:ext cx="2003051" cy="1883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693292-C6DE-F0CE-AEC8-4C76075A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87" y="4808724"/>
            <a:ext cx="1720927" cy="1581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48234C-D889-EE87-FBBB-AFEE33D272C8}"/>
              </a:ext>
            </a:extLst>
          </p:cNvPr>
          <p:cNvSpPr txBox="1"/>
          <p:nvPr/>
        </p:nvSpPr>
        <p:spPr>
          <a:xfrm>
            <a:off x="10533529" y="503284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차이가 없는 것 </a:t>
            </a:r>
            <a:r>
              <a:rPr lang="ko-KR" altLang="en-US" dirty="0" err="1">
                <a:solidFill>
                  <a:srgbClr val="0070C0"/>
                </a:solidFill>
              </a:rPr>
              <a:t>처럼</a:t>
            </a:r>
            <a:r>
              <a:rPr lang="ko-KR" altLang="en-US" dirty="0">
                <a:solidFill>
                  <a:srgbClr val="0070C0"/>
                </a:solidFill>
              </a:rPr>
              <a:t> 보임</a:t>
            </a:r>
          </a:p>
        </p:txBody>
      </p:sp>
    </p:spTree>
    <p:extLst>
      <p:ext uri="{BB962C8B-B14F-4D97-AF65-F5344CB8AC3E}">
        <p14:creationId xmlns:p14="http://schemas.microsoft.com/office/powerpoint/2010/main" val="19613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3D0AA-1CC0-FC8C-6C24-196F82E1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Embedding </a:t>
            </a:r>
            <a:r>
              <a:rPr lang="ko-KR" altLang="en-US" b="1" dirty="0"/>
              <a:t>계층의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E7565-3EA1-4B41-6F52-7B9C5DF2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</a:t>
            </a:r>
            <a:r>
              <a:rPr lang="ko-KR" altLang="en-US" dirty="0"/>
              <a:t>계층을 통해 큰 행렬의 계산을 줄일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사용량을 줄일 수 있었습니다</a:t>
            </a:r>
            <a:r>
              <a:rPr lang="en-US" altLang="ko-KR" dirty="0"/>
              <a:t>. (</a:t>
            </a:r>
            <a:r>
              <a:rPr lang="ko-KR" altLang="en-US" dirty="0"/>
              <a:t>질문 </a:t>
            </a:r>
            <a:r>
              <a:rPr lang="en-US" altLang="ko-KR" dirty="0"/>
              <a:t>: </a:t>
            </a:r>
            <a:r>
              <a:rPr lang="ko-KR" altLang="en-US" dirty="0"/>
              <a:t>이게 계산을 줄이는 것과 같은 의미인가요</a:t>
            </a:r>
            <a:r>
              <a:rPr lang="en-US" altLang="ko-KR" dirty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70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1063-3084-C7CE-A29C-0C423024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은닉층</a:t>
            </a:r>
            <a:r>
              <a:rPr lang="ko-KR" altLang="en-US" b="1" dirty="0"/>
              <a:t> 이후 계산의 문제점</a:t>
            </a:r>
          </a:p>
        </p:txBody>
      </p:sp>
      <p:pic>
        <p:nvPicPr>
          <p:cNvPr id="5122" name="Picture 2" descr="밑바닥부터 시작하는 딥러닝 - word2vec 속도 개선(2)">
            <a:extLst>
              <a:ext uri="{FF2B5EF4-FFF2-40B4-BE49-F238E27FC236}">
                <a16:creationId xmlns:a16="http://schemas.microsoft.com/office/drawing/2014/main" id="{DAE4B036-C08F-A884-C536-C7AEDDF7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5" y="2366681"/>
            <a:ext cx="3993777" cy="39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01784-8969-F15F-3B6E-1B3F7C27866E}"/>
              </a:ext>
            </a:extLst>
          </p:cNvPr>
          <p:cNvSpPr txBox="1"/>
          <p:nvPr/>
        </p:nvSpPr>
        <p:spPr>
          <a:xfrm>
            <a:off x="5235389" y="2366681"/>
            <a:ext cx="6048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은닉층</a:t>
            </a:r>
            <a:r>
              <a:rPr lang="en-US" altLang="ko-KR" dirty="0"/>
              <a:t>(1X100)</a:t>
            </a:r>
            <a:r>
              <a:rPr lang="ko-KR" altLang="en-US" dirty="0"/>
              <a:t>과 </a:t>
            </a:r>
            <a:r>
              <a:rPr lang="en-US" altLang="ko-KR" dirty="0" err="1"/>
              <a:t>Wout</a:t>
            </a:r>
            <a:r>
              <a:rPr lang="en-US" altLang="ko-KR" dirty="0"/>
              <a:t>(</a:t>
            </a:r>
            <a:r>
              <a:rPr lang="ko-KR" altLang="en-US" dirty="0"/>
              <a:t>출력 가중치</a:t>
            </a:r>
            <a:r>
              <a:rPr lang="en-US" altLang="ko-KR" dirty="0"/>
              <a:t>)(100X10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  <a:r>
              <a:rPr lang="ko-KR" altLang="en-US" dirty="0"/>
              <a:t>의 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행렬의 곱을 </a:t>
            </a:r>
            <a:r>
              <a:rPr lang="ko-KR" altLang="en-US" dirty="0">
                <a:solidFill>
                  <a:srgbClr val="FF0000"/>
                </a:solidFill>
              </a:rPr>
              <a:t>가볍게</a:t>
            </a:r>
            <a:r>
              <a:rPr lang="ko-KR" altLang="en-US" dirty="0"/>
              <a:t> 만들어야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계층의 계산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en-US" altLang="ko-KR" dirty="0" err="1"/>
              <a:t>Softmax</a:t>
            </a:r>
            <a:r>
              <a:rPr lang="ko-KR" altLang="en-US" dirty="0"/>
              <a:t>를 대신할 </a:t>
            </a:r>
            <a:r>
              <a:rPr lang="ko-KR" altLang="en-US" dirty="0">
                <a:solidFill>
                  <a:srgbClr val="FF0000"/>
                </a:solidFill>
              </a:rPr>
              <a:t>가벼운</a:t>
            </a:r>
            <a:r>
              <a:rPr lang="ko-KR" altLang="en-US" dirty="0"/>
              <a:t> 계산이 필요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C3BF74-7503-600D-8B0D-B9210BAE4BAD}"/>
              </a:ext>
            </a:extLst>
          </p:cNvPr>
          <p:cNvSpPr/>
          <p:nvPr/>
        </p:nvSpPr>
        <p:spPr>
          <a:xfrm>
            <a:off x="5414682" y="4222376"/>
            <a:ext cx="5869014" cy="2086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잊었을까봐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5124" name="Picture 4" descr="딥러닝에 사용되는 softmax 함수 by 코딩재개발">
            <a:extLst>
              <a:ext uri="{FF2B5EF4-FFF2-40B4-BE49-F238E27FC236}">
                <a16:creationId xmlns:a16="http://schemas.microsoft.com/office/drawing/2014/main" id="{27583292-0802-80AF-5F00-5022CBAA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29" y="4482474"/>
            <a:ext cx="3081118" cy="14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720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딥러닝1주차</Template>
  <TotalTime>1393</TotalTime>
  <Words>1386</Words>
  <Application>Microsoft Office PowerPoint</Application>
  <PresentationFormat>와이드스크린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Microsoft GothicNeo</vt:lpstr>
      <vt:lpstr>Arial</vt:lpstr>
      <vt:lpstr>Calibri</vt:lpstr>
      <vt:lpstr>AccentBoxVTI</vt:lpstr>
      <vt:lpstr>7주차 딥러닝 스터디</vt:lpstr>
      <vt:lpstr>앞장의 복습 Cbow 모델</vt:lpstr>
      <vt:lpstr>앞장의 복습 Cbow 모델</vt:lpstr>
      <vt:lpstr>Embedding 계층</vt:lpstr>
      <vt:lpstr>Embedding 계층 구현</vt:lpstr>
      <vt:lpstr>Embedding 계층의 forward &amp; backward</vt:lpstr>
      <vt:lpstr>Backward의 문제점 &amp; 개선</vt:lpstr>
      <vt:lpstr>Embedding 계층의 효과</vt:lpstr>
      <vt:lpstr>은닉층 이후 계산의 문제점</vt:lpstr>
      <vt:lpstr>네거티브 샘플링의 핵심 : 이진 분류</vt:lpstr>
      <vt:lpstr>이진 분류</vt:lpstr>
      <vt:lpstr>시그모이드 함수와 교차 엔트로피 오차</vt:lpstr>
      <vt:lpstr>시그모이드 함수와 교차 엔트로피 오차</vt:lpstr>
      <vt:lpstr>질문</vt:lpstr>
      <vt:lpstr>네거티브 샘플링</vt:lpstr>
      <vt:lpstr>네거티브 샘플링</vt:lpstr>
      <vt:lpstr>네거티브 샘플링의 샘플링 기법</vt:lpstr>
      <vt:lpstr>Word2Vec의 전이 학습</vt:lpstr>
      <vt:lpstr>Word2vec 전의 학습의 구체적 예시</vt:lpstr>
      <vt:lpstr>단어 벡터 평가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 딥러닝 스터디</dc:title>
  <dc:creator>Lee Kyeongmin</dc:creator>
  <cp:lastModifiedBy>Lee Kyeongmin</cp:lastModifiedBy>
  <cp:revision>1</cp:revision>
  <dcterms:created xsi:type="dcterms:W3CDTF">2022-10-04T07:32:44Z</dcterms:created>
  <dcterms:modified xsi:type="dcterms:W3CDTF">2022-10-05T06:46:07Z</dcterms:modified>
</cp:coreProperties>
</file>