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0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8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3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56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7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18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2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1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5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8/29/2022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6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햇빛을 받는 이슬방울 맺힌 나뭇잎 추상 이미지">
            <a:extLst>
              <a:ext uri="{FF2B5EF4-FFF2-40B4-BE49-F238E27FC236}">
                <a16:creationId xmlns:a16="http://schemas.microsoft.com/office/drawing/2014/main" id="{06A108C9-44AC-8CE7-6A06-7DB83AC04C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2" r="-1" b="1572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4622EE-C95B-A6C9-1EA1-506B281B4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altLang="ko-KR" b="1" dirty="0"/>
              <a:t>2</a:t>
            </a:r>
            <a:r>
              <a:rPr lang="ko-KR" altLang="en-US" b="1" dirty="0"/>
              <a:t>주차 딥러닝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28333-0F5E-1600-ED02-66701CF5F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Chapter 3. </a:t>
            </a:r>
            <a:r>
              <a:rPr lang="ko-KR" altLang="en-US" dirty="0"/>
              <a:t>신경망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6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ED5FE-B474-06A5-1F13-CA420128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/>
              <a:t>3</a:t>
            </a:r>
            <a:r>
              <a:rPr lang="ko-KR" altLang="en-US" sz="4000" b="1" dirty="0"/>
              <a:t>층 신경망</a:t>
            </a:r>
          </a:p>
        </p:txBody>
      </p:sp>
      <p:pic>
        <p:nvPicPr>
          <p:cNvPr id="3074" name="Picture 2" descr="신경망의 내적,3층 신경망 구현 - 포장빵의 IT">
            <a:extLst>
              <a:ext uri="{FF2B5EF4-FFF2-40B4-BE49-F238E27FC236}">
                <a16:creationId xmlns:a16="http://schemas.microsoft.com/office/drawing/2014/main" id="{0B0EBCB9-D5CC-06E5-EFF7-38970CFA0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2195512"/>
            <a:ext cx="5006371" cy="32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625E2-0124-8AE7-0228-905FD133D908}"/>
              </a:ext>
            </a:extLst>
          </p:cNvPr>
          <p:cNvSpPr txBox="1"/>
          <p:nvPr/>
        </p:nvSpPr>
        <p:spPr>
          <a:xfrm>
            <a:off x="7172325" y="2195512"/>
            <a:ext cx="4286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여기서 </a:t>
            </a:r>
            <a:r>
              <a:rPr lang="en-US" altLang="ko-KR" dirty="0">
                <a:latin typeface="+mj-ea"/>
                <a:ea typeface="+mj-ea"/>
              </a:rPr>
              <a:t>b</a:t>
            </a:r>
            <a:r>
              <a:rPr lang="ko-KR" altLang="en-US" dirty="0">
                <a:latin typeface="+mj-ea"/>
                <a:ea typeface="+mj-ea"/>
              </a:rPr>
              <a:t>는 편향을 의미함</a:t>
            </a:r>
            <a:r>
              <a:rPr lang="en-US" altLang="ko-KR" dirty="0">
                <a:latin typeface="+mj-ea"/>
                <a:ea typeface="+mj-ea"/>
              </a:rPr>
              <a:t>!</a:t>
            </a:r>
          </a:p>
          <a:p>
            <a:r>
              <a:rPr lang="en-US" altLang="ko-KR" dirty="0">
                <a:latin typeface="+mj-ea"/>
                <a:ea typeface="+mj-ea"/>
              </a:rPr>
              <a:t>X2 -&gt; a1(1)</a:t>
            </a:r>
            <a:r>
              <a:rPr lang="ko-KR" altLang="en-US" dirty="0">
                <a:latin typeface="+mj-ea"/>
                <a:ea typeface="+mj-ea"/>
              </a:rPr>
              <a:t>로 가는 가중치 </a:t>
            </a:r>
            <a:r>
              <a:rPr lang="en-US" altLang="ko-KR" dirty="0">
                <a:latin typeface="+mj-ea"/>
                <a:ea typeface="+mj-ea"/>
              </a:rPr>
              <a:t>w12(1)</a:t>
            </a:r>
            <a:r>
              <a:rPr lang="ko-KR" altLang="en-US" dirty="0">
                <a:latin typeface="+mj-ea"/>
                <a:ea typeface="+mj-ea"/>
              </a:rPr>
              <a:t>의 의미는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은 도착지</a:t>
            </a:r>
            <a:r>
              <a:rPr lang="en-US" altLang="ko-KR" dirty="0">
                <a:latin typeface="+mj-ea"/>
                <a:ea typeface="+mj-ea"/>
              </a:rPr>
              <a:t>(a1)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1 </a:t>
            </a:r>
            <a:r>
              <a:rPr lang="ko-KR" altLang="en-US" dirty="0">
                <a:latin typeface="+mj-ea"/>
                <a:ea typeface="+mj-ea"/>
              </a:rPr>
              <a:t>이고</a:t>
            </a:r>
            <a:r>
              <a:rPr lang="en-US" altLang="ko-KR" dirty="0">
                <a:latin typeface="+mj-ea"/>
                <a:ea typeface="+mj-ea"/>
              </a:rPr>
              <a:t>, 2</a:t>
            </a:r>
            <a:r>
              <a:rPr lang="ko-KR" altLang="en-US" dirty="0">
                <a:latin typeface="+mj-ea"/>
                <a:ea typeface="+mj-ea"/>
              </a:rPr>
              <a:t>는 출발지</a:t>
            </a:r>
            <a:r>
              <a:rPr lang="en-US" altLang="ko-KR" dirty="0">
                <a:latin typeface="+mj-ea"/>
                <a:ea typeface="+mj-ea"/>
              </a:rPr>
              <a:t>(x2)</a:t>
            </a:r>
            <a:r>
              <a:rPr lang="ko-KR" altLang="en-US" dirty="0">
                <a:latin typeface="+mj-ea"/>
                <a:ea typeface="+mj-ea"/>
              </a:rPr>
              <a:t>의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이며</a:t>
            </a:r>
            <a:r>
              <a:rPr lang="en-US" altLang="ko-KR" dirty="0">
                <a:latin typeface="+mj-ea"/>
                <a:ea typeface="+mj-ea"/>
              </a:rPr>
              <a:t>, (1)</a:t>
            </a:r>
            <a:r>
              <a:rPr lang="ko-KR" altLang="en-US" dirty="0">
                <a:latin typeface="+mj-ea"/>
                <a:ea typeface="+mj-ea"/>
              </a:rPr>
              <a:t>은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층이라는 의미를 가지고 있습니다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A1(1)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=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b1(1)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+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x1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*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w11(1)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+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x2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*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w12(1)</a:t>
            </a:r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080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48946-CBB9-B213-A6D4-7E49FC8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/>
              <a:t>3</a:t>
            </a:r>
            <a:r>
              <a:rPr lang="ko-KR" altLang="en-US" sz="4000" b="1" dirty="0"/>
              <a:t>층 신경망</a:t>
            </a:r>
          </a:p>
        </p:txBody>
      </p:sp>
      <p:pic>
        <p:nvPicPr>
          <p:cNvPr id="4100" name="Picture 4" descr="밑바닥부터 시작하는 딥러닝-3장">
            <a:extLst>
              <a:ext uri="{FF2B5EF4-FFF2-40B4-BE49-F238E27FC236}">
                <a16:creationId xmlns:a16="http://schemas.microsoft.com/office/drawing/2014/main" id="{3A806414-5F20-FB29-AA2B-3361D0B76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166938"/>
            <a:ext cx="4983390" cy="36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5F86F6-EC74-3E5E-B616-82A66A7456EC}"/>
              </a:ext>
            </a:extLst>
          </p:cNvPr>
          <p:cNvSpPr txBox="1"/>
          <p:nvPr/>
        </p:nvSpPr>
        <p:spPr>
          <a:xfrm>
            <a:off x="6991349" y="2166938"/>
            <a:ext cx="41624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활성화 함수를 </a:t>
            </a:r>
            <a:r>
              <a:rPr lang="en-US" altLang="ko-KR" dirty="0"/>
              <a:t>h(x)</a:t>
            </a:r>
            <a:r>
              <a:rPr lang="ko-KR" altLang="en-US" dirty="0"/>
              <a:t>라고 주고 노드에서 </a:t>
            </a:r>
            <a:r>
              <a:rPr lang="en-US" altLang="ko-KR" dirty="0"/>
              <a:t>a1 </a:t>
            </a:r>
            <a:r>
              <a:rPr lang="ko-KR" altLang="en-US" dirty="0"/>
              <a:t>을 </a:t>
            </a:r>
            <a:r>
              <a:rPr lang="en-US" altLang="ko-KR" dirty="0"/>
              <a:t>z1</a:t>
            </a:r>
            <a:r>
              <a:rPr lang="ko-KR" altLang="en-US" dirty="0"/>
              <a:t>으로 바꾸어 줍니다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z1</a:t>
            </a:r>
            <a:r>
              <a:rPr lang="ko-KR" altLang="en-US" dirty="0"/>
              <a:t>에서 다음층으로 넘어갑니다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활성화 함수는 </a:t>
            </a:r>
            <a:r>
              <a:rPr lang="en-US" altLang="ko-KR" dirty="0"/>
              <a:t>‘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’,  ‘</a:t>
            </a:r>
            <a:r>
              <a:rPr lang="en-US" altLang="ko-KR" dirty="0" err="1"/>
              <a:t>ReLU</a:t>
            </a:r>
            <a:r>
              <a:rPr lang="ko-KR" altLang="en-US" dirty="0"/>
              <a:t> 함수</a:t>
            </a:r>
            <a:r>
              <a:rPr lang="en-US" altLang="ko-KR" dirty="0"/>
              <a:t>’ </a:t>
            </a:r>
            <a:r>
              <a:rPr lang="ko-KR" altLang="en-US" dirty="0"/>
              <a:t>등을 이용할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76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2C369-599C-61D2-39BA-19CF6585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3</a:t>
            </a:r>
            <a:r>
              <a:rPr lang="ko-KR" altLang="en-US" sz="4000" b="1" dirty="0"/>
              <a:t>층 신경망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11CE7-9BE4-C29A-1BE2-E4B1A7BE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718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이렇게 층마다 이동을 할 때 가중치를 층마다 다르게 준 후</a:t>
            </a:r>
            <a:r>
              <a:rPr lang="en-US" altLang="ko-KR" dirty="0"/>
              <a:t>, </a:t>
            </a:r>
            <a:r>
              <a:rPr lang="ko-KR" altLang="en-US" dirty="0"/>
              <a:t>입력층과 가중치의 곱을 표현해준다면</a:t>
            </a:r>
            <a:r>
              <a:rPr lang="en-US" altLang="ko-KR" dirty="0"/>
              <a:t>(</a:t>
            </a:r>
            <a:r>
              <a:rPr lang="ko-KR" altLang="en-US" dirty="0"/>
              <a:t>행렬의 곱으로</a:t>
            </a:r>
            <a:r>
              <a:rPr lang="en-US" altLang="ko-KR" dirty="0"/>
              <a:t>) </a:t>
            </a:r>
            <a:r>
              <a:rPr lang="ko-KR" altLang="en-US" dirty="0"/>
              <a:t>출력층의 값들이 나오게 될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층마다 출력되는 노드의 개수가 달라지니 이에 따라 가중치의 행렬의 크기가 변할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신경망은 분류</a:t>
            </a:r>
            <a:r>
              <a:rPr lang="en-US" altLang="ko-KR" dirty="0"/>
              <a:t>(Classification)</a:t>
            </a:r>
            <a:r>
              <a:rPr lang="ko-KR" altLang="en-US" dirty="0"/>
              <a:t>와 회귀</a:t>
            </a:r>
            <a:r>
              <a:rPr lang="en-US" altLang="ko-KR" dirty="0"/>
              <a:t>(Regression)</a:t>
            </a:r>
            <a:r>
              <a:rPr lang="ko-KR" altLang="en-US" dirty="0"/>
              <a:t>에 모두 사용될 수 있습니다</a:t>
            </a:r>
            <a:r>
              <a:rPr lang="en-US" altLang="ko-KR" dirty="0"/>
              <a:t>. </a:t>
            </a:r>
            <a:r>
              <a:rPr lang="ko-KR" altLang="en-US" dirty="0"/>
              <a:t>어떤 </a:t>
            </a:r>
            <a:r>
              <a:rPr lang="ko-KR" altLang="en-US" dirty="0" err="1"/>
              <a:t>문제냐에</a:t>
            </a:r>
            <a:r>
              <a:rPr lang="ko-KR" altLang="en-US" dirty="0"/>
              <a:t> 따라 출력층에서 사용하는 활성화 함수가 달라집니다</a:t>
            </a:r>
            <a:r>
              <a:rPr lang="en-US" altLang="ko-KR" dirty="0"/>
              <a:t>. </a:t>
            </a:r>
            <a:r>
              <a:rPr lang="ko-KR" altLang="en-US" dirty="0"/>
              <a:t>일반적으로 회귀에는 </a:t>
            </a:r>
            <a:r>
              <a:rPr lang="en-US" altLang="ko-KR" dirty="0"/>
              <a:t>‘</a:t>
            </a:r>
            <a:r>
              <a:rPr lang="ko-KR" altLang="en-US" dirty="0" err="1"/>
              <a:t>항등</a:t>
            </a:r>
            <a:r>
              <a:rPr lang="ko-KR" altLang="en-US" dirty="0"/>
              <a:t> 함수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분류에는 </a:t>
            </a:r>
            <a:r>
              <a:rPr lang="en-US" altLang="ko-KR" dirty="0"/>
              <a:t>‘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  <a:r>
              <a:rPr lang="en-US" altLang="ko-KR" dirty="0"/>
              <a:t>’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분류와 회귀를 모르신다면</a:t>
            </a:r>
            <a:r>
              <a:rPr lang="en-US" altLang="ko-KR" dirty="0"/>
              <a:t>? </a:t>
            </a:r>
            <a:r>
              <a:rPr lang="ko-KR" altLang="en-US" dirty="0"/>
              <a:t>회귀는 이 때가지의 결과값을 가지고 다음 값을 예측하는 것에 쓰입니다</a:t>
            </a:r>
            <a:r>
              <a:rPr lang="en-US" altLang="ko-KR" dirty="0"/>
              <a:t>. </a:t>
            </a:r>
            <a:r>
              <a:rPr lang="ko-KR" altLang="en-US" dirty="0"/>
              <a:t>즉 숫자를 종속변수로 다룰 때 </a:t>
            </a:r>
            <a:r>
              <a:rPr lang="en-US" altLang="ko-KR" dirty="0"/>
              <a:t>‘</a:t>
            </a:r>
            <a:r>
              <a:rPr lang="ko-KR" altLang="en-US" dirty="0"/>
              <a:t>회귀</a:t>
            </a:r>
            <a:r>
              <a:rPr lang="en-US" altLang="ko-KR" dirty="0"/>
              <a:t>’</a:t>
            </a:r>
            <a:r>
              <a:rPr lang="ko-KR" altLang="en-US" dirty="0"/>
              <a:t>라고 생각을 하면 되며</a:t>
            </a:r>
            <a:r>
              <a:rPr lang="en-US" altLang="ko-KR" dirty="0"/>
              <a:t>, </a:t>
            </a:r>
            <a:r>
              <a:rPr lang="ko-KR" altLang="en-US" dirty="0"/>
              <a:t>분류는 어떤 모양이 어떤 분류가 되는지 우리가 알고 있는 분류를 생각하시면 됩니다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274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A0BB0-8E01-B030-1EAE-8A84C8C2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항등</a:t>
            </a:r>
            <a:r>
              <a:rPr lang="ko-KR" altLang="en-US" dirty="0"/>
              <a:t> 함수는 </a:t>
            </a:r>
            <a:r>
              <a:rPr lang="en-US" altLang="ko-KR" dirty="0"/>
              <a:t>y=x </a:t>
            </a:r>
            <a:r>
              <a:rPr lang="ko-KR" altLang="en-US" dirty="0"/>
              <a:t>로 다들 알고 있는 </a:t>
            </a:r>
            <a:r>
              <a:rPr lang="en-US" altLang="ko-KR" dirty="0"/>
              <a:t>, </a:t>
            </a:r>
            <a:r>
              <a:rPr lang="ko-KR" altLang="en-US" dirty="0" err="1"/>
              <a:t>입력값을</a:t>
            </a:r>
            <a:r>
              <a:rPr lang="ko-KR" altLang="en-US" dirty="0"/>
              <a:t> 그대로 출력해내는 함수입니다</a:t>
            </a:r>
            <a:r>
              <a:rPr lang="en-US" altLang="ko-KR" dirty="0"/>
              <a:t>.          (</a:t>
            </a:r>
            <a:r>
              <a:rPr lang="ko-KR" altLang="en-US" dirty="0"/>
              <a:t>회귀에 주로 이용됨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1CED29FA-DEF5-41A1-9290-FF8176283CE4}"/>
              </a:ext>
            </a:extLst>
          </p:cNvPr>
          <p:cNvSpPr/>
          <p:nvPr/>
        </p:nvSpPr>
        <p:spPr>
          <a:xfrm>
            <a:off x="5894825" y="2532405"/>
            <a:ext cx="3666565" cy="13313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5DE15A-F090-5FDB-0B30-B67E9BAD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err="1"/>
              <a:t>항등</a:t>
            </a:r>
            <a:r>
              <a:rPr lang="ko-KR" altLang="en-US" sz="4000" b="1" dirty="0"/>
              <a:t> 함수 </a:t>
            </a:r>
            <a:r>
              <a:rPr lang="en-US" altLang="ko-KR" sz="4000" b="1" dirty="0"/>
              <a:t>&amp; </a:t>
            </a:r>
            <a:r>
              <a:rPr lang="ko-KR" altLang="en-US" sz="4000" b="1" dirty="0" err="1"/>
              <a:t>소프트맥스</a:t>
            </a:r>
            <a:r>
              <a:rPr lang="ko-KR" altLang="en-US" sz="4000" b="1" dirty="0"/>
              <a:t> 함수</a:t>
            </a:r>
          </a:p>
        </p:txBody>
      </p:sp>
      <p:pic>
        <p:nvPicPr>
          <p:cNvPr id="5122" name="Picture 2" descr="Crocus">
            <a:extLst>
              <a:ext uri="{FF2B5EF4-FFF2-40B4-BE49-F238E27FC236}">
                <a16:creationId xmlns:a16="http://schemas.microsoft.com/office/drawing/2014/main" id="{7E662461-736E-DC5A-04E1-96FC76A8E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367" y="3254018"/>
            <a:ext cx="2060733" cy="129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045E66-9442-7F42-BB71-41ACAFF44AF3}"/>
              </a:ext>
            </a:extLst>
          </p:cNvPr>
          <p:cNvSpPr txBox="1"/>
          <p:nvPr/>
        </p:nvSpPr>
        <p:spPr>
          <a:xfrm>
            <a:off x="6122275" y="2921888"/>
            <a:ext cx="366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N</a:t>
            </a:r>
            <a:r>
              <a:rPr lang="ko-KR" altLang="en-US" dirty="0">
                <a:solidFill>
                  <a:schemeClr val="bg1"/>
                </a:solidFill>
              </a:rPr>
              <a:t>은 출력층의 뉴런 수</a:t>
            </a:r>
            <a:r>
              <a:rPr lang="en-US" altLang="ko-KR" dirty="0">
                <a:solidFill>
                  <a:schemeClr val="bg1"/>
                </a:solidFill>
              </a:rPr>
              <a:t>, k</a:t>
            </a:r>
            <a:r>
              <a:rPr lang="ko-KR" altLang="en-US" dirty="0">
                <a:solidFill>
                  <a:schemeClr val="bg1"/>
                </a:solidFill>
              </a:rPr>
              <a:t>는 그 중 </a:t>
            </a:r>
            <a:r>
              <a:rPr lang="en-US" altLang="ko-KR" dirty="0">
                <a:solidFill>
                  <a:schemeClr val="bg1"/>
                </a:solidFill>
              </a:rPr>
              <a:t>k</a:t>
            </a:r>
            <a:r>
              <a:rPr lang="ko-KR" altLang="en-US" dirty="0">
                <a:solidFill>
                  <a:schemeClr val="bg1"/>
                </a:solidFill>
              </a:rPr>
              <a:t>번째 출력임을 뜻함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4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35BD3-72CA-E561-E7A2-02F51307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err="1"/>
              <a:t>소프트맥스</a:t>
            </a:r>
            <a:r>
              <a:rPr lang="ko-KR" altLang="en-US" sz="4000" b="1" dirty="0"/>
              <a:t> 함수의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4C6D4-9974-91F0-89AF-25C0C1F8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주의점 </a:t>
            </a:r>
            <a:r>
              <a:rPr lang="en-US" altLang="ko-KR" dirty="0"/>
              <a:t>: exp</a:t>
            </a:r>
            <a:r>
              <a:rPr lang="ko-KR" altLang="en-US" dirty="0"/>
              <a:t>을 이용하기 때문에</a:t>
            </a:r>
            <a:r>
              <a:rPr lang="en-US" altLang="ko-KR" dirty="0"/>
              <a:t>(</a:t>
            </a:r>
            <a:r>
              <a:rPr lang="ko-KR" altLang="en-US" dirty="0"/>
              <a:t>지수함수를 이용</a:t>
            </a:r>
            <a:r>
              <a:rPr lang="en-US" altLang="ko-KR" dirty="0"/>
              <a:t>) </a:t>
            </a:r>
            <a:r>
              <a:rPr lang="ko-KR" altLang="en-US" dirty="0"/>
              <a:t>쉽게 큰 값을 출력합니다</a:t>
            </a:r>
            <a:r>
              <a:rPr lang="en-US" altLang="ko-KR" dirty="0"/>
              <a:t>. </a:t>
            </a:r>
            <a:r>
              <a:rPr lang="ko-KR" altLang="en-US" dirty="0"/>
              <a:t>그래서 분모에 매우 큰 수가 있기 때문에 </a:t>
            </a:r>
            <a:r>
              <a:rPr lang="en-US" altLang="ko-KR" dirty="0"/>
              <a:t>‘</a:t>
            </a:r>
            <a:r>
              <a:rPr lang="ko-KR" altLang="en-US" b="1" u="sng" dirty="0"/>
              <a:t>불안정</a:t>
            </a:r>
            <a:r>
              <a:rPr lang="en-US" altLang="ko-KR" dirty="0"/>
              <a:t>’</a:t>
            </a:r>
            <a:r>
              <a:rPr lang="ko-KR" altLang="en-US" dirty="0"/>
              <a:t>한 결과 수치를 야기합니다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해결하기 위해 분모</a:t>
            </a:r>
            <a:r>
              <a:rPr lang="en-US" altLang="ko-KR" dirty="0"/>
              <a:t>,</a:t>
            </a:r>
            <a:r>
              <a:rPr lang="ko-KR" altLang="en-US" dirty="0"/>
              <a:t>분자에 상수</a:t>
            </a:r>
            <a:r>
              <a:rPr lang="en-US" altLang="ko-KR" dirty="0"/>
              <a:t>C</a:t>
            </a:r>
            <a:r>
              <a:rPr lang="ko-KR" altLang="en-US" dirty="0"/>
              <a:t>를 곱합니다</a:t>
            </a:r>
            <a:r>
              <a:rPr lang="en-US" altLang="ko-KR" dirty="0"/>
              <a:t>. Overflow</a:t>
            </a:r>
            <a:r>
              <a:rPr lang="ko-KR" altLang="en-US" dirty="0"/>
              <a:t>를 방지하기 위해서 배열 중 가장 큰 값을 </a:t>
            </a:r>
            <a:r>
              <a:rPr lang="en-US" altLang="ko-KR" dirty="0"/>
              <a:t>-C’</a:t>
            </a:r>
            <a:r>
              <a:rPr lang="ko-KR" altLang="en-US" dirty="0"/>
              <a:t>로 두는 것이 일반적입니다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146" name="Picture 2" descr="Crocus">
            <a:extLst>
              <a:ext uri="{FF2B5EF4-FFF2-40B4-BE49-F238E27FC236}">
                <a16:creationId xmlns:a16="http://schemas.microsoft.com/office/drawing/2014/main" id="{90938E0B-611D-B9E9-050F-D0996D8D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677" y="3429000"/>
            <a:ext cx="2957710" cy="266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DA6B40-7191-BC3D-0FCF-7EC45EA1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37" y="3795901"/>
            <a:ext cx="32670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BACED-42D6-D043-32EC-F02B0E8E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 err="1"/>
              <a:t>소프트맥수</a:t>
            </a:r>
            <a:r>
              <a:rPr lang="ko-KR" altLang="en-US" sz="4000" b="1" dirty="0"/>
              <a:t> 함수의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83E37-1513-A08B-2669-F21C5118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소프트맥수</a:t>
            </a:r>
            <a:r>
              <a:rPr lang="ko-KR" altLang="en-US" dirty="0"/>
              <a:t> 함수의 출력은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실수입니다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함수의 </a:t>
            </a:r>
            <a:r>
              <a:rPr lang="ko-KR" altLang="en-US" dirty="0" err="1"/>
              <a:t>출력값들의</a:t>
            </a:r>
            <a:r>
              <a:rPr lang="ko-KR" altLang="en-US" dirty="0"/>
              <a:t> 총합은 </a:t>
            </a:r>
            <a:r>
              <a:rPr lang="en-US" altLang="ko-KR" dirty="0"/>
              <a:t>1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위의 두 가지 성질을 합치면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함수의 출력을 </a:t>
            </a:r>
            <a:r>
              <a:rPr lang="en-US" altLang="ko-KR" dirty="0"/>
              <a:t>‘</a:t>
            </a:r>
            <a:r>
              <a:rPr lang="ko-KR" altLang="en-US" dirty="0"/>
              <a:t>확률</a:t>
            </a:r>
            <a:r>
              <a:rPr lang="en-US" altLang="ko-KR" dirty="0"/>
              <a:t>’</a:t>
            </a:r>
            <a:r>
              <a:rPr lang="ko-KR" altLang="en-US" dirty="0"/>
              <a:t>로 해석할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16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E5F2-597E-78E3-A91F-CE803864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손글씨</a:t>
            </a:r>
            <a:r>
              <a:rPr lang="ko-KR" altLang="en-US" b="1" dirty="0"/>
              <a:t> 숫자 인식 </a:t>
            </a:r>
            <a:r>
              <a:rPr lang="en-US" altLang="ko-KR" b="1" dirty="0"/>
              <a:t>: MINIST </a:t>
            </a:r>
            <a:r>
              <a:rPr lang="ko-KR" altLang="en-US" b="1" dirty="0"/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B574A-9A73-A725-F3BC-8E51CCC6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MINIST</a:t>
            </a:r>
            <a:r>
              <a:rPr lang="ko-KR" altLang="en-US" dirty="0"/>
              <a:t> 데이터셋은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 숫자의 이미지로 구성이 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Train_set</a:t>
            </a:r>
            <a:r>
              <a:rPr lang="en-US" altLang="ko-KR" dirty="0"/>
              <a:t>(</a:t>
            </a:r>
            <a:r>
              <a:rPr lang="ko-KR" altLang="en-US" dirty="0"/>
              <a:t>훈련 이미지</a:t>
            </a:r>
            <a:r>
              <a:rPr lang="en-US" altLang="ko-KR" dirty="0"/>
              <a:t>) 60,000</a:t>
            </a:r>
            <a:r>
              <a:rPr lang="ko-KR" altLang="en-US" dirty="0"/>
              <a:t>장 </a:t>
            </a:r>
            <a:r>
              <a:rPr lang="en-US" altLang="ko-KR" dirty="0"/>
              <a:t>, </a:t>
            </a:r>
            <a:r>
              <a:rPr lang="en-US" altLang="ko-KR" dirty="0" err="1"/>
              <a:t>Test_set</a:t>
            </a:r>
            <a:r>
              <a:rPr lang="en-US" altLang="ko-KR" dirty="0"/>
              <a:t>(</a:t>
            </a:r>
            <a:r>
              <a:rPr lang="ko-KR" altLang="en-US" dirty="0"/>
              <a:t>시험 이미지</a:t>
            </a:r>
            <a:r>
              <a:rPr lang="en-US" altLang="ko-KR" dirty="0"/>
              <a:t>) 10,000</a:t>
            </a:r>
            <a:r>
              <a:rPr lang="ko-KR" altLang="en-US" dirty="0"/>
              <a:t>장이 준비되어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 데이터는 </a:t>
            </a:r>
            <a:r>
              <a:rPr lang="en-US" altLang="ko-KR" dirty="0"/>
              <a:t>28x28 </a:t>
            </a:r>
            <a:r>
              <a:rPr lang="ko-KR" altLang="en-US" dirty="0"/>
              <a:t>크기의 </a:t>
            </a:r>
            <a:r>
              <a:rPr lang="ko-KR" altLang="en-US" dirty="0" err="1"/>
              <a:t>회색조</a:t>
            </a:r>
            <a:r>
              <a:rPr lang="ko-KR" altLang="en-US" dirty="0"/>
              <a:t> 이미지이며</a:t>
            </a:r>
            <a:r>
              <a:rPr lang="en-US" altLang="ko-KR" dirty="0"/>
              <a:t>, </a:t>
            </a:r>
            <a:r>
              <a:rPr lang="ko-KR" altLang="en-US" dirty="0"/>
              <a:t>각 픽셀은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255</a:t>
            </a:r>
            <a:r>
              <a:rPr lang="ko-KR" altLang="en-US" dirty="0"/>
              <a:t>까지의 값을 취합니다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Load_mnist</a:t>
            </a:r>
            <a:r>
              <a:rPr lang="ko-KR" altLang="en-US" dirty="0"/>
              <a:t> 함수의 </a:t>
            </a:r>
            <a:r>
              <a:rPr lang="en-US" altLang="ko-KR" dirty="0"/>
              <a:t>MNIST </a:t>
            </a:r>
            <a:r>
              <a:rPr lang="ko-KR" altLang="en-US" dirty="0"/>
              <a:t>데이터에 대한 인수는 </a:t>
            </a:r>
            <a:r>
              <a:rPr lang="en-US" altLang="ko-KR" dirty="0"/>
              <a:t>normalize, flatten, </a:t>
            </a:r>
            <a:r>
              <a:rPr lang="en-US" altLang="ko-KR" dirty="0" err="1"/>
              <a:t>one_hot_label</a:t>
            </a:r>
            <a:r>
              <a:rPr lang="en-US" altLang="ko-KR" dirty="0"/>
              <a:t> </a:t>
            </a:r>
            <a:r>
              <a:rPr lang="ko-KR" altLang="en-US" dirty="0"/>
              <a:t>     이렇게 </a:t>
            </a:r>
            <a:r>
              <a:rPr lang="en-US" altLang="ko-KR" dirty="0"/>
              <a:t>3</a:t>
            </a:r>
            <a:r>
              <a:rPr lang="ko-KR" altLang="en-US" dirty="0"/>
              <a:t>가지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0491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EE5E72-115B-591A-7E40-A9278BCB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465" y="78182"/>
            <a:ext cx="7063069" cy="63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4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0F89E-4B11-DF31-274E-BBC85C91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MNIST </a:t>
            </a:r>
            <a:r>
              <a:rPr lang="ko-KR" altLang="en-US" b="1" dirty="0"/>
              <a:t>데이터의 인수</a:t>
            </a:r>
            <a:r>
              <a:rPr lang="en-US" altLang="ko-KR" b="1" dirty="0"/>
              <a:t> (Bool</a:t>
            </a:r>
            <a:r>
              <a:rPr lang="ko-KR" altLang="en-US" b="1" dirty="0"/>
              <a:t>형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6D3BE-A26B-B182-2946-3FC10B12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b="1" dirty="0"/>
              <a:t>Normalize</a:t>
            </a:r>
            <a:r>
              <a:rPr lang="en-US" altLang="ko-KR" dirty="0"/>
              <a:t> : </a:t>
            </a:r>
            <a:r>
              <a:rPr lang="ko-KR" altLang="en-US" dirty="0"/>
              <a:t>입력 이미지의 픽셀 값을 </a:t>
            </a:r>
            <a:r>
              <a:rPr lang="en-US" altLang="ko-KR" dirty="0"/>
              <a:t>0 ~ 1</a:t>
            </a:r>
            <a:r>
              <a:rPr lang="ko-KR" altLang="en-US" dirty="0"/>
              <a:t>사이의 값으로 </a:t>
            </a:r>
            <a:r>
              <a:rPr lang="ko-KR" altLang="en-US" dirty="0" err="1"/>
              <a:t>정규화할지를</a:t>
            </a:r>
            <a:r>
              <a:rPr lang="ko-KR" altLang="en-US" dirty="0"/>
              <a:t> 정함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        False</a:t>
            </a:r>
            <a:r>
              <a:rPr lang="ko-KR" altLang="en-US" dirty="0"/>
              <a:t>를 설정하면 이미지의 픽셀은 원래대로 </a:t>
            </a:r>
            <a:r>
              <a:rPr lang="en-US" altLang="ko-KR" dirty="0"/>
              <a:t>0 ~ 255 </a:t>
            </a:r>
            <a:r>
              <a:rPr lang="ko-KR" altLang="en-US" dirty="0"/>
              <a:t>사이의 값을 유지</a:t>
            </a:r>
            <a:endParaRPr lang="en-US" altLang="ko-KR" dirty="0"/>
          </a:p>
          <a:p>
            <a:r>
              <a:rPr lang="en-US" altLang="ko-KR" b="1" dirty="0"/>
              <a:t>Flatten</a:t>
            </a:r>
            <a:r>
              <a:rPr lang="en-US" altLang="ko-KR" dirty="0"/>
              <a:t> : </a:t>
            </a:r>
            <a:r>
              <a:rPr lang="ko-KR" altLang="en-US" dirty="0"/>
              <a:t>입력 이미지를 </a:t>
            </a:r>
            <a:r>
              <a:rPr lang="en-US" altLang="ko-KR" dirty="0"/>
              <a:t>1</a:t>
            </a:r>
            <a:r>
              <a:rPr lang="ko-KR" altLang="en-US" dirty="0"/>
              <a:t>차원 배열로 만들지를 정함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    True</a:t>
            </a:r>
            <a:r>
              <a:rPr lang="ko-KR" altLang="en-US" dirty="0"/>
              <a:t>를 입력하면 </a:t>
            </a:r>
            <a:r>
              <a:rPr lang="en-US" altLang="ko-KR" dirty="0"/>
              <a:t>784</a:t>
            </a:r>
            <a:r>
              <a:rPr lang="ko-KR" altLang="en-US" dirty="0"/>
              <a:t>개의 원소로 이루어진 </a:t>
            </a:r>
            <a:r>
              <a:rPr lang="en-US" altLang="ko-KR" dirty="0"/>
              <a:t>1</a:t>
            </a:r>
            <a:r>
              <a:rPr lang="ko-KR" altLang="en-US" dirty="0"/>
              <a:t>차원 배열로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	    False</a:t>
            </a:r>
            <a:r>
              <a:rPr lang="ko-KR" altLang="en-US" dirty="0"/>
              <a:t>를 입력하면 </a:t>
            </a:r>
            <a:r>
              <a:rPr lang="en-US" altLang="ko-KR" dirty="0"/>
              <a:t>1x28x28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배열로 저장</a:t>
            </a:r>
            <a:endParaRPr lang="en-US" altLang="ko-KR" dirty="0"/>
          </a:p>
          <a:p>
            <a:r>
              <a:rPr lang="en-US" altLang="ko-KR" b="1" dirty="0" err="1"/>
              <a:t>One_hot_label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 형태로 저장할지를 정합니다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                             ex) </a:t>
            </a:r>
            <a:r>
              <a:rPr lang="ko-KR" altLang="en-US" dirty="0"/>
              <a:t>정답을 뜻하는 원소만 </a:t>
            </a:r>
            <a:r>
              <a:rPr lang="en-US" altLang="ko-KR" dirty="0"/>
              <a:t>1, </a:t>
            </a:r>
            <a:r>
              <a:rPr lang="ko-KR" altLang="en-US" dirty="0"/>
              <a:t>나머지는 </a:t>
            </a:r>
            <a:r>
              <a:rPr lang="en-US" altLang="ko-KR" dirty="0"/>
              <a:t>0 &gt;&gt; [0,0,1,0,0,0,0,0,0,0]</a:t>
            </a:r>
          </a:p>
          <a:p>
            <a:pPr marL="0" indent="0">
              <a:buNone/>
            </a:pPr>
            <a:r>
              <a:rPr lang="en-US" altLang="ko-KR" dirty="0"/>
              <a:t>		  False</a:t>
            </a:r>
            <a:r>
              <a:rPr lang="ko-KR" altLang="en-US" dirty="0"/>
              <a:t>이면 숫자 형태의 레이블을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91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36D60-14F3-F587-9C10-9B4C6CE9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신경망의 추론 처리 </a:t>
            </a:r>
            <a:r>
              <a:rPr lang="en-US" altLang="ko-KR" sz="3600" b="1" dirty="0"/>
              <a:t>(MNIST </a:t>
            </a:r>
            <a:r>
              <a:rPr lang="ko-KR" altLang="en-US" sz="3600" b="1" dirty="0"/>
              <a:t>데이터</a:t>
            </a:r>
            <a:r>
              <a:rPr lang="en-US" altLang="ko-KR" sz="3600" b="1" dirty="0"/>
              <a:t>)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D434B-AA42-DCA5-8CC5-55C62DF2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입력층</a:t>
            </a:r>
            <a:r>
              <a:rPr lang="ko-KR" altLang="en-US" dirty="0"/>
              <a:t> 뉴런 </a:t>
            </a:r>
            <a:r>
              <a:rPr lang="en-US" altLang="ko-KR" dirty="0"/>
              <a:t>: 784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이미지 크기 </a:t>
            </a:r>
            <a:r>
              <a:rPr lang="en-US" altLang="ko-KR" dirty="0"/>
              <a:t>28x28 = 784),  </a:t>
            </a:r>
            <a:r>
              <a:rPr lang="ko-KR" altLang="en-US" dirty="0" err="1"/>
              <a:t>출력층</a:t>
            </a:r>
            <a:r>
              <a:rPr lang="ko-KR" altLang="en-US" dirty="0"/>
              <a:t> 뉴런 </a:t>
            </a:r>
            <a:r>
              <a:rPr lang="en-US" altLang="ko-KR" dirty="0"/>
              <a:t>: 10</a:t>
            </a:r>
            <a:r>
              <a:rPr lang="ko-KR" altLang="en-US" dirty="0"/>
              <a:t>개 </a:t>
            </a:r>
            <a:r>
              <a:rPr lang="en-US" altLang="ko-KR" dirty="0"/>
              <a:t>(0~9 </a:t>
            </a:r>
            <a:r>
              <a:rPr lang="ko-KR" altLang="en-US" dirty="0"/>
              <a:t>숫자구분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책에선 </a:t>
            </a:r>
            <a:r>
              <a:rPr lang="en-US" altLang="ko-KR" dirty="0" err="1"/>
              <a:t>sample_weight.pkl</a:t>
            </a:r>
            <a:r>
              <a:rPr lang="ko-KR" altLang="en-US" dirty="0"/>
              <a:t>에 저장된 </a:t>
            </a:r>
            <a:r>
              <a:rPr lang="en-US" altLang="ko-KR" dirty="0"/>
              <a:t>‘</a:t>
            </a:r>
            <a:r>
              <a:rPr lang="ko-KR" altLang="en-US" dirty="0"/>
              <a:t>학습된 가중치 매개변수</a:t>
            </a:r>
            <a:r>
              <a:rPr lang="en-US" altLang="ko-KR" dirty="0"/>
              <a:t>’</a:t>
            </a:r>
            <a:r>
              <a:rPr lang="ko-KR" altLang="en-US" dirty="0"/>
              <a:t>를 읽어와서 정확도를 체크해봅니다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CBF1A2-4310-558A-C42F-AAEA617D7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65" y="3185272"/>
            <a:ext cx="34575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2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7528-ED69-6E4E-2553-257DB646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신경망의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B8ACF-DBBB-FB3F-F092-243B7446D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신경망은 </a:t>
            </a:r>
            <a:r>
              <a:rPr lang="ko-KR" altLang="en-US" u="sng" dirty="0" err="1"/>
              <a:t>입력층</a:t>
            </a:r>
            <a:r>
              <a:rPr lang="en-US" altLang="ko-KR" dirty="0"/>
              <a:t>,  </a:t>
            </a:r>
            <a:r>
              <a:rPr lang="ko-KR" altLang="en-US" u="sng" dirty="0" err="1"/>
              <a:t>출력층</a:t>
            </a:r>
            <a:r>
              <a:rPr lang="en-US" altLang="ko-KR" dirty="0"/>
              <a:t>,  </a:t>
            </a:r>
            <a:r>
              <a:rPr lang="ko-KR" altLang="en-US" u="sng" dirty="0"/>
              <a:t>은닉층</a:t>
            </a:r>
            <a:r>
              <a:rPr lang="ko-KR" altLang="en-US" dirty="0"/>
              <a:t>으로 이루어져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입력을 받으며</a:t>
            </a:r>
            <a:r>
              <a:rPr lang="en-US" altLang="ko-KR" dirty="0"/>
              <a:t>, </a:t>
            </a:r>
            <a:r>
              <a:rPr lang="ko-KR" altLang="en-US" dirty="0"/>
              <a:t>가장 왼쪽에 위치한 것을 </a:t>
            </a:r>
            <a:r>
              <a:rPr lang="ko-KR" altLang="en-US" b="1" u="sng" dirty="0" err="1"/>
              <a:t>입력층</a:t>
            </a:r>
            <a:r>
              <a:rPr lang="en-US" altLang="ko-KR" dirty="0"/>
              <a:t>(0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중간에 가중치를 주어 변하는 구간을 </a:t>
            </a:r>
            <a:r>
              <a:rPr lang="ko-KR" altLang="en-US" b="1" u="sng" dirty="0" err="1"/>
              <a:t>은닉층</a:t>
            </a:r>
            <a:r>
              <a:rPr lang="en-US" altLang="ko-KR" dirty="0"/>
              <a:t>(1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  <a:endParaRPr lang="en-US" altLang="ko-KR" b="1" u="sng" dirty="0"/>
          </a:p>
          <a:p>
            <a:r>
              <a:rPr lang="ko-KR" altLang="en-US" dirty="0"/>
              <a:t>출력되는 곳으로</a:t>
            </a:r>
            <a:r>
              <a:rPr lang="en-US" altLang="ko-KR" dirty="0"/>
              <a:t>, </a:t>
            </a:r>
            <a:r>
              <a:rPr lang="ko-KR" altLang="en-US" dirty="0"/>
              <a:t>가장 오른쪽에 위치한 층을 </a:t>
            </a:r>
            <a:r>
              <a:rPr lang="ko-KR" altLang="en-US" b="1" u="sng" dirty="0" err="1"/>
              <a:t>출력층</a:t>
            </a:r>
            <a:r>
              <a:rPr lang="en-US" altLang="ko-KR" dirty="0"/>
              <a:t>(2</a:t>
            </a:r>
            <a:r>
              <a:rPr lang="ko-KR" altLang="en-US" dirty="0"/>
              <a:t>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인공 신경망 - 위키백과, 우리 모두의 백과사전">
            <a:extLst>
              <a:ext uri="{FF2B5EF4-FFF2-40B4-BE49-F238E27FC236}">
                <a16:creationId xmlns:a16="http://schemas.microsoft.com/office/drawing/2014/main" id="{A393C454-314E-0E65-2BDA-BCDA987C1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297" y="2104185"/>
            <a:ext cx="2857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50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309D4-1C90-4985-3351-F90FF501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/>
              <a:t>배치처리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B647-FC55-9212-53C5-59297EE3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책에서의 은닉층을 이용하면</a:t>
            </a:r>
            <a:endParaRPr lang="en-US" altLang="ko-KR" dirty="0"/>
          </a:p>
          <a:p>
            <a:r>
              <a:rPr lang="en-US" altLang="ko-KR" dirty="0"/>
              <a:t>X -&gt;  W1 -&gt;  W2 -&gt; W3 -&gt; Y</a:t>
            </a:r>
          </a:p>
          <a:p>
            <a:r>
              <a:rPr lang="en-US" altLang="ko-KR" dirty="0"/>
              <a:t>784 -&gt; 785x50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50x100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100x10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10   </a:t>
            </a:r>
            <a:r>
              <a:rPr lang="ko-KR" altLang="en-US" dirty="0"/>
              <a:t>으로 </a:t>
            </a:r>
            <a:r>
              <a:rPr lang="en-US" altLang="ko-KR" dirty="0"/>
              <a:t>x</a:t>
            </a:r>
            <a:r>
              <a:rPr lang="ko-KR" altLang="en-US" dirty="0"/>
              <a:t>를 넣었을 때 이에 해당하는 </a:t>
            </a:r>
            <a:r>
              <a:rPr lang="en-US" altLang="ko-KR" dirty="0"/>
              <a:t>y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배치 처리를 위한 배열들의 형상 추이는 </a:t>
            </a:r>
            <a:endParaRPr lang="en-US" altLang="ko-KR" dirty="0"/>
          </a:p>
          <a:p>
            <a:r>
              <a:rPr lang="en-US" altLang="ko-KR" dirty="0"/>
              <a:t> 100x784 -&gt; 785x50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50x100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100x10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100x10 </a:t>
            </a:r>
            <a:r>
              <a:rPr lang="ko-KR" altLang="en-US" dirty="0"/>
              <a:t>로 </a:t>
            </a:r>
            <a:r>
              <a:rPr lang="en-US" altLang="ko-KR" dirty="0"/>
              <a:t>100</a:t>
            </a:r>
            <a:r>
              <a:rPr lang="ko-KR" altLang="en-US" dirty="0"/>
              <a:t>이 앞 뒤로 추가된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100</a:t>
            </a:r>
            <a:r>
              <a:rPr lang="ko-KR" altLang="en-US" dirty="0"/>
              <a:t>장 분량 입력 데이터의 결과가 한 번에 출력됨을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X[0]</a:t>
            </a:r>
            <a:r>
              <a:rPr lang="ko-KR" altLang="en-US" dirty="0"/>
              <a:t>과 </a:t>
            </a:r>
            <a:r>
              <a:rPr lang="en-US" altLang="ko-KR" dirty="0"/>
              <a:t>Y[0]</a:t>
            </a:r>
            <a:r>
              <a:rPr lang="ko-KR" altLang="en-US" dirty="0"/>
              <a:t>에는 </a:t>
            </a:r>
            <a:r>
              <a:rPr lang="en-US" altLang="ko-KR" dirty="0"/>
              <a:t>0</a:t>
            </a:r>
            <a:r>
              <a:rPr lang="ko-KR" altLang="en-US" dirty="0"/>
              <a:t>번째 이미지와 그 추론 결과가</a:t>
            </a:r>
            <a:r>
              <a:rPr lang="en-US" altLang="ko-KR" dirty="0"/>
              <a:t>, x[1]</a:t>
            </a:r>
            <a:r>
              <a:rPr lang="ko-KR" altLang="en-US" dirty="0"/>
              <a:t>과 </a:t>
            </a:r>
            <a:r>
              <a:rPr lang="en-US" altLang="ko-KR" dirty="0"/>
              <a:t>y[1]</a:t>
            </a:r>
            <a:r>
              <a:rPr lang="ko-KR" altLang="en-US" dirty="0"/>
              <a:t>에는 </a:t>
            </a:r>
            <a:r>
              <a:rPr lang="en-US" altLang="ko-KR" dirty="0"/>
              <a:t>1</a:t>
            </a:r>
            <a:r>
              <a:rPr lang="ko-KR" altLang="en-US" dirty="0"/>
              <a:t>번째의 이미지와 그 결과가 저장되는 식이다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배치 처리는 컴퓨터 계산에 이점을 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88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74E1F-8B2A-89FD-F93C-70C9E9BD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배치처리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6C482-B6BE-D505-7A15-C0B38FC6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43112"/>
            <a:ext cx="5276850" cy="3171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4E4C5-4E36-25F7-5508-488675EF1C49}"/>
              </a:ext>
            </a:extLst>
          </p:cNvPr>
          <p:cNvSpPr txBox="1"/>
          <p:nvPr/>
        </p:nvSpPr>
        <p:spPr>
          <a:xfrm>
            <a:off x="7562850" y="222885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</a:t>
            </a:r>
            <a:r>
              <a:rPr lang="en-US" altLang="ko-KR" dirty="0" err="1"/>
              <a:t>batch_size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으로 주면 한 번에 </a:t>
            </a:r>
            <a:r>
              <a:rPr lang="en-US" altLang="ko-KR" dirty="0"/>
              <a:t>100</a:t>
            </a:r>
            <a:r>
              <a:rPr lang="ko-KR" altLang="en-US" dirty="0"/>
              <a:t>장식 묶어서 꺼내어</a:t>
            </a:r>
            <a:r>
              <a:rPr lang="en-US" altLang="ko-KR" dirty="0"/>
              <a:t>, </a:t>
            </a:r>
            <a:r>
              <a:rPr lang="ko-KR" altLang="en-US" dirty="0"/>
              <a:t>계산이 앞선 코드보다 빨라지게 됩니다</a:t>
            </a:r>
          </a:p>
        </p:txBody>
      </p:sp>
    </p:spTree>
    <p:extLst>
      <p:ext uri="{BB962C8B-B14F-4D97-AF65-F5344CB8AC3E}">
        <p14:creationId xmlns:p14="http://schemas.microsoft.com/office/powerpoint/2010/main" val="119270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0E066-1041-7065-F9B7-042F1F3F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b="1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A8460-EF89-B47D-AC31-63308812B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신경망에서 활성화 함수로 </a:t>
            </a:r>
            <a:r>
              <a:rPr lang="en-US" altLang="ko-KR" dirty="0"/>
              <a:t>‘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  <a:r>
              <a:rPr lang="en-US" altLang="ko-KR" dirty="0"/>
              <a:t>’, ‘</a:t>
            </a:r>
            <a:r>
              <a:rPr lang="en-US" altLang="ko-KR" dirty="0" err="1"/>
              <a:t>ReLU</a:t>
            </a:r>
            <a:r>
              <a:rPr lang="ko-KR" altLang="en-US" dirty="0"/>
              <a:t>함수</a:t>
            </a:r>
            <a:r>
              <a:rPr lang="en-US" altLang="ko-KR" dirty="0"/>
              <a:t>’ </a:t>
            </a:r>
            <a:r>
              <a:rPr lang="ko-KR" altLang="en-US" dirty="0"/>
              <a:t>이용</a:t>
            </a:r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다차원 배열을 이용하면 신경망을 효율적</a:t>
            </a:r>
            <a:r>
              <a:rPr lang="en-US" altLang="ko-KR" dirty="0"/>
              <a:t>(</a:t>
            </a:r>
            <a:r>
              <a:rPr lang="ko-KR" altLang="en-US" dirty="0"/>
              <a:t>빠르게</a:t>
            </a:r>
            <a:r>
              <a:rPr lang="en-US" altLang="ko-KR" dirty="0"/>
              <a:t>)</a:t>
            </a:r>
            <a:r>
              <a:rPr lang="ko-KR" altLang="en-US" dirty="0"/>
              <a:t>으로 구현 가능</a:t>
            </a:r>
            <a:endParaRPr lang="en-US" altLang="ko-KR" dirty="0"/>
          </a:p>
          <a:p>
            <a:r>
              <a:rPr lang="ko-KR" altLang="en-US" dirty="0"/>
              <a:t>기계학습에서는 회귀</a:t>
            </a:r>
            <a:r>
              <a:rPr lang="en-US" altLang="ko-KR" dirty="0"/>
              <a:t>( </a:t>
            </a:r>
            <a:r>
              <a:rPr lang="ko-KR" altLang="en-US" dirty="0" err="1"/>
              <a:t>출력층</a:t>
            </a:r>
            <a:r>
              <a:rPr lang="ko-KR" altLang="en-US" dirty="0"/>
              <a:t> 활성화 함수 </a:t>
            </a:r>
            <a:r>
              <a:rPr lang="en-US" altLang="ko-KR" dirty="0"/>
              <a:t>: </a:t>
            </a:r>
            <a:r>
              <a:rPr lang="ko-KR" altLang="en-US" dirty="0" err="1"/>
              <a:t>항등</a:t>
            </a:r>
            <a:r>
              <a:rPr lang="ko-KR" altLang="en-US" dirty="0"/>
              <a:t> 함수 </a:t>
            </a:r>
            <a:r>
              <a:rPr lang="en-US" altLang="ko-KR" dirty="0"/>
              <a:t>)</a:t>
            </a:r>
            <a:r>
              <a:rPr lang="ko-KR" altLang="en-US" dirty="0"/>
              <a:t>와 분류</a:t>
            </a:r>
            <a:r>
              <a:rPr lang="en-US" altLang="ko-KR" dirty="0"/>
              <a:t>( </a:t>
            </a:r>
            <a:r>
              <a:rPr lang="ko-KR" altLang="en-US" dirty="0" err="1"/>
              <a:t>출력층</a:t>
            </a:r>
            <a:r>
              <a:rPr lang="ko-KR" altLang="en-US" dirty="0"/>
              <a:t> 활성화 함수 </a:t>
            </a:r>
            <a:r>
              <a:rPr lang="en-US" altLang="ko-KR" dirty="0"/>
              <a:t>: </a:t>
            </a:r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  <a:r>
              <a:rPr lang="ko-KR" altLang="en-US" dirty="0"/>
              <a:t>로 나뉨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입력 데이터를 묶은 것을 </a:t>
            </a:r>
            <a:r>
              <a:rPr lang="en-US" altLang="ko-KR" dirty="0"/>
              <a:t>‘</a:t>
            </a:r>
            <a:r>
              <a:rPr lang="ko-KR" altLang="en-US" dirty="0"/>
              <a:t>배치</a:t>
            </a:r>
            <a:r>
              <a:rPr lang="en-US" altLang="ko-KR" dirty="0"/>
              <a:t>’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/>
              <a:t>추론 처리를 배치 단위로 진행하면 빠르게 결과를 얻을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89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16612-445D-2866-F209-98C25600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7750"/>
            <a:ext cx="9603275" cy="806004"/>
          </a:xfrm>
        </p:spPr>
        <p:txBody>
          <a:bodyPr>
            <a:normAutofit/>
          </a:bodyPr>
          <a:lstStyle/>
          <a:p>
            <a:r>
              <a:rPr lang="ko-KR" altLang="en-US" sz="2900" b="1" dirty="0" err="1"/>
              <a:t>퍼셉트론에서</a:t>
            </a:r>
            <a:r>
              <a:rPr lang="ko-KR" altLang="en-US" sz="2900" b="1" dirty="0"/>
              <a:t> 신경망으로 가기 위한 길잡이 </a:t>
            </a:r>
            <a:r>
              <a:rPr lang="en-US" altLang="ko-KR" sz="2900" b="1" dirty="0"/>
              <a:t>: </a:t>
            </a:r>
            <a:r>
              <a:rPr lang="ko-KR" altLang="en-US" sz="2900" b="1" dirty="0"/>
              <a:t>활성화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239E9-13A3-FC43-E7DE-0B9B044A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신호들을 받아서 가중치를 주어 신호의 총합을 도출함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신호의 총합을 출력 신호로 변환하는 함수를 </a:t>
            </a:r>
            <a:r>
              <a:rPr lang="en-US" altLang="ko-KR" dirty="0"/>
              <a:t>‘</a:t>
            </a:r>
            <a:r>
              <a:rPr lang="ko-KR" altLang="en-US" b="1" u="sng" dirty="0"/>
              <a:t>활성화함수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퍼셉트론</a:t>
            </a:r>
            <a:r>
              <a:rPr lang="ko-KR" altLang="en-US" dirty="0"/>
              <a:t> 같은 경우</a:t>
            </a:r>
            <a:r>
              <a:rPr lang="en-US" altLang="ko-KR" dirty="0"/>
              <a:t>, </a:t>
            </a:r>
            <a:r>
              <a:rPr lang="ko-KR" altLang="en-US" dirty="0"/>
              <a:t>출력의 신호가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1</a:t>
            </a:r>
            <a:r>
              <a:rPr lang="ko-KR" altLang="en-US" dirty="0"/>
              <a:t>을 출력하고 그렇지 않으면 </a:t>
            </a:r>
            <a:r>
              <a:rPr lang="en-US" altLang="ko-KR" dirty="0"/>
              <a:t>0</a:t>
            </a:r>
            <a:r>
              <a:rPr lang="ko-KR" altLang="en-US" dirty="0"/>
              <a:t>을 출력하는데 이러한 함수를 계단 함수 라고 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퍼셉트론은</a:t>
            </a:r>
            <a:r>
              <a:rPr lang="ko-KR" altLang="en-US" dirty="0"/>
              <a:t> 활성화 함수의 큰 범위 안에서의 하나의 함수</a:t>
            </a:r>
            <a:r>
              <a:rPr lang="en-US" altLang="ko-KR" dirty="0"/>
              <a:t>(</a:t>
            </a:r>
            <a:r>
              <a:rPr lang="ko-KR" altLang="en-US" dirty="0"/>
              <a:t>계단 함수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신경망에서 자주 이용하는 함수는 </a:t>
            </a:r>
            <a:r>
              <a:rPr lang="en-US" altLang="ko-KR" dirty="0"/>
              <a:t>‘</a:t>
            </a:r>
            <a:r>
              <a:rPr lang="ko-KR" altLang="en-US" b="1" u="sng" dirty="0" err="1"/>
              <a:t>시그모이드</a:t>
            </a:r>
            <a:r>
              <a:rPr lang="ko-KR" altLang="en-US" b="1" u="sng" dirty="0"/>
              <a:t> 함수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31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A829-8290-30E3-D047-48500817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간단한 계단 함수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4308CE-1A9C-0D35-DC5E-882B1F8D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90725"/>
            <a:ext cx="4495800" cy="3143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0542AF-DA0E-0E46-E5BC-0EC6A97F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1990725"/>
            <a:ext cx="4169397" cy="3143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7136C9-D076-397A-6C66-9890DD3D96FB}"/>
              </a:ext>
            </a:extLst>
          </p:cNvPr>
          <p:cNvSpPr txBox="1"/>
          <p:nvPr/>
        </p:nvSpPr>
        <p:spPr>
          <a:xfrm>
            <a:off x="1451579" y="5334000"/>
            <a:ext cx="581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-5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까지 </a:t>
            </a:r>
            <a:r>
              <a:rPr lang="en-US" altLang="ko-KR" dirty="0"/>
              <a:t>0.1 </a:t>
            </a:r>
            <a:r>
              <a:rPr lang="ko-KR" altLang="en-US" dirty="0"/>
              <a:t>간격으로 배열을 잡아준 것을 </a:t>
            </a:r>
            <a:r>
              <a:rPr lang="en-US" altLang="ko-KR" dirty="0"/>
              <a:t>x</a:t>
            </a:r>
            <a:r>
              <a:rPr lang="ko-KR" altLang="en-US" dirty="0"/>
              <a:t>로 두고 </a:t>
            </a:r>
            <a:r>
              <a:rPr lang="en-US" altLang="ko-KR" dirty="0" err="1"/>
              <a:t>step_function</a:t>
            </a:r>
            <a:r>
              <a:rPr lang="ko-KR" altLang="en-US" dirty="0"/>
              <a:t>을 사용해서 함수를 구현</a:t>
            </a:r>
          </a:p>
        </p:txBody>
      </p:sp>
    </p:spTree>
    <p:extLst>
      <p:ext uri="{BB962C8B-B14F-4D97-AF65-F5344CB8AC3E}">
        <p14:creationId xmlns:p14="http://schemas.microsoft.com/office/powerpoint/2010/main" val="52346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291D6-AAC1-274E-DD6F-2AA0DE07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14400"/>
            <a:ext cx="9603275" cy="939354"/>
          </a:xfrm>
        </p:spPr>
        <p:txBody>
          <a:bodyPr/>
          <a:lstStyle/>
          <a:p>
            <a:r>
              <a:rPr lang="ko-KR" altLang="en-US" b="1" dirty="0" err="1"/>
              <a:t>시그모이드</a:t>
            </a:r>
            <a:r>
              <a:rPr lang="ko-KR" altLang="en-US" b="1" dirty="0"/>
              <a:t>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44E38-467E-558C-FF2D-705ECBA6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함수는 </a:t>
            </a:r>
            <a:r>
              <a:rPr lang="en-US" altLang="ko-KR" dirty="0"/>
              <a:t>x</a:t>
            </a:r>
            <a:r>
              <a:rPr lang="ko-KR" altLang="en-US" dirty="0"/>
              <a:t>의 실수의 어떤 값을 받아도 그에 맞는 </a:t>
            </a:r>
            <a:r>
              <a:rPr lang="en-US" altLang="ko-KR" dirty="0"/>
              <a:t>0~1 </a:t>
            </a:r>
            <a:r>
              <a:rPr lang="ko-KR" altLang="en-US" dirty="0"/>
              <a:t>사이의 값을 반환할 수 있는 함수이다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6EF8AD-385E-4428-A692-8FED158D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69" y="3027812"/>
            <a:ext cx="3724275" cy="3038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CACAF7-55C0-C867-27AC-D067EC69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257" y="3009980"/>
            <a:ext cx="4082163" cy="305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549D1-7796-AD12-8F3C-E4C3391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62356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계단 함수와 </a:t>
            </a:r>
            <a:r>
              <a:rPr lang="ko-KR" altLang="en-US" sz="3600" b="1" dirty="0" err="1"/>
              <a:t>시그모이드</a:t>
            </a:r>
            <a:r>
              <a:rPr lang="ko-KR" altLang="en-US" sz="3600" b="1" dirty="0"/>
              <a:t> 함수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407117-396D-1F79-1A25-A2180EFE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공통점 </a:t>
            </a:r>
            <a:r>
              <a:rPr lang="en-US" altLang="ko-KR" dirty="0"/>
              <a:t>: </a:t>
            </a:r>
            <a:r>
              <a:rPr lang="ko-KR" altLang="en-US" sz="1600" dirty="0"/>
              <a:t>입력이 작을수록 출력은 </a:t>
            </a:r>
            <a:r>
              <a:rPr lang="en-US" altLang="ko-KR" sz="1600" dirty="0"/>
              <a:t>0</a:t>
            </a:r>
            <a:r>
              <a:rPr lang="ko-KR" altLang="en-US" sz="1600" dirty="0"/>
              <a:t>에 가깝고</a:t>
            </a:r>
            <a:r>
              <a:rPr lang="en-US" altLang="ko-KR" sz="1600" dirty="0"/>
              <a:t>, </a:t>
            </a:r>
            <a:r>
              <a:rPr lang="ko-KR" altLang="en-US" sz="1600" dirty="0"/>
              <a:t>입력이 클수록 출력은 </a:t>
            </a:r>
            <a:r>
              <a:rPr lang="en-US" altLang="ko-KR" sz="1600" dirty="0"/>
              <a:t>1</a:t>
            </a:r>
            <a:r>
              <a:rPr lang="ko-KR" altLang="en-US" sz="1600" dirty="0"/>
              <a:t>에 가깝다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	  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출력값은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사이다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              </a:t>
            </a:r>
            <a:r>
              <a:rPr lang="ko-KR" altLang="en-US" sz="1600" dirty="0"/>
              <a:t>계단 함수는 계단처럼 생긴 모양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시그모이드</a:t>
            </a:r>
            <a:r>
              <a:rPr lang="ko-KR" altLang="en-US" sz="1600" dirty="0"/>
              <a:t> 함수는 곡선으로 </a:t>
            </a:r>
            <a:r>
              <a:rPr lang="ko-KR" altLang="en-US" sz="1600" b="1" u="sng" dirty="0"/>
              <a:t>비선형 함수</a:t>
            </a:r>
            <a:r>
              <a:rPr lang="en-US" altLang="ko-KR" sz="1600" dirty="0"/>
              <a:t>.</a:t>
            </a:r>
          </a:p>
          <a:p>
            <a:r>
              <a:rPr lang="ko-KR" altLang="en-US" dirty="0"/>
              <a:t>차이점 </a:t>
            </a:r>
            <a:r>
              <a:rPr lang="en-US" altLang="ko-KR" dirty="0"/>
              <a:t>:  </a:t>
            </a:r>
            <a:r>
              <a:rPr lang="ko-KR" altLang="en-US" sz="1600" dirty="0"/>
              <a:t>계단 함수는 입력된 값에 따라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 </a:t>
            </a:r>
            <a:r>
              <a:rPr lang="ko-KR" altLang="en-US" sz="1600" dirty="0"/>
              <a:t>둘 중 하나의 값을 출력하지만</a:t>
            </a:r>
            <a:r>
              <a:rPr lang="en-US" altLang="ko-KR" sz="1600" dirty="0"/>
              <a:t>, </a:t>
            </a:r>
          </a:p>
          <a:p>
            <a:pPr marL="457200" lvl="1" indent="0">
              <a:buNone/>
            </a:pPr>
            <a:r>
              <a:rPr lang="en-US" altLang="ko-KR" sz="1600" dirty="0"/>
              <a:t>	     </a:t>
            </a:r>
            <a:r>
              <a:rPr lang="ko-KR" altLang="en-US" sz="1600" dirty="0" err="1"/>
              <a:t>시그모이드</a:t>
            </a:r>
            <a:r>
              <a:rPr lang="ko-KR" altLang="en-US" sz="1600" dirty="0"/>
              <a:t> 함수는 </a:t>
            </a:r>
            <a:r>
              <a:rPr lang="en-US" altLang="ko-KR" sz="1600" dirty="0"/>
              <a:t>0</a:t>
            </a:r>
            <a:r>
              <a:rPr lang="ko-KR" altLang="en-US" sz="1600" dirty="0"/>
              <a:t>에서 </a:t>
            </a:r>
            <a:r>
              <a:rPr lang="en-US" altLang="ko-KR" sz="1600" dirty="0"/>
              <a:t>1 </a:t>
            </a:r>
            <a:r>
              <a:rPr lang="ko-KR" altLang="en-US" sz="1600" dirty="0"/>
              <a:t>사이의 값을 출력할 수 있다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	    </a:t>
            </a:r>
            <a:r>
              <a:rPr lang="ko-KR" altLang="en-US" sz="1600" dirty="0"/>
              <a:t>즉 </a:t>
            </a:r>
            <a:r>
              <a:rPr lang="en-US" altLang="ko-KR" sz="1600" dirty="0"/>
              <a:t>, </a:t>
            </a:r>
            <a:r>
              <a:rPr lang="ko-KR" altLang="en-US" sz="1600" dirty="0"/>
              <a:t>계단 함수를 사용하는 </a:t>
            </a:r>
            <a:r>
              <a:rPr lang="ko-KR" altLang="en-US" sz="1600" dirty="0" err="1"/>
              <a:t>퍼셉트론에서는</a:t>
            </a:r>
            <a:r>
              <a:rPr lang="ko-KR" altLang="en-US" sz="1600" dirty="0"/>
              <a:t> 뉴런 사이에 </a:t>
            </a:r>
            <a:r>
              <a:rPr lang="en-US" altLang="ko-KR" sz="1600" dirty="0"/>
              <a:t>0</a:t>
            </a:r>
            <a:r>
              <a:rPr lang="ko-KR" altLang="en-US" sz="1600" dirty="0"/>
              <a:t> 혹은 </a:t>
            </a:r>
            <a:r>
              <a:rPr lang="en-US" altLang="ko-KR" sz="1600" dirty="0"/>
              <a:t>1</a:t>
            </a:r>
            <a:r>
              <a:rPr lang="ko-KR" altLang="en-US" sz="1600" dirty="0"/>
              <a:t>이 흘렀다면</a:t>
            </a:r>
            <a:r>
              <a:rPr lang="en-US" altLang="ko-KR" sz="1600" dirty="0"/>
              <a:t>, </a:t>
            </a:r>
          </a:p>
          <a:p>
            <a:pPr marL="457200" lvl="1" indent="0">
              <a:buNone/>
            </a:pPr>
            <a:r>
              <a:rPr lang="en-US" altLang="ko-KR" sz="1600" dirty="0"/>
              <a:t>	    </a:t>
            </a:r>
            <a:r>
              <a:rPr lang="ko-KR" altLang="en-US" sz="1600" dirty="0" err="1"/>
              <a:t>시그모이드</a:t>
            </a:r>
            <a:r>
              <a:rPr lang="ko-KR" altLang="en-US" sz="1600" dirty="0"/>
              <a:t> 함수를 사용하는 신경망에서는 연속적인 실수가 흐른다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	    </a:t>
            </a:r>
            <a:r>
              <a:rPr lang="ko-KR" altLang="en-US" sz="1600" dirty="0"/>
              <a:t>쉽게 이야기를 하자면</a:t>
            </a:r>
            <a:r>
              <a:rPr lang="en-US" altLang="ko-KR" sz="1600" dirty="0"/>
              <a:t> ‘</a:t>
            </a:r>
            <a:r>
              <a:rPr lang="ko-KR" altLang="en-US" sz="1600" b="1" dirty="0"/>
              <a:t>매끄러움</a:t>
            </a:r>
            <a:r>
              <a:rPr lang="en-US" altLang="ko-KR" sz="1600" dirty="0"/>
              <a:t>’</a:t>
            </a:r>
            <a:r>
              <a:rPr lang="ko-KR" altLang="en-US" sz="1600" dirty="0"/>
              <a:t>의 차이이다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※ </a:t>
            </a:r>
            <a:r>
              <a:rPr lang="ko-KR" altLang="en-US" sz="1600" dirty="0"/>
              <a:t>신경망에서 활성화 함수는 비선형 함수를 사용해야 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왜냐하면 선형 함수를 활성화 함수로 이용하게 된다면 은닉층이 의미가 없어지기 때문입니다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0D9E4-8237-2836-6D25-7EA86C814098}"/>
              </a:ext>
            </a:extLst>
          </p:cNvPr>
          <p:cNvSpPr txBox="1"/>
          <p:nvPr/>
        </p:nvSpPr>
        <p:spPr>
          <a:xfrm>
            <a:off x="1914525" y="5466345"/>
            <a:ext cx="9351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Ex) h(x) = c * x</a:t>
            </a:r>
            <a:r>
              <a:rPr lang="ko-KR" altLang="en-US" sz="1400" dirty="0"/>
              <a:t> 라고 두었을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은닉층이 </a:t>
            </a:r>
            <a:r>
              <a:rPr lang="en-US" altLang="ko-KR" sz="1400" dirty="0"/>
              <a:t>3</a:t>
            </a:r>
            <a:r>
              <a:rPr lang="ko-KR" altLang="en-US" sz="1400" dirty="0" err="1"/>
              <a:t>겹이어도</a:t>
            </a:r>
            <a:r>
              <a:rPr lang="ko-KR" altLang="en-US" sz="1400" dirty="0"/>
              <a:t> 기울기를 변형해주면 하나의 활성화 함수로 바꿀 수 있기 때문에 </a:t>
            </a:r>
            <a:endParaRPr lang="en-US" altLang="ko-KR" sz="1400" dirty="0"/>
          </a:p>
          <a:p>
            <a:r>
              <a:rPr lang="ko-KR" altLang="en-US" sz="1400" dirty="0"/>
              <a:t>선형함수는 신경망에서 활성화 함수로 사용하면 안됩니다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113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461EF-0FB4-8211-EE3E-74721BEC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 err="1"/>
              <a:t>Relu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ABA58-6070-110F-9203-42A0A1CF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신경망에서 최근에 주로 쓰이고 있는 함수 </a:t>
            </a:r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/>
              <a:t>입력이 </a:t>
            </a:r>
            <a:r>
              <a:rPr lang="en-US" altLang="ko-KR" dirty="0"/>
              <a:t>0</a:t>
            </a:r>
            <a:r>
              <a:rPr lang="ko-KR" altLang="en-US" dirty="0"/>
              <a:t>이 넘으면 </a:t>
            </a:r>
            <a:r>
              <a:rPr lang="ko-KR" altLang="en-US" dirty="0" err="1"/>
              <a:t>입력값을</a:t>
            </a:r>
            <a:r>
              <a:rPr lang="ko-KR" altLang="en-US" dirty="0"/>
              <a:t> 출력하고</a:t>
            </a:r>
            <a:r>
              <a:rPr lang="en-US" altLang="ko-KR" dirty="0"/>
              <a:t>, 0</a:t>
            </a:r>
            <a:r>
              <a:rPr lang="ko-KR" altLang="en-US" dirty="0"/>
              <a:t> 이하이면 </a:t>
            </a:r>
            <a:r>
              <a:rPr lang="en-US" altLang="ko-KR" dirty="0"/>
              <a:t>0</a:t>
            </a:r>
            <a:r>
              <a:rPr lang="ko-KR" altLang="en-US" dirty="0"/>
              <a:t>을 출력하는 함수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47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40743-04BF-0456-7FF4-08BB812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다차원 배열의 계산 </a:t>
            </a:r>
            <a:r>
              <a:rPr lang="en-US" altLang="ko-KR" b="1" dirty="0"/>
              <a:t>: </a:t>
            </a:r>
            <a:r>
              <a:rPr lang="ko-KR" altLang="en-US" b="1" dirty="0"/>
              <a:t>행렬의 내적</a:t>
            </a:r>
            <a:r>
              <a:rPr lang="en-US" altLang="ko-KR" b="1" dirty="0"/>
              <a:t>(</a:t>
            </a:r>
            <a:r>
              <a:rPr lang="ko-KR" altLang="en-US" b="1" dirty="0"/>
              <a:t>행렬 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E71E1-B01B-B454-4B82-17F74EB5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라이브러리에서 </a:t>
            </a:r>
            <a:r>
              <a:rPr lang="en-US" altLang="ko-KR" dirty="0"/>
              <a:t>dot</a:t>
            </a:r>
            <a:r>
              <a:rPr lang="ko-KR" altLang="en-US" dirty="0"/>
              <a:t>이라는 함수를 이용하면 행렬의 곱을 수행할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 ) A = </a:t>
            </a:r>
            <a:r>
              <a:rPr lang="en-US" altLang="ko-KR" dirty="0" err="1"/>
              <a:t>np.array</a:t>
            </a:r>
            <a:r>
              <a:rPr lang="en-US" altLang="ko-KR" dirty="0"/>
              <a:t>([[1,2],[3,4]])    (2 x 2 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B = </a:t>
            </a:r>
            <a:r>
              <a:rPr lang="en-US" altLang="ko-KR" dirty="0" err="1"/>
              <a:t>np.array</a:t>
            </a:r>
            <a:r>
              <a:rPr lang="en-US" altLang="ko-KR" dirty="0"/>
              <a:t>([[5,6],[7,8]])    (2 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행렬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np.dot(A,B)</a:t>
            </a:r>
          </a:p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en-US" altLang="ko-KR" dirty="0"/>
              <a:t>: array([[19,22],[43,50]])  (2 x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행렬 출력됨</a:t>
            </a:r>
            <a:r>
              <a:rPr lang="en-US" altLang="ko-KR" dirty="0"/>
              <a:t>)</a:t>
            </a: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20E7CD19-C6BF-CC00-569C-70E2462680EF}"/>
              </a:ext>
            </a:extLst>
          </p:cNvPr>
          <p:cNvSpPr/>
          <p:nvPr/>
        </p:nvSpPr>
        <p:spPr>
          <a:xfrm>
            <a:off x="8301319" y="2707342"/>
            <a:ext cx="3643032" cy="229690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만약 행렬의 크기가 계산이 안되는 크기라면 </a:t>
            </a:r>
            <a:r>
              <a:rPr lang="en-US" altLang="ko-KR" dirty="0"/>
              <a:t>? Ex) 2x3 </a:t>
            </a:r>
            <a:r>
              <a:rPr lang="ko-KR" altLang="en-US" dirty="0"/>
              <a:t>행렬과 </a:t>
            </a:r>
            <a:r>
              <a:rPr lang="en-US" altLang="ko-KR" dirty="0"/>
              <a:t>2x4</a:t>
            </a:r>
            <a:r>
              <a:rPr lang="ko-KR" altLang="en-US" dirty="0"/>
              <a:t>행렬의 곱</a:t>
            </a:r>
            <a:endParaRPr lang="en-US" altLang="ko-KR" dirty="0"/>
          </a:p>
          <a:p>
            <a:pPr algn="ctr"/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가 뜨며 계산이 안됩니다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18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22CC-A265-3882-A51C-48621B5C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신경망의 내적</a:t>
            </a:r>
          </a:p>
        </p:txBody>
      </p:sp>
      <p:pic>
        <p:nvPicPr>
          <p:cNvPr id="2050" name="Picture 2" descr="np.dot() - 신경망에서의 행렬 곱 : 네이버 블로그">
            <a:extLst>
              <a:ext uri="{FF2B5EF4-FFF2-40B4-BE49-F238E27FC236}">
                <a16:creationId xmlns:a16="http://schemas.microsoft.com/office/drawing/2014/main" id="{5509FF8F-6047-25D5-7544-DA943BA3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293844"/>
            <a:ext cx="6099955" cy="259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19D4C-65C4-F030-44AD-D3F54185C2EE}"/>
              </a:ext>
            </a:extLst>
          </p:cNvPr>
          <p:cNvSpPr txBox="1"/>
          <p:nvPr/>
        </p:nvSpPr>
        <p:spPr>
          <a:xfrm>
            <a:off x="8096250" y="2200275"/>
            <a:ext cx="2958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가중치만 있다고 했을 때 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2052" name="Picture 4" descr="딥러닝 신경망의 내적, 3층 신경망 전체 코드">
            <a:extLst>
              <a:ext uri="{FF2B5EF4-FFF2-40B4-BE49-F238E27FC236}">
                <a16:creationId xmlns:a16="http://schemas.microsoft.com/office/drawing/2014/main" id="{3757BBFC-598E-28CF-97D7-038E20E2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3095625"/>
            <a:ext cx="3405188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28542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3358</TotalTime>
  <Words>1267</Words>
  <Application>Microsoft Office PowerPoint</Application>
  <PresentationFormat>와이드스크린</PresentationFormat>
  <Paragraphs>104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Gill Sans MT</vt:lpstr>
      <vt:lpstr>갤러리</vt:lpstr>
      <vt:lpstr>2주차 딥러닝 스터디</vt:lpstr>
      <vt:lpstr>신경망의 구성</vt:lpstr>
      <vt:lpstr>퍼셉트론에서 신경망으로 가기 위한 길잡이 : 활성화 함수</vt:lpstr>
      <vt:lpstr>간단한 계단 함수 구현</vt:lpstr>
      <vt:lpstr>시그모이드 함수</vt:lpstr>
      <vt:lpstr>계단 함수와 시그모이드 함수 비교</vt:lpstr>
      <vt:lpstr>Relu 함수</vt:lpstr>
      <vt:lpstr>다차원 배열의 계산 : 행렬의 내적(행렬 곱)</vt:lpstr>
      <vt:lpstr>신경망의 내적</vt:lpstr>
      <vt:lpstr>3층 신경망</vt:lpstr>
      <vt:lpstr>3층 신경망</vt:lpstr>
      <vt:lpstr>3층 신경망</vt:lpstr>
      <vt:lpstr>항등 함수 &amp; 소프트맥스 함수</vt:lpstr>
      <vt:lpstr>소프트맥스 함수의 주의점</vt:lpstr>
      <vt:lpstr>소프트맥수 함수의 특징</vt:lpstr>
      <vt:lpstr>손글씨 숫자 인식 : MINIST 데이터셋</vt:lpstr>
      <vt:lpstr>PowerPoint 프레젠테이션</vt:lpstr>
      <vt:lpstr>MNIST 데이터의 인수 (Bool형)</vt:lpstr>
      <vt:lpstr>신경망의 추론 처리 (MNIST 데이터)</vt:lpstr>
      <vt:lpstr>배치처리</vt:lpstr>
      <vt:lpstr>배치처리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딥러닝 스터디</dc:title>
  <dc:creator>Lee Kyeongmin</dc:creator>
  <cp:lastModifiedBy>Lee Kyeongmin</cp:lastModifiedBy>
  <cp:revision>2</cp:revision>
  <dcterms:created xsi:type="dcterms:W3CDTF">2022-08-29T05:57:43Z</dcterms:created>
  <dcterms:modified xsi:type="dcterms:W3CDTF">2022-08-31T13:56:16Z</dcterms:modified>
</cp:coreProperties>
</file>