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7562850"/>
  <p:notesSz cx="106934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-28575"/>
            <a:ext cx="10692130" cy="1143000"/>
          </a:xfrm>
          <a:custGeom>
            <a:avLst/>
            <a:gdLst/>
            <a:ahLst/>
            <a:cxnLst/>
            <a:rect l="l" t="t" r="r" b="b"/>
            <a:pathLst>
              <a:path w="10692130" h="1316990">
                <a:moveTo>
                  <a:pt x="0" y="0"/>
                </a:moveTo>
                <a:lnTo>
                  <a:pt x="0" y="1316736"/>
                </a:lnTo>
                <a:lnTo>
                  <a:pt x="10691749" y="1316735"/>
                </a:lnTo>
                <a:lnTo>
                  <a:pt x="106917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8647" y="123825"/>
            <a:ext cx="5508625" cy="9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ko-KR" altLang="en-US" sz="1600" b="1" dirty="0" smtClean="0">
                <a:solidFill>
                  <a:srgbClr val="FFFFFF"/>
                </a:solidFill>
                <a:latin typeface="맑은 고딕"/>
                <a:cs typeface="맑은 고딕"/>
              </a:rPr>
              <a:t>취업준비자를 위한 채용공고 분석 및 </a:t>
            </a:r>
            <a:r>
              <a:rPr lang="ko-KR" altLang="en-US" sz="1600" b="1" dirty="0" err="1" smtClean="0">
                <a:solidFill>
                  <a:srgbClr val="FFFFFF"/>
                </a:solidFill>
                <a:latin typeface="맑은 고딕"/>
                <a:cs typeface="맑은 고딕"/>
              </a:rPr>
              <a:t>테크트리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/>
                <a:cs typeface="맑은 고딕"/>
              </a:rPr>
              <a:t> 추천</a:t>
            </a:r>
            <a:endParaRPr lang="en-US" altLang="ko-KR" sz="1600" b="1" dirty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12700" marR="5080" algn="ctr">
              <a:lnSpc>
                <a:spcPct val="100000"/>
              </a:lnSpc>
            </a:pPr>
            <a:endParaRPr lang="en-US" sz="1600" dirty="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ko-KR" altLang="en-US" sz="1050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이상수</a:t>
            </a:r>
            <a:endParaRPr lang="en-US" altLang="ko-KR" sz="1050" spc="10" dirty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ko-KR" altLang="en-US" sz="1050" spc="5" dirty="0">
                <a:solidFill>
                  <a:srgbClr val="FFFFFF"/>
                </a:solidFill>
                <a:latin typeface="맑은 고딕"/>
                <a:cs typeface="맑은 고딕"/>
              </a:rPr>
              <a:t>강남대학교 </a:t>
            </a:r>
            <a:r>
              <a:rPr lang="ko-KR" altLang="en-US" sz="1050" spc="5" dirty="0" err="1">
                <a:solidFill>
                  <a:srgbClr val="FFFFFF"/>
                </a:solidFill>
                <a:latin typeface="맑은 고딕"/>
                <a:cs typeface="맑은 고딕"/>
              </a:rPr>
              <a:t>데이터사이언스</a:t>
            </a:r>
            <a:r>
              <a:rPr lang="ko-KR" altLang="en-US" sz="1050" spc="5" dirty="0">
                <a:solidFill>
                  <a:srgbClr val="FFFFFF"/>
                </a:solidFill>
                <a:latin typeface="맑은 고딕"/>
                <a:cs typeface="맑은 고딕"/>
              </a:rPr>
              <a:t> 전공</a:t>
            </a:r>
            <a:endParaRPr lang="en-US" altLang="ko-KR" sz="1050" spc="5" dirty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531495" marR="523875" algn="ctr">
              <a:lnSpc>
                <a:spcPts val="1280"/>
              </a:lnSpc>
              <a:spcBef>
                <a:spcPts val="40"/>
              </a:spcBef>
            </a:pPr>
            <a:r>
              <a:rPr sz="1050" spc="5" dirty="0">
                <a:solidFill>
                  <a:srgbClr val="FFFFFF"/>
                </a:solidFill>
                <a:latin typeface="맑은 고딕"/>
                <a:cs typeface="맑은 고딕"/>
              </a:rPr>
              <a:t>E-mail:</a:t>
            </a:r>
            <a:r>
              <a:rPr lang="en-US" sz="1050" spc="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sz="1050" spc="5" dirty="0" smtClean="0">
                <a:solidFill>
                  <a:srgbClr val="FFFFFF"/>
                </a:solidFill>
                <a:latin typeface="맑은 고딕"/>
                <a:cs typeface="맑은 고딕"/>
              </a:rPr>
              <a:t>tkdtn7298@naver.com</a:t>
            </a:r>
            <a:endParaRPr sz="1050" dirty="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" y="-28575"/>
            <a:ext cx="230314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b="1" i="1" spc="-20" dirty="0">
                <a:solidFill>
                  <a:srgbClr val="FFFFFF"/>
                </a:solidFill>
                <a:latin typeface="맑은 고딕"/>
                <a:cs typeface="맑은 고딕"/>
              </a:rPr>
              <a:t>2022 </a:t>
            </a:r>
            <a:r>
              <a:rPr lang="ko-KR" altLang="en-US" sz="750" b="1" i="1" spc="-20" dirty="0">
                <a:solidFill>
                  <a:srgbClr val="FFFFFF"/>
                </a:solidFill>
                <a:latin typeface="맑은 고딕"/>
                <a:cs typeface="맑은 고딕"/>
              </a:rPr>
              <a:t>강남대학교 </a:t>
            </a:r>
            <a:r>
              <a:rPr lang="ko-KR" altLang="en-US" sz="750" b="1" i="1" spc="-20" dirty="0" err="1">
                <a:solidFill>
                  <a:srgbClr val="FFFFFF"/>
                </a:solidFill>
                <a:latin typeface="맑은 고딕"/>
                <a:cs typeface="맑은 고딕"/>
              </a:rPr>
              <a:t>데이터사이언스전공</a:t>
            </a:r>
            <a:r>
              <a:rPr lang="ko-KR" altLang="en-US" sz="750" b="1" i="1" spc="-20" dirty="0">
                <a:solidFill>
                  <a:srgbClr val="FFFFFF"/>
                </a:solidFill>
                <a:latin typeface="맑은 고딕"/>
                <a:cs typeface="맑은 고딕"/>
              </a:rPr>
              <a:t> 졸업작품 발표회</a:t>
            </a:r>
            <a:endParaRPr sz="75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76" y="1209294"/>
            <a:ext cx="5184775" cy="214923"/>
          </a:xfrm>
          <a:custGeom>
            <a:avLst/>
            <a:gdLst/>
            <a:ahLst/>
            <a:cxnLst/>
            <a:rect l="l" t="t" r="r" b="b"/>
            <a:pathLst>
              <a:path w="5184775" h="2150110">
                <a:moveTo>
                  <a:pt x="0" y="0"/>
                </a:moveTo>
                <a:lnTo>
                  <a:pt x="0" y="2149602"/>
                </a:lnTo>
                <a:lnTo>
                  <a:pt x="5184648" y="2149602"/>
                </a:lnTo>
                <a:lnTo>
                  <a:pt x="5184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65" y="1205483"/>
            <a:ext cx="5192395" cy="2157730"/>
          </a:xfrm>
          <a:custGeom>
            <a:avLst/>
            <a:gdLst/>
            <a:ahLst/>
            <a:cxnLst/>
            <a:rect l="l" t="t" r="r" b="b"/>
            <a:pathLst>
              <a:path w="5192395" h="2157729">
                <a:moveTo>
                  <a:pt x="5192268" y="2155697"/>
                </a:moveTo>
                <a:lnTo>
                  <a:pt x="5192268" y="1523"/>
                </a:lnTo>
                <a:lnTo>
                  <a:pt x="5190744" y="0"/>
                </a:lnTo>
                <a:lnTo>
                  <a:pt x="1523" y="0"/>
                </a:lnTo>
                <a:lnTo>
                  <a:pt x="0" y="1524"/>
                </a:lnTo>
                <a:lnTo>
                  <a:pt x="0" y="2155698"/>
                </a:lnTo>
                <a:lnTo>
                  <a:pt x="1524" y="2157222"/>
                </a:lnTo>
                <a:lnTo>
                  <a:pt x="3809" y="2157222"/>
                </a:ln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lnTo>
                  <a:pt x="5184648" y="7619"/>
                </a:lnTo>
                <a:lnTo>
                  <a:pt x="5184648" y="3809"/>
                </a:lnTo>
                <a:lnTo>
                  <a:pt x="5188458" y="7619"/>
                </a:lnTo>
                <a:lnTo>
                  <a:pt x="5188458" y="2157222"/>
                </a:lnTo>
                <a:lnTo>
                  <a:pt x="5190744" y="2157222"/>
                </a:lnTo>
                <a:lnTo>
                  <a:pt x="5192268" y="2155697"/>
                </a:lnTo>
                <a:close/>
              </a:path>
              <a:path w="5192395" h="2157729">
                <a:moveTo>
                  <a:pt x="7620" y="7620"/>
                </a:move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close/>
              </a:path>
              <a:path w="5192395" h="2157729">
                <a:moveTo>
                  <a:pt x="7620" y="2149602"/>
                </a:moveTo>
                <a:lnTo>
                  <a:pt x="7620" y="7620"/>
                </a:lnTo>
                <a:lnTo>
                  <a:pt x="3810" y="7620"/>
                </a:lnTo>
                <a:lnTo>
                  <a:pt x="3810" y="2149602"/>
                </a:lnTo>
                <a:lnTo>
                  <a:pt x="7620" y="2149602"/>
                </a:lnTo>
                <a:close/>
              </a:path>
              <a:path w="5192395" h="2157729">
                <a:moveTo>
                  <a:pt x="5188458" y="2149602"/>
                </a:moveTo>
                <a:lnTo>
                  <a:pt x="3810" y="2149602"/>
                </a:lnTo>
                <a:lnTo>
                  <a:pt x="7620" y="2153412"/>
                </a:lnTo>
                <a:lnTo>
                  <a:pt x="7620" y="2157222"/>
                </a:lnTo>
                <a:lnTo>
                  <a:pt x="5184648" y="2157222"/>
                </a:lnTo>
                <a:lnTo>
                  <a:pt x="5184648" y="2153411"/>
                </a:lnTo>
                <a:lnTo>
                  <a:pt x="5188458" y="2149602"/>
                </a:lnTo>
                <a:close/>
              </a:path>
              <a:path w="5192395" h="2157729">
                <a:moveTo>
                  <a:pt x="7620" y="2157222"/>
                </a:moveTo>
                <a:lnTo>
                  <a:pt x="7620" y="2153412"/>
                </a:lnTo>
                <a:lnTo>
                  <a:pt x="3810" y="2149602"/>
                </a:lnTo>
                <a:lnTo>
                  <a:pt x="3809" y="2157222"/>
                </a:lnTo>
                <a:lnTo>
                  <a:pt x="7620" y="2157222"/>
                </a:lnTo>
                <a:close/>
              </a:path>
              <a:path w="5192395" h="2157729">
                <a:moveTo>
                  <a:pt x="5188458" y="7619"/>
                </a:moveTo>
                <a:lnTo>
                  <a:pt x="5184648" y="3809"/>
                </a:lnTo>
                <a:lnTo>
                  <a:pt x="5184648" y="7619"/>
                </a:lnTo>
                <a:lnTo>
                  <a:pt x="5188458" y="7619"/>
                </a:lnTo>
                <a:close/>
              </a:path>
              <a:path w="5192395" h="2157729">
                <a:moveTo>
                  <a:pt x="5188458" y="2149602"/>
                </a:moveTo>
                <a:lnTo>
                  <a:pt x="5188458" y="7619"/>
                </a:lnTo>
                <a:lnTo>
                  <a:pt x="5184648" y="7619"/>
                </a:lnTo>
                <a:lnTo>
                  <a:pt x="5184648" y="2149602"/>
                </a:lnTo>
                <a:lnTo>
                  <a:pt x="5188458" y="2149602"/>
                </a:lnTo>
                <a:close/>
              </a:path>
              <a:path w="5192395" h="2157729">
                <a:moveTo>
                  <a:pt x="5188458" y="2157222"/>
                </a:moveTo>
                <a:lnTo>
                  <a:pt x="5188458" y="2149602"/>
                </a:lnTo>
                <a:lnTo>
                  <a:pt x="5184648" y="2153411"/>
                </a:lnTo>
                <a:lnTo>
                  <a:pt x="5184648" y="2157222"/>
                </a:lnTo>
                <a:lnTo>
                  <a:pt x="5188458" y="215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677" y="1262634"/>
            <a:ext cx="1222623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b="1">
                <a:latin typeface="맑은 고딕"/>
                <a:cs typeface="맑은 고딕"/>
              </a:rPr>
              <a:t>Introduction </a:t>
            </a:r>
            <a:r>
              <a:rPr lang="ko-KR" altLang="en-US" sz="1050" b="1" dirty="0">
                <a:latin typeface="맑은 고딕"/>
                <a:cs typeface="맑은 고딕"/>
              </a:rPr>
              <a:t>서론</a:t>
            </a:r>
            <a:endParaRPr sz="105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89" y="1519048"/>
            <a:ext cx="5062855" cy="151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r>
              <a:rPr lang="ko-KR" altLang="en-US" sz="950" b="1" dirty="0" smtClean="0">
                <a:latin typeface="맑은 고딕"/>
                <a:cs typeface="맑은 고딕"/>
              </a:rPr>
              <a:t>나무를 </a:t>
            </a:r>
            <a:r>
              <a:rPr lang="ko-KR" altLang="en-US" sz="950" b="1" dirty="0" err="1" smtClean="0">
                <a:latin typeface="맑은 고딕"/>
                <a:cs typeface="맑은 고딕"/>
              </a:rPr>
              <a:t>보지말고</a:t>
            </a:r>
            <a:r>
              <a:rPr lang="ko-KR" altLang="en-US" sz="950" b="1" dirty="0" smtClean="0">
                <a:latin typeface="맑은 고딕"/>
                <a:cs typeface="맑은 고딕"/>
              </a:rPr>
              <a:t> 숲을 보자</a:t>
            </a:r>
            <a:endParaRPr lang="en-US" sz="950" b="1" dirty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ko-KR" altLang="en-US" sz="950" spc="-5" dirty="0" smtClean="0">
                <a:latin typeface="맑은 고딕"/>
                <a:cs typeface="맑은 고딕"/>
              </a:rPr>
              <a:t>다양한 사이트</a:t>
            </a:r>
            <a:r>
              <a:rPr lang="en-US" altLang="ko-KR" sz="950" spc="-5" dirty="0" smtClean="0">
                <a:latin typeface="맑은 고딕"/>
                <a:cs typeface="맑은 고딕"/>
              </a:rPr>
              <a:t>,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다양한 직업</a:t>
            </a:r>
            <a:r>
              <a:rPr lang="en-US" altLang="ko-KR" sz="950" spc="-5" dirty="0" smtClean="0">
                <a:latin typeface="맑은 고딕"/>
                <a:cs typeface="맑은 고딕"/>
              </a:rPr>
              <a:t>,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다양한 채용공고를 보다 보면 간혹 길을 잃곤 한다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내가 봤던 채용공고가 무엇인지</a:t>
            </a:r>
            <a:r>
              <a:rPr lang="en-US" altLang="ko-KR" sz="950" spc="-5" dirty="0" smtClean="0">
                <a:latin typeface="맑은 고딕"/>
                <a:cs typeface="맑은 고딕"/>
              </a:rPr>
              <a:t>,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해당 기업이 무엇을 요구하는지 헷갈리게 된다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또한 조건이 괜찮다 싶어서 살펴보면 경력직에 대한 채용정보인 것들도 있다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이렇게 채용공고를 하나하나 살펴보다 보면 이미 들어간 사이트에 또 들어가기도 하고 시간이 많이 소모된다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ko-KR" altLang="en-US" sz="950" spc="-5" dirty="0" smtClean="0">
                <a:latin typeface="맑은 고딕"/>
                <a:cs typeface="맑은 고딕"/>
              </a:rPr>
              <a:t>그래서 이번 분석은 통해 넘쳐나는 채용공고 속 핵심을 파악하여 다수의 기업이 원하는 구직자가 되기 위해 어떤 것을 먼저 준비해야 하는지 파악하기 위한 분석을 하고자 한다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많은 구직자들이 구직을 </a:t>
            </a:r>
            <a:r>
              <a:rPr lang="ko-KR" altLang="en-US" sz="950" spc="-5" dirty="0">
                <a:latin typeface="맑은 고딕"/>
                <a:cs typeface="맑은 고딕"/>
              </a:rPr>
              <a:t>하기 위한 해답은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오직 채용공고 </a:t>
            </a:r>
            <a:r>
              <a:rPr lang="ko-KR" altLang="en-US" sz="950" spc="-5" dirty="0">
                <a:latin typeface="맑은 고딕"/>
                <a:cs typeface="맑은 고딕"/>
              </a:rPr>
              <a:t>속에 있다고 생각한다</a:t>
            </a:r>
            <a:r>
              <a:rPr lang="en-US" altLang="ko-KR" sz="950" spc="-5" dirty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채용공고에 자주 등장하고 연관 있는 토픽을 찾아내어 기업이 원하는 구직자의 모습이 되기 위한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테크트리를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추천하는 분석이 되고자 한다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</a:t>
            </a:r>
            <a:endParaRPr lang="en-US" sz="950" dirty="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465" y="3391661"/>
            <a:ext cx="5192395" cy="4082415"/>
          </a:xfrm>
          <a:custGeom>
            <a:avLst/>
            <a:gdLst/>
            <a:ahLst/>
            <a:cxnLst/>
            <a:rect l="l" t="t" r="r" b="b"/>
            <a:pathLst>
              <a:path w="5192395" h="4082415">
                <a:moveTo>
                  <a:pt x="5192268" y="4080510"/>
                </a:moveTo>
                <a:lnTo>
                  <a:pt x="5192268" y="2285"/>
                </a:lnTo>
                <a:lnTo>
                  <a:pt x="5190744" y="0"/>
                </a:lnTo>
                <a:lnTo>
                  <a:pt x="1523" y="0"/>
                </a:lnTo>
                <a:lnTo>
                  <a:pt x="0" y="2286"/>
                </a:lnTo>
                <a:lnTo>
                  <a:pt x="0" y="4080510"/>
                </a:lnTo>
                <a:lnTo>
                  <a:pt x="1524" y="4082034"/>
                </a:lnTo>
                <a:lnTo>
                  <a:pt x="3809" y="4082034"/>
                </a:ln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lnTo>
                  <a:pt x="5184648" y="7619"/>
                </a:lnTo>
                <a:lnTo>
                  <a:pt x="5184648" y="3809"/>
                </a:lnTo>
                <a:lnTo>
                  <a:pt x="5188458" y="7619"/>
                </a:lnTo>
                <a:lnTo>
                  <a:pt x="5188458" y="4082034"/>
                </a:lnTo>
                <a:lnTo>
                  <a:pt x="5190744" y="4082034"/>
                </a:lnTo>
                <a:lnTo>
                  <a:pt x="5192268" y="4080510"/>
                </a:lnTo>
                <a:close/>
              </a:path>
              <a:path w="5192395" h="4082415">
                <a:moveTo>
                  <a:pt x="7620" y="7620"/>
                </a:move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close/>
              </a:path>
              <a:path w="5192395" h="4082415">
                <a:moveTo>
                  <a:pt x="7620" y="4075176"/>
                </a:moveTo>
                <a:lnTo>
                  <a:pt x="7620" y="7620"/>
                </a:lnTo>
                <a:lnTo>
                  <a:pt x="3810" y="7620"/>
                </a:lnTo>
                <a:lnTo>
                  <a:pt x="3810" y="4075176"/>
                </a:lnTo>
                <a:lnTo>
                  <a:pt x="7620" y="4075176"/>
                </a:lnTo>
                <a:close/>
              </a:path>
              <a:path w="5192395" h="4082415">
                <a:moveTo>
                  <a:pt x="5188458" y="4075176"/>
                </a:moveTo>
                <a:lnTo>
                  <a:pt x="3810" y="4075176"/>
                </a:lnTo>
                <a:lnTo>
                  <a:pt x="7620" y="4078224"/>
                </a:lnTo>
                <a:lnTo>
                  <a:pt x="7619" y="4082034"/>
                </a:lnTo>
                <a:lnTo>
                  <a:pt x="5184648" y="4082034"/>
                </a:lnTo>
                <a:lnTo>
                  <a:pt x="5184648" y="4078224"/>
                </a:lnTo>
                <a:lnTo>
                  <a:pt x="5188458" y="4075176"/>
                </a:lnTo>
                <a:close/>
              </a:path>
              <a:path w="5192395" h="4082415">
                <a:moveTo>
                  <a:pt x="7619" y="4082034"/>
                </a:moveTo>
                <a:lnTo>
                  <a:pt x="7620" y="4078224"/>
                </a:lnTo>
                <a:lnTo>
                  <a:pt x="3810" y="4075176"/>
                </a:lnTo>
                <a:lnTo>
                  <a:pt x="3809" y="4082034"/>
                </a:lnTo>
                <a:lnTo>
                  <a:pt x="7619" y="4082034"/>
                </a:lnTo>
                <a:close/>
              </a:path>
              <a:path w="5192395" h="4082415">
                <a:moveTo>
                  <a:pt x="5188458" y="7619"/>
                </a:moveTo>
                <a:lnTo>
                  <a:pt x="5184648" y="3809"/>
                </a:lnTo>
                <a:lnTo>
                  <a:pt x="5184648" y="7619"/>
                </a:lnTo>
                <a:lnTo>
                  <a:pt x="5188458" y="7619"/>
                </a:lnTo>
                <a:close/>
              </a:path>
              <a:path w="5192395" h="4082415">
                <a:moveTo>
                  <a:pt x="5188458" y="4075176"/>
                </a:moveTo>
                <a:lnTo>
                  <a:pt x="5188458" y="7619"/>
                </a:lnTo>
                <a:lnTo>
                  <a:pt x="5184648" y="7619"/>
                </a:lnTo>
                <a:lnTo>
                  <a:pt x="5184648" y="4075176"/>
                </a:lnTo>
                <a:lnTo>
                  <a:pt x="5188458" y="4075176"/>
                </a:lnTo>
                <a:close/>
              </a:path>
              <a:path w="5192395" h="4082415">
                <a:moveTo>
                  <a:pt x="5188458" y="4082034"/>
                </a:moveTo>
                <a:lnTo>
                  <a:pt x="5188458" y="4075176"/>
                </a:lnTo>
                <a:lnTo>
                  <a:pt x="5184648" y="4078224"/>
                </a:lnTo>
                <a:lnTo>
                  <a:pt x="5184648" y="4082034"/>
                </a:lnTo>
                <a:lnTo>
                  <a:pt x="5188458" y="408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1677" y="3448811"/>
            <a:ext cx="188087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b="1" spc="5" dirty="0">
                <a:latin typeface="맑은 고딕"/>
                <a:cs typeface="맑은 고딕"/>
              </a:rPr>
              <a:t>Method </a:t>
            </a:r>
            <a:r>
              <a:rPr lang="ko-KR" altLang="en-US" sz="1050" b="1" spc="5" dirty="0">
                <a:latin typeface="맑은 고딕"/>
                <a:cs typeface="맑은 고딕"/>
              </a:rPr>
              <a:t>방법론</a:t>
            </a:r>
            <a:endParaRPr sz="1050" dirty="0">
              <a:latin typeface="맑은 고딕"/>
              <a:cs typeface="맑은 고딕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68937" y="1209295"/>
            <a:ext cx="5184775" cy="214922"/>
          </a:xfrm>
          <a:custGeom>
            <a:avLst/>
            <a:gdLst/>
            <a:ahLst/>
            <a:cxnLst/>
            <a:rect l="l" t="t" r="r" b="b"/>
            <a:pathLst>
              <a:path w="5184775" h="4226560">
                <a:moveTo>
                  <a:pt x="0" y="0"/>
                </a:moveTo>
                <a:lnTo>
                  <a:pt x="0" y="4226052"/>
                </a:lnTo>
                <a:lnTo>
                  <a:pt x="5184648" y="4226052"/>
                </a:lnTo>
                <a:lnTo>
                  <a:pt x="5184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5127" y="1205483"/>
            <a:ext cx="5192395" cy="2956942"/>
          </a:xfrm>
          <a:custGeom>
            <a:avLst/>
            <a:gdLst/>
            <a:ahLst/>
            <a:cxnLst/>
            <a:rect l="l" t="t" r="r" b="b"/>
            <a:pathLst>
              <a:path w="5192395" h="4234180">
                <a:moveTo>
                  <a:pt x="5192268" y="4232148"/>
                </a:moveTo>
                <a:lnTo>
                  <a:pt x="5192268" y="1523"/>
                </a:lnTo>
                <a:lnTo>
                  <a:pt x="5190744" y="0"/>
                </a:lnTo>
                <a:lnTo>
                  <a:pt x="1523" y="0"/>
                </a:lnTo>
                <a:lnTo>
                  <a:pt x="0" y="1524"/>
                </a:lnTo>
                <a:lnTo>
                  <a:pt x="0" y="4232148"/>
                </a:lnTo>
                <a:lnTo>
                  <a:pt x="1524" y="4233672"/>
                </a:lnTo>
                <a:lnTo>
                  <a:pt x="3809" y="4233672"/>
                </a:ln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lnTo>
                  <a:pt x="5184648" y="7619"/>
                </a:lnTo>
                <a:lnTo>
                  <a:pt x="5184648" y="3809"/>
                </a:lnTo>
                <a:lnTo>
                  <a:pt x="5188458" y="7619"/>
                </a:lnTo>
                <a:lnTo>
                  <a:pt x="5188458" y="4233672"/>
                </a:lnTo>
                <a:lnTo>
                  <a:pt x="5190744" y="4233672"/>
                </a:lnTo>
                <a:lnTo>
                  <a:pt x="5192268" y="4232148"/>
                </a:lnTo>
                <a:close/>
              </a:path>
              <a:path w="5192395" h="4234180">
                <a:moveTo>
                  <a:pt x="7620" y="7620"/>
                </a:move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close/>
              </a:path>
              <a:path w="5192395" h="4234180">
                <a:moveTo>
                  <a:pt x="7620" y="4226052"/>
                </a:moveTo>
                <a:lnTo>
                  <a:pt x="7620" y="7620"/>
                </a:lnTo>
                <a:lnTo>
                  <a:pt x="3810" y="7620"/>
                </a:lnTo>
                <a:lnTo>
                  <a:pt x="3810" y="4226052"/>
                </a:lnTo>
                <a:lnTo>
                  <a:pt x="7620" y="4226052"/>
                </a:lnTo>
                <a:close/>
              </a:path>
              <a:path w="5192395" h="4234180">
                <a:moveTo>
                  <a:pt x="5188458" y="4226052"/>
                </a:moveTo>
                <a:lnTo>
                  <a:pt x="3810" y="4226052"/>
                </a:lnTo>
                <a:lnTo>
                  <a:pt x="7620" y="4229862"/>
                </a:lnTo>
                <a:lnTo>
                  <a:pt x="7620" y="4233672"/>
                </a:lnTo>
                <a:lnTo>
                  <a:pt x="5184648" y="4233672"/>
                </a:lnTo>
                <a:lnTo>
                  <a:pt x="5184648" y="4229862"/>
                </a:lnTo>
                <a:lnTo>
                  <a:pt x="5188458" y="4226052"/>
                </a:lnTo>
                <a:close/>
              </a:path>
              <a:path w="5192395" h="4234180">
                <a:moveTo>
                  <a:pt x="7620" y="4233672"/>
                </a:moveTo>
                <a:lnTo>
                  <a:pt x="7620" y="4229862"/>
                </a:lnTo>
                <a:lnTo>
                  <a:pt x="3810" y="4226052"/>
                </a:lnTo>
                <a:lnTo>
                  <a:pt x="3809" y="4233672"/>
                </a:lnTo>
                <a:lnTo>
                  <a:pt x="7620" y="4233672"/>
                </a:lnTo>
                <a:close/>
              </a:path>
              <a:path w="5192395" h="4234180">
                <a:moveTo>
                  <a:pt x="5188458" y="7619"/>
                </a:moveTo>
                <a:lnTo>
                  <a:pt x="5184648" y="3809"/>
                </a:lnTo>
                <a:lnTo>
                  <a:pt x="5184648" y="7619"/>
                </a:lnTo>
                <a:lnTo>
                  <a:pt x="5188458" y="7619"/>
                </a:lnTo>
                <a:close/>
              </a:path>
              <a:path w="5192395" h="4234180">
                <a:moveTo>
                  <a:pt x="5188458" y="4226052"/>
                </a:moveTo>
                <a:lnTo>
                  <a:pt x="5188458" y="7619"/>
                </a:lnTo>
                <a:lnTo>
                  <a:pt x="5184648" y="7619"/>
                </a:lnTo>
                <a:lnTo>
                  <a:pt x="5184648" y="4226052"/>
                </a:lnTo>
                <a:lnTo>
                  <a:pt x="5188458" y="4226052"/>
                </a:lnTo>
                <a:close/>
              </a:path>
              <a:path w="5192395" h="4234180">
                <a:moveTo>
                  <a:pt x="5188458" y="4233672"/>
                </a:moveTo>
                <a:lnTo>
                  <a:pt x="5188458" y="4226052"/>
                </a:lnTo>
                <a:lnTo>
                  <a:pt x="5184648" y="4229862"/>
                </a:lnTo>
                <a:lnTo>
                  <a:pt x="5184648" y="4233672"/>
                </a:lnTo>
                <a:lnTo>
                  <a:pt x="5188458" y="4233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10332" y="1262634"/>
            <a:ext cx="130796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25" dirty="0">
                <a:latin typeface="맑은 고딕"/>
                <a:cs typeface="맑은 고딕"/>
              </a:rPr>
              <a:t>R</a:t>
            </a:r>
            <a:r>
              <a:rPr sz="1050" b="1" spc="10" dirty="0">
                <a:latin typeface="맑은 고딕"/>
                <a:cs typeface="맑은 고딕"/>
              </a:rPr>
              <a:t>e</a:t>
            </a:r>
            <a:r>
              <a:rPr sz="1050" b="1" dirty="0">
                <a:latin typeface="맑은 고딕"/>
                <a:cs typeface="맑은 고딕"/>
              </a:rPr>
              <a:t>s</a:t>
            </a:r>
            <a:r>
              <a:rPr sz="1050" b="1" spc="5" dirty="0">
                <a:latin typeface="맑은 고딕"/>
                <a:cs typeface="맑은 고딕"/>
              </a:rPr>
              <a:t>u</a:t>
            </a:r>
            <a:r>
              <a:rPr sz="1050" b="1" dirty="0">
                <a:latin typeface="맑은 고딕"/>
                <a:cs typeface="맑은 고딕"/>
              </a:rPr>
              <a:t>l</a:t>
            </a:r>
            <a:r>
              <a:rPr sz="1050" b="1" spc="5" dirty="0">
                <a:latin typeface="맑은 고딕"/>
                <a:cs typeface="맑은 고딕"/>
              </a:rPr>
              <a:t>t</a:t>
            </a:r>
            <a:r>
              <a:rPr lang="en-US" sz="1050" b="1" spc="5" dirty="0">
                <a:latin typeface="맑은 고딕"/>
                <a:cs typeface="맑은 고딕"/>
              </a:rPr>
              <a:t> </a:t>
            </a:r>
            <a:r>
              <a:rPr lang="ko-KR" altLang="en-US" sz="1050" b="1" spc="5" dirty="0">
                <a:latin typeface="맑은 고딕"/>
                <a:cs typeface="맑은 고딕"/>
              </a:rPr>
              <a:t>결과</a:t>
            </a:r>
            <a:r>
              <a:rPr lang="en-US" sz="1050" b="1" spc="5" dirty="0">
                <a:latin typeface="맑은 고딕"/>
                <a:cs typeface="맑은 고딕"/>
              </a:rPr>
              <a:t> </a:t>
            </a:r>
            <a:endParaRPr sz="1050" dirty="0">
              <a:latin typeface="맑은 고딕"/>
              <a:cs typeface="맑은 고딕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65127" y="4215764"/>
            <a:ext cx="5192395" cy="2436495"/>
          </a:xfrm>
          <a:custGeom>
            <a:avLst/>
            <a:gdLst/>
            <a:ahLst/>
            <a:cxnLst/>
            <a:rect l="l" t="t" r="r" b="b"/>
            <a:pathLst>
              <a:path w="5192395" h="1181100">
                <a:moveTo>
                  <a:pt x="5192268" y="1178813"/>
                </a:moveTo>
                <a:lnTo>
                  <a:pt x="5192268" y="1523"/>
                </a:lnTo>
                <a:lnTo>
                  <a:pt x="5190744" y="0"/>
                </a:lnTo>
                <a:lnTo>
                  <a:pt x="1523" y="0"/>
                </a:lnTo>
                <a:lnTo>
                  <a:pt x="0" y="1524"/>
                </a:lnTo>
                <a:lnTo>
                  <a:pt x="0" y="1178814"/>
                </a:lnTo>
                <a:lnTo>
                  <a:pt x="1524" y="1181100"/>
                </a:lnTo>
                <a:lnTo>
                  <a:pt x="3809" y="1181100"/>
                </a:ln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lnTo>
                  <a:pt x="5184648" y="7619"/>
                </a:lnTo>
                <a:lnTo>
                  <a:pt x="5184648" y="3809"/>
                </a:lnTo>
                <a:lnTo>
                  <a:pt x="5188458" y="7619"/>
                </a:lnTo>
                <a:lnTo>
                  <a:pt x="5188458" y="1181099"/>
                </a:lnTo>
                <a:lnTo>
                  <a:pt x="5190744" y="1181099"/>
                </a:lnTo>
                <a:lnTo>
                  <a:pt x="5192268" y="1178813"/>
                </a:lnTo>
                <a:close/>
              </a:path>
              <a:path w="5192395" h="1181100">
                <a:moveTo>
                  <a:pt x="7620" y="7620"/>
                </a:move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close/>
              </a:path>
              <a:path w="5192395" h="1181100">
                <a:moveTo>
                  <a:pt x="7620" y="1173480"/>
                </a:moveTo>
                <a:lnTo>
                  <a:pt x="7620" y="7620"/>
                </a:lnTo>
                <a:lnTo>
                  <a:pt x="3810" y="7620"/>
                </a:lnTo>
                <a:lnTo>
                  <a:pt x="3810" y="1173480"/>
                </a:lnTo>
                <a:lnTo>
                  <a:pt x="7620" y="1173480"/>
                </a:lnTo>
                <a:close/>
              </a:path>
              <a:path w="5192395" h="1181100">
                <a:moveTo>
                  <a:pt x="5188458" y="1173479"/>
                </a:moveTo>
                <a:lnTo>
                  <a:pt x="3810" y="1173480"/>
                </a:lnTo>
                <a:lnTo>
                  <a:pt x="7620" y="1177290"/>
                </a:lnTo>
                <a:lnTo>
                  <a:pt x="7620" y="1181100"/>
                </a:lnTo>
                <a:lnTo>
                  <a:pt x="5184648" y="1181099"/>
                </a:lnTo>
                <a:lnTo>
                  <a:pt x="5184648" y="1177289"/>
                </a:lnTo>
                <a:lnTo>
                  <a:pt x="5188458" y="1173479"/>
                </a:lnTo>
                <a:close/>
              </a:path>
              <a:path w="5192395" h="1181100">
                <a:moveTo>
                  <a:pt x="7620" y="1181100"/>
                </a:moveTo>
                <a:lnTo>
                  <a:pt x="7620" y="1177290"/>
                </a:lnTo>
                <a:lnTo>
                  <a:pt x="3810" y="1173480"/>
                </a:lnTo>
                <a:lnTo>
                  <a:pt x="3809" y="1181100"/>
                </a:lnTo>
                <a:lnTo>
                  <a:pt x="7620" y="1181100"/>
                </a:lnTo>
                <a:close/>
              </a:path>
              <a:path w="5192395" h="1181100">
                <a:moveTo>
                  <a:pt x="5188458" y="7619"/>
                </a:moveTo>
                <a:lnTo>
                  <a:pt x="5184648" y="3809"/>
                </a:lnTo>
                <a:lnTo>
                  <a:pt x="5184648" y="7619"/>
                </a:lnTo>
                <a:lnTo>
                  <a:pt x="5188458" y="7619"/>
                </a:lnTo>
                <a:close/>
              </a:path>
              <a:path w="5192395" h="1181100">
                <a:moveTo>
                  <a:pt x="5188458" y="1173479"/>
                </a:moveTo>
                <a:lnTo>
                  <a:pt x="5188458" y="7619"/>
                </a:lnTo>
                <a:lnTo>
                  <a:pt x="5184648" y="7619"/>
                </a:lnTo>
                <a:lnTo>
                  <a:pt x="5184648" y="1173479"/>
                </a:lnTo>
                <a:lnTo>
                  <a:pt x="5188458" y="1173479"/>
                </a:lnTo>
                <a:close/>
              </a:path>
              <a:path w="5192395" h="1181100">
                <a:moveTo>
                  <a:pt x="5188458" y="1181099"/>
                </a:moveTo>
                <a:lnTo>
                  <a:pt x="5188458" y="1173479"/>
                </a:lnTo>
                <a:lnTo>
                  <a:pt x="5184648" y="1177289"/>
                </a:lnTo>
                <a:lnTo>
                  <a:pt x="5184648" y="1181099"/>
                </a:lnTo>
                <a:lnTo>
                  <a:pt x="5188458" y="1181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10333" y="4272455"/>
            <a:ext cx="510032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맑은 고딕"/>
                <a:cs typeface="맑은 고딕"/>
              </a:rPr>
              <a:t>Discussion</a:t>
            </a:r>
            <a:r>
              <a:rPr lang="en-US" sz="1050" b="1" dirty="0">
                <a:latin typeface="맑은 고딕"/>
                <a:cs typeface="맑은 고딕"/>
              </a:rPr>
              <a:t> </a:t>
            </a:r>
            <a:r>
              <a:rPr lang="ko-KR" altLang="en-US" sz="1050" b="1" dirty="0">
                <a:latin typeface="맑은 고딕"/>
                <a:cs typeface="맑은 고딕"/>
              </a:rPr>
              <a:t>토의</a:t>
            </a:r>
            <a:endParaRPr sz="1050" dirty="0">
              <a:latin typeface="맑은 고딕"/>
              <a:cs typeface="맑은 고딕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65127" y="6701028"/>
            <a:ext cx="5192395" cy="761365"/>
          </a:xfrm>
          <a:custGeom>
            <a:avLst/>
            <a:gdLst/>
            <a:ahLst/>
            <a:cxnLst/>
            <a:rect l="l" t="t" r="r" b="b"/>
            <a:pathLst>
              <a:path w="5192395" h="761365">
                <a:moveTo>
                  <a:pt x="5192268" y="758952"/>
                </a:moveTo>
                <a:lnTo>
                  <a:pt x="5192268" y="2286"/>
                </a:lnTo>
                <a:lnTo>
                  <a:pt x="5190744" y="0"/>
                </a:lnTo>
                <a:lnTo>
                  <a:pt x="1523" y="0"/>
                </a:lnTo>
                <a:lnTo>
                  <a:pt x="0" y="2286"/>
                </a:lnTo>
                <a:lnTo>
                  <a:pt x="0" y="758952"/>
                </a:lnTo>
                <a:lnTo>
                  <a:pt x="1524" y="761238"/>
                </a:lnTo>
                <a:lnTo>
                  <a:pt x="3809" y="761238"/>
                </a:ln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lnTo>
                  <a:pt x="5184648" y="7620"/>
                </a:lnTo>
                <a:lnTo>
                  <a:pt x="5184648" y="3810"/>
                </a:lnTo>
                <a:lnTo>
                  <a:pt x="5188458" y="7620"/>
                </a:lnTo>
                <a:lnTo>
                  <a:pt x="5188458" y="761238"/>
                </a:lnTo>
                <a:lnTo>
                  <a:pt x="5190744" y="761238"/>
                </a:lnTo>
                <a:lnTo>
                  <a:pt x="5192268" y="758952"/>
                </a:lnTo>
                <a:close/>
              </a:path>
              <a:path w="5192395" h="761365">
                <a:moveTo>
                  <a:pt x="7620" y="7620"/>
                </a:move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close/>
              </a:path>
              <a:path w="5192395" h="761365">
                <a:moveTo>
                  <a:pt x="7620" y="753618"/>
                </a:moveTo>
                <a:lnTo>
                  <a:pt x="7620" y="7620"/>
                </a:lnTo>
                <a:lnTo>
                  <a:pt x="3810" y="7620"/>
                </a:lnTo>
                <a:lnTo>
                  <a:pt x="3810" y="753618"/>
                </a:lnTo>
                <a:lnTo>
                  <a:pt x="7620" y="753618"/>
                </a:lnTo>
                <a:close/>
              </a:path>
              <a:path w="5192395" h="761365">
                <a:moveTo>
                  <a:pt x="5188458" y="753618"/>
                </a:moveTo>
                <a:lnTo>
                  <a:pt x="3810" y="753618"/>
                </a:lnTo>
                <a:lnTo>
                  <a:pt x="7620" y="757428"/>
                </a:lnTo>
                <a:lnTo>
                  <a:pt x="7620" y="761238"/>
                </a:lnTo>
                <a:lnTo>
                  <a:pt x="5184648" y="761238"/>
                </a:lnTo>
                <a:lnTo>
                  <a:pt x="5184648" y="757428"/>
                </a:lnTo>
                <a:lnTo>
                  <a:pt x="5188458" y="753618"/>
                </a:lnTo>
                <a:close/>
              </a:path>
              <a:path w="5192395" h="761365">
                <a:moveTo>
                  <a:pt x="7620" y="761238"/>
                </a:moveTo>
                <a:lnTo>
                  <a:pt x="7620" y="757428"/>
                </a:lnTo>
                <a:lnTo>
                  <a:pt x="3810" y="753618"/>
                </a:lnTo>
                <a:lnTo>
                  <a:pt x="3809" y="761238"/>
                </a:lnTo>
                <a:lnTo>
                  <a:pt x="7620" y="761238"/>
                </a:lnTo>
                <a:close/>
              </a:path>
              <a:path w="5192395" h="761365">
                <a:moveTo>
                  <a:pt x="5188458" y="7620"/>
                </a:moveTo>
                <a:lnTo>
                  <a:pt x="5184648" y="3810"/>
                </a:lnTo>
                <a:lnTo>
                  <a:pt x="5184648" y="7620"/>
                </a:lnTo>
                <a:lnTo>
                  <a:pt x="5188458" y="7620"/>
                </a:lnTo>
                <a:close/>
              </a:path>
              <a:path w="5192395" h="761365">
                <a:moveTo>
                  <a:pt x="5188458" y="753618"/>
                </a:moveTo>
                <a:lnTo>
                  <a:pt x="5188458" y="7620"/>
                </a:lnTo>
                <a:lnTo>
                  <a:pt x="5184648" y="7620"/>
                </a:lnTo>
                <a:lnTo>
                  <a:pt x="5184648" y="753618"/>
                </a:lnTo>
                <a:lnTo>
                  <a:pt x="5188458" y="753618"/>
                </a:lnTo>
                <a:close/>
              </a:path>
              <a:path w="5192395" h="761365">
                <a:moveTo>
                  <a:pt x="5188458" y="761238"/>
                </a:moveTo>
                <a:lnTo>
                  <a:pt x="5188458" y="753618"/>
                </a:lnTo>
                <a:lnTo>
                  <a:pt x="5184648" y="757428"/>
                </a:lnTo>
                <a:lnTo>
                  <a:pt x="5184648" y="761238"/>
                </a:lnTo>
                <a:lnTo>
                  <a:pt x="5188458" y="761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10333" y="6755892"/>
            <a:ext cx="50927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15"/>
              </a:lnSpc>
            </a:pPr>
            <a:r>
              <a:rPr sz="600" b="1" spc="-10" dirty="0">
                <a:latin typeface="맑은 고딕"/>
                <a:cs typeface="맑은 고딕"/>
              </a:rPr>
              <a:t>References</a:t>
            </a:r>
            <a:r>
              <a:rPr lang="en-US" sz="600" b="1" spc="-10" dirty="0">
                <a:latin typeface="맑은 고딕"/>
                <a:cs typeface="맑은 고딕"/>
              </a:rPr>
              <a:t> </a:t>
            </a:r>
            <a:r>
              <a:rPr lang="ko-KR" altLang="en-US" sz="600" b="1" spc="-10" dirty="0" smtClean="0">
                <a:latin typeface="맑은 고딕"/>
                <a:cs typeface="맑은 고딕"/>
              </a:rPr>
              <a:t>참고</a:t>
            </a:r>
            <a:endParaRPr lang="ko-KR" altLang="en-US" sz="600" b="1" spc="-10" dirty="0">
              <a:latin typeface="맑은 고딕"/>
              <a:cs typeface="맑은 고딕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1C5114DB-6D91-428B-9D49-4E7D15D6B649}"/>
              </a:ext>
            </a:extLst>
          </p:cNvPr>
          <p:cNvSpPr txBox="1"/>
          <p:nvPr/>
        </p:nvSpPr>
        <p:spPr>
          <a:xfrm>
            <a:off x="157789" y="3705225"/>
            <a:ext cx="5062855" cy="3241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r>
              <a:rPr lang="en-US" altLang="ko-KR" sz="950" b="1" dirty="0" smtClean="0">
                <a:latin typeface="맑은 고딕"/>
                <a:cs typeface="맑은 고딕"/>
              </a:rPr>
              <a:t>KDD </a:t>
            </a:r>
            <a:r>
              <a:rPr lang="ko-KR" altLang="en-US" sz="950" b="1" dirty="0" smtClean="0">
                <a:latin typeface="맑은 고딕"/>
                <a:cs typeface="맑은 고딕"/>
              </a:rPr>
              <a:t>방법론</a:t>
            </a:r>
            <a:endParaRPr lang="en-US" altLang="ko-KR" sz="950" b="1" dirty="0" smtClean="0">
              <a:latin typeface="맑은 고딕"/>
              <a:cs typeface="맑은 고딕"/>
            </a:endParaRPr>
          </a:p>
          <a:p>
            <a:pPr marL="184150" indent="-171450">
              <a:lnSpc>
                <a:spcPct val="100000"/>
              </a:lnSpc>
              <a:buFontTx/>
              <a:buChar char="-"/>
              <a:tabLst>
                <a:tab pos="98425" algn="l"/>
              </a:tabLst>
            </a:pPr>
            <a:r>
              <a:rPr lang="ko-KR" altLang="en-US" sz="950" b="1" spc="-5" dirty="0" smtClean="0">
                <a:latin typeface="맑은 고딕"/>
                <a:cs typeface="맑은 고딕"/>
              </a:rPr>
              <a:t>데이터 선택 </a:t>
            </a:r>
            <a:r>
              <a:rPr lang="en-US" altLang="ko-KR" sz="950" spc="-5" dirty="0" smtClean="0">
                <a:latin typeface="맑은 고딕"/>
                <a:cs typeface="맑은 고딕"/>
              </a:rPr>
              <a:t>: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다양한 구직 사이트가 있지만 </a:t>
            </a:r>
            <a:r>
              <a:rPr lang="en-US" altLang="ko-KR" sz="950" spc="-5" dirty="0" smtClean="0">
                <a:latin typeface="맑은 고딕"/>
                <a:cs typeface="맑은 고딕"/>
              </a:rPr>
              <a:t>‘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원티드</a:t>
            </a:r>
            <a:r>
              <a:rPr lang="en-US" altLang="ko-KR" sz="950" spc="-5" dirty="0" smtClean="0">
                <a:latin typeface="맑은 고딕"/>
                <a:cs typeface="맑은 고딕"/>
              </a:rPr>
              <a:t>’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사이트는 채용정보를 이미지로 올리지 않고 </a:t>
            </a:r>
            <a:r>
              <a:rPr lang="en-US" altLang="ko-KR" sz="950" spc="-5" dirty="0" smtClean="0">
                <a:latin typeface="맑은 고딕"/>
                <a:cs typeface="맑은 고딕"/>
              </a:rPr>
              <a:t>HTML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문서로 올려서 웹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스크래핑으로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데이터를 사용하기 적합하다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</a:t>
            </a:r>
          </a:p>
          <a:p>
            <a:pPr marL="184150" indent="-171450">
              <a:lnSpc>
                <a:spcPct val="100000"/>
              </a:lnSpc>
              <a:buFontTx/>
              <a:buChar char="-"/>
              <a:tabLst>
                <a:tab pos="98425" algn="l"/>
              </a:tabLst>
            </a:pPr>
            <a:r>
              <a:rPr lang="ko-KR" altLang="en-US" sz="950" b="1" spc="-5" dirty="0" smtClean="0">
                <a:latin typeface="맑은 고딕"/>
                <a:cs typeface="맑은 고딕"/>
              </a:rPr>
              <a:t>데이터 전처리 </a:t>
            </a:r>
            <a:r>
              <a:rPr lang="en-US" altLang="ko-KR" sz="950" spc="-5" dirty="0" smtClean="0">
                <a:latin typeface="맑은 고딕"/>
                <a:cs typeface="맑은 고딕"/>
              </a:rPr>
              <a:t>: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분석방법이 </a:t>
            </a:r>
            <a:r>
              <a:rPr lang="en-US" altLang="ko-KR" sz="950" spc="-5" dirty="0" smtClean="0">
                <a:latin typeface="맑은 고딕"/>
                <a:cs typeface="맑은 고딕"/>
              </a:rPr>
              <a:t>NLP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이기 때문에 토픽을 분석하기 위해서는 명사들만 추려내서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불용어를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제거해준다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</a:t>
            </a:r>
          </a:p>
          <a:p>
            <a:pPr marL="184150" indent="-171450">
              <a:lnSpc>
                <a:spcPct val="100000"/>
              </a:lnSpc>
              <a:buFontTx/>
              <a:buChar char="-"/>
              <a:tabLst>
                <a:tab pos="98425" algn="l"/>
              </a:tabLst>
            </a:pPr>
            <a:r>
              <a:rPr lang="ko-KR" altLang="en-US" sz="950" b="1" spc="-5" dirty="0" smtClean="0">
                <a:latin typeface="맑은 고딕"/>
                <a:cs typeface="맑은 고딕"/>
              </a:rPr>
              <a:t>데이터 </a:t>
            </a:r>
            <a:r>
              <a:rPr lang="ko-KR" altLang="en-US" sz="950" b="1" spc="-5" dirty="0" err="1" smtClean="0">
                <a:latin typeface="맑은 고딕"/>
                <a:cs typeface="맑은 고딕"/>
              </a:rPr>
              <a:t>마이닝</a:t>
            </a:r>
            <a:r>
              <a:rPr lang="en-US" altLang="ko-KR" sz="950" b="1" spc="-5" dirty="0" smtClean="0">
                <a:latin typeface="맑은 고딕"/>
                <a:cs typeface="맑은 고딕"/>
              </a:rPr>
              <a:t>(</a:t>
            </a:r>
            <a:r>
              <a:rPr lang="ko-KR" altLang="en-US" sz="950" b="1" spc="-5" dirty="0" err="1" smtClean="0">
                <a:latin typeface="맑은 고딕"/>
                <a:cs typeface="맑은 고딕"/>
              </a:rPr>
              <a:t>토픽모델링</a:t>
            </a:r>
            <a:r>
              <a:rPr lang="en-US" altLang="ko-KR" sz="950" b="1" spc="-5" dirty="0" smtClean="0">
                <a:latin typeface="맑은 고딕"/>
                <a:cs typeface="맑은 고딕"/>
              </a:rPr>
              <a:t>)</a:t>
            </a:r>
            <a:r>
              <a:rPr lang="en-US" altLang="ko-KR" sz="950" spc="-5" dirty="0" smtClean="0">
                <a:latin typeface="맑은 고딕"/>
                <a:cs typeface="맑은 고딕"/>
              </a:rPr>
              <a:t> :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채용공고에는 데이터가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파트별로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나와있는데 대표적으로 </a:t>
            </a:r>
            <a:r>
              <a:rPr lang="en-US" altLang="ko-KR" sz="950" spc="-5" dirty="0" smtClean="0">
                <a:latin typeface="맑은 고딕"/>
                <a:cs typeface="맑은 고딕"/>
              </a:rPr>
              <a:t>‘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자격요건</a:t>
            </a:r>
            <a:r>
              <a:rPr lang="en-US" altLang="ko-KR" sz="950" spc="-5" dirty="0" smtClean="0">
                <a:latin typeface="맑은 고딕"/>
                <a:cs typeface="맑은 고딕"/>
              </a:rPr>
              <a:t>‘, ‘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우대사항</a:t>
            </a:r>
            <a:r>
              <a:rPr lang="en-US" altLang="ko-KR" sz="950" spc="-5" dirty="0" smtClean="0">
                <a:latin typeface="맑은 고딕"/>
                <a:cs typeface="맑은 고딕"/>
              </a:rPr>
              <a:t>‘, ‘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회사정보</a:t>
            </a:r>
            <a:r>
              <a:rPr lang="en-US" altLang="ko-KR" sz="950" spc="-5" dirty="0" smtClean="0">
                <a:latin typeface="맑은 고딕"/>
                <a:cs typeface="맑은 고딕"/>
              </a:rPr>
              <a:t>‘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등이 있다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각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파트별로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데이터를 수집하여 자격요건 데이터만 모아서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토픽모델링</a:t>
            </a:r>
            <a:r>
              <a:rPr lang="en-US" altLang="ko-KR" sz="950" spc="-5" dirty="0" smtClean="0">
                <a:latin typeface="맑은 고딕"/>
                <a:cs typeface="맑은 고딕"/>
              </a:rPr>
              <a:t>(LDA)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를 실행하면 자격요건에 들어있는 토픽들이 나타난다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</a:t>
            </a:r>
          </a:p>
          <a:p>
            <a:pPr marL="184150" indent="-171450">
              <a:lnSpc>
                <a:spcPct val="100000"/>
              </a:lnSpc>
              <a:buFontTx/>
              <a:buChar char="-"/>
              <a:tabLst>
                <a:tab pos="98425" algn="l"/>
              </a:tabLst>
            </a:pPr>
            <a:r>
              <a:rPr lang="ko-KR" altLang="en-US" sz="950" b="1" spc="-5" dirty="0" err="1" smtClean="0">
                <a:latin typeface="맑은 고딕"/>
                <a:cs typeface="맑은 고딕"/>
              </a:rPr>
              <a:t>데이터마이닝</a:t>
            </a:r>
            <a:r>
              <a:rPr lang="ko-KR" altLang="en-US" sz="950" b="1" spc="-5" dirty="0" smtClean="0">
                <a:latin typeface="맑은 고딕"/>
                <a:cs typeface="맑은 고딕"/>
              </a:rPr>
              <a:t> 결과 평가 </a:t>
            </a:r>
            <a:r>
              <a:rPr lang="en-US" altLang="ko-KR" sz="950" spc="-5" dirty="0" smtClean="0">
                <a:latin typeface="맑은 고딕"/>
                <a:cs typeface="맑은 고딕"/>
              </a:rPr>
              <a:t>: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데이터를 조건</a:t>
            </a:r>
            <a:r>
              <a:rPr lang="en-US" altLang="ko-KR" sz="950" spc="-5" dirty="0" smtClean="0">
                <a:latin typeface="맑은 고딕"/>
                <a:cs typeface="맑은 고딕"/>
              </a:rPr>
              <a:t>(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신입</a:t>
            </a:r>
            <a:r>
              <a:rPr lang="en-US" altLang="ko-KR" sz="950" spc="-5" dirty="0" smtClean="0">
                <a:latin typeface="맑은 고딕"/>
                <a:cs typeface="맑은 고딕"/>
              </a:rPr>
              <a:t>/</a:t>
            </a:r>
            <a:r>
              <a:rPr lang="ko-KR" altLang="en-US" sz="950" spc="-5" dirty="0" smtClean="0">
                <a:latin typeface="맑은 고딕"/>
                <a:cs typeface="맑은 고딕"/>
              </a:rPr>
              <a:t>경력</a:t>
            </a:r>
            <a:r>
              <a:rPr lang="en-US" altLang="ko-KR" sz="950" spc="-5" dirty="0" smtClean="0">
                <a:latin typeface="맑은 고딕"/>
                <a:cs typeface="맑은 고딕"/>
              </a:rPr>
              <a:t>/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인턴 등</a:t>
            </a:r>
            <a:r>
              <a:rPr lang="en-US" altLang="ko-KR" sz="950" spc="-5" dirty="0" smtClean="0">
                <a:latin typeface="맑은 고딕"/>
                <a:cs typeface="맑은 고딕"/>
              </a:rPr>
              <a:t>)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에 따라 구분한 뒤 각 조건에 해당하는 토픽을 확인하여 어떤 차이가 있는지 확인한다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토픽이 잘 분류되었는지 확인하는 방법 중 하나는 혼잡도</a:t>
            </a:r>
            <a:r>
              <a:rPr lang="en-US" altLang="ko-KR" sz="950" spc="-5" dirty="0" smtClean="0">
                <a:latin typeface="맑은 고딕"/>
                <a:cs typeface="맑은 고딕"/>
              </a:rPr>
              <a:t>(perplexity)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를 보는 방법도 있다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</a:t>
            </a:r>
          </a:p>
          <a:p>
            <a:pPr marL="184150" indent="-171450">
              <a:lnSpc>
                <a:spcPct val="100000"/>
              </a:lnSpc>
              <a:buFontTx/>
              <a:buChar char="-"/>
              <a:tabLst>
                <a:tab pos="98425" algn="l"/>
              </a:tabLst>
            </a:pPr>
            <a:endParaRPr lang="en-US" altLang="ko-KR" sz="950" spc="-5" dirty="0">
              <a:latin typeface="맑은 고딕"/>
              <a:cs typeface="맑은 고딕"/>
            </a:endParaRPr>
          </a:p>
          <a:p>
            <a:pPr marL="97790" indent="-85090">
              <a:buFont typeface="Arial"/>
              <a:buChar char="•"/>
              <a:tabLst>
                <a:tab pos="98425" algn="l"/>
              </a:tabLst>
            </a:pPr>
            <a:r>
              <a:rPr lang="ko-KR" altLang="en-US" sz="950" dirty="0" err="1" smtClean="0">
                <a:latin typeface="맑은 고딕"/>
                <a:cs typeface="맑은 고딕"/>
              </a:rPr>
              <a:t>토픽모델링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184150" indent="-171450">
              <a:lnSpc>
                <a:spcPct val="100000"/>
              </a:lnSpc>
              <a:buFontTx/>
              <a:buChar char="-"/>
              <a:tabLst>
                <a:tab pos="98425" algn="l"/>
              </a:tabLst>
            </a:pPr>
            <a:r>
              <a:rPr lang="ko-KR" altLang="en-US" sz="950" spc="-5" dirty="0" err="1">
                <a:latin typeface="맑은 고딕"/>
                <a:cs typeface="맑은 고딕"/>
              </a:rPr>
              <a:t>텍스트마이닝</a:t>
            </a:r>
            <a:r>
              <a:rPr lang="ko-KR" altLang="en-US" sz="950" spc="-5" dirty="0">
                <a:latin typeface="맑은 고딕"/>
                <a:cs typeface="맑은 고딕"/>
              </a:rPr>
              <a:t> 기법 중 하나로 문서에서 자주 등장하는 단어들을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벡터화하여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</a:t>
            </a:r>
            <a:r>
              <a:rPr lang="ko-KR" altLang="en-US" sz="950" spc="-5" dirty="0">
                <a:latin typeface="맑은 고딕"/>
                <a:cs typeface="맑은 고딕"/>
              </a:rPr>
              <a:t>해당 단어들이 어떤 토픽에 해당되는지 분석하는 기법이다</a:t>
            </a:r>
            <a:r>
              <a:rPr lang="en-US" altLang="ko-KR" sz="950" spc="-5" dirty="0">
                <a:latin typeface="맑은 고딕"/>
                <a:cs typeface="맑은 고딕"/>
              </a:rPr>
              <a:t>. </a:t>
            </a:r>
            <a:r>
              <a:rPr lang="ko-KR" altLang="en-US" sz="950" spc="-5" dirty="0">
                <a:latin typeface="맑은 고딕"/>
                <a:cs typeface="맑은 고딕"/>
              </a:rPr>
              <a:t>이번 분석에서는 생각하지 못한 단어들이 같은 토픽에 해당될 수 있으므로 유용하게 사용될 기법이라고 여겨진다</a:t>
            </a:r>
            <a:r>
              <a:rPr lang="en-US" altLang="ko-KR" sz="950" spc="-5" dirty="0">
                <a:latin typeface="맑은 고딕"/>
                <a:cs typeface="맑은 고딕"/>
              </a:rPr>
              <a:t>.</a:t>
            </a:r>
          </a:p>
          <a:p>
            <a:pPr marL="12700">
              <a:tabLst>
                <a:tab pos="98425" algn="l"/>
              </a:tabLst>
            </a:pPr>
            <a:endParaRPr lang="en-US" altLang="ko-KR" sz="950" dirty="0" smtClean="0">
              <a:latin typeface="맑은 고딕"/>
              <a:cs typeface="맑은 고딕"/>
            </a:endParaRPr>
          </a:p>
          <a:p>
            <a:pPr marL="97790" indent="-85090">
              <a:buFont typeface="Arial"/>
              <a:buChar char="•"/>
              <a:tabLst>
                <a:tab pos="9842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웹 </a:t>
            </a:r>
            <a:r>
              <a:rPr lang="ko-KR" altLang="en-US" sz="950" dirty="0" err="1" smtClean="0">
                <a:latin typeface="맑은 고딕"/>
                <a:cs typeface="맑은 고딕"/>
              </a:rPr>
              <a:t>스크래핑</a:t>
            </a:r>
            <a:endParaRPr lang="en-US" sz="950" dirty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ko-KR" altLang="en-US" sz="950" spc="-5" dirty="0" smtClean="0">
                <a:latin typeface="맑은 고딕"/>
                <a:cs typeface="맑은 고딕"/>
              </a:rPr>
              <a:t>채용공고 데이터는 </a:t>
            </a:r>
            <a:r>
              <a:rPr lang="en-US" altLang="ko-KR" sz="950" spc="-5" dirty="0" smtClean="0">
                <a:latin typeface="맑은 고딕"/>
                <a:cs typeface="맑은 고딕"/>
              </a:rPr>
              <a:t>csv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파일이나 공공데이터로 수집이 어렵다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따라서 구직사이트에서 직접 웹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크롤링을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통한 데이터 수집이 필요하다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타 사이트들은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크롤링이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어렵게 채용공고를 이미지 데이터로 첨부한 곳이 많았지만 </a:t>
            </a:r>
            <a:r>
              <a:rPr lang="en-US" altLang="ko-KR" sz="950" spc="-5" dirty="0" smtClean="0">
                <a:latin typeface="맑은 고딕"/>
                <a:cs typeface="맑은 고딕"/>
              </a:rPr>
              <a:t>‘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원티드</a:t>
            </a:r>
            <a:r>
              <a:rPr lang="en-US" altLang="ko-KR" sz="950" spc="-5" dirty="0" smtClean="0">
                <a:latin typeface="맑은 고딕"/>
                <a:cs typeface="맑은 고딕"/>
              </a:rPr>
              <a:t>‘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사이트는 텍스트 데이터로 기입되어 있어서 해당 사이트에서 웹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스크래핑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기법을 사용하여 데이터를 수집하고자 한다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5733FE7C-BDDA-4551-9116-2CB453BA6D6C}"/>
              </a:ext>
            </a:extLst>
          </p:cNvPr>
          <p:cNvSpPr txBox="1"/>
          <p:nvPr/>
        </p:nvSpPr>
        <p:spPr>
          <a:xfrm>
            <a:off x="5406819" y="1519048"/>
            <a:ext cx="5062855" cy="263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r>
              <a:rPr lang="ko-KR" altLang="en-US" sz="950" b="1" dirty="0" smtClean="0">
                <a:latin typeface="맑은 고딕"/>
                <a:cs typeface="맑은 고딕"/>
              </a:rPr>
              <a:t>신입과 경력직의 요구사항 비교</a:t>
            </a:r>
            <a:endParaRPr lang="en-US" altLang="ko-KR" sz="950" b="1" dirty="0" smtClean="0">
              <a:latin typeface="맑은 고딕"/>
              <a:cs typeface="맑은 고딕"/>
            </a:endParaRPr>
          </a:p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endParaRPr lang="en-US" sz="950" dirty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ko-KR" altLang="en-US" sz="950" spc="-5" dirty="0">
                <a:latin typeface="맑은 고딕"/>
                <a:cs typeface="맑은 고딕"/>
              </a:rPr>
              <a:t>신입 </a:t>
            </a:r>
            <a:r>
              <a:rPr lang="en-US" altLang="ko-KR" sz="950" spc="-5" dirty="0">
                <a:latin typeface="맑은 고딕"/>
                <a:cs typeface="맑은 고딕"/>
              </a:rPr>
              <a:t>: </a:t>
            </a:r>
            <a:r>
              <a:rPr lang="ko-KR" altLang="en-US" sz="950" spc="-5" dirty="0">
                <a:latin typeface="맑은 고딕"/>
                <a:cs typeface="맑은 고딕"/>
              </a:rPr>
              <a:t>경험 </a:t>
            </a:r>
            <a:r>
              <a:rPr lang="en-US" altLang="ko-KR" sz="950" spc="-5" dirty="0">
                <a:latin typeface="맑은 고딕"/>
                <a:cs typeface="맑은 고딕"/>
              </a:rPr>
              <a:t>-&gt; </a:t>
            </a:r>
            <a:r>
              <a:rPr lang="ko-KR" altLang="en-US" sz="950" spc="-5" dirty="0">
                <a:latin typeface="맑은 고딕"/>
                <a:cs typeface="맑은 고딕"/>
              </a:rPr>
              <a:t>이해 </a:t>
            </a:r>
            <a:r>
              <a:rPr lang="en-US" altLang="ko-KR" sz="950" spc="-5" dirty="0">
                <a:latin typeface="맑은 고딕"/>
                <a:cs typeface="맑은 고딕"/>
              </a:rPr>
              <a:t>-&gt;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분석</a:t>
            </a:r>
            <a:endParaRPr lang="en-US" altLang="ko-KR" sz="950" spc="-5" dirty="0" smtClean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endParaRPr lang="en-US" altLang="ko-KR" sz="950" spc="-5" dirty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endParaRPr lang="en-US" altLang="ko-KR" sz="950" spc="-5" dirty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ko-KR" altLang="en-US" sz="950" spc="-5" dirty="0">
                <a:latin typeface="맑은 고딕"/>
                <a:cs typeface="맑은 고딕"/>
              </a:rPr>
              <a:t>경력 </a:t>
            </a:r>
            <a:r>
              <a:rPr lang="en-US" altLang="ko-KR" sz="950" spc="-5" dirty="0">
                <a:latin typeface="맑은 고딕"/>
                <a:cs typeface="맑은 고딕"/>
              </a:rPr>
              <a:t>: </a:t>
            </a:r>
            <a:r>
              <a:rPr lang="ko-KR" altLang="en-US" sz="950" spc="-5" dirty="0">
                <a:latin typeface="맑은 고딕"/>
                <a:cs typeface="맑은 고딕"/>
              </a:rPr>
              <a:t>경험 </a:t>
            </a:r>
            <a:r>
              <a:rPr lang="en-US" altLang="ko-KR" sz="950" spc="-5" dirty="0">
                <a:latin typeface="맑은 고딕"/>
                <a:cs typeface="맑은 고딕"/>
              </a:rPr>
              <a:t>-&gt; </a:t>
            </a:r>
            <a:r>
              <a:rPr lang="ko-KR" altLang="en-US" sz="950" spc="-5" dirty="0">
                <a:latin typeface="맑은 고딕"/>
                <a:cs typeface="맑은 고딕"/>
              </a:rPr>
              <a:t>운영 </a:t>
            </a:r>
            <a:r>
              <a:rPr lang="en-US" altLang="ko-KR" sz="950" spc="-5" dirty="0">
                <a:latin typeface="맑은 고딕"/>
                <a:cs typeface="맑은 고딕"/>
              </a:rPr>
              <a:t>-&gt; </a:t>
            </a:r>
            <a:r>
              <a:rPr lang="ko-KR" altLang="en-US" sz="950" spc="-5" dirty="0">
                <a:latin typeface="맑은 고딕"/>
                <a:cs typeface="맑은 고딕"/>
              </a:rPr>
              <a:t>개발 </a:t>
            </a:r>
            <a:r>
              <a:rPr lang="en-US" altLang="ko-KR" sz="950" spc="-5" dirty="0">
                <a:latin typeface="맑은 고딕"/>
                <a:cs typeface="맑은 고딕"/>
              </a:rPr>
              <a:t>-&gt; </a:t>
            </a:r>
            <a:r>
              <a:rPr lang="ko-KR" altLang="en-US" sz="950" spc="-5" dirty="0">
                <a:latin typeface="맑은 고딕"/>
                <a:cs typeface="맑은 고딕"/>
              </a:rPr>
              <a:t>스킬 </a:t>
            </a:r>
            <a:endParaRPr lang="en-US" altLang="ko-KR" sz="950" dirty="0" smtClean="0">
              <a:latin typeface="맑은 고딕"/>
              <a:cs typeface="맑은 고딕"/>
            </a:endParaRPr>
          </a:p>
          <a:p>
            <a:pPr marL="147955" marR="5080" lvl="1">
              <a:lnSpc>
                <a:spcPct val="100000"/>
              </a:lnSpc>
              <a:spcBef>
                <a:spcPts val="225"/>
              </a:spcBef>
              <a:tabLst>
                <a:tab pos="233045" algn="l"/>
              </a:tabLst>
            </a:pPr>
            <a:endParaRPr lang="en-US" altLang="ko-KR" sz="950" spc="-5" dirty="0" smtClean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ko-KR" altLang="en-US" sz="950" spc="-5" dirty="0" smtClean="0">
                <a:latin typeface="맑은 고딕"/>
                <a:cs typeface="맑은 고딕"/>
              </a:rPr>
              <a:t>신입과 경력직의 채용공고를 토픽모델링으로 요구사항을 비교 분석한 결과 대동소이한 결과가 나왔다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모두 핵심은 경험이다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내가 어떤 계기를 통해 분석</a:t>
            </a:r>
            <a:r>
              <a:rPr lang="en-US" altLang="ko-KR" sz="950" spc="-5" dirty="0">
                <a:latin typeface="맑은 고딕"/>
                <a:cs typeface="맑은 고딕"/>
              </a:rPr>
              <a:t>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경험을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가졌는지가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중요하게 나왔다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하지만 차이점 또한 존재해서 신입의 경우 분석에 대한 이해를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차순위로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요구하였고 경력직의 경우 운영의 경험</a:t>
            </a:r>
            <a:r>
              <a:rPr lang="en-US" altLang="ko-KR" sz="950" spc="-5" dirty="0" smtClean="0">
                <a:latin typeface="맑은 고딕"/>
                <a:cs typeface="맑은 고딕"/>
              </a:rPr>
              <a:t>,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경험을 통한 능력</a:t>
            </a:r>
            <a:r>
              <a:rPr lang="en-US" altLang="ko-KR" sz="950" spc="-5" dirty="0" smtClean="0">
                <a:latin typeface="맑은 고딕"/>
                <a:cs typeface="맑은 고딕"/>
              </a:rPr>
              <a:t>,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가진 스킬들을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차순위로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요구하였다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이를 보아 신입의 경우 데이터 분석 방법에 대한 이해와 모델 적용에 대한 이해를 바탕으로 분석 경험을 중요하게 여겨지고 있고</a:t>
            </a:r>
            <a:r>
              <a:rPr lang="en-US" altLang="ko-KR" sz="950" spc="-5" dirty="0" smtClean="0">
                <a:latin typeface="맑은 고딕"/>
                <a:cs typeface="맑은 고딕"/>
              </a:rPr>
              <a:t>,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경력직의 경우 다양한 분석 경험을 통해 스킬이 넓고 깊어지는 것을 중요하게 여긴다고 보인다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신입과 경력직 모두 경험을 중요하게 여기지만 인과관계에 있어서 신입은 배움을 통해 무엇을 경험을 했는지를 중요하게 보고 경력직은 경험을 통해 무엇을 배웠는지를 중요하게 여기는 것에서 차이가 발생하는 것 같다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5B0B9D14-3215-4142-AACD-FBDA4CDDEE4C}"/>
              </a:ext>
            </a:extLst>
          </p:cNvPr>
          <p:cNvSpPr txBox="1"/>
          <p:nvPr/>
        </p:nvSpPr>
        <p:spPr>
          <a:xfrm>
            <a:off x="5447798" y="4490729"/>
            <a:ext cx="5062855" cy="2390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r>
              <a:rPr lang="ko-KR" altLang="en-US" sz="950" b="1" dirty="0" smtClean="0">
                <a:latin typeface="맑은 고딕"/>
                <a:cs typeface="맑은 고딕"/>
              </a:rPr>
              <a:t>토픽모델링의 정확성</a:t>
            </a:r>
            <a:endParaRPr lang="en-US" altLang="ko-KR" sz="950" b="1" dirty="0" smtClean="0">
              <a:latin typeface="맑은 고딕"/>
              <a:cs typeface="맑은 고딕"/>
            </a:endParaRPr>
          </a:p>
          <a:p>
            <a:pPr marL="184150" lvl="1" indent="-171450">
              <a:buFontTx/>
              <a:buChar char="-"/>
              <a:tabLst>
                <a:tab pos="98425" algn="l"/>
              </a:tabLst>
            </a:pPr>
            <a:r>
              <a:rPr lang="ko-KR" altLang="en-US" sz="950" spc="-5" dirty="0" err="1" smtClean="0">
                <a:latin typeface="맑은 고딕"/>
                <a:cs typeface="맑은 고딕"/>
              </a:rPr>
              <a:t>토픽모델링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</a:t>
            </a:r>
            <a:r>
              <a:rPr lang="ko-KR" altLang="en-US" sz="950" spc="-5" dirty="0">
                <a:latin typeface="맑은 고딕"/>
                <a:cs typeface="맑은 고딕"/>
              </a:rPr>
              <a:t>기법을 활용하여 분석을 진행하였는데 정확도가 높다고 보기 어렵다</a:t>
            </a:r>
            <a:r>
              <a:rPr lang="en-US" altLang="ko-KR" sz="950" spc="-5" dirty="0">
                <a:latin typeface="맑은 고딕"/>
                <a:cs typeface="맑은 고딕"/>
              </a:rPr>
              <a:t>. </a:t>
            </a:r>
            <a:r>
              <a:rPr lang="ko-KR" altLang="en-US" sz="950" spc="-5" dirty="0">
                <a:latin typeface="맑은 고딕"/>
                <a:cs typeface="맑은 고딕"/>
              </a:rPr>
              <a:t>토픽에 중복된 단어들도 많고 다른 기법들보다 효과가 뛰어나다고 하기 애매하다</a:t>
            </a:r>
            <a:r>
              <a:rPr lang="en-US" altLang="ko-KR" sz="950" spc="-5" dirty="0">
                <a:latin typeface="맑은 고딕"/>
                <a:cs typeface="맑은 고딕"/>
              </a:rPr>
              <a:t>. </a:t>
            </a:r>
            <a:r>
              <a:rPr lang="ko-KR" altLang="en-US" sz="950" spc="-5" dirty="0">
                <a:latin typeface="맑은 고딕"/>
                <a:cs typeface="맑은 고딕"/>
              </a:rPr>
              <a:t>벡터 기반으로 진행한 것 외에 빈도를 기반으로 토픽을 파악하는 </a:t>
            </a:r>
            <a:r>
              <a:rPr lang="en-US" altLang="ko-KR" sz="950" spc="-5" dirty="0" smtClean="0">
                <a:latin typeface="맑은 고딕"/>
                <a:cs typeface="맑은 고딕"/>
              </a:rPr>
              <a:t>k-means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기법들도 </a:t>
            </a:r>
            <a:r>
              <a:rPr lang="ko-KR" altLang="en-US" sz="950" spc="-5" dirty="0">
                <a:latin typeface="맑은 고딕"/>
                <a:cs typeface="맑은 고딕"/>
              </a:rPr>
              <a:t>활용해서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비교해 보면 </a:t>
            </a:r>
            <a:r>
              <a:rPr lang="ko-KR" altLang="en-US" sz="950" spc="-5" dirty="0">
                <a:latin typeface="맑은 고딕"/>
                <a:cs typeface="맑은 고딕"/>
              </a:rPr>
              <a:t>더 좋은 분석이 될 것 같다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</a:t>
            </a:r>
            <a:endParaRPr lang="en-US" altLang="ko-KR" sz="950" spc="-5" dirty="0">
              <a:latin typeface="맑은 고딕"/>
              <a:cs typeface="맑은 고딕"/>
            </a:endParaRPr>
          </a:p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endParaRPr lang="en-US" altLang="ko-KR" sz="950" dirty="0" smtClean="0">
              <a:latin typeface="맑은 고딕"/>
              <a:cs typeface="맑은 고딕"/>
            </a:endParaRPr>
          </a:p>
          <a:p>
            <a:pPr marL="97790" indent="-85090">
              <a:buFont typeface="Arial"/>
              <a:buChar char="•"/>
              <a:tabLst>
                <a:tab pos="98425" algn="l"/>
              </a:tabLst>
            </a:pPr>
            <a:r>
              <a:rPr lang="ko-KR" altLang="en-US" sz="950" b="1" dirty="0" smtClean="0">
                <a:latin typeface="맑은 고딕"/>
                <a:cs typeface="맑은 고딕"/>
              </a:rPr>
              <a:t>연관 </a:t>
            </a:r>
            <a:r>
              <a:rPr lang="ko-KR" altLang="en-US" sz="950" b="1" dirty="0" err="1" smtClean="0">
                <a:latin typeface="맑은 고딕"/>
                <a:cs typeface="맑은 고딕"/>
              </a:rPr>
              <a:t>직군의</a:t>
            </a:r>
            <a:r>
              <a:rPr lang="ko-KR" altLang="en-US" sz="950" b="1" dirty="0" smtClean="0">
                <a:latin typeface="맑은 고딕"/>
                <a:cs typeface="맑은 고딕"/>
              </a:rPr>
              <a:t> 데이터 수집</a:t>
            </a:r>
            <a:endParaRPr lang="en-US" altLang="ko-KR" sz="950" b="1" dirty="0" smtClean="0">
              <a:latin typeface="맑은 고딕"/>
              <a:cs typeface="맑은 고딕"/>
            </a:endParaRPr>
          </a:p>
          <a:p>
            <a:pPr marL="184150" lvl="1" indent="-171450">
              <a:buFontTx/>
              <a:buChar char="-"/>
              <a:tabLst>
                <a:tab pos="98425" algn="l"/>
              </a:tabLst>
            </a:pPr>
            <a:r>
              <a:rPr lang="ko-KR" altLang="en-US" sz="950" spc="-5" dirty="0" smtClean="0">
                <a:latin typeface="맑은 고딕"/>
                <a:cs typeface="맑은 고딕"/>
              </a:rPr>
              <a:t>이번 분석에서는 한 가지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직군에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대한 데이터만 수집을 하였지만 분명 비슷한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직군이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존재한다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빅데이터 엔지니어</a:t>
            </a:r>
            <a:r>
              <a:rPr lang="en-US" altLang="ko-KR" sz="950" spc="-5" dirty="0" smtClean="0">
                <a:latin typeface="맑은 고딕"/>
                <a:cs typeface="맑은 고딕"/>
              </a:rPr>
              <a:t>,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머신러닝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엔지니어</a:t>
            </a:r>
            <a:r>
              <a:rPr lang="en-US" altLang="ko-KR" sz="950" spc="-5" dirty="0" smtClean="0">
                <a:latin typeface="맑은 고딕"/>
                <a:cs typeface="맑은 고딕"/>
              </a:rPr>
              <a:t>,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데이터사이언티스트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등 엄밀히 따지면 서로 다르지만 대게 비슷한 분류의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직군들의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데이터도 수집하여 같이 모델링을 하였으면 결과가 어떻게 나왔을까 싶다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 </a:t>
            </a:r>
            <a:r>
              <a:rPr lang="ko-KR" altLang="en-US" sz="950" spc="-5" dirty="0" smtClean="0">
                <a:latin typeface="맑은 고딕"/>
                <a:cs typeface="맑은 고딕"/>
              </a:rPr>
              <a:t>비슷한 </a:t>
            </a:r>
            <a:r>
              <a:rPr lang="ko-KR" altLang="en-US" sz="950" spc="-5" dirty="0" err="1" smtClean="0">
                <a:latin typeface="맑은 고딕"/>
                <a:cs typeface="맑은 고딕"/>
              </a:rPr>
              <a:t>직군의</a:t>
            </a:r>
            <a:r>
              <a:rPr lang="ko-KR" altLang="en-US" sz="950" spc="-5" dirty="0" smtClean="0">
                <a:latin typeface="맑은 고딕"/>
                <a:cs typeface="맑은 고딕"/>
              </a:rPr>
              <a:t> 데이터를 추가한다면 과연 모델 성능이 향상될 것인지 하락할 것인지 확인해 보면 좋겠다</a:t>
            </a:r>
            <a:r>
              <a:rPr lang="en-US" altLang="ko-KR" sz="950" spc="-5" dirty="0" smtClean="0">
                <a:latin typeface="맑은 고딕"/>
                <a:cs typeface="맑은 고딕"/>
              </a:rPr>
              <a:t>.</a:t>
            </a:r>
            <a:endParaRPr lang="en-US" altLang="ko-KR" sz="950" spc="-5" dirty="0">
              <a:latin typeface="맑은 고딕"/>
              <a:cs typeface="맑은 고딕"/>
            </a:endParaRPr>
          </a:p>
          <a:p>
            <a:pPr marL="97790" indent="-85090">
              <a:buFont typeface="Arial"/>
              <a:buChar char="•"/>
              <a:tabLst>
                <a:tab pos="98425" algn="l"/>
              </a:tabLst>
            </a:pPr>
            <a:endParaRPr lang="en-US" altLang="ko-KR" sz="950" dirty="0">
              <a:latin typeface="맑은 고딕"/>
              <a:cs typeface="맑은 고딕"/>
            </a:endParaRPr>
          </a:p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endParaRPr lang="en-US" sz="950" dirty="0" smtClean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endParaRPr lang="en-US" sz="950" spc="-5" dirty="0" smtClean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endParaRPr lang="en-US" sz="950" spc="-5" dirty="0">
              <a:latin typeface="맑은 고딕"/>
              <a:cs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96" y="1572709"/>
            <a:ext cx="2406778" cy="4924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r="27778"/>
          <a:stretch/>
        </p:blipFill>
        <p:spPr>
          <a:xfrm>
            <a:off x="8097272" y="2227966"/>
            <a:ext cx="2456440" cy="4326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587</Words>
  <Application>Microsoft Office PowerPoint</Application>
  <PresentationFormat>사용자 지정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21</cp:revision>
  <dcterms:created xsi:type="dcterms:W3CDTF">2021-11-16T19:55:04Z</dcterms:created>
  <dcterms:modified xsi:type="dcterms:W3CDTF">2022-11-28T06:50:09Z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2021-11-16T00:00:00Z</vt:filetime>
  </property>
  <property fmtid="{D5CDD505-2E9C-101B-9397-08002B2CF9AE}" pid="3" name="Creator">
    <vt:lpwstr>Adobe Acrobat Pro 11.0.0</vt:lpwstr>
  </property>
  <property fmtid="{D5CDD505-2E9C-101B-9397-08002B2CF9AE}" pid="4" name="LastSaved">
    <vt:filetime>2021-11-16T00:00:00Z</vt:filetime>
  </property>
</Properties>
</file>