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0FA"/>
    <a:srgbClr val="F1E8F8"/>
    <a:srgbClr val="B381D9"/>
    <a:srgbClr val="AA72D4"/>
    <a:srgbClr val="F1EFEF"/>
    <a:srgbClr val="E5E3E3"/>
    <a:srgbClr val="EFABFF"/>
    <a:srgbClr val="CC00FF"/>
    <a:srgbClr val="FFA3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C64D8-7AA5-4DE0-81B5-02BEFFA438B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C8F6C-5058-4483-A1E6-9DF685E2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4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8F6C-5058-4483-A1E6-9DF685E2E1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4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8F6C-5058-4483-A1E6-9DF685E2E1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1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2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4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92808" y="822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92238" y="1908857"/>
            <a:ext cx="6407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극장 홈페이지 제작 보고서</a:t>
            </a:r>
            <a:endParaRPr lang="ko-KR" altLang="en-US" sz="440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642" y="4448656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201802529  </a:t>
            </a:r>
            <a:r>
              <a:rPr lang="ko-KR" altLang="en-US" sz="2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이상윤</a:t>
            </a:r>
            <a:endParaRPr lang="ko-KR" altLang="en-US" sz="24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14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4877320" y="1473805"/>
            <a:ext cx="6689840" cy="2187341"/>
          </a:xfrm>
          <a:prstGeom prst="roundRect">
            <a:avLst>
              <a:gd name="adj" fmla="val 2503"/>
            </a:avLst>
          </a:prstGeom>
          <a:solidFill>
            <a:srgbClr val="FFEBE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7950" y="484384"/>
            <a:ext cx="5347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(5) </a:t>
            </a:r>
            <a:r>
              <a:rPr lang="ko-KR" altLang="en-US" sz="2000">
                <a:latin typeface="페이북 Medium" panose="00000600000000000000" pitchFamily="2" charset="-127"/>
                <a:ea typeface="페이북 Medium" panose="00000600000000000000" pitchFamily="2" charset="-127"/>
              </a:rPr>
              <a:t>결제 및 예매 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확인</a:t>
            </a:r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(booking_check.html)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2104" y="1576446"/>
            <a:ext cx="3318490" cy="43671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4504" y="1728846"/>
            <a:ext cx="3025610" cy="45451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4504" y="2298081"/>
            <a:ext cx="3025610" cy="31102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메뉴바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4504" y="2948472"/>
            <a:ext cx="3025610" cy="277119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0299" y="3235283"/>
            <a:ext cx="2623873" cy="9093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장바구니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60299" y="4404623"/>
            <a:ext cx="2623873" cy="100976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예매 내역 확인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8421" y="3818217"/>
            <a:ext cx="925855" cy="2404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결제하기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톱니 모양의 오른쪽 화살표 18"/>
          <p:cNvSpPr/>
          <p:nvPr/>
        </p:nvSpPr>
        <p:spPr>
          <a:xfrm rot="10800000">
            <a:off x="3756531" y="3311226"/>
            <a:ext cx="1342901" cy="304210"/>
          </a:xfrm>
          <a:prstGeom prst="notchedRightArrow">
            <a:avLst/>
          </a:prstGeom>
          <a:solidFill>
            <a:srgbClr val="FF7C8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77320" y="4113041"/>
            <a:ext cx="6689840" cy="2465040"/>
          </a:xfrm>
          <a:prstGeom prst="roundRect">
            <a:avLst>
              <a:gd name="adj" fmla="val 2503"/>
            </a:avLst>
          </a:prstGeom>
          <a:solidFill>
            <a:srgbClr val="FFEBEB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99433" y="4326151"/>
            <a:ext cx="62456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결제 완료한 예매 내역 확인</a:t>
            </a:r>
            <a:endParaRPr lang="en-US" altLang="ko-KR" sz="1400" b="1" smtClean="0"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endParaRPr lang="en-US" altLang="ko-KR" sz="12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결제가 완료된 예매 내역을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localStorage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에 다른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key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로 저장하여</a:t>
            </a:r>
            <a:endParaRPr lang="en-US" altLang="ko-KR" sz="14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해당 영역에 모두 표시합니다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각 예매 내역은 각각의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취소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통해 삭제할 수 있습니다</a:t>
            </a:r>
            <a:endParaRPr lang="en-US" altLang="ko-KR" sz="14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endParaRPr lang="en-US" altLang="ko-KR" sz="8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(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취소 시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localStorage</a:t>
            </a:r>
            <a:r>
              <a:rPr lang="ko-KR" altLang="en-US" sz="140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에 기록 </a:t>
            </a:r>
            <a:r>
              <a:rPr lang="ko-KR" altLang="en-US" sz="140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삭제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)</a:t>
            </a:r>
          </a:p>
          <a:p>
            <a:pPr algn="ctr"/>
            <a:endParaRPr lang="en-US" altLang="ko-KR" sz="8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또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상세 내역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클릭하면</a:t>
            </a:r>
            <a:r>
              <a:rPr lang="en-US" altLang="ko-KR" sz="140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상세 내역이</a:t>
            </a:r>
            <a:r>
              <a:rPr lang="en-US" altLang="ko-KR" sz="140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새 창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(details.html)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에 표시됩니다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  <a:endParaRPr lang="en-US" altLang="ko-KR" sz="14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26773" y="1654739"/>
            <a:ext cx="679093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장바구니 확인</a:t>
            </a:r>
            <a:endParaRPr lang="en-US" altLang="ko-KR" sz="1400" b="1" smtClean="0"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endParaRPr lang="en-US" altLang="ko-KR" sz="12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localStorage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에 저장된 정보를 불러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화면에 표시합니다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장바구니에 담긴 각각의 예매 정보는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취소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통해 따로 취소 할 수 있습니다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(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취소 시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localStorage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에 기록 삭제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)</a:t>
            </a: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결제하기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클릭하면 장바구니의 예매 정보를 모두 결제합니다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  <a:endParaRPr lang="en-US" altLang="ko-KR" sz="14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sp>
        <p:nvSpPr>
          <p:cNvPr id="91" name="톱니 모양의 오른쪽 화살표 90"/>
          <p:cNvSpPr/>
          <p:nvPr/>
        </p:nvSpPr>
        <p:spPr>
          <a:xfrm rot="10800000">
            <a:off x="3756532" y="4560393"/>
            <a:ext cx="1342900" cy="304210"/>
          </a:xfrm>
          <a:prstGeom prst="notchedRightArrow">
            <a:avLst/>
          </a:prstGeom>
          <a:solidFill>
            <a:srgbClr val="FF7C8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950" y="484384"/>
            <a:ext cx="4022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(6) 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상세 내역 확인 </a:t>
            </a:r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(details.html)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19343" y="1744823"/>
            <a:ext cx="2754427" cy="3797559"/>
            <a:chOff x="1002104" y="2146040"/>
            <a:chExt cx="2754427" cy="3797559"/>
          </a:xfrm>
        </p:grpSpPr>
        <p:sp>
          <p:nvSpPr>
            <p:cNvPr id="5" name="직사각형 4"/>
            <p:cNvSpPr/>
            <p:nvPr/>
          </p:nvSpPr>
          <p:spPr>
            <a:xfrm>
              <a:off x="1002104" y="2146040"/>
              <a:ext cx="2754427" cy="37975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4504" y="2335337"/>
              <a:ext cx="2461547" cy="45451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타이틀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54504" y="2948472"/>
              <a:ext cx="2461547" cy="277119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상세 내역 표시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4867989" y="2601480"/>
            <a:ext cx="5927529" cy="2077297"/>
          </a:xfrm>
          <a:prstGeom prst="roundRect">
            <a:avLst>
              <a:gd name="adj" fmla="val 2503"/>
            </a:avLst>
          </a:prstGeom>
          <a:solidFill>
            <a:srgbClr val="FFF7FF"/>
          </a:solidFill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39396" y="2770658"/>
            <a:ext cx="518471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상세 내역 표시</a:t>
            </a:r>
            <a:endParaRPr lang="en-US" altLang="ko-KR" sz="1400" b="1" smtClean="0"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endParaRPr lang="en-US" altLang="ko-KR" sz="12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‘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결제 </a:t>
            </a:r>
            <a:r>
              <a:rPr lang="ko-KR" altLang="en-US" sz="1400">
                <a:latin typeface="페이북 Medium" panose="00000600000000000000" pitchFamily="2" charset="-127"/>
                <a:ea typeface="페이북 Medium" panose="00000600000000000000" pitchFamily="2" charset="-127"/>
              </a:rPr>
              <a:t>및 </a:t>
            </a:r>
            <a:r>
              <a:rPr lang="ko-KR" altLang="en-US" sz="1400">
                <a:latin typeface="페이북 Medium" panose="00000600000000000000" pitchFamily="2" charset="-127"/>
                <a:ea typeface="페이북 Medium" panose="00000600000000000000" pitchFamily="2" charset="-127"/>
              </a:rPr>
              <a:t>예매 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확인</a:t>
            </a:r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’</a:t>
            </a:r>
            <a:r>
              <a:rPr lang="ko-KR" altLang="en-US" sz="1400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페이지의 </a:t>
            </a:r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‘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예매 내역 확인</a:t>
            </a:r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’ 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영역에서</a:t>
            </a:r>
            <a:endParaRPr lang="en-US" altLang="ko-KR" sz="14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z="8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[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상세 내역</a:t>
            </a:r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]</a:t>
            </a:r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을 클릭하면</a:t>
            </a:r>
            <a:r>
              <a:rPr lang="en-US" altLang="ko-KR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endParaRPr lang="en-US" altLang="ko-KR" sz="14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z="8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z="14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새 창으로</a:t>
            </a:r>
            <a:r>
              <a:rPr lang="en-US" altLang="ko-KR" sz="140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특정 예매에 대한 상세 내역을 해당 영역에 표시합니다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(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영화의 제목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날짜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시간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좌석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)</a:t>
            </a:r>
            <a:endParaRPr lang="en-US" altLang="ko-KR" sz="14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sp>
        <p:nvSpPr>
          <p:cNvPr id="91" name="톱니 모양의 오른쪽 화살표 90"/>
          <p:cNvSpPr/>
          <p:nvPr/>
        </p:nvSpPr>
        <p:spPr>
          <a:xfrm rot="10800000">
            <a:off x="3747200" y="3488022"/>
            <a:ext cx="1254007" cy="304210"/>
          </a:xfrm>
          <a:prstGeom prst="notchedRightArrow">
            <a:avLst/>
          </a:prstGeom>
          <a:solidFill>
            <a:srgbClr val="EFABFF"/>
          </a:solidFill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67802" y="434620"/>
            <a:ext cx="3456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1. </a:t>
            </a:r>
            <a:r>
              <a:rPr lang="ko-KR" altLang="en-US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홈페이지 기획 의도</a:t>
            </a:r>
            <a:endParaRPr lang="ko-KR" altLang="en-US" sz="280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4005" y="1722706"/>
            <a:ext cx="964398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먼저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주어진 배경 속에서 관람객을 끌어들이기 위해 어떤 영화를 상영하는 것이 좋을지</a:t>
            </a:r>
            <a:endParaRPr lang="en-US" altLang="ko-KR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z="10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예상 관람객의 연령대를 고려해 생각해보았습니다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 algn="ctr"/>
            <a:endParaRPr lang="en-US" altLang="ko-KR" sz="10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주어진 배경은 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‘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시골에 위치한 극장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’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이므로 주로 연령층이 높으신 분들이 많을 것으로 예상이 되어</a:t>
            </a:r>
            <a:endParaRPr lang="en-US" altLang="ko-KR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z="10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고전 명작 영화을 상영하는 것이 적합하다고 생각했습니다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 algn="ctr"/>
            <a:endParaRPr lang="en-US" altLang="ko-KR" sz="10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그러나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고전 영화만을 상영하기엔 수요가 부족하다는 생각이 들었습니다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 algn="ctr"/>
            <a:endParaRPr lang="en-US" altLang="ko-KR" sz="1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다른 연령층이 선호하는 영화 또한 상영하여야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더욱 많은 관람객을 끌어들일 수 있을 것입니다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 algn="ctr"/>
            <a:endParaRPr lang="en-US" altLang="ko-KR" sz="10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따라서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u="sng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고전 명작 영화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와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최근에 개봉한 </a:t>
            </a:r>
            <a:r>
              <a:rPr lang="ko-KR" altLang="en-US" u="sng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최신 영화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같이 상영하는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</a:p>
          <a:p>
            <a:pPr algn="ctr"/>
            <a:endParaRPr lang="en-US" altLang="ko-KR" sz="1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OLD &amp; NEW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두 가지 테마를 가진 극장을 기획했습니다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  <a:p>
            <a:pPr algn="ctr"/>
            <a:endParaRPr lang="en-US" altLang="ko-KR" sz="10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그리고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극장의 이름을 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‘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올드앤뉴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(OLD &amp; NEW)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시네마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’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로 지었습니다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9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515" y="434620"/>
            <a:ext cx="312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2</a:t>
            </a:r>
            <a:r>
              <a:rPr lang="en-US" altLang="ko-KR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. </a:t>
            </a:r>
            <a:r>
              <a:rPr lang="ko-KR" altLang="en-US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전체 페이지 설계</a:t>
            </a:r>
            <a:endParaRPr lang="ko-KR" altLang="en-US" sz="280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42" y="1214761"/>
            <a:ext cx="1037816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‘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올드앤뉴 시네마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‘ 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홈페이지는 총 </a:t>
            </a:r>
            <a:r>
              <a:rPr lang="en-US" altLang="ko-KR" b="1">
                <a:latin typeface="페이북 Medium" panose="00000600000000000000" pitchFamily="2" charset="-127"/>
                <a:ea typeface="페이북 Medium" panose="00000600000000000000" pitchFamily="2" charset="-127"/>
              </a:rPr>
              <a:t>6</a:t>
            </a:r>
            <a:r>
              <a:rPr lang="ko-KR" altLang="en-US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개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의 페이지로 구성되어 있으며</a:t>
            </a:r>
            <a:endParaRPr lang="en-US" altLang="ko-KR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z="4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endParaRPr lang="en-US" altLang="ko-KR" sz="900" smtClean="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  <a:p>
            <a:pPr algn="ctr"/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이 중 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5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개는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,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각 페이지의 </a:t>
            </a:r>
            <a:r>
              <a:rPr lang="ko-KR" altLang="en-US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상단 메뉴바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를 통해 </a:t>
            </a:r>
            <a:r>
              <a:rPr lang="ko-KR" altLang="en-US" u="sng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자신이 이동하고 싶은 페이지로 자유롭게 이동</a:t>
            </a:r>
            <a:r>
              <a:rPr lang="ko-KR" altLang="en-US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할 수 있습니다</a:t>
            </a:r>
            <a:r>
              <a:rPr lang="en-US" altLang="ko-KR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38061" y="2258651"/>
            <a:ext cx="11115877" cy="4378420"/>
            <a:chOff x="538061" y="2211996"/>
            <a:chExt cx="11115877" cy="4378420"/>
          </a:xfrm>
        </p:grpSpPr>
        <p:cxnSp>
          <p:nvCxnSpPr>
            <p:cNvPr id="29" name="직선 연결선 28"/>
            <p:cNvCxnSpPr>
              <a:stCxn id="3" idx="3"/>
              <a:endCxn id="7" idx="1"/>
            </p:cNvCxnSpPr>
            <p:nvPr/>
          </p:nvCxnSpPr>
          <p:spPr>
            <a:xfrm>
              <a:off x="2458301" y="4025172"/>
              <a:ext cx="7101840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38061" y="2854740"/>
              <a:ext cx="11115877" cy="2883031"/>
              <a:chOff x="538061" y="2707750"/>
              <a:chExt cx="11115877" cy="288303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38061" y="2707750"/>
                <a:ext cx="10942320" cy="2340864"/>
                <a:chOff x="1042416" y="1636776"/>
                <a:chExt cx="10942320" cy="2340864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104241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홈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329793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현재 상영작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555345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상영 예정작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7836968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빠른 예매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1006449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결제 및</a:t>
                  </a:r>
                  <a:endParaRPr lang="en-US" altLang="ko-KR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 sz="800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예매 확인</a:t>
                  </a:r>
                  <a:endParaRPr lang="en-US" altLang="ko-KR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887276" y="521148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m</a:t>
                </a:r>
                <a:r>
                  <a:rPr lang="en-US" altLang="ko-KR" smtClean="0"/>
                  <a:t>ain.html</a:t>
                </a:r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29822" y="5211487"/>
                <a:ext cx="144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c</a:t>
                </a:r>
                <a:r>
                  <a:rPr lang="en-US" altLang="ko-KR" smtClean="0"/>
                  <a:t>urrent.html</a:t>
                </a:r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29813" y="5221449"/>
                <a:ext cx="17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mtClean="0"/>
                  <a:t>upcoming.html</a:t>
                </a:r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80714" y="5221449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mtClean="0"/>
                  <a:t>booking.html</a:t>
                </a:r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386586" y="5211487"/>
                <a:ext cx="2267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b</a:t>
                </a:r>
                <a:r>
                  <a:rPr lang="en-US" altLang="ko-KR" smtClean="0"/>
                  <a:t>ooking_check.html</a:t>
                </a:r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2652577" y="2677247"/>
              <a:ext cx="4446740" cy="269119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61657" y="2677247"/>
              <a:ext cx="4446740" cy="2691192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30631" y="2211996"/>
              <a:ext cx="2090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FF0000"/>
                  </a:solidFill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상영 영화 소개 기능</a:t>
              </a:r>
              <a:endParaRPr lang="ko-KR" altLang="en-US">
                <a:solidFill>
                  <a:srgbClr val="FF0000"/>
                </a:solidFill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831830" y="2211996"/>
              <a:ext cx="1106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002060"/>
                  </a:solidFill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예매 기능</a:t>
              </a:r>
              <a:endParaRPr lang="ko-KR" altLang="en-US">
                <a:solidFill>
                  <a:srgbClr val="002060"/>
                </a:solidFill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26" name="위로 구부러진 화살표 25"/>
            <p:cNvSpPr/>
            <p:nvPr/>
          </p:nvSpPr>
          <p:spPr>
            <a:xfrm>
              <a:off x="8988476" y="5756373"/>
              <a:ext cx="793096" cy="308466"/>
            </a:xfrm>
            <a:prstGeom prst="curvedUpArrow">
              <a:avLst>
                <a:gd name="adj1" fmla="val 37037"/>
                <a:gd name="adj2" fmla="val 79324"/>
                <a:gd name="adj3" fmla="val 25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46357" y="6128751"/>
              <a:ext cx="26773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[</a:t>
              </a:r>
              <a:r>
                <a:rPr lang="ko-KR" altLang="en-US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결제 페이지로 이동</a:t>
              </a:r>
              <a:r>
                <a:rPr lang="en-US" altLang="ko-KR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] </a:t>
              </a:r>
              <a:r>
                <a:rPr lang="ko-KR" altLang="en-US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버튼을 통해</a:t>
              </a:r>
              <a:endPara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algn="ctr"/>
              <a:r>
                <a:rPr lang="en-US" altLang="ko-KR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‘</a:t>
              </a:r>
              <a:r>
                <a:rPr lang="ko-KR" altLang="en-US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결제 및 예매 확인</a:t>
              </a:r>
              <a:r>
                <a:rPr lang="en-US" altLang="ko-KR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‘ </a:t>
              </a:r>
              <a:r>
                <a:rPr lang="ko-KR" altLang="en-US" sz="12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페이지로 이동 가능</a:t>
              </a:r>
              <a:endParaRPr lang="ko-KR" altLang="en-US" sz="12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0381111" y="4033669"/>
            <a:ext cx="1017036" cy="115699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상세 내역</a:t>
            </a:r>
            <a:endParaRPr lang="en-US" altLang="ko-KR" sz="1400" smtClean="0">
              <a:solidFill>
                <a:schemeClr val="tx1"/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d</a:t>
            </a:r>
            <a:r>
              <a:rPr lang="en-US" altLang="ko-KR" sz="11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etails.html</a:t>
            </a:r>
            <a:endParaRPr lang="en-US" altLang="ko-KR" sz="1100">
              <a:solidFill>
                <a:schemeClr val="tx1"/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</p:txBody>
      </p:sp>
      <p:sp>
        <p:nvSpPr>
          <p:cNvPr id="32" name="위로 구부러진 화살표 31"/>
          <p:cNvSpPr/>
          <p:nvPr/>
        </p:nvSpPr>
        <p:spPr>
          <a:xfrm flipV="1">
            <a:off x="10141720" y="4069498"/>
            <a:ext cx="478782" cy="231238"/>
          </a:xfrm>
          <a:prstGeom prst="curvedUpArrow">
            <a:avLst>
              <a:gd name="adj1" fmla="val 37037"/>
              <a:gd name="adj2" fmla="val 79324"/>
              <a:gd name="adj3" fmla="val 25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위로 구부러진 화살표 32"/>
          <p:cNvSpPr/>
          <p:nvPr/>
        </p:nvSpPr>
        <p:spPr>
          <a:xfrm flipV="1">
            <a:off x="2185235" y="3466216"/>
            <a:ext cx="889029" cy="339014"/>
          </a:xfrm>
          <a:prstGeom prst="curvedUpArrow">
            <a:avLst>
              <a:gd name="adj1" fmla="val 37037"/>
              <a:gd name="adj2" fmla="val 79324"/>
              <a:gd name="adj3" fmla="val 25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위로 구부러진 화살표 33"/>
          <p:cNvSpPr/>
          <p:nvPr/>
        </p:nvSpPr>
        <p:spPr>
          <a:xfrm>
            <a:off x="2109085" y="4456989"/>
            <a:ext cx="5728629" cy="823446"/>
          </a:xfrm>
          <a:prstGeom prst="curvedUpArrow">
            <a:avLst>
              <a:gd name="adj1" fmla="val 40406"/>
              <a:gd name="adj2" fmla="val 84523"/>
              <a:gd name="adj3" fmla="val 2843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8528" y="4599044"/>
            <a:ext cx="25378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홈에서 </a:t>
            </a:r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예매 바로 가기</a:t>
            </a:r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 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통해</a:t>
            </a:r>
            <a:endParaRPr lang="en-US" altLang="ko-KR" sz="12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‘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빠른 예매</a:t>
            </a:r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’ 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페이지로 이동 가능</a:t>
            </a:r>
            <a:endParaRPr lang="ko-KR" altLang="en-US" sz="12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9966" y="2942202"/>
            <a:ext cx="2680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홈에서 </a:t>
            </a:r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현재 상영작 확인</a:t>
            </a:r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 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통해</a:t>
            </a:r>
            <a:endParaRPr lang="en-US" altLang="ko-KR" sz="12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‘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현재 상영작</a:t>
            </a:r>
            <a:r>
              <a: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’ </a:t>
            </a:r>
            <a:r>
              <a:rPr lang="ko-KR" altLang="en-US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페이지로 이동 가능</a:t>
            </a:r>
            <a:endParaRPr lang="ko-KR" altLang="en-US" sz="12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59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아래쪽 화살표 55"/>
          <p:cNvSpPr/>
          <p:nvPr/>
        </p:nvSpPr>
        <p:spPr>
          <a:xfrm>
            <a:off x="7786821" y="3656702"/>
            <a:ext cx="951723" cy="1687736"/>
          </a:xfrm>
          <a:prstGeom prst="downArrow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10069478" y="3642509"/>
            <a:ext cx="951723" cy="1687736"/>
          </a:xfrm>
          <a:prstGeom prst="downArrow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5540937" y="3656653"/>
            <a:ext cx="951723" cy="1687736"/>
          </a:xfrm>
          <a:prstGeom prst="downArrow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1024761" y="3656054"/>
            <a:ext cx="951723" cy="1687736"/>
          </a:xfrm>
          <a:prstGeom prst="downArrow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3295523" y="3670846"/>
            <a:ext cx="951723" cy="1687736"/>
          </a:xfrm>
          <a:prstGeom prst="downArrow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2458301" y="2466963"/>
            <a:ext cx="7101840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38061" y="672446"/>
            <a:ext cx="11115877" cy="3525775"/>
            <a:chOff x="538061" y="2641204"/>
            <a:chExt cx="11115877" cy="3525775"/>
          </a:xfrm>
        </p:grpSpPr>
        <p:grpSp>
          <p:nvGrpSpPr>
            <p:cNvPr id="4" name="그룹 3"/>
            <p:cNvGrpSpPr/>
            <p:nvPr/>
          </p:nvGrpSpPr>
          <p:grpSpPr>
            <a:xfrm>
              <a:off x="538061" y="3283948"/>
              <a:ext cx="11115877" cy="2883031"/>
              <a:chOff x="538061" y="2707750"/>
              <a:chExt cx="11115877" cy="288303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8061" y="2707750"/>
                <a:ext cx="10942320" cy="2340864"/>
                <a:chOff x="1042416" y="1636776"/>
                <a:chExt cx="10942320" cy="2340864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04241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홈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29793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현재 상영작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55345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상영 예정작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780897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빠른 예매</a:t>
                  </a:r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0064496" y="1636776"/>
                  <a:ext cx="1920240" cy="23408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결제 및</a:t>
                  </a:r>
                  <a:endParaRPr lang="en-US" altLang="ko-KR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 sz="800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r>
                    <a:rPr lang="ko-KR" altLang="en-US" smtClean="0">
                      <a:solidFill>
                        <a:schemeClr val="tx1"/>
                      </a:solidFill>
                      <a:latin typeface="페이북 OTF Medium" panose="00000600000000000000" pitchFamily="50" charset="-127"/>
                      <a:ea typeface="페이북 OTF Medium" panose="00000600000000000000" pitchFamily="50" charset="-127"/>
                    </a:rPr>
                    <a:t>예매 확인</a:t>
                  </a:r>
                  <a:endParaRPr lang="en-US" altLang="ko-KR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 smtClean="0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en-US" altLang="ko-KR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  <a:p>
                  <a:pPr algn="ctr"/>
                  <a:endParaRPr lang="ko-KR" altLang="en-US">
                    <a:solidFill>
                      <a:schemeClr val="tx1"/>
                    </a:solidFill>
                    <a:latin typeface="페이북 OTF Medium" panose="00000600000000000000" pitchFamily="50" charset="-127"/>
                    <a:ea typeface="페이북 OTF Medium" panose="00000600000000000000" pitchFamily="50" charset="-127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887276" y="5211487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m</a:t>
                </a:r>
                <a:r>
                  <a:rPr lang="en-US" altLang="ko-KR" smtClean="0"/>
                  <a:t>ain.html</a:t>
                </a:r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29822" y="5211487"/>
                <a:ext cx="144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c</a:t>
                </a:r>
                <a:r>
                  <a:rPr lang="en-US" altLang="ko-KR" smtClean="0"/>
                  <a:t>urrent.html</a:t>
                </a:r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29813" y="5221449"/>
                <a:ext cx="17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mtClean="0"/>
                  <a:t>upcoming.html</a:t>
                </a:r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80714" y="5221449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mtClean="0"/>
                  <a:t>booking.html</a:t>
                </a:r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386586" y="5211487"/>
                <a:ext cx="2267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b</a:t>
                </a:r>
                <a:r>
                  <a:rPr lang="en-US" altLang="ko-KR" smtClean="0"/>
                  <a:t>ooking_check.html</a:t>
                </a:r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652577" y="3106455"/>
              <a:ext cx="4446740" cy="269119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61657" y="3106455"/>
              <a:ext cx="4446740" cy="2691192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30631" y="2641204"/>
              <a:ext cx="2090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FF0000"/>
                  </a:solidFill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상영 영화 소개 기능</a:t>
              </a:r>
              <a:endParaRPr lang="ko-KR" altLang="en-US">
                <a:solidFill>
                  <a:srgbClr val="FF0000"/>
                </a:solidFill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831830" y="2641204"/>
              <a:ext cx="1106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002060"/>
                  </a:solidFill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예매 기능</a:t>
              </a:r>
              <a:endParaRPr lang="ko-KR" altLang="en-US">
                <a:solidFill>
                  <a:srgbClr val="002060"/>
                </a:solidFill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24946" y="42018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f</a:t>
            </a:r>
            <a:r>
              <a:rPr lang="en-US" altLang="ko-KR" smtClean="0">
                <a:solidFill>
                  <a:srgbClr val="00B0F0"/>
                </a:solidFill>
              </a:rPr>
              <a:t>rame.css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3247" y="42018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f</a:t>
            </a:r>
            <a:r>
              <a:rPr lang="en-US" altLang="ko-KR" smtClean="0">
                <a:solidFill>
                  <a:srgbClr val="00B0F0"/>
                </a:solidFill>
              </a:rPr>
              <a:t>rame.css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1548" y="42018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f</a:t>
            </a:r>
            <a:r>
              <a:rPr lang="en-US" altLang="ko-KR" smtClean="0">
                <a:solidFill>
                  <a:srgbClr val="00B0F0"/>
                </a:solidFill>
              </a:rPr>
              <a:t>rame.css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10724" y="42018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f</a:t>
            </a:r>
            <a:r>
              <a:rPr lang="en-US" altLang="ko-KR" smtClean="0">
                <a:solidFill>
                  <a:srgbClr val="00B0F0"/>
                </a:solidFill>
              </a:rPr>
              <a:t>rame.css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9901" y="42018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f</a:t>
            </a:r>
            <a:r>
              <a:rPr lang="en-US" altLang="ko-KR" smtClean="0">
                <a:solidFill>
                  <a:srgbClr val="00B0F0"/>
                </a:solidFill>
              </a:rPr>
              <a:t>rame.css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82484" y="44957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booking.css</a:t>
            </a:r>
            <a:endParaRPr lang="ko-KR" altLang="en-US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43082" y="5343790"/>
            <a:ext cx="10942320" cy="1228937"/>
            <a:chOff x="1042416" y="1636776"/>
            <a:chExt cx="10942320" cy="2340864"/>
          </a:xfrm>
        </p:grpSpPr>
        <p:sp>
          <p:nvSpPr>
            <p:cNvPr id="39" name="직사각형 38"/>
            <p:cNvSpPr/>
            <p:nvPr/>
          </p:nvSpPr>
          <p:spPr>
            <a:xfrm>
              <a:off x="1042416" y="1636776"/>
              <a:ext cx="1920240" cy="2340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영화관을 간단히</a:t>
              </a:r>
              <a:endParaRPr lang="en-US" altLang="ko-KR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6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소개하는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6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메인 페이지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97936" y="1636776"/>
              <a:ext cx="1920240" cy="2340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현재 상영 중인</a:t>
              </a:r>
              <a:endParaRPr lang="en-US" altLang="ko-KR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6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영화를 보여주는</a:t>
              </a:r>
              <a:endParaRPr lang="en-US" altLang="ko-KR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6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페이지</a:t>
              </a:r>
              <a:endParaRPr lang="en-US" altLang="ko-KR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53456" y="1636776"/>
              <a:ext cx="1920240" cy="2340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상영이 예정되어 있는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6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영화를 소개하는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6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페이지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08976" y="1636776"/>
              <a:ext cx="1920240" cy="2340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영화</a:t>
              </a:r>
              <a:r>
                <a:rPr lang="en-US" altLang="ko-KR" sz="140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 </a:t>
              </a:r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제목</a:t>
              </a:r>
              <a:r>
                <a:rPr lang="en-US" altLang="ko-KR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, </a:t>
              </a:r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날짜</a:t>
              </a:r>
              <a:r>
                <a:rPr lang="en-US" altLang="ko-KR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, </a:t>
              </a:r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시간</a:t>
              </a:r>
              <a:r>
                <a:rPr lang="en-US" altLang="ko-KR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,</a:t>
              </a:r>
            </a:p>
            <a:p>
              <a:pPr algn="ctr"/>
              <a:endParaRPr lang="en-US" altLang="ko-KR" sz="5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좌석을 선택하여</a:t>
              </a:r>
              <a:endParaRPr lang="en-US" altLang="ko-KR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5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장바구니에 담는</a:t>
              </a:r>
              <a:endParaRPr lang="en-US" altLang="ko-KR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5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예매 기능 페이지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064496" y="1636776"/>
              <a:ext cx="1920240" cy="2340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장바구니에 담긴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5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예매 내용을 확인 후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5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결제를 진행하는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5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페이지</a:t>
              </a:r>
              <a:endParaRPr lang="en-US" altLang="ko-KR" sz="14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89291" y="324907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※ </a:t>
            </a:r>
            <a:r>
              <a:rPr lang="ko-KR" altLang="en-US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각 페이지의 역할 소개 </a:t>
            </a:r>
            <a:r>
              <a:rPr lang="en-US" altLang="ko-KR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</a:t>
            </a:r>
            <a:r>
              <a:rPr lang="ko-KR" altLang="en-US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간단히</a:t>
            </a:r>
            <a:r>
              <a:rPr lang="en-US" altLang="ko-KR" b="1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)</a:t>
            </a:r>
            <a:endParaRPr lang="ko-KR" altLang="en-US" b="1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02015" y="4501443"/>
            <a:ext cx="210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00B0F0"/>
                </a:solidFill>
              </a:rPr>
              <a:t>b</a:t>
            </a:r>
            <a:r>
              <a:rPr lang="en-US" altLang="ko-KR" smtClean="0">
                <a:solidFill>
                  <a:srgbClr val="00B0F0"/>
                </a:solidFill>
              </a:rPr>
              <a:t>ooking_check.css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0751" y="4495708"/>
            <a:ext cx="153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screening.css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2543" y="4497133"/>
            <a:ext cx="153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screening.css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58626" y="482200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C000"/>
                </a:solidFill>
              </a:rPr>
              <a:t>booking.js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78158" y="4822004"/>
            <a:ext cx="19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FFC000"/>
                </a:solidFill>
              </a:rPr>
              <a:t>b</a:t>
            </a:r>
            <a:r>
              <a:rPr lang="en-US" altLang="ko-KR" smtClean="0">
                <a:solidFill>
                  <a:srgbClr val="FFC000"/>
                </a:solidFill>
              </a:rPr>
              <a:t>ooking_check.js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298884" y="2534219"/>
            <a:ext cx="1017036" cy="101025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상세 내역</a:t>
            </a:r>
            <a:endParaRPr lang="en-US" altLang="ko-KR" sz="1400" smtClean="0">
              <a:solidFill>
                <a:schemeClr val="tx1"/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endParaRPr lang="en-US" altLang="ko-KR" sz="1400">
              <a:solidFill>
                <a:schemeClr val="tx1"/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d</a:t>
            </a:r>
            <a:r>
              <a:rPr lang="en-US" altLang="ko-KR" sz="1100" smtClean="0">
                <a:solidFill>
                  <a:schemeClr val="tx1"/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etails.html</a:t>
            </a:r>
            <a:endParaRPr lang="en-US" altLang="ko-KR" sz="1100">
              <a:solidFill>
                <a:schemeClr val="tx1"/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</p:txBody>
      </p:sp>
      <p:sp>
        <p:nvSpPr>
          <p:cNvPr id="58" name="위로 구부러진 화살표 57"/>
          <p:cNvSpPr/>
          <p:nvPr/>
        </p:nvSpPr>
        <p:spPr>
          <a:xfrm flipV="1">
            <a:off x="10103633" y="2418600"/>
            <a:ext cx="478782" cy="231238"/>
          </a:xfrm>
          <a:prstGeom prst="curvedUpArrow">
            <a:avLst>
              <a:gd name="adj1" fmla="val 37037"/>
              <a:gd name="adj2" fmla="val 79324"/>
              <a:gd name="adj3" fmla="val 25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6680" y="4495708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B0F0"/>
                </a:solidFill>
              </a:rPr>
              <a:t>main.css</a:t>
            </a:r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515" y="434620"/>
            <a:ext cx="312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3. </a:t>
            </a:r>
            <a:r>
              <a:rPr lang="ko-KR" altLang="en-US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상세</a:t>
            </a:r>
            <a:r>
              <a:rPr lang="ko-KR" altLang="en-US" sz="28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 페이지 설계</a:t>
            </a:r>
            <a:endParaRPr lang="ko-KR" altLang="en-US" sz="280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959" y="1221502"/>
            <a:ext cx="349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(0) 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페이지의 전반적인 기본 틀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13741" y="1959002"/>
            <a:ext cx="3318490" cy="4367154"/>
            <a:chOff x="1002104" y="1576446"/>
            <a:chExt cx="3318490" cy="4367154"/>
          </a:xfrm>
        </p:grpSpPr>
        <p:sp>
          <p:nvSpPr>
            <p:cNvPr id="5" name="직사각형 4"/>
            <p:cNvSpPr/>
            <p:nvPr/>
          </p:nvSpPr>
          <p:spPr>
            <a:xfrm>
              <a:off x="1002104" y="1576446"/>
              <a:ext cx="3318490" cy="43671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4504" y="1728846"/>
              <a:ext cx="3025610" cy="45451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타이틀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54504" y="2298081"/>
              <a:ext cx="3025610" cy="3110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메뉴바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54504" y="2948472"/>
              <a:ext cx="3025610" cy="277119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article</a:t>
              </a:r>
              <a:endParaRPr lang="ko-KR" altLang="en-US" b="1">
                <a:solidFill>
                  <a:schemeClr val="tx1"/>
                </a:solidFill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5383762" y="1700994"/>
            <a:ext cx="5542906" cy="1290664"/>
          </a:xfrm>
          <a:prstGeom prst="roundRect">
            <a:avLst>
              <a:gd name="adj" fmla="val 704"/>
            </a:avLst>
          </a:prstGeom>
          <a:solidFill>
            <a:srgbClr val="F1EFEF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톱니 모양의 오른쪽 화살표 10"/>
          <p:cNvSpPr/>
          <p:nvPr/>
        </p:nvSpPr>
        <p:spPr>
          <a:xfrm rot="10800000">
            <a:off x="4028887" y="2197284"/>
            <a:ext cx="1552588" cy="289739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29660" y="1838494"/>
            <a:ext cx="405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홈페이지 타이틀</a:t>
            </a:r>
            <a:endParaRPr lang="en-US" altLang="ko-KR" sz="6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endParaRPr lang="en-US" altLang="ko-KR" sz="10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극장의 이름이 표시되는 타이틀입니다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클릭하면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‘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홈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’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페이지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(main.html)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로 이동합니다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  <a:endParaRPr lang="ko-KR" altLang="en-US" sz="14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83762" y="3384600"/>
            <a:ext cx="5542906" cy="1290664"/>
          </a:xfrm>
          <a:prstGeom prst="roundRect">
            <a:avLst>
              <a:gd name="adj" fmla="val 704"/>
            </a:avLst>
          </a:prstGeom>
          <a:solidFill>
            <a:srgbClr val="F1EFEF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톱니 모양의 오른쪽 화살표 13"/>
          <p:cNvSpPr/>
          <p:nvPr/>
        </p:nvSpPr>
        <p:spPr>
          <a:xfrm rot="12840809">
            <a:off x="3958206" y="3214842"/>
            <a:ext cx="1773498" cy="289739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27312" y="3531431"/>
            <a:ext cx="4855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메뉴 바</a:t>
            </a:r>
            <a:endParaRPr lang="en-US" altLang="ko-KR" sz="1400" b="1" smtClean="0"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  <a:p>
            <a:pPr algn="ctr"/>
            <a:endParaRPr lang="en-US" altLang="ko-KR" sz="10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5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개의 페이지를 자유롭게 이동할 수 있는 메뉴바 입니다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홈</a:t>
            </a:r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현재 상영작</a:t>
            </a:r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상영 예정작</a:t>
            </a:r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빠른 예매</a:t>
            </a:r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결제 및 예매 확인</a:t>
            </a:r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</a:t>
            </a:r>
            <a:endParaRPr lang="ko-KR" altLang="en-US" sz="1400" b="1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2278" y="5145110"/>
            <a:ext cx="55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모든 페이지는 이 기본 틀을 바탕으로 제작되었습니다</a:t>
            </a:r>
            <a:r>
              <a:rPr lang="en-US" altLang="ko-KR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.</a:t>
            </a:r>
            <a:endParaRPr lang="ko-KR" altLang="en-US" b="1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70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950" y="484384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(1) </a:t>
            </a:r>
            <a:r>
              <a:rPr lang="ko-KR" altLang="en-US" sz="2000">
                <a:latin typeface="페이북 Medium" panose="00000600000000000000" pitchFamily="2" charset="-127"/>
                <a:ea typeface="페이북 Medium" panose="00000600000000000000" pitchFamily="2" charset="-127"/>
              </a:rPr>
              <a:t>홈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 </a:t>
            </a:r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(main.html)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02104" y="1576446"/>
            <a:ext cx="3318490" cy="4367154"/>
            <a:chOff x="1002104" y="1576446"/>
            <a:chExt cx="3318490" cy="4367154"/>
          </a:xfrm>
        </p:grpSpPr>
        <p:sp>
          <p:nvSpPr>
            <p:cNvPr id="4" name="직사각형 3"/>
            <p:cNvSpPr/>
            <p:nvPr/>
          </p:nvSpPr>
          <p:spPr>
            <a:xfrm>
              <a:off x="1002104" y="1576446"/>
              <a:ext cx="3318490" cy="43671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54504" y="1728846"/>
              <a:ext cx="3025610" cy="45451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타이틀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4504" y="2298081"/>
              <a:ext cx="3025610" cy="3110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메뉴바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54504" y="2948473"/>
              <a:ext cx="3025610" cy="22953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시네마 소개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94142" y="1005793"/>
            <a:ext cx="4637315" cy="4713874"/>
            <a:chOff x="5094142" y="884493"/>
            <a:chExt cx="4637315" cy="485048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094142" y="884493"/>
              <a:ext cx="4637315" cy="4850485"/>
            </a:xfrm>
            <a:prstGeom prst="roundRect">
              <a:avLst>
                <a:gd name="adj" fmla="val 704"/>
              </a:avLst>
            </a:prstGeom>
            <a:solidFill>
              <a:srgbClr val="F6F0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50887" y="4004157"/>
              <a:ext cx="2723823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영화관을 소개하는 영역</a:t>
              </a:r>
              <a:endParaRPr lang="en-US" altLang="ko-KR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pPr algn="ctr"/>
              <a:endParaRPr lang="en-US" altLang="ko-KR" sz="1400" b="1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endParaRPr lang="en-US" altLang="ko-KR" sz="10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‘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올드앤뉴</a:t>
              </a:r>
              <a:r>
                <a:rPr lang="en-US" altLang="ko-KR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시네마</a:t>
              </a:r>
              <a:r>
                <a:rPr lang="en-US" altLang="ko-KR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’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간략 소개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현재 상영중인 인기 영화 소개</a:t>
              </a:r>
              <a:endParaRPr lang="ko-KR" altLang="en-US" sz="1400" b="1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83946" y="1212561"/>
              <a:ext cx="3457702" cy="2461733"/>
              <a:chOff x="5481024" y="1066224"/>
              <a:chExt cx="3457702" cy="246173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481024" y="1066224"/>
                <a:ext cx="3457702" cy="24617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절찬 상영중</a:t>
                </a:r>
                <a:endParaRPr lang="en-US" altLang="ko-KR" sz="14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838698" y="1690562"/>
                <a:ext cx="1140149" cy="16034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58207" y="1690561"/>
                <a:ext cx="1140149" cy="16034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 rot="13885377">
                <a:off x="6817978" y="2530739"/>
                <a:ext cx="321737" cy="208844"/>
              </a:xfrm>
              <a:prstGeom prst="rightArrow">
                <a:avLst>
                  <a:gd name="adj1" fmla="val 25957"/>
                  <a:gd name="adj2" fmla="val 9997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직사각형 24"/>
          <p:cNvSpPr/>
          <p:nvPr/>
        </p:nvSpPr>
        <p:spPr>
          <a:xfrm>
            <a:off x="1698172" y="5421485"/>
            <a:ext cx="925855" cy="3939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현재 상영작 확인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0163" y="5421485"/>
            <a:ext cx="878776" cy="3939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예매 바로 가기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톱니 모양의 오른쪽 화살표 26"/>
          <p:cNvSpPr/>
          <p:nvPr/>
        </p:nvSpPr>
        <p:spPr>
          <a:xfrm rot="12840809">
            <a:off x="2612958" y="5951130"/>
            <a:ext cx="667724" cy="289739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304599" y="6225604"/>
            <a:ext cx="2775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버튼을 통해 페이지 이동 가능</a:t>
            </a:r>
            <a:endParaRPr lang="en-US" altLang="ko-KR" sz="1600" b="1"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</p:txBody>
      </p:sp>
      <p:sp>
        <p:nvSpPr>
          <p:cNvPr id="11" name="톱니 모양의 오른쪽 화살표 10"/>
          <p:cNvSpPr/>
          <p:nvPr/>
        </p:nvSpPr>
        <p:spPr>
          <a:xfrm rot="10800000">
            <a:off x="3898206" y="4037594"/>
            <a:ext cx="1520563" cy="281082"/>
          </a:xfrm>
          <a:prstGeom prst="notchedRightArrow">
            <a:avLst/>
          </a:prstGeom>
          <a:solidFill>
            <a:srgbClr val="B381D9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8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950" y="484384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(2) 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현재 상영작 </a:t>
            </a:r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(current.html)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02104" y="1576446"/>
            <a:ext cx="3318490" cy="4367154"/>
            <a:chOff x="1002104" y="1576446"/>
            <a:chExt cx="3318490" cy="4367154"/>
          </a:xfrm>
        </p:grpSpPr>
        <p:sp>
          <p:nvSpPr>
            <p:cNvPr id="4" name="직사각형 3"/>
            <p:cNvSpPr/>
            <p:nvPr/>
          </p:nvSpPr>
          <p:spPr>
            <a:xfrm>
              <a:off x="1002104" y="1576446"/>
              <a:ext cx="3318490" cy="43671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54504" y="1728846"/>
              <a:ext cx="3025610" cy="45451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타이틀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4504" y="2298081"/>
              <a:ext cx="3025610" cy="3110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메뉴바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54504" y="2948472"/>
              <a:ext cx="3025610" cy="277119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60299" y="3235283"/>
              <a:ext cx="2623873" cy="909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OLD –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고전 명작 영화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60299" y="4404623"/>
              <a:ext cx="2623873" cy="10097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NEW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–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최신 인기 영화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851397" y="1091678"/>
            <a:ext cx="6298686" cy="5187821"/>
          </a:xfrm>
          <a:prstGeom prst="roundRect">
            <a:avLst>
              <a:gd name="adj" fmla="val 704"/>
            </a:avLst>
          </a:prstGeom>
          <a:solidFill>
            <a:srgbClr val="F2FCFC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233103" y="1357231"/>
            <a:ext cx="5684569" cy="4620366"/>
            <a:chOff x="5200867" y="1659128"/>
            <a:chExt cx="5684569" cy="4620366"/>
          </a:xfrm>
        </p:grpSpPr>
        <p:sp>
          <p:nvSpPr>
            <p:cNvPr id="13" name="TextBox 12"/>
            <p:cNvSpPr txBox="1"/>
            <p:nvPr/>
          </p:nvSpPr>
          <p:spPr>
            <a:xfrm>
              <a:off x="5200867" y="3971170"/>
              <a:ext cx="568456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현재 상영중인 고전 명작 영화 </a:t>
              </a:r>
              <a:r>
                <a:rPr lang="en-US" altLang="ko-KR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3</a:t>
              </a:r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편</a:t>
              </a:r>
              <a:r>
                <a:rPr lang="en-US" altLang="ko-KR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, </a:t>
              </a:r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최신 인기 영화 </a:t>
              </a:r>
              <a:r>
                <a:rPr lang="en-US" altLang="ko-KR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3</a:t>
              </a:r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편을 소개하는 영역</a:t>
              </a:r>
              <a:endParaRPr lang="en-US" altLang="ko-KR" sz="10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endParaRPr lang="en-US" altLang="ko-KR" sz="10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endParaRPr lang="en-US" altLang="ko-KR" sz="6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algn="ctr"/>
              <a:r>
                <a:rPr lang="en-US" altLang="ko-KR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&lt; </a:t>
              </a:r>
              <a:r>
                <a:rPr lang="ko-KR" altLang="en-US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구현한 기능 </a:t>
              </a:r>
              <a:r>
                <a:rPr lang="en-US" altLang="ko-KR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&gt;</a:t>
              </a:r>
            </a:p>
            <a:p>
              <a:endParaRPr lang="en-US" altLang="ko-KR" sz="10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각 영화 사진 및 제목에 </a:t>
              </a:r>
              <a:r>
                <a:rPr lang="ko-KR" altLang="en-US" sz="1400" u="sng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마우스 올려놓을 시</a:t>
              </a:r>
              <a:r>
                <a:rPr lang="en-US" altLang="ko-KR" sz="1400" u="sng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,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228600" indent="-228600">
                <a:buAutoNum type="arabicPeriod"/>
              </a:pPr>
              <a:endPara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       해당 영역이 </a:t>
              </a:r>
              <a:r>
                <a:rPr lang="en-US" altLang="ko-KR" sz="1400" b="1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1.2</a:t>
              </a:r>
              <a:r>
                <a:rPr lang="ko-KR" altLang="en-US" sz="1400" b="1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배 확대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되고 </a:t>
              </a:r>
              <a:r>
                <a:rPr lang="ko-KR" altLang="en-US" sz="1400" b="1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선명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해지는 강조 효과 삽입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각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영화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사진 및 제목 </a:t>
              </a:r>
              <a:r>
                <a:rPr lang="ko-KR" altLang="en-US" sz="1400" u="sng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클릭 시</a:t>
              </a:r>
              <a:r>
                <a:rPr lang="en-US" altLang="ko-KR" sz="1400" u="sng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,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해당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영화에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대한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 startAt="2"/>
              </a:pPr>
              <a:endParaRPr lang="en-US" altLang="ko-KR" sz="12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       상세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정보가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나와있는</a:t>
              </a:r>
              <a:r>
                <a:rPr lang="en-US" altLang="ko-KR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'NAVER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영화</a:t>
              </a:r>
              <a:r>
                <a:rPr lang="en-US" altLang="ko-KR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' </a:t>
              </a:r>
              <a:r>
                <a:rPr lang="ko-KR" altLang="en-US" sz="1400" b="1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링크로 연결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81474" y="1659128"/>
              <a:ext cx="5038530" cy="20849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11156" y="1899851"/>
              <a:ext cx="1140149" cy="1603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30665" y="1899850"/>
              <a:ext cx="1140149" cy="1603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49462" y="1899849"/>
              <a:ext cx="1140149" cy="1603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11156" y="3148275"/>
              <a:ext cx="1140149" cy="3550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벤허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29953" y="3148274"/>
              <a:ext cx="1140861" cy="3550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록키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49462" y="3148273"/>
              <a:ext cx="1140861" cy="3550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사운드 오브 뮤직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 rot="13885377">
              <a:off x="6790436" y="2740028"/>
              <a:ext cx="321737" cy="208844"/>
            </a:xfrm>
            <a:prstGeom prst="rightArrow">
              <a:avLst>
                <a:gd name="adj1" fmla="val 25957"/>
                <a:gd name="adj2" fmla="val 999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톱니 모양의 오른쪽 화살표 10"/>
          <p:cNvSpPr/>
          <p:nvPr/>
        </p:nvSpPr>
        <p:spPr>
          <a:xfrm rot="10800000">
            <a:off x="3756775" y="3789552"/>
            <a:ext cx="1243916" cy="281082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톱니 모양의 오른쪽 화살표 11"/>
          <p:cNvSpPr/>
          <p:nvPr/>
        </p:nvSpPr>
        <p:spPr>
          <a:xfrm rot="9801031">
            <a:off x="3744829" y="4558776"/>
            <a:ext cx="1341575" cy="281082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950" y="484384"/>
            <a:ext cx="407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(3) 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상영 예정작 </a:t>
            </a:r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(upcoming.html)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02104" y="1576446"/>
            <a:ext cx="3318490" cy="4367154"/>
            <a:chOff x="1002104" y="1576446"/>
            <a:chExt cx="3318490" cy="4367154"/>
          </a:xfrm>
        </p:grpSpPr>
        <p:sp>
          <p:nvSpPr>
            <p:cNvPr id="12" name="직사각형 11"/>
            <p:cNvSpPr/>
            <p:nvPr/>
          </p:nvSpPr>
          <p:spPr>
            <a:xfrm>
              <a:off x="1002104" y="1576446"/>
              <a:ext cx="3318490" cy="43671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54504" y="1728846"/>
              <a:ext cx="3025610" cy="45451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타이틀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54504" y="2298081"/>
              <a:ext cx="3025610" cy="3110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메뉴바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4504" y="2948472"/>
              <a:ext cx="3025610" cy="277119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60299" y="3235283"/>
              <a:ext cx="2623873" cy="909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OLD –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고전 명작 영화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60299" y="4404623"/>
              <a:ext cx="2623873" cy="10097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NEW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–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최신 인기 영화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4851397" y="1119671"/>
            <a:ext cx="6298686" cy="5187821"/>
          </a:xfrm>
          <a:prstGeom prst="roundRect">
            <a:avLst>
              <a:gd name="adj" fmla="val 2503"/>
            </a:avLst>
          </a:prstGeom>
          <a:solidFill>
            <a:srgbClr val="F8FCF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233103" y="1385224"/>
            <a:ext cx="5513048" cy="4681922"/>
            <a:chOff x="5200867" y="1659128"/>
            <a:chExt cx="5513048" cy="4681922"/>
          </a:xfrm>
        </p:grpSpPr>
        <p:sp>
          <p:nvSpPr>
            <p:cNvPr id="22" name="TextBox 21"/>
            <p:cNvSpPr txBox="1"/>
            <p:nvPr/>
          </p:nvSpPr>
          <p:spPr>
            <a:xfrm>
              <a:off x="5200867" y="3971170"/>
              <a:ext cx="5513048" cy="23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상영 예정 된 고전 명작 영화 </a:t>
              </a:r>
              <a:r>
                <a:rPr lang="en-US" altLang="ko-KR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3</a:t>
              </a:r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편</a:t>
              </a:r>
              <a:r>
                <a:rPr lang="en-US" altLang="ko-KR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, </a:t>
              </a:r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최신 인기 영화 </a:t>
              </a:r>
              <a:r>
                <a:rPr lang="en-US" altLang="ko-KR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3</a:t>
              </a:r>
              <a:r>
                <a:rPr lang="ko-KR" altLang="en-US" sz="14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편을 소개하는 영역</a:t>
              </a:r>
              <a:endParaRPr lang="en-US" altLang="ko-KR" sz="10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endParaRPr>
            </a:p>
            <a:p>
              <a:endParaRPr lang="en-US" altLang="ko-KR" sz="10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endParaRPr lang="en-US" altLang="ko-KR" sz="6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r>
                <a:rPr lang="en-US" altLang="ko-KR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&lt; </a:t>
              </a:r>
              <a:r>
                <a:rPr lang="ko-KR" altLang="en-US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구현한 기능 </a:t>
              </a:r>
              <a:r>
                <a:rPr lang="en-US" altLang="ko-KR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(</a:t>
              </a:r>
              <a:r>
                <a:rPr lang="ko-KR" altLang="en-US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현재 상영작 페이지와 동일</a:t>
              </a:r>
              <a:r>
                <a:rPr lang="en-US" altLang="ko-KR" sz="10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) &gt;</a:t>
              </a:r>
            </a:p>
            <a:p>
              <a:endParaRPr lang="en-US" altLang="ko-KR" sz="10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각 영화 사진 및 제목에 </a:t>
              </a:r>
              <a:r>
                <a:rPr lang="ko-KR" altLang="en-US" sz="1400" u="sng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마우스 올려놓을 시</a:t>
              </a:r>
              <a:r>
                <a:rPr lang="en-US" altLang="ko-KR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,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228600" indent="-228600">
                <a:buAutoNum type="arabicPeriod"/>
              </a:pPr>
              <a:endParaRPr lang="en-US" altLang="ko-KR" sz="12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       해당 영역이 </a:t>
              </a:r>
              <a:r>
                <a:rPr lang="en-US" altLang="ko-KR" sz="1400" b="1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1.2</a:t>
              </a:r>
              <a:r>
                <a:rPr lang="ko-KR" altLang="en-US" sz="1400" b="1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배 확대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되고 </a:t>
              </a:r>
              <a:r>
                <a:rPr lang="ko-KR" altLang="en-US" sz="1400" b="1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선명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해지는 강조 효과 삽입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각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영화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사진 및 제목 </a:t>
              </a:r>
              <a:r>
                <a:rPr lang="ko-KR" altLang="en-US" sz="1400" u="sng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클릭 시</a:t>
              </a:r>
              <a:r>
                <a:rPr lang="en-US" altLang="ko-KR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,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해당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영화에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대한</a:t>
              </a:r>
              <a:endPara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pPr marL="342900" indent="-342900">
                <a:buAutoNum type="arabicPeriod" startAt="2"/>
              </a:pPr>
              <a:endParaRPr lang="en-US" altLang="ko-KR" sz="12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  <a:p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       상세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정보가 </a:t>
              </a:r>
              <a:r>
                <a:rPr lang="ko-KR" altLang="en-US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나와있는</a:t>
              </a:r>
              <a:r>
                <a:rPr lang="en-US" altLang="ko-KR" sz="1400" smtClean="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 'NAVER </a:t>
              </a:r>
              <a:r>
                <a:rPr lang="ko-KR" altLang="en-US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영화</a:t>
              </a:r>
              <a:r>
                <a:rPr lang="en-US" altLang="ko-KR" sz="1400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' </a:t>
              </a:r>
              <a:r>
                <a:rPr lang="ko-KR" altLang="en-US" sz="1400" b="1">
                  <a:latin typeface="페이북 OTF Light" panose="00000300000000000000" pitchFamily="50" charset="-127"/>
                  <a:ea typeface="페이북 OTF Light" panose="00000300000000000000" pitchFamily="50" charset="-127"/>
                </a:rPr>
                <a:t>링크로 연결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81474" y="1659128"/>
              <a:ext cx="5038530" cy="20849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11156" y="1899851"/>
              <a:ext cx="1140149" cy="1603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30665" y="1899850"/>
              <a:ext cx="1140149" cy="1603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049462" y="1899849"/>
              <a:ext cx="1140149" cy="1603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11156" y="3148275"/>
              <a:ext cx="1140149" cy="3550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트루먼 쇼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429953" y="3148274"/>
              <a:ext cx="1140861" cy="3550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오만과 편견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049462" y="3148273"/>
              <a:ext cx="1140861" cy="3550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석양의 무법자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 rot="13885377">
              <a:off x="6790436" y="2740028"/>
              <a:ext cx="321737" cy="208844"/>
            </a:xfrm>
            <a:prstGeom prst="rightArrow">
              <a:avLst>
                <a:gd name="adj1" fmla="val 25957"/>
                <a:gd name="adj2" fmla="val 999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톱니 모양의 오른쪽 화살표 18"/>
          <p:cNvSpPr/>
          <p:nvPr/>
        </p:nvSpPr>
        <p:spPr>
          <a:xfrm rot="9801031">
            <a:off x="3742361" y="4541912"/>
            <a:ext cx="1459293" cy="281082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톱니 모양의 오른쪽 화살표 17"/>
          <p:cNvSpPr/>
          <p:nvPr/>
        </p:nvSpPr>
        <p:spPr>
          <a:xfrm rot="10800000">
            <a:off x="3756775" y="3789552"/>
            <a:ext cx="1476327" cy="281082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5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950" y="484384"/>
            <a:ext cx="3645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(4) </a:t>
            </a:r>
            <a:r>
              <a:rPr lang="ko-KR" altLang="en-US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빠른 예매 </a:t>
            </a:r>
            <a:r>
              <a:rPr lang="en-US" altLang="ko-KR" sz="2000" smtClean="0">
                <a:latin typeface="페이북 Medium" panose="00000600000000000000" pitchFamily="2" charset="-127"/>
                <a:ea typeface="페이북 Medium" panose="00000600000000000000" pitchFamily="2" charset="-127"/>
              </a:rPr>
              <a:t>(booking.html)</a:t>
            </a:r>
            <a:endParaRPr lang="ko-KR" altLang="en-US" sz="2000">
              <a:latin typeface="페이북 Medium" panose="00000600000000000000" pitchFamily="2" charset="-127"/>
              <a:ea typeface="페이북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2104" y="1576446"/>
            <a:ext cx="3318490" cy="43671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4504" y="1728846"/>
            <a:ext cx="3025610" cy="45451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54504" y="2298081"/>
            <a:ext cx="3025610" cy="31102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메뉴바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54504" y="2948472"/>
            <a:ext cx="3025610" cy="2866977"/>
            <a:chOff x="1154504" y="2723820"/>
            <a:chExt cx="3025610" cy="3091629"/>
          </a:xfrm>
        </p:grpSpPr>
        <p:sp>
          <p:nvSpPr>
            <p:cNvPr id="20" name="직사각형 19"/>
            <p:cNvSpPr/>
            <p:nvPr/>
          </p:nvSpPr>
          <p:spPr>
            <a:xfrm>
              <a:off x="1154504" y="2723820"/>
              <a:ext cx="3025610" cy="253864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8172" y="5390615"/>
              <a:ext cx="925855" cy="4248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장바구니 추가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0163" y="5390615"/>
              <a:ext cx="878776" cy="4248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결제 페이지로 이동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68896" y="2903878"/>
              <a:ext cx="1984904" cy="50236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영화 선택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81792" y="3541889"/>
              <a:ext cx="1359112" cy="45125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시간 선택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2025" y="4142362"/>
              <a:ext cx="2518647" cy="91482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좌석 선택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4851397" y="774442"/>
            <a:ext cx="6298686" cy="5710334"/>
          </a:xfrm>
          <a:prstGeom prst="roundRect">
            <a:avLst>
              <a:gd name="adj" fmla="val 2503"/>
            </a:avLst>
          </a:prstGeom>
          <a:solidFill>
            <a:srgbClr val="FFF7DD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34873" y="4977795"/>
            <a:ext cx="558358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영화 예매을 진행하는 영역</a:t>
            </a:r>
            <a:endParaRPr lang="en-US" altLang="ko-KR" sz="10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marL="342900" indent="-342900">
              <a:buAutoNum type="arabicPeriod" startAt="2"/>
            </a:pPr>
            <a:endParaRPr lang="en-US" altLang="ko-KR" sz="12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영화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날짜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시간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,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좌석을 </a:t>
            </a:r>
            <a:r>
              <a:rPr lang="ko-KR" altLang="en-US" sz="1400" u="sng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모두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선택하고 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[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장바구니에 추가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]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버튼을 누르면</a:t>
            </a:r>
            <a:endParaRPr lang="en-US" altLang="ko-KR" sz="14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b="1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localStorage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에 선택한 정보가 저장됩니다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</a:t>
            </a:r>
          </a:p>
          <a:p>
            <a:pPr algn="ctr"/>
            <a:endParaRPr lang="en-US" altLang="ko-KR" sz="800" smtClean="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  <a:p>
            <a:pPr algn="ctr"/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(‘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결제 및 예매 확인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‘ 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페이지에서 저장된 정보가 </a:t>
            </a:r>
            <a:r>
              <a:rPr lang="ko-KR" altLang="en-US" sz="1400" u="sng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모두</a:t>
            </a:r>
            <a:r>
              <a:rPr lang="ko-KR" altLang="en-US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 표시 됩니다</a:t>
            </a:r>
            <a:r>
              <a:rPr lang="en-US" altLang="ko-KR" sz="14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.)</a:t>
            </a:r>
            <a:endParaRPr lang="ko-KR" altLang="en-US" sz="14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513354" y="1001329"/>
            <a:ext cx="5038530" cy="3831305"/>
            <a:chOff x="5513354" y="1001329"/>
            <a:chExt cx="5038530" cy="3831305"/>
          </a:xfrm>
        </p:grpSpPr>
        <p:sp>
          <p:nvSpPr>
            <p:cNvPr id="33" name="직사각형 32"/>
            <p:cNvSpPr/>
            <p:nvPr/>
          </p:nvSpPr>
          <p:spPr>
            <a:xfrm>
              <a:off x="5513354" y="1001329"/>
              <a:ext cx="5038530" cy="38313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3193" y="1288617"/>
              <a:ext cx="2618851" cy="80956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84680" y="2344604"/>
              <a:ext cx="1695876" cy="5723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24570" y="3126186"/>
              <a:ext cx="3816096" cy="151749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375179" y="1396305"/>
              <a:ext cx="233403" cy="59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704096" y="1396304"/>
              <a:ext cx="233403" cy="59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26663" y="1396305"/>
              <a:ext cx="233403" cy="59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355580" y="1396304"/>
              <a:ext cx="233403" cy="59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681931" y="1396305"/>
              <a:ext cx="233403" cy="59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10848" y="1396304"/>
              <a:ext cx="233403" cy="5941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608582" y="2445059"/>
              <a:ext cx="491236" cy="371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453727" y="2447947"/>
              <a:ext cx="307637" cy="3714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6960434" y="3196913"/>
              <a:ext cx="2535793" cy="1378091"/>
              <a:chOff x="6806251" y="3380914"/>
              <a:chExt cx="2535793" cy="1378091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6806251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65793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325335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584877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843275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8102817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8362359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621901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8883115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9142657" y="3380914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806251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065793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325335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7584877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843275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102817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8362359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8621901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883115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9142657" y="3675588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6806251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065793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325335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584877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843275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8102817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362359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8621901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8883115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142657" y="3969262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806251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065793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25335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584877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843275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8102817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362359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621901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8883115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9142657" y="4263936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806251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7065793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325335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584877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843275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8102817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8362359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8621901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883115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9142657" y="4558610"/>
                <a:ext cx="199387" cy="20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6685966" y="1420470"/>
              <a:ext cx="7168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영화 선택</a:t>
              </a:r>
              <a:endParaRPr lang="en-US" altLang="ko-KR" sz="6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225145" y="2442652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날짜</a:t>
              </a:r>
              <a:endParaRPr lang="en-US" altLang="ko-KR" sz="6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084528" y="2435032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시간</a:t>
              </a:r>
              <a:endParaRPr lang="en-US" altLang="ko-KR" sz="6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212657" y="3210387"/>
              <a:ext cx="7168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smtClean="0">
                  <a:latin typeface="페이북 OTF Medium" panose="00000600000000000000" pitchFamily="50" charset="-127"/>
                  <a:ea typeface="페이북 OTF Medium" panose="00000600000000000000" pitchFamily="50" charset="-127"/>
                </a:rPr>
                <a:t>좌석 선택</a:t>
              </a:r>
              <a:endParaRPr lang="en-US" altLang="ko-KR" sz="600">
                <a:latin typeface="페이북 OTF Light" panose="00000300000000000000" pitchFamily="50" charset="-127"/>
                <a:ea typeface="페이북 OTF Light" panose="00000300000000000000" pitchFamily="50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 rot="13885377">
              <a:off x="9370956" y="3332787"/>
              <a:ext cx="280467" cy="165610"/>
            </a:xfrm>
            <a:prstGeom prst="rightArrow">
              <a:avLst>
                <a:gd name="adj1" fmla="val 25957"/>
                <a:gd name="adj2" fmla="val 999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톱니 모양의 오른쪽 화살표 27"/>
          <p:cNvSpPr/>
          <p:nvPr/>
        </p:nvSpPr>
        <p:spPr>
          <a:xfrm rot="10800000">
            <a:off x="3973403" y="3775786"/>
            <a:ext cx="1095512" cy="281082"/>
          </a:xfrm>
          <a:prstGeom prst="notchedRightArrow">
            <a:avLst/>
          </a:prstGeom>
          <a:solidFill>
            <a:srgbClr val="EAB200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837</Words>
  <Application>Microsoft Office PowerPoint</Application>
  <PresentationFormat>와이드스크린</PresentationFormat>
  <Paragraphs>250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페이북 Medium</vt:lpstr>
      <vt:lpstr>페이북 OTF Bold</vt:lpstr>
      <vt:lpstr>페이북 OTF Light</vt:lpstr>
      <vt:lpstr>페이북 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121</cp:revision>
  <dcterms:created xsi:type="dcterms:W3CDTF">2021-11-18T15:28:05Z</dcterms:created>
  <dcterms:modified xsi:type="dcterms:W3CDTF">2021-11-19T14:51:48Z</dcterms:modified>
</cp:coreProperties>
</file>