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269" r:id="rId2"/>
    <p:sldId id="307" r:id="rId3"/>
    <p:sldId id="306" r:id="rId4"/>
    <p:sldId id="308" r:id="rId5"/>
    <p:sldId id="309" r:id="rId6"/>
    <p:sldId id="304" r:id="rId7"/>
    <p:sldId id="260" r:id="rId8"/>
  </p:sldIdLst>
  <p:sldSz cx="9144000" cy="6286500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22" autoAdjust="0"/>
  </p:normalViewPr>
  <p:slideViewPr>
    <p:cSldViewPr>
      <p:cViewPr varScale="1">
        <p:scale>
          <a:sx n="120" d="100"/>
          <a:sy n="120" d="100"/>
        </p:scale>
        <p:origin x="1450" y="86"/>
      </p:cViewPr>
      <p:guideLst>
        <p:guide orient="horz" pos="198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2054" y="101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B4C3D-34E8-4CFD-8FC0-6C8838AB8C3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C20E-F3A1-4355-872C-B1483A52C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9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78035-B988-424E-B069-A280689340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82925" y="509588"/>
            <a:ext cx="37084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AF7B-E81C-4C86-BE42-D1AFEDB3D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0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774000" y="2842270"/>
            <a:ext cx="6400800" cy="661020"/>
          </a:xfrm>
        </p:spPr>
        <p:txBody>
          <a:bodyPr>
            <a:normAutofit/>
          </a:bodyPr>
          <a:lstStyle>
            <a:lvl1pPr marL="0" indent="0" algn="l">
              <a:buNone/>
              <a:defRPr sz="1600" u="sng" spc="0">
                <a:ln>
                  <a:solidFill>
                    <a:schemeClr val="bg2">
                      <a:lumMod val="1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60041" y="1631083"/>
            <a:ext cx="7772400" cy="1008112"/>
          </a:xfrm>
        </p:spPr>
        <p:txBody>
          <a:bodyPr anchor="t">
            <a:normAutofit/>
          </a:bodyPr>
          <a:lstStyle>
            <a:lvl1pPr algn="l">
              <a:defRPr sz="2800" b="1" spc="-15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60251" y="1513356"/>
            <a:ext cx="68741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400590"/>
            <a:ext cx="1800000" cy="4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821778" y="5447507"/>
            <a:ext cx="4398295" cy="313123"/>
          </a:xfrm>
        </p:spPr>
        <p:txBody>
          <a:bodyPr>
            <a:normAutofit/>
          </a:bodyPr>
          <a:lstStyle>
            <a:lvl1pPr marL="0" indent="0">
              <a:buNone/>
              <a:defRPr sz="1400" spc="0" baseline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YYYY.MM.DD / NAME / INSPIEN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입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>
            <a:lvl1pPr algn="ctr">
              <a:defRPr sz="1000">
                <a:ln>
                  <a:solidFill>
                    <a:schemeClr val="bg1">
                      <a:lumMod val="65000"/>
                      <a:alpha val="3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CF8940-B477-4189-98FB-228B1120B6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872000" y="602357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904000"/>
            <a:ext cx="1433076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텍스트 개체 틀 23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50198"/>
            <a:ext cx="2664693" cy="472772"/>
          </a:xfrm>
        </p:spPr>
        <p:txBody>
          <a:bodyPr>
            <a:normAutofit/>
          </a:bodyPr>
          <a:lstStyle>
            <a:lvl1pPr marL="0" indent="0">
              <a:buNone/>
              <a:defRPr sz="2400" b="1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</a:p>
        </p:txBody>
      </p:sp>
      <p:sp>
        <p:nvSpPr>
          <p:cNvPr id="38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838994"/>
            <a:ext cx="8648413" cy="562670"/>
          </a:xfrm>
        </p:spPr>
        <p:txBody>
          <a:bodyPr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페이지에 대한 요약 설명을 입력합니다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 userDrawn="1"/>
        </p:nvCxnSpPr>
        <p:spPr>
          <a:xfrm>
            <a:off x="108000" y="694978"/>
            <a:ext cx="892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14316" y="1613620"/>
            <a:ext cx="426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chemeClr val="accent1"/>
                </a:solidFill>
                <a:latin typeface="+mn-ea"/>
              </a:rPr>
              <a:t>THANK</a:t>
            </a:r>
            <a:r>
              <a:rPr lang="en-US" altLang="ko-KR" sz="4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4400" b="1" spc="-15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YOU</a:t>
            </a:r>
            <a:endParaRPr lang="ko-KR" altLang="en-US" sz="4400" b="1" spc="-15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5281714" y="4676113"/>
            <a:ext cx="3466750" cy="288000"/>
            <a:chOff x="5436096" y="4676113"/>
            <a:chExt cx="3466749" cy="288000"/>
          </a:xfrm>
        </p:grpSpPr>
        <p:sp>
          <p:nvSpPr>
            <p:cNvPr id="8" name="타원 7"/>
            <p:cNvSpPr/>
            <p:nvPr/>
          </p:nvSpPr>
          <p:spPr>
            <a:xfrm>
              <a:off x="5436096" y="4676113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96" y="4733960"/>
              <a:ext cx="180000" cy="18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39801" y="4693155"/>
              <a:ext cx="31630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1309, 278, </a:t>
              </a:r>
              <a:r>
                <a:rPr lang="en-US" altLang="ko-KR" sz="1100" dirty="0" err="1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Beothkot-ro</a:t>
              </a:r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, </a:t>
              </a:r>
              <a:r>
                <a:rPr lang="en-US" altLang="ko-KR" sz="1100" dirty="0" err="1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Geumcheon-gu</a:t>
              </a:r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, Seoul</a:t>
              </a:r>
              <a:endParaRPr lang="ko-KR" altLang="en-US" sz="1100" dirty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5281714" y="5025823"/>
            <a:ext cx="1621695" cy="288000"/>
            <a:chOff x="5436096" y="5025821"/>
            <a:chExt cx="1621694" cy="288000"/>
          </a:xfrm>
        </p:grpSpPr>
        <p:sp>
          <p:nvSpPr>
            <p:cNvPr id="12" name="타원 11"/>
            <p:cNvSpPr/>
            <p:nvPr/>
          </p:nvSpPr>
          <p:spPr>
            <a:xfrm>
              <a:off x="5436096" y="5025821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96" y="5079821"/>
              <a:ext cx="180000" cy="180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739801" y="5042863"/>
              <a:ext cx="13179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www.inspien.co.kr</a:t>
              </a: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>
            <a:off x="5281711" y="5375531"/>
            <a:ext cx="1522308" cy="288000"/>
            <a:chOff x="5436096" y="5375530"/>
            <a:chExt cx="1522309" cy="288000"/>
          </a:xfrm>
        </p:grpSpPr>
        <p:sp>
          <p:nvSpPr>
            <p:cNvPr id="16" name="타원 15"/>
            <p:cNvSpPr/>
            <p:nvPr/>
          </p:nvSpPr>
          <p:spPr>
            <a:xfrm>
              <a:off x="5436096" y="537553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96" y="5429530"/>
              <a:ext cx="180000" cy="180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739801" y="5392572"/>
              <a:ext cx="1218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+82 2-857-8040</a:t>
              </a:r>
              <a:endParaRPr lang="ko-KR" altLang="en-US" sz="1100" dirty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137697" y="4244856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Contact us : </a:t>
            </a:r>
            <a:endParaRPr lang="ko-KR" altLang="en-US" sz="1600" dirty="0">
              <a:ln>
                <a:solidFill>
                  <a:schemeClr val="tx2">
                    <a:lumMod val="50000"/>
                    <a:alpha val="35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860251" y="1513356"/>
            <a:ext cx="68741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860427" y="2351162"/>
            <a:ext cx="6365875" cy="431800"/>
          </a:xfrm>
        </p:spPr>
        <p:txBody>
          <a:bodyPr>
            <a:noAutofit/>
          </a:bodyPr>
          <a:lstStyle>
            <a:lvl1pPr marL="0" indent="0">
              <a:buNone/>
              <a:defRPr sz="1400" spc="-150" baseline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성공적인 </a:t>
            </a:r>
            <a:r>
              <a:rPr lang="en-US" altLang="ko-KR" dirty="0"/>
              <a:t>B2B </a:t>
            </a:r>
            <a:r>
              <a:rPr lang="ko-KR" altLang="en-US"/>
              <a:t>서비스를 </a:t>
            </a:r>
            <a:r>
              <a:rPr lang="ko-KR" altLang="en-US" dirty="0" err="1"/>
              <a:t>약속드립니다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9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34699"/>
            <a:ext cx="7886700" cy="121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73490"/>
            <a:ext cx="7886700" cy="398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826656"/>
            <a:ext cx="2057401" cy="33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826656"/>
            <a:ext cx="3086100" cy="33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826656"/>
            <a:ext cx="2057401" cy="33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624E5AA-AD97-45CB-AB7B-0B2FC59551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1"/>
                </a:solidFill>
              </a:rPr>
              <a:t>펌뱅킹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중계서버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236416" y="1127106"/>
            <a:ext cx="720000" cy="720000"/>
            <a:chOff x="6876376" y="1307146"/>
            <a:chExt cx="720000" cy="720000"/>
          </a:xfrm>
        </p:grpSpPr>
        <p:sp>
          <p:nvSpPr>
            <p:cNvPr id="11" name="직사각형 10"/>
            <p:cNvSpPr/>
            <p:nvPr/>
          </p:nvSpPr>
          <p:spPr>
            <a:xfrm>
              <a:off x="6876376" y="1307146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376" y="1487146"/>
              <a:ext cx="360000" cy="360000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8028464" y="1127106"/>
            <a:ext cx="720000" cy="720000"/>
            <a:chOff x="7848464" y="1307146"/>
            <a:chExt cx="720000" cy="720000"/>
          </a:xfrm>
        </p:grpSpPr>
        <p:sp>
          <p:nvSpPr>
            <p:cNvPr id="12" name="직사각형 11"/>
            <p:cNvSpPr/>
            <p:nvPr/>
          </p:nvSpPr>
          <p:spPr>
            <a:xfrm>
              <a:off x="7848464" y="1307146"/>
              <a:ext cx="720000" cy="72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464" y="1451146"/>
              <a:ext cx="432000" cy="4320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8028464" y="335058"/>
            <a:ext cx="720000" cy="720000"/>
            <a:chOff x="7848464" y="335058"/>
            <a:chExt cx="720000" cy="720000"/>
          </a:xfrm>
        </p:grpSpPr>
        <p:sp>
          <p:nvSpPr>
            <p:cNvPr id="10" name="직사각형 9"/>
            <p:cNvSpPr/>
            <p:nvPr/>
          </p:nvSpPr>
          <p:spPr>
            <a:xfrm>
              <a:off x="7848464" y="335058"/>
              <a:ext cx="7200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464" y="515058"/>
              <a:ext cx="360000" cy="3600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7236416" y="335058"/>
            <a:ext cx="720000" cy="720000"/>
            <a:chOff x="6876376" y="335058"/>
            <a:chExt cx="720000" cy="720000"/>
          </a:xfrm>
        </p:grpSpPr>
        <p:sp>
          <p:nvSpPr>
            <p:cNvPr id="9" name="직사각형 8"/>
            <p:cNvSpPr/>
            <p:nvPr/>
          </p:nvSpPr>
          <p:spPr>
            <a:xfrm>
              <a:off x="6876376" y="335058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39" y="515058"/>
              <a:ext cx="447475" cy="360000"/>
            </a:xfrm>
            <a:prstGeom prst="rect">
              <a:avLst/>
            </a:prstGeom>
          </p:spPr>
        </p:pic>
      </p:grp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서비스 사업본부</a:t>
            </a:r>
          </a:p>
        </p:txBody>
      </p:sp>
    </p:spTree>
    <p:extLst>
      <p:ext uri="{BB962C8B-B14F-4D97-AF65-F5344CB8AC3E}">
        <p14:creationId xmlns:p14="http://schemas.microsoft.com/office/powerpoint/2010/main" val="33699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07503" y="150198"/>
            <a:ext cx="4685693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목표 시스템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107503" y="838994"/>
            <a:ext cx="8648413" cy="5626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pc="0" dirty="0"/>
              <a:t>SAP </a:t>
            </a:r>
            <a:r>
              <a:rPr lang="ko-KR" altLang="en-US" spc="0"/>
              <a:t>기업 고객이 표준 기능을 통해 펌뱅킹을 할 수 있도록 서비스 제공</a:t>
            </a:r>
            <a:endParaRPr lang="ko-KR" altLang="en-US" spc="0" dirty="0"/>
          </a:p>
        </p:txBody>
      </p:sp>
      <p:sp>
        <p:nvSpPr>
          <p:cNvPr id="21" name="Rectangle 79">
            <a:extLst>
              <a:ext uri="{FF2B5EF4-FFF2-40B4-BE49-F238E27FC236}">
                <a16:creationId xmlns="" xmlns:a16="http://schemas.microsoft.com/office/drawing/2014/main" id="{28DB1526-4824-433B-912F-61EC9AAC9128}"/>
              </a:ext>
            </a:extLst>
          </p:cNvPr>
          <p:cNvSpPr/>
          <p:nvPr/>
        </p:nvSpPr>
        <p:spPr bwMode="gray">
          <a:xfrm>
            <a:off x="2926956" y="3807105"/>
            <a:ext cx="2520000" cy="18002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lIns="89971" tIns="71977" rIns="89971" bIns="71977" rtlCol="0" anchor="t" anchorCtr="0"/>
          <a:lstStyle/>
          <a:p>
            <a:pPr marL="171399" indent="-171399" defTabSz="761771" latinLnBrk="0">
              <a:buFont typeface="Wingdings" panose="05000000000000000000" pitchFamily="2" charset="2"/>
              <a:buChar char="§"/>
              <a:defRPr/>
            </a:pPr>
            <a:r>
              <a:rPr lang="ko-KR" altLang="en-US" sz="105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제공서비스</a:t>
            </a:r>
            <a:endParaRPr lang="en-US" altLang="ko-KR" sz="105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1771" latinLnBrk="0">
              <a:defRPr/>
            </a:pP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계좌이체 </a:t>
            </a: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kern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To Bank)</a:t>
            </a:r>
            <a:endParaRPr lang="en-US" altLang="ko-KR" sz="1050" kern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1771" latinLnBrk="0">
              <a:defRPr/>
            </a:pP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고객으로 부터 수신된 이체요청을 </a:t>
            </a: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VAN</a:t>
            </a:r>
            <a:r>
              <a:rPr lang="ko-KR" altLang="en-US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수행하고 </a:t>
            </a:r>
            <a:r>
              <a:rPr lang="ko-KR" altLang="en-US" sz="1050" kern="1100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1050" kern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1771" latinLnBrk="0">
              <a:defRPr/>
            </a:pP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거래명세 </a:t>
            </a: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(Bank To </a:t>
            </a:r>
            <a:r>
              <a:rPr lang="en-US" altLang="ko-KR" sz="1050" kern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kern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1771" latinLnBrk="0">
              <a:defRPr/>
            </a:pP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거래내역을 수신하여 </a:t>
            </a:r>
            <a:r>
              <a:rPr lang="ko-KR" altLang="en-US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고객에게 전송</a:t>
            </a:r>
            <a:endParaRPr lang="en-US" altLang="ko-KR" sz="1050" kern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1771" latinLnBrk="0">
              <a:defRPr/>
            </a:pPr>
            <a:endParaRPr lang="en-US" altLang="ko-KR" sz="1050" kern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5910" y="1473549"/>
            <a:ext cx="927738" cy="1676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S/4HANA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13460" y="1491890"/>
            <a:ext cx="978688" cy="1676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SAP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53858" y="1473549"/>
            <a:ext cx="978688" cy="167637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클라우드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뱅킹서비스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/>
              <a:t>인스피언</a:t>
            </a:r>
            <a:r>
              <a:rPr lang="en-US" altLang="ko-KR" sz="1200" dirty="0"/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96136" y="1465696"/>
            <a:ext cx="978688" cy="1676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VAN</a:t>
            </a:r>
            <a:r>
              <a:rPr lang="ko-KR" altLang="en-US" sz="1100" dirty="0">
                <a:solidFill>
                  <a:schemeClr val="tx1"/>
                </a:solidFill>
              </a:rPr>
              <a:t>社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중계서버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380312" y="1487066"/>
            <a:ext cx="1008112" cy="391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KB</a:t>
            </a:r>
            <a:r>
              <a:rPr lang="ko-KR" altLang="en-US" sz="1200">
                <a:solidFill>
                  <a:schemeClr val="tx1"/>
                </a:solidFill>
              </a:rPr>
              <a:t>국민은행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80312" y="2020656"/>
            <a:ext cx="1008112" cy="391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우리은행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80312" y="2745715"/>
            <a:ext cx="1008112" cy="391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증권사 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1794" y="23091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/>
          </a:p>
        </p:txBody>
      </p:sp>
      <p:cxnSp>
        <p:nvCxnSpPr>
          <p:cNvPr id="5" name="직선 연결선 4"/>
          <p:cNvCxnSpPr>
            <a:stCxn id="24" idx="3"/>
            <a:endCxn id="25" idx="1"/>
          </p:cNvCxnSpPr>
          <p:nvPr/>
        </p:nvCxnSpPr>
        <p:spPr>
          <a:xfrm flipV="1">
            <a:off x="6774824" y="1683001"/>
            <a:ext cx="605488" cy="62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3"/>
            <a:endCxn id="27" idx="1"/>
          </p:cNvCxnSpPr>
          <p:nvPr/>
        </p:nvCxnSpPr>
        <p:spPr>
          <a:xfrm flipV="1">
            <a:off x="6774824" y="2216591"/>
            <a:ext cx="605488" cy="8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3"/>
            <a:endCxn id="28" idx="1"/>
          </p:cNvCxnSpPr>
          <p:nvPr/>
        </p:nvCxnSpPr>
        <p:spPr>
          <a:xfrm>
            <a:off x="6774824" y="2303885"/>
            <a:ext cx="605488" cy="63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8852" y="3449128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 API</a:t>
            </a:r>
            <a:endParaRPr lang="ko-KR" altLang="en-US"/>
          </a:p>
        </p:txBody>
      </p:sp>
      <p:sp>
        <p:nvSpPr>
          <p:cNvPr id="48" name="Rectangle 79">
            <a:extLst>
              <a:ext uri="{FF2B5EF4-FFF2-40B4-BE49-F238E27FC236}">
                <a16:creationId xmlns="" xmlns:a16="http://schemas.microsoft.com/office/drawing/2014/main" id="{28DB1526-4824-433B-912F-61EC9AAC9128}"/>
              </a:ext>
            </a:extLst>
          </p:cNvPr>
          <p:cNvSpPr/>
          <p:nvPr/>
        </p:nvSpPr>
        <p:spPr bwMode="gray">
          <a:xfrm>
            <a:off x="5577982" y="3800388"/>
            <a:ext cx="2520000" cy="18002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algn="ctr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lIns="89971" tIns="71977" rIns="89971" bIns="71977" rtlCol="0" anchor="t" anchorCtr="0"/>
          <a:lstStyle/>
          <a:p>
            <a:pPr marL="171399" indent="-171399" defTabSz="761771" latinLnBrk="0">
              <a:buFont typeface="Wingdings" panose="05000000000000000000" pitchFamily="2" charset="2"/>
              <a:buChar char="§"/>
              <a:defRPr/>
            </a:pPr>
            <a:r>
              <a:rPr lang="ko-KR" altLang="en-US" sz="105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 서비스</a:t>
            </a:r>
            <a:endParaRPr lang="en-US" altLang="ko-KR" sz="105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1771" latinLnBrk="0">
              <a:defRPr/>
            </a:pP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Rest)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개시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kern="1100" smtClean="0">
                <a:latin typeface="맑은 고딕" panose="020B0503020000020004" pitchFamily="50" charset="-127"/>
              </a:rPr>
              <a:t>계좌이체</a:t>
            </a:r>
            <a:r>
              <a:rPr lang="en-US" altLang="ko-KR" sz="1050" kern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050" kern="1100" smtClean="0">
                <a:latin typeface="맑은 고딕" panose="020B0503020000020004" pitchFamily="50" charset="-127"/>
              </a:rPr>
              <a:t>이체처리결과조회</a:t>
            </a:r>
            <a:r>
              <a:rPr lang="en-US" altLang="ko-KR" sz="1050" kern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050" kern="1100" smtClean="0">
                <a:latin typeface="맑은 고딕" panose="020B0503020000020004" pitchFamily="50" charset="-127"/>
              </a:rPr>
              <a:t>거래명세</a:t>
            </a:r>
            <a:r>
              <a:rPr lang="en-US" altLang="ko-KR" sz="1050" kern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050" kern="1100" smtClean="0">
                <a:latin typeface="맑은 고딕" panose="020B0503020000020004" pitchFamily="50" charset="-127"/>
              </a:rPr>
              <a:t>예금주조회</a:t>
            </a:r>
            <a:r>
              <a:rPr lang="en-US" altLang="ko-KR" sz="1050" kern="1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050" kern="1100" smtClean="0">
                <a:latin typeface="맑은 고딕" panose="020B0503020000020004" pitchFamily="50" charset="-127"/>
              </a:rPr>
              <a:t>모계좌잔액조회</a:t>
            </a:r>
            <a:endParaRPr lang="en-US" altLang="ko-KR" sz="1050" kern="1100" dirty="0" smtClean="0">
              <a:latin typeface="맑은 고딕" panose="020B0503020000020004" pitchFamily="50" charset="-127"/>
            </a:endParaRPr>
          </a:p>
          <a:p>
            <a:pPr defTabSz="761771" latinLnBrk="0">
              <a:defRPr/>
            </a:pPr>
            <a:r>
              <a:rPr lang="en-US" altLang="ko-KR" sz="1050" kern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Socket)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어음</a:t>
            </a:r>
            <a:r>
              <a:rPr lang="en-US" altLang="ko-KR" sz="1050" kern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kern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외담대 등</a:t>
            </a:r>
            <a:endParaRPr lang="en-US" altLang="ko-KR" sz="1050" kern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>
            <a:stCxn id="24" idx="2"/>
            <a:endCxn id="35" idx="0"/>
          </p:cNvCxnSpPr>
          <p:nvPr/>
        </p:nvCxnSpPr>
        <p:spPr>
          <a:xfrm flipH="1">
            <a:off x="6043708" y="3142073"/>
            <a:ext cx="241772" cy="30705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37058" y="3510057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 API</a:t>
            </a:r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1403648" y="1746146"/>
            <a:ext cx="809812" cy="253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91029" y="14870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①이체요청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02850" y="14870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②이체요청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3202850" y="1746146"/>
            <a:ext cx="85100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75692" y="145092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③이체요청</a:t>
            </a: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239017" y="2007780"/>
            <a:ext cx="778674" cy="91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원호 65"/>
          <p:cNvSpPr/>
          <p:nvPr/>
        </p:nvSpPr>
        <p:spPr>
          <a:xfrm>
            <a:off x="4381127" y="1710346"/>
            <a:ext cx="1380796" cy="274638"/>
          </a:xfrm>
          <a:prstGeom prst="arc">
            <a:avLst>
              <a:gd name="adj1" fmla="val 16200000"/>
              <a:gd name="adj2" fmla="val 5061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191672" y="17871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④결과전송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89510" y="17871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⑤결과전송</a:t>
            </a:r>
          </a:p>
        </p:txBody>
      </p:sp>
      <p:cxnSp>
        <p:nvCxnSpPr>
          <p:cNvPr id="86" name="직선 연결선 85"/>
          <p:cNvCxnSpPr>
            <a:stCxn id="23" idx="2"/>
            <a:endCxn id="52" idx="0"/>
          </p:cNvCxnSpPr>
          <p:nvPr/>
        </p:nvCxnSpPr>
        <p:spPr>
          <a:xfrm flipH="1">
            <a:off x="4261914" y="3149926"/>
            <a:ext cx="281288" cy="36013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75691" y="239190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①거래명세서</a:t>
            </a:r>
            <a:endParaRPr lang="ko-KR" altLang="en-US" sz="1100" dirty="0"/>
          </a:p>
        </p:txBody>
      </p:sp>
      <p:cxnSp>
        <p:nvCxnSpPr>
          <p:cNvPr id="90" name="직선 연결선 89"/>
          <p:cNvCxnSpPr/>
          <p:nvPr/>
        </p:nvCxnSpPr>
        <p:spPr>
          <a:xfrm flipH="1">
            <a:off x="3208518" y="2716896"/>
            <a:ext cx="778674" cy="91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61173" y="24962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②거래명세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1383194" y="2922141"/>
            <a:ext cx="1418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③거래명세</a:t>
            </a:r>
            <a:endParaRPr lang="en-US" altLang="ko-KR" sz="1100" dirty="0" smtClean="0"/>
          </a:p>
          <a:p>
            <a:r>
              <a:rPr lang="en-US" altLang="ko-KR" sz="1100" dirty="0" err="1" smtClean="0"/>
              <a:t>BankStatementPost</a:t>
            </a:r>
            <a:endParaRPr lang="ko-KR" altLang="en-US" sz="1100" dirty="0"/>
          </a:p>
        </p:txBody>
      </p:sp>
      <p:sp>
        <p:nvSpPr>
          <p:cNvPr id="93" name="원호 92"/>
          <p:cNvSpPr/>
          <p:nvPr/>
        </p:nvSpPr>
        <p:spPr>
          <a:xfrm flipH="1">
            <a:off x="1407362" y="2726473"/>
            <a:ext cx="1510714" cy="163367"/>
          </a:xfrm>
          <a:prstGeom prst="arc">
            <a:avLst>
              <a:gd name="adj1" fmla="val 16200000"/>
              <a:gd name="adj2" fmla="val 5833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425497" y="2039603"/>
            <a:ext cx="778674" cy="91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5011156" y="2639264"/>
            <a:ext cx="778674" cy="91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83361" y="288831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④결과전송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233666" y="2897486"/>
            <a:ext cx="81749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0482" y="28378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⑤응답</a:t>
            </a:r>
            <a:endParaRPr lang="ko-KR" altLang="en-US" sz="11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5020787" y="2847066"/>
            <a:ext cx="81749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1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07503" y="150198"/>
            <a:ext cx="4685693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목표 시스템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107503" y="838994"/>
            <a:ext cx="8648413" cy="5626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spc="0" dirty="0" smtClean="0"/>
              <a:t>AWS EKS(?) </a:t>
            </a:r>
            <a:r>
              <a:rPr lang="ko-KR" altLang="en-US" spc="0" smtClean="0"/>
              <a:t>를 이용한 </a:t>
            </a:r>
            <a:r>
              <a:rPr lang="en-US" altLang="ko-KR" spc="0" dirty="0" smtClean="0"/>
              <a:t>Container </a:t>
            </a:r>
            <a:r>
              <a:rPr lang="ko-KR" altLang="en-US" spc="0" smtClean="0"/>
              <a:t>환경에서 </a:t>
            </a:r>
            <a:r>
              <a:rPr lang="en-US" altLang="ko-KR" spc="0" dirty="0" smtClean="0"/>
              <a:t>Auto-Scale </a:t>
            </a:r>
            <a:r>
              <a:rPr lang="ko-KR" altLang="en-US" spc="0" smtClean="0"/>
              <a:t>이 가능한 </a:t>
            </a:r>
            <a:r>
              <a:rPr lang="en-US" altLang="ko-KR" spc="0" dirty="0" smtClean="0"/>
              <a:t>Active-Active </a:t>
            </a:r>
            <a:r>
              <a:rPr lang="ko-KR" altLang="en-US" spc="0" smtClean="0"/>
              <a:t>구성</a:t>
            </a:r>
            <a:endParaRPr lang="en-US" altLang="ko-KR" spc="0" dirty="0" smtClean="0"/>
          </a:p>
          <a:p>
            <a:pPr marL="285750" indent="-285750">
              <a:buFontTx/>
              <a:buChar char="-"/>
            </a:pPr>
            <a:r>
              <a:rPr lang="en-US" altLang="ko-KR" spc="0" dirty="0" smtClean="0"/>
              <a:t>L/B </a:t>
            </a:r>
            <a:r>
              <a:rPr lang="ko-KR" altLang="en-US" spc="0" smtClean="0"/>
              <a:t>또는 </a:t>
            </a:r>
            <a:r>
              <a:rPr lang="en-US" altLang="ko-KR" spc="0" dirty="0" smtClean="0"/>
              <a:t>AWS API Gateway </a:t>
            </a:r>
            <a:r>
              <a:rPr lang="ko-KR" altLang="en-US" spc="0" smtClean="0"/>
              <a:t>이용</a:t>
            </a:r>
            <a:endParaRPr lang="ko-KR" altLang="en-US" spc="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4B5C0D3-07CF-FEFB-EC3E-8565865FDAF6}"/>
              </a:ext>
            </a:extLst>
          </p:cNvPr>
          <p:cNvSpPr/>
          <p:nvPr/>
        </p:nvSpPr>
        <p:spPr>
          <a:xfrm>
            <a:off x="7562455" y="2442346"/>
            <a:ext cx="978688" cy="2213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VAN</a:t>
            </a:r>
            <a:r>
              <a:rPr lang="ko-KR" altLang="en-US" sz="1200" dirty="0">
                <a:solidFill>
                  <a:schemeClr val="tx1"/>
                </a:solidFill>
              </a:rPr>
              <a:t>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="" xmlns:a16="http://schemas.microsoft.com/office/drawing/2014/main" id="{376059A3-618F-35A6-5C09-020D0B55AC27}"/>
              </a:ext>
            </a:extLst>
          </p:cNvPr>
          <p:cNvSpPr/>
          <p:nvPr/>
        </p:nvSpPr>
        <p:spPr>
          <a:xfrm>
            <a:off x="4160802" y="4877516"/>
            <a:ext cx="959198" cy="61163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Maria 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353BF2B-A9AC-AE4B-8F81-0F593E3FC84C}"/>
              </a:ext>
            </a:extLst>
          </p:cNvPr>
          <p:cNvSpPr txBox="1"/>
          <p:nvPr/>
        </p:nvSpPr>
        <p:spPr>
          <a:xfrm>
            <a:off x="1902440" y="3030041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Rest/JSON</a:t>
            </a:r>
          </a:p>
          <a:p>
            <a:r>
              <a:rPr lang="en-US" altLang="ko-KR" sz="1100" dirty="0" smtClean="0"/>
              <a:t>over HTTPS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FE7160E0-FE1C-9D25-8017-465455033927}"/>
              </a:ext>
            </a:extLst>
          </p:cNvPr>
          <p:cNvCxnSpPr>
            <a:cxnSpLocks/>
            <a:stCxn id="100" idx="2"/>
            <a:endCxn id="8" idx="1"/>
          </p:cNvCxnSpPr>
          <p:nvPr/>
        </p:nvCxnSpPr>
        <p:spPr>
          <a:xfrm>
            <a:off x="4629879" y="4333328"/>
            <a:ext cx="10522" cy="5441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00DDCBF-03BE-1CF7-8A07-E8C86DF776D2}"/>
              </a:ext>
            </a:extLst>
          </p:cNvPr>
          <p:cNvSpPr txBox="1"/>
          <p:nvPr/>
        </p:nvSpPr>
        <p:spPr>
          <a:xfrm>
            <a:off x="3878300" y="1769039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Kubernetes</a:t>
            </a:r>
            <a:endParaRPr lang="ko-KR" altLang="en-US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6CB0C87-0A0D-E311-D5CC-36187214CDCC}"/>
              </a:ext>
            </a:extLst>
          </p:cNvPr>
          <p:cNvSpPr/>
          <p:nvPr/>
        </p:nvSpPr>
        <p:spPr>
          <a:xfrm>
            <a:off x="554232" y="3181938"/>
            <a:ext cx="978688" cy="528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외부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F8C5C9D-E2A1-695E-32B3-CB0E5A91D5FC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3841254" y="2924693"/>
            <a:ext cx="468114" cy="5216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1B47DAD-CD54-5240-27CF-029C4D65BAE0}"/>
              </a:ext>
            </a:extLst>
          </p:cNvPr>
          <p:cNvSpPr/>
          <p:nvPr/>
        </p:nvSpPr>
        <p:spPr>
          <a:xfrm>
            <a:off x="2903774" y="2063130"/>
            <a:ext cx="2443192" cy="3600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719E7FA-2ACB-98CE-381F-94F5BD8C08AF}"/>
              </a:ext>
            </a:extLst>
          </p:cNvPr>
          <p:cNvSpPr/>
          <p:nvPr/>
        </p:nvSpPr>
        <p:spPr>
          <a:xfrm>
            <a:off x="577231" y="4583410"/>
            <a:ext cx="978688" cy="528903"/>
          </a:xfrm>
          <a:prstGeom prst="rect">
            <a:avLst/>
          </a:prstGeom>
          <a:solidFill>
            <a:srgbClr val="3BFF9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운영담당자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BA13D186-562C-AA89-68B5-2E14BB1C10F1}"/>
              </a:ext>
            </a:extLst>
          </p:cNvPr>
          <p:cNvCxnSpPr>
            <a:cxnSpLocks/>
            <a:stCxn id="99" idx="3"/>
            <a:endCxn id="120" idx="1"/>
          </p:cNvCxnSpPr>
          <p:nvPr/>
        </p:nvCxnSpPr>
        <p:spPr>
          <a:xfrm flipV="1">
            <a:off x="1555919" y="4274835"/>
            <a:ext cx="1513207" cy="5730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9184A78-EA6A-62DE-25C0-340A8ACBF3CA}"/>
              </a:ext>
            </a:extLst>
          </p:cNvPr>
          <p:cNvSpPr txBox="1"/>
          <p:nvPr/>
        </p:nvSpPr>
        <p:spPr>
          <a:xfrm>
            <a:off x="7403224" y="4682419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Rest API / Socket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F8C5C9D-E2A1-695E-32B3-CB0E5A91D5FC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3841254" y="3446389"/>
            <a:ext cx="402129" cy="50187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134FB3A-1287-72F5-070E-337DD4543C5C}"/>
              </a:ext>
            </a:extLst>
          </p:cNvPr>
          <p:cNvSpPr txBox="1"/>
          <p:nvPr/>
        </p:nvSpPr>
        <p:spPr>
          <a:xfrm>
            <a:off x="5899263" y="3245485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VPN or </a:t>
            </a:r>
            <a:r>
              <a:rPr lang="ko-KR" altLang="en-US" sz="1100" smtClean="0"/>
              <a:t>전용선</a:t>
            </a:r>
            <a:endParaRPr lang="ko-KR" altLang="en-US" sz="11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</p:cNvCxnSpPr>
          <p:nvPr/>
        </p:nvCxnSpPr>
        <p:spPr>
          <a:xfrm flipV="1">
            <a:off x="5343581" y="3534097"/>
            <a:ext cx="2215489" cy="140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  <a:stCxn id="45" idx="3"/>
            <a:endCxn id="97" idx="1"/>
          </p:cNvCxnSpPr>
          <p:nvPr/>
        </p:nvCxnSpPr>
        <p:spPr>
          <a:xfrm flipV="1">
            <a:off x="1532920" y="3446389"/>
            <a:ext cx="1535343" cy="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1B47DAD-CD54-5240-27CF-029C4D65BAE0}"/>
              </a:ext>
            </a:extLst>
          </p:cNvPr>
          <p:cNvSpPr/>
          <p:nvPr/>
        </p:nvSpPr>
        <p:spPr>
          <a:xfrm>
            <a:off x="344363" y="2442347"/>
            <a:ext cx="1413130" cy="1707243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134FB3A-1287-72F5-070E-337DD4543C5C}"/>
              </a:ext>
            </a:extLst>
          </p:cNvPr>
          <p:cNvSpPr txBox="1"/>
          <p:nvPr/>
        </p:nvSpPr>
        <p:spPr>
          <a:xfrm>
            <a:off x="847048" y="244234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CPI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3068263" y="3061324"/>
            <a:ext cx="772991" cy="770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09368" y="2539628"/>
            <a:ext cx="772991" cy="770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43383" y="3563198"/>
            <a:ext cx="772991" cy="770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069126" y="3889770"/>
            <a:ext cx="772991" cy="770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Console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="" xmlns:a16="http://schemas.microsoft.com/office/drawing/2014/main" id="{BA13D186-562C-AA89-68B5-2E14BB1C10F1}"/>
              </a:ext>
            </a:extLst>
          </p:cNvPr>
          <p:cNvCxnSpPr>
            <a:cxnSpLocks/>
            <a:stCxn id="120" idx="2"/>
            <a:endCxn id="8" idx="1"/>
          </p:cNvCxnSpPr>
          <p:nvPr/>
        </p:nvCxnSpPr>
        <p:spPr>
          <a:xfrm>
            <a:off x="3455622" y="4659900"/>
            <a:ext cx="1184779" cy="2176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3068263" y="2215571"/>
            <a:ext cx="772991" cy="770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Eureka?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6073" y="2635194"/>
            <a:ext cx="772991" cy="770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8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07503" y="150198"/>
            <a:ext cx="4685693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목표 </a:t>
            </a:r>
            <a:r>
              <a:rPr lang="ko-KR" altLang="en-US"/>
              <a:t>시스템 </a:t>
            </a:r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107503" y="838994"/>
            <a:ext cx="8648413" cy="5626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pc="0" dirty="0"/>
              <a:t>외부 고객에게 </a:t>
            </a:r>
            <a:r>
              <a:rPr lang="en-US" altLang="ko-KR" spc="0" dirty="0"/>
              <a:t>API(REST/JSON </a:t>
            </a:r>
            <a:r>
              <a:rPr lang="en-US" altLang="ko-KR" spc="0" dirty="0" smtClean="0"/>
              <a:t>over HTTPS</a:t>
            </a:r>
            <a:r>
              <a:rPr lang="en-US" altLang="ko-KR" spc="0" dirty="0"/>
              <a:t>)</a:t>
            </a:r>
            <a:r>
              <a:rPr lang="ko-KR" altLang="en-US" spc="0" dirty="0"/>
              <a:t>를 통해 </a:t>
            </a:r>
            <a:r>
              <a:rPr lang="ko-KR" altLang="en-US" spc="0" dirty="0" err="1"/>
              <a:t>펌뱅킹</a:t>
            </a:r>
            <a:r>
              <a:rPr lang="ko-KR" altLang="en-US" spc="0" dirty="0"/>
              <a:t> 기능을 제공</a:t>
            </a: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DCCF19E6-0B1F-EBE8-2EB8-ECAD2A6BED76}"/>
              </a:ext>
            </a:extLst>
          </p:cNvPr>
          <p:cNvSpPr/>
          <p:nvPr/>
        </p:nvSpPr>
        <p:spPr>
          <a:xfrm>
            <a:off x="4189054" y="1617688"/>
            <a:ext cx="894300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이체요청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4B5C0D3-07CF-FEFB-EC3E-8565865FDAF6}"/>
              </a:ext>
            </a:extLst>
          </p:cNvPr>
          <p:cNvSpPr/>
          <p:nvPr/>
        </p:nvSpPr>
        <p:spPr>
          <a:xfrm>
            <a:off x="7562455" y="1521820"/>
            <a:ext cx="978688" cy="3133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VAN</a:t>
            </a:r>
            <a:r>
              <a:rPr lang="ko-KR" altLang="en-US" sz="1200" dirty="0">
                <a:solidFill>
                  <a:schemeClr val="tx1"/>
                </a:solidFill>
              </a:rPr>
              <a:t>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="" xmlns:a16="http://schemas.microsoft.com/office/drawing/2014/main" id="{376059A3-618F-35A6-5C09-020D0B55AC27}"/>
              </a:ext>
            </a:extLst>
          </p:cNvPr>
          <p:cNvSpPr/>
          <p:nvPr/>
        </p:nvSpPr>
        <p:spPr>
          <a:xfrm>
            <a:off x="3549674" y="4846336"/>
            <a:ext cx="2201071" cy="87430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Profile(ID,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고객사일반정보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Callback URL)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일별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개시전문 사용여부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송수신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로그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데이터는 암호화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송수신 통계정보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CEB203B5-2642-A256-3BCE-10D4013313A1}"/>
              </a:ext>
            </a:extLst>
          </p:cNvPr>
          <p:cNvCxnSpPr>
            <a:cxnSpLocks/>
            <a:stCxn id="45" idx="3"/>
            <a:endCxn id="41" idx="2"/>
          </p:cNvCxnSpPr>
          <p:nvPr/>
        </p:nvCxnSpPr>
        <p:spPr>
          <a:xfrm flipV="1">
            <a:off x="1555919" y="2559654"/>
            <a:ext cx="1067519" cy="8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353BF2B-A9AC-AE4B-8F81-0F593E3FC84C}"/>
              </a:ext>
            </a:extLst>
          </p:cNvPr>
          <p:cNvSpPr txBox="1"/>
          <p:nvPr/>
        </p:nvSpPr>
        <p:spPr>
          <a:xfrm>
            <a:off x="1675896" y="2008161"/>
            <a:ext cx="966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API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en-US" altLang="ko-KR" sz="1100" dirty="0" smtClean="0"/>
              <a:t>Rest/JSON</a:t>
            </a:r>
          </a:p>
          <a:p>
            <a:r>
              <a:rPr lang="en-US" altLang="ko-KR" sz="1100" dirty="0" smtClean="0"/>
              <a:t>over HTTPS)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FE7160E0-FE1C-9D25-8017-465455033927}"/>
              </a:ext>
            </a:extLst>
          </p:cNvPr>
          <p:cNvCxnSpPr>
            <a:cxnSpLocks/>
            <a:stCxn id="59" idx="2"/>
            <a:endCxn id="8" idx="1"/>
          </p:cNvCxnSpPr>
          <p:nvPr/>
        </p:nvCxnSpPr>
        <p:spPr>
          <a:xfrm>
            <a:off x="4640401" y="4655418"/>
            <a:ext cx="9809" cy="1909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83354" y="2049736"/>
            <a:ext cx="24791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00DDCBF-03BE-1CF7-8A07-E8C86DF776D2}"/>
              </a:ext>
            </a:extLst>
          </p:cNvPr>
          <p:cNvSpPr txBox="1"/>
          <p:nvPr/>
        </p:nvSpPr>
        <p:spPr>
          <a:xfrm>
            <a:off x="3294754" y="185906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①</a:t>
            </a:r>
            <a:r>
              <a:rPr lang="en-US" altLang="ko-KR" sz="1100" dirty="0"/>
              <a:t>-1</a:t>
            </a:r>
            <a:r>
              <a:rPr lang="ko-KR" altLang="en-US" sz="1100" dirty="0"/>
              <a:t>이체요청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6CB0C87-0A0D-E311-D5CC-36187214CDCC}"/>
              </a:ext>
            </a:extLst>
          </p:cNvPr>
          <p:cNvSpPr/>
          <p:nvPr/>
        </p:nvSpPr>
        <p:spPr>
          <a:xfrm>
            <a:off x="577231" y="2296088"/>
            <a:ext cx="978688" cy="528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외부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F8C5C9D-E2A1-695E-32B3-CB0E5A91D5FC}"/>
              </a:ext>
            </a:extLst>
          </p:cNvPr>
          <p:cNvCxnSpPr>
            <a:cxnSpLocks/>
            <a:stCxn id="41" idx="7"/>
            <a:endCxn id="4" idx="2"/>
          </p:cNvCxnSpPr>
          <p:nvPr/>
        </p:nvCxnSpPr>
        <p:spPr>
          <a:xfrm flipV="1">
            <a:off x="3386771" y="2049736"/>
            <a:ext cx="802283" cy="20441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1B47DAD-CD54-5240-27CF-029C4D65BAE0}"/>
              </a:ext>
            </a:extLst>
          </p:cNvPr>
          <p:cNvSpPr/>
          <p:nvPr/>
        </p:nvSpPr>
        <p:spPr>
          <a:xfrm>
            <a:off x="3933836" y="1521820"/>
            <a:ext cx="1413130" cy="3133598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DF8876FE-6BCE-9459-EA48-A33ECF7CB1C2}"/>
              </a:ext>
            </a:extLst>
          </p:cNvPr>
          <p:cNvSpPr/>
          <p:nvPr/>
        </p:nvSpPr>
        <p:spPr>
          <a:xfrm>
            <a:off x="4184398" y="2639194"/>
            <a:ext cx="894300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이체결과조회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5D28FB64-A1B4-0BCC-990E-C989A4F87F69}"/>
              </a:ext>
            </a:extLst>
          </p:cNvPr>
          <p:cNvSpPr/>
          <p:nvPr/>
        </p:nvSpPr>
        <p:spPr>
          <a:xfrm>
            <a:off x="4184398" y="3635895"/>
            <a:ext cx="894300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거래명세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134FB3A-1287-72F5-070E-337DD4543C5C}"/>
              </a:ext>
            </a:extLst>
          </p:cNvPr>
          <p:cNvSpPr txBox="1"/>
          <p:nvPr/>
        </p:nvSpPr>
        <p:spPr>
          <a:xfrm>
            <a:off x="5741865" y="181943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①</a:t>
            </a:r>
            <a:r>
              <a:rPr lang="en-US" altLang="ko-KR" sz="1100" dirty="0"/>
              <a:t>-2</a:t>
            </a:r>
            <a:r>
              <a:rPr lang="ko-KR" altLang="en-US" sz="1100" dirty="0"/>
              <a:t>이체요청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CAC7E6F-BF93-24FC-59A9-9FB027D5F5B6}"/>
              </a:ext>
            </a:extLst>
          </p:cNvPr>
          <p:cNvSpPr/>
          <p:nvPr/>
        </p:nvSpPr>
        <p:spPr>
          <a:xfrm>
            <a:off x="586216" y="3443195"/>
            <a:ext cx="978688" cy="528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외부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고객사 </a:t>
            </a:r>
            <a:r>
              <a:rPr lang="en-US" altLang="ko-KR" sz="1200" dirty="0">
                <a:solidFill>
                  <a:schemeClr val="tx1"/>
                </a:solidFill>
              </a:rPr>
              <a:t>Callback)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CEDB359D-A352-6F33-3BDC-16ED0409F53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1564904" y="3707647"/>
            <a:ext cx="2619494" cy="1898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E1850883-4503-E19A-954C-6B3DE95DD2CA}"/>
              </a:ext>
            </a:extLst>
          </p:cNvPr>
          <p:cNvCxnSpPr>
            <a:cxnSpLocks/>
          </p:cNvCxnSpPr>
          <p:nvPr/>
        </p:nvCxnSpPr>
        <p:spPr>
          <a:xfrm flipH="1">
            <a:off x="5078698" y="2207147"/>
            <a:ext cx="2483758" cy="6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12ED0E58-A1C8-9EC1-70EF-FBFEC84AE037}"/>
              </a:ext>
            </a:extLst>
          </p:cNvPr>
          <p:cNvCxnSpPr>
            <a:cxnSpLocks/>
          </p:cNvCxnSpPr>
          <p:nvPr/>
        </p:nvCxnSpPr>
        <p:spPr>
          <a:xfrm flipH="1">
            <a:off x="5078699" y="3935338"/>
            <a:ext cx="248375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E502AC4-F463-12D9-E856-DB7F2A1223E9}"/>
              </a:ext>
            </a:extLst>
          </p:cNvPr>
          <p:cNvSpPr txBox="1"/>
          <p:nvPr/>
        </p:nvSpPr>
        <p:spPr>
          <a:xfrm>
            <a:off x="5733227" y="2193064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①</a:t>
            </a:r>
            <a:r>
              <a:rPr lang="en-US" altLang="ko-KR" sz="1100" dirty="0"/>
              <a:t>-3 </a:t>
            </a:r>
            <a:r>
              <a:rPr lang="ko-KR" altLang="en-US" sz="1100" dirty="0"/>
              <a:t>이체결과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2FE224A9-67CA-F08F-ACF8-3AFF7AEBBBAF}"/>
              </a:ext>
            </a:extLst>
          </p:cNvPr>
          <p:cNvSpPr txBox="1"/>
          <p:nvPr/>
        </p:nvSpPr>
        <p:spPr>
          <a:xfrm>
            <a:off x="528857" y="2819334"/>
            <a:ext cx="1999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(※ VTIM </a:t>
            </a:r>
            <a:r>
              <a:rPr lang="ko-KR" altLang="en-US" sz="1100" smtClean="0"/>
              <a:t>에러발생시</a:t>
            </a:r>
            <a:endParaRPr lang="en-US" altLang="ko-KR" sz="1100" dirty="0" smtClean="0"/>
          </a:p>
          <a:p>
            <a:r>
              <a:rPr lang="ko-KR" altLang="en-US" sz="1100" dirty="0" smtClean="0"/>
              <a:t>이체결과조회 </a:t>
            </a:r>
            <a:r>
              <a:rPr lang="en-US" altLang="ko-KR" sz="1100" dirty="0" smtClean="0"/>
              <a:t>API </a:t>
            </a:r>
            <a:r>
              <a:rPr lang="ko-KR" altLang="en-US" sz="1100" smtClean="0"/>
              <a:t>호출 필요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F6A701F-B65A-7D6B-DB51-2959B5843397}"/>
              </a:ext>
            </a:extLst>
          </p:cNvPr>
          <p:cNvSpPr/>
          <p:nvPr/>
        </p:nvSpPr>
        <p:spPr>
          <a:xfrm>
            <a:off x="2623438" y="2127606"/>
            <a:ext cx="894300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719E7FA-2ACB-98CE-381F-94F5BD8C08AF}"/>
              </a:ext>
            </a:extLst>
          </p:cNvPr>
          <p:cNvSpPr/>
          <p:nvPr/>
        </p:nvSpPr>
        <p:spPr>
          <a:xfrm>
            <a:off x="577231" y="4583410"/>
            <a:ext cx="978688" cy="528903"/>
          </a:xfrm>
          <a:prstGeom prst="rect">
            <a:avLst/>
          </a:prstGeom>
          <a:solidFill>
            <a:srgbClr val="3BFF9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운영담당자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C2D8CC9C-FF10-0D48-5DA2-44F5A76A7A23}"/>
              </a:ext>
            </a:extLst>
          </p:cNvPr>
          <p:cNvSpPr/>
          <p:nvPr/>
        </p:nvSpPr>
        <p:spPr>
          <a:xfrm>
            <a:off x="2269339" y="4192276"/>
            <a:ext cx="975052" cy="3465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고객정보관리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BA13D186-562C-AA89-68B5-2E14BB1C10F1}"/>
              </a:ext>
            </a:extLst>
          </p:cNvPr>
          <p:cNvCxnSpPr>
            <a:cxnSpLocks/>
            <a:stCxn id="99" idx="3"/>
            <a:endCxn id="103" idx="2"/>
          </p:cNvCxnSpPr>
          <p:nvPr/>
        </p:nvCxnSpPr>
        <p:spPr>
          <a:xfrm flipV="1">
            <a:off x="1555919" y="4365561"/>
            <a:ext cx="713420" cy="482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29B3289C-5A88-BEBF-BB15-4876CD80BBDF}"/>
              </a:ext>
            </a:extLst>
          </p:cNvPr>
          <p:cNvCxnSpPr>
            <a:cxnSpLocks/>
            <a:stCxn id="103" idx="6"/>
            <a:endCxn id="8" idx="2"/>
          </p:cNvCxnSpPr>
          <p:nvPr/>
        </p:nvCxnSpPr>
        <p:spPr>
          <a:xfrm>
            <a:off x="3244391" y="4365561"/>
            <a:ext cx="305283" cy="9179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EF6B987A-D97C-BDF5-B73A-8A2381B03BFE}"/>
              </a:ext>
            </a:extLst>
          </p:cNvPr>
          <p:cNvSpPr/>
          <p:nvPr/>
        </p:nvSpPr>
        <p:spPr>
          <a:xfrm>
            <a:off x="2281436" y="4956920"/>
            <a:ext cx="975052" cy="3465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모니터링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352FF6B3-8F81-A98A-B9CA-080C0AEF5D5E}"/>
              </a:ext>
            </a:extLst>
          </p:cNvPr>
          <p:cNvCxnSpPr>
            <a:cxnSpLocks/>
            <a:stCxn id="99" idx="3"/>
            <a:endCxn id="113" idx="2"/>
          </p:cNvCxnSpPr>
          <p:nvPr/>
        </p:nvCxnSpPr>
        <p:spPr>
          <a:xfrm>
            <a:off x="1555919" y="4847862"/>
            <a:ext cx="725517" cy="28234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1D2F7C65-E60E-5DF8-B5AA-4D6A39C0D8CA}"/>
              </a:ext>
            </a:extLst>
          </p:cNvPr>
          <p:cNvCxnSpPr>
            <a:cxnSpLocks/>
            <a:stCxn id="113" idx="6"/>
            <a:endCxn id="8" idx="2"/>
          </p:cNvCxnSpPr>
          <p:nvPr/>
        </p:nvCxnSpPr>
        <p:spPr>
          <a:xfrm>
            <a:off x="3256488" y="5130205"/>
            <a:ext cx="293186" cy="1532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9184A78-EA6A-62DE-25C0-340A8ACBF3CA}"/>
              </a:ext>
            </a:extLst>
          </p:cNvPr>
          <p:cNvSpPr txBox="1"/>
          <p:nvPr/>
        </p:nvSpPr>
        <p:spPr>
          <a:xfrm>
            <a:off x="7451314" y="470613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Rest API / Socket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</p:cNvCxnSpPr>
          <p:nvPr/>
        </p:nvCxnSpPr>
        <p:spPr>
          <a:xfrm>
            <a:off x="5083354" y="2927226"/>
            <a:ext cx="24791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E1850883-4503-E19A-954C-6B3DE95DD2CA}"/>
              </a:ext>
            </a:extLst>
          </p:cNvPr>
          <p:cNvCxnSpPr>
            <a:cxnSpLocks/>
            <a:stCxn id="40" idx="1"/>
            <a:endCxn id="65" idx="6"/>
          </p:cNvCxnSpPr>
          <p:nvPr/>
        </p:nvCxnSpPr>
        <p:spPr>
          <a:xfrm flipH="1" flipV="1">
            <a:off x="5078698" y="3071242"/>
            <a:ext cx="2483757" cy="1737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F8C5C9D-E2A1-695E-32B3-CB0E5A91D5FC}"/>
              </a:ext>
            </a:extLst>
          </p:cNvPr>
          <p:cNvCxnSpPr>
            <a:cxnSpLocks/>
          </p:cNvCxnSpPr>
          <p:nvPr/>
        </p:nvCxnSpPr>
        <p:spPr>
          <a:xfrm>
            <a:off x="3450700" y="2718191"/>
            <a:ext cx="797627" cy="2060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CEDB359D-A352-6F33-3BDC-16ED0409F539}"/>
              </a:ext>
            </a:extLst>
          </p:cNvPr>
          <p:cNvCxnSpPr>
            <a:cxnSpLocks/>
          </p:cNvCxnSpPr>
          <p:nvPr/>
        </p:nvCxnSpPr>
        <p:spPr>
          <a:xfrm flipH="1" flipV="1">
            <a:off x="1551263" y="2701872"/>
            <a:ext cx="1067520" cy="930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</p:cNvCxnSpPr>
          <p:nvPr/>
        </p:nvCxnSpPr>
        <p:spPr>
          <a:xfrm>
            <a:off x="5083354" y="4074169"/>
            <a:ext cx="24791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1595934" y="3871421"/>
            <a:ext cx="2588464" cy="19652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134FB3A-1287-72F5-070E-337DD4543C5C}"/>
              </a:ext>
            </a:extLst>
          </p:cNvPr>
          <p:cNvSpPr txBox="1"/>
          <p:nvPr/>
        </p:nvSpPr>
        <p:spPr>
          <a:xfrm>
            <a:off x="5891718" y="1312737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VPN or </a:t>
            </a:r>
            <a:r>
              <a:rPr lang="ko-KR" altLang="en-US" sz="1100" smtClean="0"/>
              <a:t>전용선</a:t>
            </a:r>
            <a:endParaRPr lang="ko-KR" altLang="en-US" sz="11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</p:cNvCxnSpPr>
          <p:nvPr/>
        </p:nvCxnSpPr>
        <p:spPr>
          <a:xfrm flipV="1">
            <a:off x="5346966" y="1574348"/>
            <a:ext cx="2215489" cy="140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650336F7-6785-0477-7A6A-56F2E315A8B4}"/>
              </a:ext>
            </a:extLst>
          </p:cNvPr>
          <p:cNvCxnSpPr>
            <a:cxnSpLocks/>
          </p:cNvCxnSpPr>
          <p:nvPr/>
        </p:nvCxnSpPr>
        <p:spPr>
          <a:xfrm flipV="1">
            <a:off x="1718347" y="1591939"/>
            <a:ext cx="2215489" cy="140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F134FB3A-1287-72F5-070E-337DD4543C5C}"/>
              </a:ext>
            </a:extLst>
          </p:cNvPr>
          <p:cNvSpPr txBox="1"/>
          <p:nvPr/>
        </p:nvSpPr>
        <p:spPr>
          <a:xfrm>
            <a:off x="2361290" y="131980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HTTPS</a:t>
            </a:r>
            <a:endParaRPr lang="ko-KR" altLang="en-US" sz="11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1B47DAD-CD54-5240-27CF-029C4D65BAE0}"/>
              </a:ext>
            </a:extLst>
          </p:cNvPr>
          <p:cNvSpPr/>
          <p:nvPr/>
        </p:nvSpPr>
        <p:spPr>
          <a:xfrm>
            <a:off x="344363" y="1528719"/>
            <a:ext cx="1413130" cy="2620872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134FB3A-1287-72F5-070E-337DD4543C5C}"/>
              </a:ext>
            </a:extLst>
          </p:cNvPr>
          <p:cNvSpPr txBox="1"/>
          <p:nvPr/>
        </p:nvSpPr>
        <p:spPr>
          <a:xfrm>
            <a:off x="761294" y="1573873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CPI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00DDCBF-03BE-1CF7-8A07-E8C86DF776D2}"/>
              </a:ext>
            </a:extLst>
          </p:cNvPr>
          <p:cNvSpPr txBox="1"/>
          <p:nvPr/>
        </p:nvSpPr>
        <p:spPr>
          <a:xfrm>
            <a:off x="5878317" y="363589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②</a:t>
            </a:r>
            <a:r>
              <a:rPr lang="en-US" altLang="ko-KR" sz="1100" dirty="0" smtClean="0"/>
              <a:t>-1</a:t>
            </a:r>
            <a:r>
              <a:rPr lang="ko-KR" altLang="en-US" sz="1100" smtClean="0"/>
              <a:t> 거래명세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00DDCBF-03BE-1CF7-8A07-E8C86DF776D2}"/>
              </a:ext>
            </a:extLst>
          </p:cNvPr>
          <p:cNvSpPr txBox="1"/>
          <p:nvPr/>
        </p:nvSpPr>
        <p:spPr>
          <a:xfrm>
            <a:off x="2739938" y="3586421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②</a:t>
            </a:r>
            <a:r>
              <a:rPr lang="en-US" altLang="ko-KR" sz="1100" dirty="0" smtClean="0"/>
              <a:t>-2</a:t>
            </a:r>
            <a:r>
              <a:rPr lang="ko-KR" altLang="en-US" sz="1100" smtClean="0"/>
              <a:t> 거래명세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0DDCBF-03BE-1CF7-8A07-E8C86DF776D2}"/>
              </a:ext>
            </a:extLst>
          </p:cNvPr>
          <p:cNvSpPr txBox="1"/>
          <p:nvPr/>
        </p:nvSpPr>
        <p:spPr>
          <a:xfrm>
            <a:off x="2548111" y="3876137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②</a:t>
            </a:r>
            <a:r>
              <a:rPr lang="en-US" altLang="ko-KR" sz="1100" dirty="0" smtClean="0"/>
              <a:t>-3</a:t>
            </a:r>
            <a:r>
              <a:rPr lang="ko-KR" altLang="en-US" sz="1100" smtClean="0"/>
              <a:t> 응답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00DDCBF-03BE-1CF7-8A07-E8C86DF776D2}"/>
              </a:ext>
            </a:extLst>
          </p:cNvPr>
          <p:cNvSpPr txBox="1"/>
          <p:nvPr/>
        </p:nvSpPr>
        <p:spPr>
          <a:xfrm>
            <a:off x="5874290" y="406794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②</a:t>
            </a:r>
            <a:r>
              <a:rPr lang="en-US" altLang="ko-KR" sz="1100" dirty="0" smtClean="0"/>
              <a:t>-4</a:t>
            </a:r>
            <a:r>
              <a:rPr lang="ko-KR" altLang="en-US" sz="1100" smtClean="0"/>
              <a:t> 응답</a:t>
            </a:r>
            <a:endParaRPr lang="ko-KR" altLang="en-US" sz="11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C2D8CC9C-FF10-0D48-5DA2-44F5A76A7A23}"/>
              </a:ext>
            </a:extLst>
          </p:cNvPr>
          <p:cNvSpPr/>
          <p:nvPr/>
        </p:nvSpPr>
        <p:spPr>
          <a:xfrm>
            <a:off x="2257242" y="4585627"/>
            <a:ext cx="975052" cy="3465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관리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352FF6B3-8F81-A98A-B9CA-080C0AEF5D5E}"/>
              </a:ext>
            </a:extLst>
          </p:cNvPr>
          <p:cNvCxnSpPr>
            <a:cxnSpLocks/>
            <a:stCxn id="99" idx="3"/>
            <a:endCxn id="58" idx="2"/>
          </p:cNvCxnSpPr>
          <p:nvPr/>
        </p:nvCxnSpPr>
        <p:spPr>
          <a:xfrm flipV="1">
            <a:off x="1555919" y="4758912"/>
            <a:ext cx="701323" cy="8895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29B3289C-5A88-BEBF-BB15-4876CD80BBDF}"/>
              </a:ext>
            </a:extLst>
          </p:cNvPr>
          <p:cNvCxnSpPr>
            <a:cxnSpLocks/>
            <a:stCxn id="58" idx="6"/>
            <a:endCxn id="8" idx="2"/>
          </p:cNvCxnSpPr>
          <p:nvPr/>
        </p:nvCxnSpPr>
        <p:spPr>
          <a:xfrm>
            <a:off x="3232294" y="4758912"/>
            <a:ext cx="317380" cy="5245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E1850883-4503-E19A-954C-6B3DE95DD2CA}"/>
              </a:ext>
            </a:extLst>
          </p:cNvPr>
          <p:cNvCxnSpPr>
            <a:cxnSpLocks/>
          </p:cNvCxnSpPr>
          <p:nvPr/>
        </p:nvCxnSpPr>
        <p:spPr>
          <a:xfrm flipH="1">
            <a:off x="3440268" y="2176282"/>
            <a:ext cx="756118" cy="1897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E502AC4-F463-12D9-E856-DB7F2A1223E9}"/>
              </a:ext>
            </a:extLst>
          </p:cNvPr>
          <p:cNvSpPr txBox="1"/>
          <p:nvPr/>
        </p:nvSpPr>
        <p:spPr>
          <a:xfrm>
            <a:off x="3474298" y="2338136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①</a:t>
            </a:r>
            <a:r>
              <a:rPr lang="en-US" altLang="ko-KR" sz="1100" dirty="0" smtClean="0"/>
              <a:t>-4 </a:t>
            </a:r>
            <a:r>
              <a:rPr lang="ko-KR" altLang="en-US" sz="1100" dirty="0"/>
              <a:t>이체결과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E502AC4-F463-12D9-E856-DB7F2A1223E9}"/>
              </a:ext>
            </a:extLst>
          </p:cNvPr>
          <p:cNvSpPr txBox="1"/>
          <p:nvPr/>
        </p:nvSpPr>
        <p:spPr>
          <a:xfrm>
            <a:off x="1944790" y="26614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결과응답</a:t>
            </a:r>
            <a:endParaRPr lang="ko-KR" altLang="en-US" sz="11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E1850883-4503-E19A-954C-6B3DE95DD2CA}"/>
              </a:ext>
            </a:extLst>
          </p:cNvPr>
          <p:cNvCxnSpPr>
            <a:cxnSpLocks/>
          </p:cNvCxnSpPr>
          <p:nvPr/>
        </p:nvCxnSpPr>
        <p:spPr>
          <a:xfrm flipH="1" flipV="1">
            <a:off x="3412248" y="2808114"/>
            <a:ext cx="787029" cy="2112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07503" y="150198"/>
            <a:ext cx="4685693" cy="4727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기능 목록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107503" y="838994"/>
            <a:ext cx="8648413" cy="5626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pc="0" dirty="0"/>
              <a:t>외부 고객에게 </a:t>
            </a:r>
            <a:r>
              <a:rPr lang="en-US" altLang="ko-KR" spc="0" dirty="0"/>
              <a:t>API(REST/JSON </a:t>
            </a:r>
            <a:r>
              <a:rPr lang="en-US" altLang="ko-KR" spc="0" dirty="0" smtClean="0"/>
              <a:t>over HTTPS</a:t>
            </a:r>
            <a:r>
              <a:rPr lang="en-US" altLang="ko-KR" spc="0" dirty="0"/>
              <a:t>)</a:t>
            </a:r>
            <a:r>
              <a:rPr lang="ko-KR" altLang="en-US" spc="0" dirty="0"/>
              <a:t>를 통해 </a:t>
            </a:r>
            <a:r>
              <a:rPr lang="ko-KR" altLang="en-US" spc="0" dirty="0" err="1"/>
              <a:t>펌뱅킹</a:t>
            </a:r>
            <a:r>
              <a:rPr lang="ko-KR" altLang="en-US" spc="0" dirty="0"/>
              <a:t> 기능을 제공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16437"/>
              </p:ext>
            </p:extLst>
          </p:nvPr>
        </p:nvGraphicFramePr>
        <p:xfrm>
          <a:off x="395536" y="1487066"/>
          <a:ext cx="8424937" cy="415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143"/>
                <a:gridCol w="1222121"/>
                <a:gridCol w="3552395"/>
                <a:gridCol w="24962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기능군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 항목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 설명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Rest/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over HTTPS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펌뱅킹 전문 수신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AWS API Gateway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or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L/B + Eureka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송신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VAN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Restful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API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송신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VAN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Socket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전문 송수신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송신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Callback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전송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거래명세서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JSON 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매핑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전문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매핑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JSON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Socket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전문 매핑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고객정보관리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고객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Profile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기본정보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CallbackURL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모니터링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송수신시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모니터링을 위한 로그 저장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전문은 암호화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ID/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상태 등의 정보만 저장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- Prometheus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클라이언트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(metrics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정보 반환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암호화 알고리즘은 선택 가능하도록 지원 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: AES, SEED </a:t>
                      </a:r>
                      <a:r>
                        <a:rPr lang="ko-KR" altLang="en-US" sz="1050" smtClean="0">
                          <a:latin typeface="+mn-ea"/>
                          <a:ea typeface="+mn-ea"/>
                        </a:rPr>
                        <a:t>등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대칭키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암호화를 위한 비밀번호는 암호화하여 저장 필요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 관리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3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8940-B477-4189-98FB-228B1120B67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07503" y="150198"/>
            <a:ext cx="4685693" cy="472772"/>
          </a:xfrm>
        </p:spPr>
        <p:txBody>
          <a:bodyPr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/>
              <a:t>펌뱅킹 서비스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pc="0" dirty="0"/>
              <a:t>- </a:t>
            </a:r>
            <a:r>
              <a:rPr lang="ko-KR" altLang="en-US" spc="0"/>
              <a:t>기업용 </a:t>
            </a:r>
            <a:r>
              <a:rPr lang="en-US" altLang="ko-KR" spc="0" dirty="0"/>
              <a:t>Firm Banking </a:t>
            </a:r>
            <a:r>
              <a:rPr lang="ko-KR" altLang="en-US" spc="0"/>
              <a:t>을 위한 서비스 </a:t>
            </a:r>
            <a:endParaRPr lang="en-US" altLang="ko-KR" spc="0" dirty="0"/>
          </a:p>
          <a:p>
            <a:pPr>
              <a:lnSpc>
                <a:spcPct val="150000"/>
              </a:lnSpc>
            </a:pPr>
            <a:r>
              <a:rPr lang="en-US" altLang="ko-KR" sz="1200" spc="0" dirty="0"/>
              <a:t>  ※ 1</a:t>
            </a:r>
            <a:r>
              <a:rPr lang="ko-KR" altLang="en-US" sz="1200" spc="0"/>
              <a:t>차 목표 </a:t>
            </a:r>
            <a:r>
              <a:rPr lang="en-US" altLang="ko-KR" sz="1200" spc="0" dirty="0"/>
              <a:t>: SAP</a:t>
            </a:r>
            <a:r>
              <a:rPr lang="ko-KR" altLang="en-US" sz="1200" spc="0"/>
              <a:t>코리아와</a:t>
            </a:r>
            <a:r>
              <a:rPr lang="en-US" altLang="ko-KR" sz="1200" spc="0" dirty="0"/>
              <a:t> </a:t>
            </a:r>
            <a:r>
              <a:rPr lang="ko-KR" altLang="en-US" sz="1200" spc="0"/>
              <a:t>협업을 통해 </a:t>
            </a:r>
            <a:r>
              <a:rPr lang="en-US" altLang="ko-KR" sz="1200" spc="0" dirty="0"/>
              <a:t>S/4HANA </a:t>
            </a:r>
            <a:r>
              <a:rPr lang="ko-KR" altLang="en-US" sz="1200" spc="0"/>
              <a:t>고객을 위한 </a:t>
            </a:r>
            <a:r>
              <a:rPr lang="en-US" altLang="ko-KR" sz="1200" spc="0" dirty="0"/>
              <a:t>Banking </a:t>
            </a:r>
            <a:r>
              <a:rPr lang="ko-KR" altLang="en-US" sz="1200" spc="0"/>
              <a:t>연계 솔루션 제공</a:t>
            </a:r>
            <a:endParaRPr lang="ko-KR" altLang="en-US" sz="1200" spc="0" dirty="0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6012160" y="1901130"/>
            <a:ext cx="2808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kern="0" dirty="0">
              <a:solidFill>
                <a:srgbClr val="000000"/>
              </a:solidFill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7145126" y="1586805"/>
            <a:ext cx="5437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</a:p>
        </p:txBody>
      </p:sp>
      <p:sp>
        <p:nvSpPr>
          <p:cNvPr id="9" name="Line 60"/>
          <p:cNvSpPr>
            <a:spLocks noChangeShapeType="1"/>
          </p:cNvSpPr>
          <p:nvPr/>
        </p:nvSpPr>
        <p:spPr bwMode="auto">
          <a:xfrm>
            <a:off x="467544" y="1901130"/>
            <a:ext cx="4931916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kern="0" dirty="0">
              <a:solidFill>
                <a:srgbClr val="000000"/>
              </a:solidFill>
              <a:latin typeface="LG스마트체 Light" pitchFamily="50" charset="-127"/>
              <a:ea typeface="LG스마트체 Light" pitchFamily="50" charset="-127"/>
            </a:endParaRP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1892430" y="1586805"/>
            <a:ext cx="1324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 흐름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78893"/>
            <a:ext cx="4952658" cy="291753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6012160" y="2200597"/>
            <a:ext cx="2895802" cy="3462933"/>
          </a:xfrm>
          <a:prstGeom prst="rect">
            <a:avLst/>
          </a:prstGeom>
          <a:noFill/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/>
        </p:spPr>
        <p:txBody>
          <a:bodyPr lIns="107965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21" indent="-180921" latinLnBrk="0">
              <a:lnSpc>
                <a:spcPts val="1699"/>
              </a:lnSpc>
              <a:buFont typeface="Wingdings" pitchFamily="2" charset="2"/>
              <a:buChar char="§"/>
              <a:defRPr/>
            </a:pPr>
            <a:endParaRPr lang="en-US" altLang="ko-KR" sz="1200" b="1" kern="0" dirty="0">
              <a:latin typeface="+mn-ea"/>
            </a:endParaRPr>
          </a:p>
          <a:p>
            <a:pPr marL="180921" indent="-180921" latinLnBrk="0">
              <a:lnSpc>
                <a:spcPts val="1699"/>
              </a:lnSpc>
              <a:buFont typeface="Wingdings" pitchFamily="2" charset="2"/>
              <a:buChar char="§"/>
              <a:defRPr/>
            </a:pPr>
            <a:r>
              <a:rPr lang="ko-KR" altLang="en-US" sz="1200" b="1" kern="0" dirty="0">
                <a:latin typeface="+mn-ea"/>
              </a:rPr>
              <a:t>목표</a:t>
            </a:r>
            <a:endParaRPr lang="en-US" altLang="ko-KR" sz="1200" b="1" kern="0" dirty="0">
              <a:latin typeface="+mn-ea"/>
            </a:endParaRPr>
          </a:p>
          <a:p>
            <a:pPr latinLnBrk="0">
              <a:defRPr/>
            </a:pPr>
            <a:r>
              <a:rPr lang="ko-KR" altLang="en-US" sz="1100" kern="0" dirty="0">
                <a:latin typeface="+mn-ea"/>
              </a:rPr>
              <a:t>  </a:t>
            </a:r>
            <a:r>
              <a:rPr lang="en-US" altLang="ko-KR" sz="1100" kern="0" dirty="0">
                <a:latin typeface="+mn-ea"/>
              </a:rPr>
              <a:t>- S/4HANA PCE </a:t>
            </a:r>
            <a:r>
              <a:rPr lang="ko-KR" altLang="en-US" sz="1100" kern="0">
                <a:latin typeface="+mn-ea"/>
              </a:rPr>
              <a:t>와 표준 프로세스를 통한  </a:t>
            </a:r>
            <a:r>
              <a:rPr lang="en-US" altLang="ko-KR" sz="1100" kern="0" dirty="0">
                <a:latin typeface="+mn-ea"/>
              </a:rPr>
              <a:t>Bank </a:t>
            </a:r>
            <a:r>
              <a:rPr lang="ko-KR" altLang="en-US" sz="1100" kern="0">
                <a:latin typeface="+mn-ea"/>
              </a:rPr>
              <a:t>연계</a:t>
            </a:r>
            <a:endParaRPr lang="en-US" altLang="ko-KR" sz="1100" kern="0" dirty="0">
              <a:latin typeface="+mn-ea"/>
            </a:endParaRPr>
          </a:p>
          <a:p>
            <a:pPr latinLnBrk="0">
              <a:defRPr/>
            </a:pPr>
            <a:r>
              <a:rPr lang="en-US" altLang="ko-KR" sz="1100" kern="0" dirty="0">
                <a:latin typeface="+mn-ea"/>
              </a:rPr>
              <a:t>  - SAP BCM </a:t>
            </a:r>
            <a:r>
              <a:rPr lang="ko-KR" altLang="en-US" sz="1100" kern="0">
                <a:latin typeface="+mn-ea"/>
              </a:rPr>
              <a:t>모듈의 표준 연계 기능으로 </a:t>
            </a:r>
            <a:r>
              <a:rPr lang="en-US" altLang="ko-KR" sz="1100" kern="0" dirty="0">
                <a:latin typeface="+mn-ea"/>
              </a:rPr>
              <a:t>SAP </a:t>
            </a:r>
            <a:r>
              <a:rPr lang="ko-KR" altLang="en-US" sz="1100" kern="0">
                <a:latin typeface="+mn-ea"/>
              </a:rPr>
              <a:t>고객들을 대상으로 서비스</a:t>
            </a:r>
            <a:endParaRPr lang="en-US" altLang="ko-KR" sz="1100" kern="0" dirty="0">
              <a:latin typeface="+mn-ea"/>
            </a:endParaRPr>
          </a:p>
          <a:p>
            <a:pPr latinLnBrk="0">
              <a:defRPr/>
            </a:pPr>
            <a:r>
              <a:rPr lang="en-US" altLang="ko-KR" sz="1100" kern="0" dirty="0">
                <a:latin typeface="+mn-ea"/>
              </a:rPr>
              <a:t> </a:t>
            </a:r>
          </a:p>
          <a:p>
            <a:pPr latinLnBrk="0">
              <a:defRPr/>
            </a:pPr>
            <a:r>
              <a:rPr lang="en-US" altLang="ko-KR" sz="1100" kern="0" dirty="0">
                <a:latin typeface="+mn-ea"/>
              </a:rPr>
              <a:t>  ∙ </a:t>
            </a:r>
            <a:r>
              <a:rPr lang="ko-KR" altLang="en-US" sz="1050" kern="0">
                <a:latin typeface="+mn-ea"/>
              </a:rPr>
              <a:t>연계 구조 </a:t>
            </a:r>
            <a:r>
              <a:rPr lang="en-US" altLang="ko-KR" sz="1050" kern="0" dirty="0">
                <a:latin typeface="+mn-ea"/>
              </a:rPr>
              <a:t>: S4HANA</a:t>
            </a:r>
            <a:r>
              <a:rPr lang="ko-KR" altLang="en-US" sz="1050" kern="0">
                <a:latin typeface="+mn-ea"/>
              </a:rPr>
              <a:t>↔</a:t>
            </a:r>
            <a:r>
              <a:rPr lang="en-US" altLang="ko-KR" sz="1050" kern="0" dirty="0">
                <a:latin typeface="+mn-ea"/>
              </a:rPr>
              <a:t>CPI</a:t>
            </a:r>
            <a:r>
              <a:rPr lang="ko-KR" altLang="en-US" sz="1050" kern="0">
                <a:latin typeface="+mn-ea"/>
              </a:rPr>
              <a:t>↔</a:t>
            </a:r>
            <a:r>
              <a:rPr lang="en-US" altLang="ko-KR" sz="1050" kern="0" dirty="0">
                <a:latin typeface="+mn-ea"/>
              </a:rPr>
              <a:t>C-EDI</a:t>
            </a:r>
            <a:r>
              <a:rPr lang="ko-KR" altLang="en-US" sz="1050" kern="0">
                <a:latin typeface="+mn-ea"/>
              </a:rPr>
              <a:t>↔</a:t>
            </a:r>
            <a:r>
              <a:rPr lang="en-US" altLang="ko-KR" sz="1050" kern="0" dirty="0">
                <a:latin typeface="+mn-ea"/>
              </a:rPr>
              <a:t>Bank</a:t>
            </a:r>
            <a:r>
              <a:rPr lang="en-US" altLang="ko-KR" sz="1100" kern="0" dirty="0">
                <a:latin typeface="+mn-ea"/>
              </a:rPr>
              <a:t> </a:t>
            </a:r>
          </a:p>
          <a:p>
            <a:pPr latinLnBrk="0">
              <a:defRPr/>
            </a:pPr>
            <a:endParaRPr lang="en-US" altLang="ko-KR" sz="1100" kern="0" dirty="0">
              <a:latin typeface="+mn-ea"/>
            </a:endParaRPr>
          </a:p>
          <a:p>
            <a:pPr marL="180921" indent="-180921" latinLnBrk="0">
              <a:lnSpc>
                <a:spcPts val="1699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>
                <a:latin typeface="+mn-ea"/>
              </a:rPr>
              <a:t>제공 기능</a:t>
            </a:r>
            <a:endParaRPr lang="en-US" altLang="ko-KR" sz="1100" b="1" kern="0" dirty="0">
              <a:latin typeface="+mn-ea"/>
            </a:endParaRPr>
          </a:p>
          <a:p>
            <a:pPr latinLnBrk="0">
              <a:defRPr/>
            </a:pPr>
            <a:r>
              <a:rPr lang="en-US" altLang="ko-KR" sz="1100" kern="0" dirty="0">
                <a:latin typeface="+mn-ea"/>
              </a:rPr>
              <a:t>  - </a:t>
            </a:r>
            <a:r>
              <a:rPr lang="ko-KR" altLang="en-US" sz="1100" kern="0">
                <a:latin typeface="+mn-ea"/>
              </a:rPr>
              <a:t>지급 이체 및 결과확인</a:t>
            </a:r>
            <a:endParaRPr lang="en-US" altLang="ko-KR" sz="1100" kern="0" dirty="0">
              <a:latin typeface="+mn-ea"/>
            </a:endParaRPr>
          </a:p>
          <a:p>
            <a:pPr latinLnBrk="0">
              <a:defRPr/>
            </a:pPr>
            <a:r>
              <a:rPr lang="en-US" altLang="ko-KR" sz="1100" kern="0" dirty="0">
                <a:latin typeface="+mn-ea"/>
              </a:rPr>
              <a:t>  - </a:t>
            </a:r>
            <a:r>
              <a:rPr lang="ko-KR" altLang="en-US" sz="1100" kern="0" smtClean="0">
                <a:latin typeface="+mn-ea"/>
              </a:rPr>
              <a:t>거래명세 전송</a:t>
            </a:r>
            <a:endParaRPr lang="en-US" altLang="ko-KR" sz="1100" kern="0" dirty="0">
              <a:latin typeface="+mn-ea"/>
            </a:endParaRPr>
          </a:p>
          <a:p>
            <a:pPr latinLnBrk="0">
              <a:defRPr/>
            </a:pPr>
            <a:endParaRPr lang="en-US" altLang="ko-KR" sz="1100" kern="0" dirty="0">
              <a:latin typeface="+mn-ea"/>
            </a:endParaRPr>
          </a:p>
          <a:p>
            <a:pPr latinLnBrk="0">
              <a:lnSpc>
                <a:spcPts val="1699"/>
              </a:lnSpc>
              <a:defRPr/>
            </a:pPr>
            <a:r>
              <a:rPr lang="en-US" altLang="ko-KR" sz="1100" b="1" kern="0" dirty="0">
                <a:latin typeface="+mn-ea"/>
              </a:rPr>
              <a:t>※ </a:t>
            </a:r>
            <a:r>
              <a:rPr lang="ko-KR" altLang="en-US" sz="1100" b="1" kern="0">
                <a:latin typeface="+mn-ea"/>
              </a:rPr>
              <a:t>참고 </a:t>
            </a:r>
            <a:r>
              <a:rPr lang="en-US" altLang="ko-KR" sz="1100" b="1" kern="0" dirty="0">
                <a:latin typeface="+mn-ea"/>
              </a:rPr>
              <a:t>: </a:t>
            </a:r>
            <a:r>
              <a:rPr lang="ko-KR" altLang="en-US" sz="1100" b="1" kern="0">
                <a:latin typeface="+mn-ea"/>
              </a:rPr>
              <a:t>기존 </a:t>
            </a:r>
            <a:r>
              <a:rPr lang="ko-KR" altLang="en-US" sz="1100" b="1" kern="0" dirty="0" err="1">
                <a:latin typeface="+mn-ea"/>
              </a:rPr>
              <a:t>펌뱅킹</a:t>
            </a:r>
            <a:r>
              <a:rPr lang="ko-KR" altLang="en-US" sz="1100" b="1" kern="0" dirty="0">
                <a:latin typeface="+mn-ea"/>
              </a:rPr>
              <a:t> 솔루션</a:t>
            </a:r>
            <a:endParaRPr lang="en-US" altLang="ko-KR" sz="1100" b="1" kern="0" dirty="0">
              <a:latin typeface="+mn-ea"/>
            </a:endParaRPr>
          </a:p>
          <a:p>
            <a:pPr latinLnBrk="0">
              <a:defRPr/>
            </a:pPr>
            <a:r>
              <a:rPr lang="en-US" altLang="ko-KR" sz="1100" kern="0" dirty="0">
                <a:latin typeface="+mn-ea"/>
              </a:rPr>
              <a:t>  - 1</a:t>
            </a:r>
            <a:r>
              <a:rPr lang="ko-KR" altLang="en-US" sz="1100" kern="0">
                <a:latin typeface="+mn-ea"/>
              </a:rPr>
              <a:t>회 구축 비용 </a:t>
            </a:r>
            <a:r>
              <a:rPr lang="en-US" altLang="ko-KR" sz="1100" kern="0" dirty="0">
                <a:latin typeface="+mn-ea"/>
              </a:rPr>
              <a:t>: </a:t>
            </a:r>
            <a:r>
              <a:rPr lang="ko-KR" altLang="en-US" sz="1100" kern="0">
                <a:latin typeface="+mn-ea"/>
              </a:rPr>
              <a:t>약</a:t>
            </a:r>
            <a:r>
              <a:rPr lang="en-US" altLang="ko-KR" sz="1100" kern="0" dirty="0">
                <a:latin typeface="+mn-ea"/>
              </a:rPr>
              <a:t>8</a:t>
            </a:r>
            <a:r>
              <a:rPr lang="ko-KR" altLang="en-US" sz="1100" kern="0">
                <a:latin typeface="+mn-ea"/>
              </a:rPr>
              <a:t>천 </a:t>
            </a:r>
            <a:r>
              <a:rPr lang="en-US" altLang="ko-KR" sz="1100" kern="0" dirty="0">
                <a:latin typeface="+mn-ea"/>
              </a:rPr>
              <a:t>~ 1</a:t>
            </a:r>
            <a:r>
              <a:rPr lang="ko-KR" altLang="en-US" sz="1100" kern="0" smtClean="0">
                <a:latin typeface="+mn-ea"/>
              </a:rPr>
              <a:t>억원</a:t>
            </a:r>
            <a:endParaRPr lang="en-US" altLang="ko-KR" sz="1100" kern="0" dirty="0">
              <a:latin typeface="+mn-ea"/>
            </a:endParaRPr>
          </a:p>
          <a:p>
            <a:pPr latinLnBrk="0">
              <a:defRPr/>
            </a:pPr>
            <a:endParaRPr lang="en-US" altLang="ko-KR" sz="1100" kern="0" dirty="0">
              <a:latin typeface="+mn-ea"/>
            </a:endParaRPr>
          </a:p>
          <a:p>
            <a:pPr latinLnBrk="0">
              <a:defRPr/>
            </a:pPr>
            <a:endParaRPr lang="en-US" altLang="ko-KR" sz="1100" kern="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455" y="5387696"/>
            <a:ext cx="456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PCE : Private Cloud Edition,  CPI : Cloud Platform Integrator</a:t>
            </a:r>
          </a:p>
          <a:p>
            <a:r>
              <a:rPr lang="en-US" altLang="ko-KR" sz="1200" dirty="0"/>
              <a:t>   BCM : Bank Communication Management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765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86660"/>
      </p:ext>
    </p:extLst>
  </p:cSld>
  <p:clrMapOvr>
    <a:masterClrMapping/>
  </p:clrMapOvr>
</p:sld>
</file>

<file path=ppt/theme/theme1.xml><?xml version="1.0" encoding="utf-8"?>
<a:theme xmlns:a="http://schemas.openxmlformats.org/drawingml/2006/main" name="Blue_Theme">
  <a:themeElements>
    <a:clrScheme name="파랑이파랑이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263755"/>
      </a:accent1>
      <a:accent2>
        <a:srgbClr val="1E2028"/>
      </a:accent2>
      <a:accent3>
        <a:srgbClr val="5E5A5B"/>
      </a:accent3>
      <a:accent4>
        <a:srgbClr val="9DA5BA"/>
      </a:accent4>
      <a:accent5>
        <a:srgbClr val="E0D1B6"/>
      </a:accent5>
      <a:accent6>
        <a:srgbClr val="A9976F"/>
      </a:accent6>
      <a:hlink>
        <a:srgbClr val="2B2929"/>
      </a:hlink>
      <a:folHlink>
        <a:srgbClr val="2B292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Blue_Theme</Template>
  <TotalTime>35914</TotalTime>
  <Words>550</Words>
  <Application>Microsoft Office PowerPoint</Application>
  <PresentationFormat>사용자 지정</PresentationFormat>
  <Paragraphs>161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LG스마트체 Light</vt:lpstr>
      <vt:lpstr>LG스마트체 Regular</vt:lpstr>
      <vt:lpstr>맑은 고딕</vt:lpstr>
      <vt:lpstr>Arial</vt:lpstr>
      <vt:lpstr>Wingdings</vt:lpstr>
      <vt:lpstr>Blue_Theme</vt:lpstr>
      <vt:lpstr>펌뱅킹 중계서버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hyunseok jeon</cp:lastModifiedBy>
  <cp:revision>468</cp:revision>
  <cp:lastPrinted>2022-02-14T08:34:12Z</cp:lastPrinted>
  <dcterms:created xsi:type="dcterms:W3CDTF">2016-11-15T01:03:49Z</dcterms:created>
  <dcterms:modified xsi:type="dcterms:W3CDTF">2022-06-03T02:09:48Z</dcterms:modified>
</cp:coreProperties>
</file>