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69" r:id="rId2"/>
    <p:sldId id="313" r:id="rId3"/>
    <p:sldId id="316" r:id="rId4"/>
    <p:sldId id="315" r:id="rId5"/>
    <p:sldId id="318" r:id="rId6"/>
    <p:sldId id="317" r:id="rId7"/>
    <p:sldId id="311" r:id="rId8"/>
    <p:sldId id="328" r:id="rId9"/>
    <p:sldId id="314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0" r:id="rId18"/>
    <p:sldId id="319" r:id="rId19"/>
    <p:sldId id="260" r:id="rId20"/>
  </p:sldIdLst>
  <p:sldSz cx="9144000" cy="6286500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9D3D248-D4A8-3747-8000-2B374FF0F2F5}">
          <p14:sldIdLst>
            <p14:sldId id="269"/>
            <p14:sldId id="313"/>
            <p14:sldId id="316"/>
            <p14:sldId id="315"/>
            <p14:sldId id="318"/>
          </p14:sldIdLst>
        </p14:section>
        <p14:section name="제목 없는 구역" id="{ECEF01A8-42E9-F245-8DB5-347F4F63453A}">
          <p14:sldIdLst>
            <p14:sldId id="317"/>
            <p14:sldId id="311"/>
            <p14:sldId id="328"/>
            <p14:sldId id="314"/>
            <p14:sldId id="321"/>
            <p14:sldId id="322"/>
            <p14:sldId id="323"/>
            <p14:sldId id="324"/>
            <p14:sldId id="325"/>
            <p14:sldId id="326"/>
            <p14:sldId id="327"/>
            <p14:sldId id="320"/>
            <p14:sldId id="31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700"/>
    <a:srgbClr val="3B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62" autoAdjust="0"/>
    <p:restoredTop sz="82270" autoAdjust="0"/>
  </p:normalViewPr>
  <p:slideViewPr>
    <p:cSldViewPr>
      <p:cViewPr>
        <p:scale>
          <a:sx n="195" d="100"/>
          <a:sy n="195" d="100"/>
        </p:scale>
        <p:origin x="1880" y="328"/>
      </p:cViewPr>
      <p:guideLst>
        <p:guide orient="horz" pos="19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2054" y="101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B4C3D-34E8-4CFD-8FC0-6C8838AB8C35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C20E-F3A1-4355-872C-B1483A52C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9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78035-B988-424E-B069-A280689340F5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82925" y="509588"/>
            <a:ext cx="37084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AF7B-E81C-4C86-BE42-D1AFEDB3D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23</a:t>
            </a:r>
            <a:r>
              <a:rPr kumimoji="1" lang="ko-KR" altLang="en-US" dirty="0"/>
              <a:t>일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일까지 </a:t>
            </a:r>
            <a:r>
              <a:rPr kumimoji="1" lang="ko-KR" altLang="en-US" dirty="0" err="1"/>
              <a:t>펌뱅킹</a:t>
            </a:r>
            <a:r>
              <a:rPr kumimoji="1" lang="ko-KR" altLang="en-US" dirty="0"/>
              <a:t> 중계서버 개발을 맡아서 진행했습니다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지희님은 </a:t>
            </a:r>
            <a:r>
              <a:rPr kumimoji="1" lang="en-US" altLang="ko-KR" dirty="0"/>
              <a:t>7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일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본 프로젝트에 합류하여 개발을 진행하였습니다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진행</a:t>
            </a:r>
            <a:r>
              <a:rPr kumimoji="1" lang="ko-KR" altLang="en-US" dirty="0"/>
              <a:t>방식은 전현석 이사님께서 주신 코드와 가이드문서를 받아 요구사항에 맞추어 해당 코드에 기능을 덧붙이는 것이 주 과제 목표였습니다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코드에는 고객으로 받은 이체요청을 중계해주는 기능만 존재했습니다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해당 코드를 받아 간략하게 다음과 같은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통신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기능 추가</a:t>
            </a:r>
            <a:r>
              <a:rPr kumimoji="1" lang="en-US" altLang="ko-KR" dirty="0"/>
              <a:t>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고객 정보 관리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시스템 구축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모니터링 구축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진행하였습니다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4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다음과</a:t>
            </a:r>
            <a:r>
              <a:rPr kumimoji="1" lang="ko-KR" altLang="en-US" dirty="0"/>
              <a:t> 같은 방식으로 적용시켰습니다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모든 서비스들이 </a:t>
            </a:r>
            <a:r>
              <a:rPr kumimoji="1" lang="ko-KR" altLang="en-US" dirty="0" err="1"/>
              <a:t>실행되었을때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 접근하여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고객 정보를 로컬 캐시에 등록을 하게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요청이 오게 되면 기존과 달리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쿼리가 아닌 값을 바로 가져오는 것을 볼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5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기존에는 하나의 코드안에 모든 로직이 있는 구조이며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하나의 코드를 실행함으로써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로직을 처리하는 구조였습니다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실행한 하나의 서버에 장애가 발생할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 서비스를 </a:t>
            </a:r>
            <a:r>
              <a:rPr kumimoji="1" lang="ko-KR" altLang="en-US" dirty="0" err="1"/>
              <a:t>지속불가능한</a:t>
            </a:r>
            <a:r>
              <a:rPr kumimoji="1" lang="ko-KR" altLang="en-US" dirty="0"/>
              <a:t> 문제가 발생하였습니다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이것을 개선하기 위하여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 이중화를 하였습니다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Eureka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Spring Cloud API Gateway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서버를 묶어주어 하나의 서버가 죽더라도 운용하는데 문제가 없도록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기존 구성을 변경해야만 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0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제공된 기능인 이체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거래명세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이체결과조회 등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기능마다 서비스로 분리하여 이것을 </a:t>
            </a:r>
            <a:r>
              <a:rPr kumimoji="1" lang="en-US" altLang="ko-KR" dirty="0"/>
              <a:t>eureka</a:t>
            </a:r>
            <a:r>
              <a:rPr kumimoji="1" lang="ko-KR" altLang="en-US" dirty="0"/>
              <a:t> 서버에 등록시켰습니다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그후 </a:t>
            </a:r>
            <a:r>
              <a:rPr kumimoji="1" lang="en-US" altLang="ko-KR" dirty="0"/>
              <a:t>API Gateway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모든 서비스들에 대한 요청을 받도록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분리된 서비스에 대한 요청을 모두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Gateway</a:t>
            </a:r>
            <a:r>
              <a:rPr kumimoji="1" lang="ko-KR" altLang="en-US" dirty="0"/>
              <a:t>가 받고 </a:t>
            </a:r>
            <a:r>
              <a:rPr kumimoji="1" lang="en-US" altLang="ko-KR" dirty="0"/>
              <a:t>API Gateway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Eureka </a:t>
            </a:r>
            <a:r>
              <a:rPr kumimoji="1" lang="ko-KR" altLang="en-US" dirty="0"/>
              <a:t>서버로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어느서비스에</a:t>
            </a:r>
            <a:r>
              <a:rPr kumimoji="1" lang="ko-KR" altLang="en-US" dirty="0"/>
              <a:t> 요청을 전달해줄지에 대한 정보를 받아 해당 서비스로 요청을 전달하여 로직을 수행하게 되도록 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관리자가 고객정보관리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</a:t>
            </a:r>
            <a:r>
              <a:rPr kumimoji="1" lang="ko-KR" altLang="en-US" dirty="0" err="1"/>
              <a:t>관리등과</a:t>
            </a:r>
            <a:r>
              <a:rPr kumimoji="1" lang="ko-KR" altLang="en-US" dirty="0"/>
              <a:t> 같은 작업을 더욱 용이하게 하기 위하여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어드민</a:t>
            </a:r>
            <a:r>
              <a:rPr kumimoji="1" lang="ko-KR" altLang="en-US" dirty="0"/>
              <a:t> 페이지를 제작하였습니다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페이지는 </a:t>
            </a:r>
            <a:r>
              <a:rPr kumimoji="1" lang="en-US" altLang="ko-KR" dirty="0"/>
              <a:t>React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제작을 하였습니다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어드민</a:t>
            </a:r>
            <a:r>
              <a:rPr kumimoji="1" lang="ko-KR" altLang="en-US" dirty="0"/>
              <a:t> 페이지는 데이터베이스에 담긴 모든 테이블과 데이터들을 보여주며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우측에 </a:t>
            </a:r>
            <a:r>
              <a:rPr kumimoji="1" lang="en-US" altLang="ko-KR" dirty="0"/>
              <a:t>SHOW</a:t>
            </a:r>
            <a:r>
              <a:rPr kumimoji="1" lang="ko-KR" altLang="en-US" dirty="0"/>
              <a:t> 버튼을 누르게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데이터에 대한 더 자세한 정보를 볼 수 있도록 하였습니다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로그 정보를 제외한 고객정보와 은행정보가 담긴 </a:t>
            </a:r>
            <a:r>
              <a:rPr kumimoji="1" lang="en-US" altLang="ko-KR" dirty="0"/>
              <a:t>Master</a:t>
            </a:r>
            <a:r>
              <a:rPr kumimoji="1" lang="ko-KR" altLang="en-US" dirty="0"/>
              <a:t> 테이블들은 추가적으로 </a:t>
            </a:r>
            <a:r>
              <a:rPr kumimoji="1" lang="en-US" altLang="ko-KR" dirty="0"/>
              <a:t>CRUD</a:t>
            </a:r>
            <a:r>
              <a:rPr kumimoji="1" lang="ko-KR" altLang="en-US" dirty="0"/>
              <a:t> 작업이 가능하도록 하였습니다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추가기능으로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우측 상단에 있는 </a:t>
            </a:r>
            <a:r>
              <a:rPr kumimoji="1" lang="en-US" altLang="ko-KR" dirty="0"/>
              <a:t>EXPORT</a:t>
            </a:r>
            <a:r>
              <a:rPr kumimoji="1" lang="ko-KR" altLang="en-US" dirty="0"/>
              <a:t>버튼을 누르게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보이는 페이지에 기재된 데이터들이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 파일로 추출됩니다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8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각 서비스마다 </a:t>
            </a:r>
            <a:r>
              <a:rPr kumimoji="1" lang="ko-KR" altLang="en-US" dirty="0" err="1"/>
              <a:t>메트릭</a:t>
            </a:r>
            <a:r>
              <a:rPr kumimoji="1" lang="ko-KR" altLang="en-US" dirty="0"/>
              <a:t> 정보를 수집하기 위하여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각 서비스 </a:t>
            </a:r>
            <a:r>
              <a:rPr kumimoji="1" lang="en-US" altLang="ko-KR" dirty="0" err="1"/>
              <a:t>yaml</a:t>
            </a:r>
            <a:r>
              <a:rPr kumimoji="1" lang="ko-KR" altLang="en-US" dirty="0"/>
              <a:t>파일에 프로메테우스의 </a:t>
            </a:r>
            <a:r>
              <a:rPr kumimoji="1" lang="en-US" altLang="ko-KR" dirty="0"/>
              <a:t>endpoint</a:t>
            </a:r>
            <a:r>
              <a:rPr kumimoji="1" lang="ko-KR" altLang="en-US" dirty="0"/>
              <a:t>에 접근할 수 수정해주었습니다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설정을 완료하면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다음과 같이 프로메테우스 웹 콘솔에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에 기록되는 것을 볼 수 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7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이를 </a:t>
            </a:r>
            <a:r>
              <a:rPr kumimoji="1" lang="ko-KR" altLang="en-US" dirty="0" err="1"/>
              <a:t>그라파나로</a:t>
            </a:r>
            <a:r>
              <a:rPr kumimoji="1" lang="ko-KR" altLang="en-US" dirty="0"/>
              <a:t> 시각화를 더 강화해보았습니다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TxRate</a:t>
            </a:r>
            <a:r>
              <a:rPr kumimoji="1" lang="ko-KR" altLang="en-US" dirty="0"/>
              <a:t>는 분당 평균적으로 몇개의 </a:t>
            </a:r>
            <a:r>
              <a:rPr kumimoji="1" lang="en-US" altLang="ko-KR" dirty="0"/>
              <a:t>http</a:t>
            </a:r>
            <a:r>
              <a:rPr kumimoji="1" lang="ko-KR" altLang="en-US" dirty="0"/>
              <a:t> 요청이 들어오는지를 나타내고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가운데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는 각 인스턴스에 에러가 발생했다면 언제 서버오류가 몇개 발생했는지를 </a:t>
            </a:r>
            <a:r>
              <a:rPr kumimoji="1" lang="ko-KR" altLang="en-US" dirty="0" err="1"/>
              <a:t>나타내줍니다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Duration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분동안</a:t>
            </a:r>
            <a:r>
              <a:rPr kumimoji="1" lang="ko-KR" altLang="en-US" dirty="0"/>
              <a:t> 들어온 요청에 대한 평균 처리속도를 측정하여 </a:t>
            </a:r>
            <a:r>
              <a:rPr kumimoji="1" lang="ko-KR" altLang="en-US" dirty="0" err="1"/>
              <a:t>나타내줍니다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마지막에는 현재 각 인스턴스는 </a:t>
            </a:r>
            <a:r>
              <a:rPr kumimoji="1" lang="ko-KR" altLang="en-US" dirty="0" err="1"/>
              <a:t>로컬캐시를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사용중이기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떄문에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사용률또한</a:t>
            </a:r>
            <a:r>
              <a:rPr kumimoji="1" lang="ko-KR" altLang="en-US" dirty="0"/>
              <a:t> 나타나게 해주었습니다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8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9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구체적으로 통신기능 추가에 대해 이야기하기 앞서 </a:t>
            </a:r>
            <a:endParaRPr kumimoji="1" lang="en-US" altLang="ko-KR" dirty="0"/>
          </a:p>
          <a:p>
            <a:r>
              <a:rPr kumimoji="1" lang="ko-KR" altLang="en-US" dirty="0"/>
              <a:t>기존 코드에 </a:t>
            </a:r>
            <a:r>
              <a:rPr kumimoji="1" lang="ko-KR" altLang="en-US" dirty="0" err="1"/>
              <a:t>어느정도가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구현되어있는지를</a:t>
            </a:r>
            <a:r>
              <a:rPr kumimoji="1" lang="ko-KR" altLang="en-US" dirty="0"/>
              <a:t> 좀 더 구체적으로 설명해보고자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 코드는 다음 그림과 같은 로직이 </a:t>
            </a:r>
            <a:r>
              <a:rPr kumimoji="1" lang="ko-KR" altLang="en-US" dirty="0" err="1"/>
              <a:t>구현되어있었습니다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외부고객사가 이체 데이터를 이체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에 올려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로 호출하게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서버는 해당 데이터를 받아 이체와 관련된 로직을 </a:t>
            </a:r>
            <a:r>
              <a:rPr kumimoji="1" lang="ko-KR" altLang="en-US" dirty="0" err="1"/>
              <a:t>실행시킨뒤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VAN</a:t>
            </a:r>
            <a:r>
              <a:rPr kumimoji="1" lang="ko-KR" altLang="en-US" dirty="0"/>
              <a:t>사에 데이터를 </a:t>
            </a:r>
            <a:r>
              <a:rPr kumimoji="1" lang="ko-KR" altLang="en-US" dirty="0" err="1"/>
              <a:t>전달해준뒤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응답을 받아옵니다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서버는 다시 응답을 고객사에 반환해줍니다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코드에는 해당 로직이 </a:t>
            </a:r>
            <a:r>
              <a:rPr kumimoji="1" lang="ko-KR" altLang="en-US" dirty="0" err="1"/>
              <a:t>완성되어있었습니다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코드에는 </a:t>
            </a:r>
            <a:r>
              <a:rPr kumimoji="1" lang="ko-KR" altLang="en-US" dirty="0" err="1"/>
              <a:t>펌뱅킹</a:t>
            </a:r>
            <a:r>
              <a:rPr kumimoji="1" lang="ko-KR" altLang="en-US" dirty="0"/>
              <a:t> 중계서버의 </a:t>
            </a:r>
            <a:r>
              <a:rPr kumimoji="1" lang="ko-KR" altLang="en-US" dirty="0" err="1"/>
              <a:t>제공기능이었던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이체결과조회 서비스와 거래명세 전송서비스가 구현이 </a:t>
            </a:r>
            <a:r>
              <a:rPr kumimoji="1" lang="ko-KR" altLang="en-US" dirty="0" err="1"/>
              <a:t>안되어있어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기능을 추가하여 제공기능을 모두 충족시켜야 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해당 시스템이 안정적으로 실행될 수 있게끔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두번째로는</a:t>
            </a:r>
            <a:r>
              <a:rPr kumimoji="1" lang="ko-KR" altLang="en-US" dirty="0"/>
              <a:t> 기존 코드에서는 고객에 대한 정보를 별도의 데이터베이스로 관리하는 것이 아닌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Config</a:t>
            </a:r>
            <a:r>
              <a:rPr kumimoji="1" lang="ko-KR" altLang="en-US" dirty="0"/>
              <a:t> 파일이나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 파일에서 정보를 관리하고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직접 데이터베이스 테이블을 </a:t>
            </a:r>
            <a:r>
              <a:rPr kumimoji="1" lang="ko-KR" altLang="en-US" dirty="0" err="1"/>
              <a:t>설계한뒤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서버와 데이터베이스를 연동시키는 작업이 필요하였습니다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관리하기 위한 관리자 페이지도 제작하여야 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8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</a:t>
            </a:r>
            <a:r>
              <a:rPr kumimoji="1" lang="ko-KR" altLang="en-US" dirty="0"/>
              <a:t> 모니터링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기존에는 보이시는 것과 같이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라는 폴더 안에 다음과 같이 텍스트 파일로 시간에 따라 적재를 해왔습니다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경우 정확히 어느 단계에서 발생한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 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에러는 발생하였는지에 대하여 </a:t>
            </a:r>
            <a:r>
              <a:rPr kumimoji="1" lang="ko-KR" altLang="en-US" dirty="0" err="1"/>
              <a:t>트래킹을</a:t>
            </a:r>
            <a:r>
              <a:rPr kumimoji="1" lang="ko-KR" altLang="en-US" dirty="0"/>
              <a:t> 하기 힘들었습니다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현재와 같이 폴더안에 텍스트 파일로 로그를 저장하는 것이 아닌 로그를 위한 별도의 데이터베이스 테이블을 설계하여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데이터베이스에 로그를 기록하여</a:t>
            </a:r>
            <a:endParaRPr kumimoji="1" lang="en-US" altLang="ko-KR" dirty="0"/>
          </a:p>
          <a:p>
            <a:r>
              <a:rPr kumimoji="1" lang="ko-KR" altLang="en-US" dirty="0"/>
              <a:t>로그 </a:t>
            </a:r>
            <a:r>
              <a:rPr kumimoji="1" lang="ko-KR" altLang="en-US" dirty="0" err="1"/>
              <a:t>트래킹을</a:t>
            </a:r>
            <a:r>
              <a:rPr kumimoji="1" lang="ko-KR" altLang="en-US" dirty="0"/>
              <a:t> 더욱 용이하게 해야 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앞에서</a:t>
            </a:r>
            <a:r>
              <a:rPr kumimoji="1" lang="ko-KR" altLang="en-US" dirty="0"/>
              <a:t> 크게 세가지로 </a:t>
            </a:r>
            <a:r>
              <a:rPr kumimoji="1" lang="ko-KR" altLang="en-US" dirty="0" err="1"/>
              <a:t>나누어보았던</a:t>
            </a:r>
            <a:r>
              <a:rPr kumimoji="1" lang="ko-KR" altLang="en-US" dirty="0"/>
              <a:t> 과제들을 좀 더 세분화하여 진행해보았습니다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과제를 진행하는 과정에서 추가적으로 고려해야 했던 요소들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가지를 정리해보았습니다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추후에 확장가능성이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코드들은 항상 재사용이 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최대한 재사용성을 고려하여 기능을 제작하였습니다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두번째는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작동하는 모든 서비스들은 </a:t>
            </a:r>
            <a:r>
              <a:rPr kumimoji="1" lang="en-US" altLang="ko-KR" dirty="0"/>
              <a:t>HTTPS</a:t>
            </a:r>
            <a:r>
              <a:rPr kumimoji="1" lang="ko-KR" altLang="en-US" dirty="0"/>
              <a:t> 프로토콜을 기반으로 하여야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요청을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 데이터는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 형식으로 전송하여야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마찬가지로 모든 결과들은 </a:t>
            </a:r>
            <a:r>
              <a:rPr kumimoji="1" lang="en-US" altLang="ko-KR" dirty="0"/>
              <a:t>REST</a:t>
            </a:r>
            <a:r>
              <a:rPr kumimoji="1" lang="ko-KR" altLang="en-US" dirty="0"/>
              <a:t> 기반의 </a:t>
            </a:r>
            <a:r>
              <a:rPr kumimoji="1" lang="en-US" altLang="ko-KR" dirty="0"/>
              <a:t>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리턴을 해주어야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마지막으로는 모든 코드들은 제공된 </a:t>
            </a:r>
            <a:r>
              <a:rPr kumimoji="1" lang="en-US" altLang="ko-KR" dirty="0"/>
              <a:t>pptx</a:t>
            </a:r>
            <a:r>
              <a:rPr kumimoji="1" lang="ko-KR" altLang="en-US" dirty="0"/>
              <a:t> 파일과 규격서를 기반으로 작성되어야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위의 사항들에 유의를 하며 과제를 진행하였습니다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2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본 과제를 진행하며 설계한 </a:t>
            </a:r>
            <a:r>
              <a:rPr kumimoji="1" lang="ko-KR" altLang="en-US" dirty="0" err="1"/>
              <a:t>아키텍쳐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서버가 제공하는 기능 각각을 서비스로 분리를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이것들을 </a:t>
            </a:r>
            <a:r>
              <a:rPr kumimoji="1" lang="en-US" altLang="ko-KR" dirty="0"/>
              <a:t>Spring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Cloud</a:t>
            </a:r>
            <a:r>
              <a:rPr kumimoji="1" lang="ko-KR" altLang="en-US" dirty="0"/>
              <a:t> </a:t>
            </a:r>
            <a:r>
              <a:rPr kumimoji="1" lang="en-US" altLang="ko-KR" dirty="0"/>
              <a:t>Netflix</a:t>
            </a:r>
            <a:r>
              <a:rPr kumimoji="1" lang="ko-KR" altLang="en-US" dirty="0"/>
              <a:t> </a:t>
            </a:r>
            <a:r>
              <a:rPr kumimoji="1" lang="en-US" altLang="ko-KR" dirty="0"/>
              <a:t>Eureka</a:t>
            </a:r>
            <a:r>
              <a:rPr kumimoji="1" lang="ko-KR" altLang="en-US" dirty="0"/>
              <a:t>로 등록시켜주었습니다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Cloud API GATEWAY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두었습니다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메인 데이터베이스는 </a:t>
            </a:r>
            <a:r>
              <a:rPr kumimoji="1" lang="en-US" altLang="ko-KR" dirty="0"/>
              <a:t>MariaDB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AWS RDS MariaDB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데이터베이스를 구축하였습니다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각각의 서비스는 </a:t>
            </a:r>
            <a:r>
              <a:rPr kumimoji="1" lang="en-US" altLang="ko-KR" dirty="0" err="1"/>
              <a:t>MyBatis</a:t>
            </a:r>
            <a:r>
              <a:rPr kumimoji="1" lang="ko-KR" altLang="en-US" dirty="0"/>
              <a:t> 라이브러리를 이용하여 데이터베이스와 연동을 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관리자 페이지는 </a:t>
            </a:r>
            <a:r>
              <a:rPr kumimoji="1" lang="ko-KR" altLang="en-US" dirty="0" err="1"/>
              <a:t>리액트로</a:t>
            </a:r>
            <a:r>
              <a:rPr kumimoji="1" lang="ko-KR" altLang="en-US" dirty="0"/>
              <a:t> 구성을 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 역시 게이트웨이를 지나도록 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마지막으로 프로메테우스를 통해 구성한 시스템에 대한 </a:t>
            </a:r>
            <a:r>
              <a:rPr kumimoji="1" lang="ko-KR" altLang="en-US" dirty="0" err="1"/>
              <a:t>메트릭정보를</a:t>
            </a:r>
            <a:r>
              <a:rPr kumimoji="1" lang="ko-KR" altLang="en-US" dirty="0"/>
              <a:t> 수집하고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그라파나를</a:t>
            </a:r>
            <a:r>
              <a:rPr kumimoji="1" lang="ko-KR" altLang="en-US" dirty="0"/>
              <a:t> 이용하여 시각화를 해보았습니다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4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앞서</a:t>
            </a:r>
            <a:r>
              <a:rPr kumimoji="1" lang="ko-KR" altLang="en-US" dirty="0"/>
              <a:t> 말씀드렸다 </a:t>
            </a:r>
            <a:r>
              <a:rPr kumimoji="1" lang="ko-KR" altLang="en-US" dirty="0" err="1"/>
              <a:t>시피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기존에는 </a:t>
            </a:r>
            <a:r>
              <a:rPr kumimoji="1" lang="ko-KR" altLang="en-US" dirty="0" err="1"/>
              <a:t>이체로직만</a:t>
            </a:r>
            <a:r>
              <a:rPr kumimoji="1" lang="ko-KR" altLang="en-US" dirty="0"/>
              <a:t> 존재하여 이체에 대한 라우터만 존재하였습니다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추가적으로 거래명세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이체결과조회 기능을 구현해야 했는데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각각 기능마다 별도의 라우터를 만들어서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가이드에 </a:t>
            </a:r>
            <a:r>
              <a:rPr kumimoji="1" lang="ko-KR" altLang="en-US" dirty="0" err="1"/>
              <a:t>나타나있는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명세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이체 결과 조회 요구사항에 맞는 작업을 처리해서 반환해주도록 구현하였습니다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실제</a:t>
            </a:r>
            <a:r>
              <a:rPr kumimoji="1" lang="ko-KR" altLang="en-US" dirty="0"/>
              <a:t> 동작하는 모습은 추후에 영상으로 첨부하도록 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보이는</a:t>
            </a:r>
            <a:r>
              <a:rPr kumimoji="1" lang="ko-KR" altLang="en-US" dirty="0"/>
              <a:t> 사진은 이체시에 실행되는 </a:t>
            </a:r>
            <a:r>
              <a:rPr kumimoji="1" lang="en-US" altLang="ko-KR" dirty="0" err="1"/>
              <a:t>Mybatis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데이터베이스 연동 결과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이체시에</a:t>
            </a:r>
            <a:r>
              <a:rPr kumimoji="1" lang="ko-KR" altLang="en-US" dirty="0"/>
              <a:t> 보내지는 </a:t>
            </a:r>
            <a:r>
              <a:rPr kumimoji="1" lang="en-US" altLang="ko-KR" dirty="0"/>
              <a:t>request body</a:t>
            </a:r>
            <a:r>
              <a:rPr kumimoji="1" lang="ko-KR" altLang="en-US" dirty="0"/>
              <a:t>에 기재된 데이터를 기반으로 데이터베이스에서 쿼리를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고객이 유효한지 등의 체크를 거치고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정보를 가져오게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 </a:t>
            </a:r>
            <a:r>
              <a:rPr kumimoji="1" lang="ko-KR" altLang="en-US" dirty="0" err="1"/>
              <a:t>요청시</a:t>
            </a:r>
            <a:r>
              <a:rPr kumimoji="1" lang="ko-KR" altLang="en-US" dirty="0"/>
              <a:t> 마다 데이터베이스 접근은 필수적으로 발생하였습니다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현재 구현된 </a:t>
            </a:r>
            <a:r>
              <a:rPr kumimoji="1" lang="ko-KR" altLang="en-US" dirty="0" err="1"/>
              <a:t>동작들에는</a:t>
            </a:r>
            <a:r>
              <a:rPr kumimoji="1" lang="ko-KR" altLang="en-US" dirty="0"/>
              <a:t> 다음과 같은 특징들이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처리 속도 최적화를 시키기 위하여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캐시를 도입하기로 하였습니다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처리속도 향상이 주 목적이므로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트래픽이 발생할 수 있는 </a:t>
            </a:r>
            <a:r>
              <a:rPr kumimoji="1" lang="en-US" altLang="ko-KR" dirty="0"/>
              <a:t>Redis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차용하는 것 대신 </a:t>
            </a:r>
            <a:r>
              <a:rPr kumimoji="1" lang="en-US" altLang="ko-KR" dirty="0"/>
              <a:t>local Memory </a:t>
            </a:r>
            <a:r>
              <a:rPr kumimoji="1" lang="ko-KR" altLang="en-US" dirty="0"/>
              <a:t>캐시를 차용하기로 하였고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여러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</a:t>
            </a:r>
            <a:r>
              <a:rPr kumimoji="1" lang="en-US" altLang="ko-KR" dirty="0"/>
              <a:t>Memory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캐시들중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스프링부트에서</a:t>
            </a:r>
            <a:r>
              <a:rPr kumimoji="1" lang="ko-KR" altLang="en-US" dirty="0"/>
              <a:t> 기본으로 제공한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ConcurrentMap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Cache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적용시켰습니다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AF7B-E81C-4C86-BE42-D1AFEDB3D0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2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774000" y="2842270"/>
            <a:ext cx="6400800" cy="661020"/>
          </a:xfrm>
        </p:spPr>
        <p:txBody>
          <a:bodyPr>
            <a:normAutofit/>
          </a:bodyPr>
          <a:lstStyle>
            <a:lvl1pPr marL="0" indent="0" algn="l">
              <a:buNone/>
              <a:defRPr sz="1600" u="sng" spc="0">
                <a:ln>
                  <a:solidFill>
                    <a:schemeClr val="bg2">
                      <a:lumMod val="1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60041" y="1631083"/>
            <a:ext cx="7772400" cy="1008112"/>
          </a:xfrm>
        </p:spPr>
        <p:txBody>
          <a:bodyPr anchor="t">
            <a:normAutofit/>
          </a:bodyPr>
          <a:lstStyle>
            <a:lvl1pPr algn="l">
              <a:defRPr sz="2800" b="1" spc="-15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60251" y="1513356"/>
            <a:ext cx="68741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400590"/>
            <a:ext cx="1800000" cy="4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821778" y="5447507"/>
            <a:ext cx="4398295" cy="313123"/>
          </a:xfrm>
        </p:spPr>
        <p:txBody>
          <a:bodyPr>
            <a:normAutofit/>
          </a:bodyPr>
          <a:lstStyle>
            <a:lvl1pPr marL="0" indent="0">
              <a:buNone/>
              <a:defRPr sz="1400" spc="0" baseline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YYYY.MM.DD / NAME / INSPIEN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입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>
            <a:lvl1pPr algn="ctr">
              <a:defRPr sz="1000">
                <a:ln>
                  <a:solidFill>
                    <a:schemeClr val="bg1">
                      <a:lumMod val="65000"/>
                      <a:alpha val="3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CF8940-B477-4189-98FB-228B1120B6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872000" y="6023570"/>
            <a:ext cx="5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904000"/>
            <a:ext cx="1433076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텍스트 개체 틀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50198"/>
            <a:ext cx="2664693" cy="472772"/>
          </a:xfrm>
        </p:spPr>
        <p:txBody>
          <a:bodyPr>
            <a:normAutofit/>
          </a:bodyPr>
          <a:lstStyle>
            <a:lvl1pPr marL="0" indent="0">
              <a:buNone/>
              <a:defRPr sz="2400" b="1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</a:p>
        </p:txBody>
      </p:sp>
      <p:sp>
        <p:nvSpPr>
          <p:cNvPr id="38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838994"/>
            <a:ext cx="8648413" cy="562670"/>
          </a:xfrm>
        </p:spPr>
        <p:txBody>
          <a:bodyPr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페이지에 대한 요약 설명을 입력합니다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 userDrawn="1"/>
        </p:nvCxnSpPr>
        <p:spPr>
          <a:xfrm>
            <a:off x="108000" y="694978"/>
            <a:ext cx="892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14316" y="1613620"/>
            <a:ext cx="426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chemeClr val="accent1"/>
                </a:solidFill>
                <a:latin typeface="+mn-ea"/>
              </a:rPr>
              <a:t>THANK</a:t>
            </a:r>
            <a:r>
              <a:rPr lang="en-US" altLang="ko-KR" sz="4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4400" b="1" spc="-15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YOU</a:t>
            </a:r>
            <a:endParaRPr lang="ko-KR" altLang="en-US" sz="4400" b="1" spc="-15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5281714" y="4676113"/>
            <a:ext cx="3466750" cy="288000"/>
            <a:chOff x="5436096" y="4676113"/>
            <a:chExt cx="3466749" cy="288000"/>
          </a:xfrm>
        </p:grpSpPr>
        <p:sp>
          <p:nvSpPr>
            <p:cNvPr id="8" name="타원 7"/>
            <p:cNvSpPr/>
            <p:nvPr/>
          </p:nvSpPr>
          <p:spPr>
            <a:xfrm>
              <a:off x="5436096" y="4676113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4733960"/>
              <a:ext cx="180000" cy="18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39801" y="4693155"/>
              <a:ext cx="31630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1309, 278, </a:t>
              </a:r>
              <a:r>
                <a:rPr lang="en-US" altLang="ko-KR" sz="1100" dirty="0" err="1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Beothkot-ro</a:t>
              </a:r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, </a:t>
              </a:r>
              <a:r>
                <a:rPr lang="en-US" altLang="ko-KR" sz="1100" dirty="0" err="1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Geumcheon-gu</a:t>
              </a:r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, Seoul</a:t>
              </a:r>
              <a:endParaRPr lang="ko-KR" altLang="en-US" sz="11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5281714" y="5025823"/>
            <a:ext cx="1621695" cy="288000"/>
            <a:chOff x="5436096" y="5025821"/>
            <a:chExt cx="1621694" cy="288000"/>
          </a:xfrm>
        </p:grpSpPr>
        <p:sp>
          <p:nvSpPr>
            <p:cNvPr id="12" name="타원 11"/>
            <p:cNvSpPr/>
            <p:nvPr/>
          </p:nvSpPr>
          <p:spPr>
            <a:xfrm>
              <a:off x="5436096" y="5025821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5079821"/>
              <a:ext cx="180000" cy="180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739801" y="5042863"/>
              <a:ext cx="13179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www.inspien.co.kr</a:t>
              </a: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5281711" y="5375531"/>
            <a:ext cx="1522308" cy="288000"/>
            <a:chOff x="5436096" y="5375530"/>
            <a:chExt cx="1522309" cy="288000"/>
          </a:xfrm>
        </p:grpSpPr>
        <p:sp>
          <p:nvSpPr>
            <p:cNvPr id="16" name="타원 15"/>
            <p:cNvSpPr/>
            <p:nvPr/>
          </p:nvSpPr>
          <p:spPr>
            <a:xfrm>
              <a:off x="5436096" y="5375530"/>
              <a:ext cx="288000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96" y="5429530"/>
              <a:ext cx="180000" cy="180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739801" y="5392572"/>
              <a:ext cx="1218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2">
                        <a:lumMod val="50000"/>
                        <a:alpha val="35000"/>
                      </a:schemeClr>
                    </a:solidFill>
                  </a:ln>
                  <a:solidFill>
                    <a:schemeClr val="tx2">
                      <a:lumMod val="50000"/>
                    </a:schemeClr>
                  </a:solidFill>
                </a:rPr>
                <a:t>+82 2-857-8040</a:t>
              </a:r>
              <a:endParaRPr lang="ko-KR" altLang="en-US" sz="11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137697" y="4244856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Contact us : </a:t>
            </a:r>
            <a:endParaRPr lang="ko-KR" altLang="en-US" sz="1600" dirty="0">
              <a:ln>
                <a:solidFill>
                  <a:schemeClr val="tx2">
                    <a:lumMod val="50000"/>
                    <a:alpha val="35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860251" y="1513356"/>
            <a:ext cx="68741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1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860427" y="2351162"/>
            <a:ext cx="6365875" cy="431800"/>
          </a:xfrm>
        </p:spPr>
        <p:txBody>
          <a:bodyPr>
            <a:noAutofit/>
          </a:bodyPr>
          <a:lstStyle>
            <a:lvl1pPr marL="0" indent="0">
              <a:buNone/>
              <a:defRPr sz="1400" spc="-150" baseline="0">
                <a:ln>
                  <a:solidFill>
                    <a:schemeClr val="tx2">
                      <a:lumMod val="50000"/>
                      <a:alpha val="3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성공적인 </a:t>
            </a:r>
            <a:r>
              <a:rPr lang="en-US" altLang="ko-KR" dirty="0"/>
              <a:t>B2B </a:t>
            </a:r>
            <a:r>
              <a:rPr lang="ko-KR" altLang="en-US"/>
              <a:t>서비스를 </a:t>
            </a:r>
            <a:r>
              <a:rPr lang="ko-KR" altLang="en-US" dirty="0" err="1"/>
              <a:t>약속드립니다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9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4699"/>
            <a:ext cx="7886700" cy="121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73490"/>
            <a:ext cx="7886700" cy="398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826656"/>
            <a:ext cx="2057401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826656"/>
            <a:ext cx="3086100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826656"/>
            <a:ext cx="2057401" cy="33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-15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624E5AA-AD97-45CB-AB7B-0B2FC59551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2022 </a:t>
            </a:r>
            <a:r>
              <a:rPr lang="ko-KR" altLang="en-US" dirty="0" err="1">
                <a:solidFill>
                  <a:schemeClr val="accent1"/>
                </a:solidFill>
              </a:rPr>
              <a:t>인스피언</a:t>
            </a:r>
            <a:r>
              <a:rPr lang="ko-KR" altLang="en-US" dirty="0">
                <a:solidFill>
                  <a:schemeClr val="accent1"/>
                </a:solidFill>
              </a:rPr>
              <a:t> 하계 인턴쉽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결과 보고서 </a:t>
            </a:r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펌뱅킹</a:t>
            </a:r>
            <a:r>
              <a:rPr lang="ko-KR" altLang="en-US" dirty="0">
                <a:solidFill>
                  <a:schemeClr val="accent1"/>
                </a:solidFill>
              </a:rPr>
              <a:t> 중계서버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7236416" y="1127106"/>
            <a:ext cx="720000" cy="720000"/>
            <a:chOff x="6876376" y="1307146"/>
            <a:chExt cx="720000" cy="720000"/>
          </a:xfrm>
        </p:grpSpPr>
        <p:sp>
          <p:nvSpPr>
            <p:cNvPr id="11" name="직사각형 10"/>
            <p:cNvSpPr/>
            <p:nvPr/>
          </p:nvSpPr>
          <p:spPr>
            <a:xfrm>
              <a:off x="6876376" y="1307146"/>
              <a:ext cx="72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376" y="1487146"/>
              <a:ext cx="360000" cy="36000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8028464" y="1127106"/>
            <a:ext cx="7200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028464" y="335058"/>
            <a:ext cx="720000" cy="720000"/>
            <a:chOff x="7848464" y="335058"/>
            <a:chExt cx="720000" cy="720000"/>
          </a:xfrm>
        </p:grpSpPr>
        <p:sp>
          <p:nvSpPr>
            <p:cNvPr id="10" name="직사각형 9"/>
            <p:cNvSpPr/>
            <p:nvPr/>
          </p:nvSpPr>
          <p:spPr>
            <a:xfrm>
              <a:off x="7848464" y="335058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464" y="515058"/>
              <a:ext cx="360000" cy="3600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7236416" y="335058"/>
            <a:ext cx="720000" cy="720000"/>
            <a:chOff x="6876376" y="335058"/>
            <a:chExt cx="720000" cy="720000"/>
          </a:xfrm>
        </p:grpSpPr>
        <p:sp>
          <p:nvSpPr>
            <p:cNvPr id="9" name="직사각형 8"/>
            <p:cNvSpPr/>
            <p:nvPr/>
          </p:nvSpPr>
          <p:spPr>
            <a:xfrm>
              <a:off x="6876376" y="335058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39" y="515058"/>
              <a:ext cx="447475" cy="360000"/>
            </a:xfrm>
            <a:prstGeom prst="rect">
              <a:avLst/>
            </a:prstGeom>
          </p:spPr>
        </p:pic>
      </p:grp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김상윤</a:t>
            </a:r>
            <a:r>
              <a:rPr lang="en-US" altLang="ko-KR" dirty="0"/>
              <a:t>,</a:t>
            </a:r>
            <a:r>
              <a:rPr lang="ko-KR" altLang="en-US" dirty="0"/>
              <a:t> 최지희</a:t>
            </a:r>
          </a:p>
        </p:txBody>
      </p:sp>
      <p:pic>
        <p:nvPicPr>
          <p:cNvPr id="5" name="그래픽 4" descr="프레젠테이션 체크리스트 단색으로 채워진">
            <a:extLst>
              <a:ext uri="{FF2B5EF4-FFF2-40B4-BE49-F238E27FC236}">
                <a16:creationId xmlns:a16="http://schemas.microsoft.com/office/drawing/2014/main" id="{A551D0D3-4BA7-4157-CCCD-9903DE10E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400" y="1271042"/>
            <a:ext cx="450305" cy="4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</a:t>
            </a:r>
            <a:r>
              <a:rPr lang="ko-KR" altLang="en-US" dirty="0"/>
              <a:t>캐시 적용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Local Memory </a:t>
            </a:r>
            <a:r>
              <a:rPr lang="ko-KR" altLang="en-US" dirty="0"/>
              <a:t>캐시 적용 </a:t>
            </a:r>
            <a:r>
              <a:rPr lang="en-US" altLang="ko-KR" dirty="0"/>
              <a:t>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D837D2-D1AE-C7EA-24E7-5DDFBA148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713186"/>
            <a:ext cx="8636000" cy="673100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33100FEB-3CFF-D35F-9CB7-138142E882F4}"/>
              </a:ext>
            </a:extLst>
          </p:cNvPr>
          <p:cNvSpPr txBox="1">
            <a:spLocks/>
          </p:cNvSpPr>
          <p:nvPr/>
        </p:nvSpPr>
        <p:spPr>
          <a:xfrm>
            <a:off x="254000" y="2783211"/>
            <a:ext cx="86360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       계좌이체 혹은 명세서 </a:t>
            </a:r>
            <a:r>
              <a:rPr lang="ko-KR" altLang="en-US" sz="1100" dirty="0" err="1"/>
              <a:t>콜백을</a:t>
            </a:r>
            <a:r>
              <a:rPr lang="ko-KR" altLang="en-US" sz="1100" dirty="0"/>
              <a:t> 위해서는 반드시 </a:t>
            </a:r>
            <a:r>
              <a:rPr lang="en" altLang="ko-Kore-KR" sz="1100" dirty="0"/>
              <a:t>DB</a:t>
            </a:r>
            <a:r>
              <a:rPr lang="ko-KR" altLang="en-US" sz="1100" dirty="0"/>
              <a:t>쿼리가 필요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</a:t>
            </a:r>
            <a:r>
              <a:rPr lang="en-US" altLang="ko-KR" sz="1100" dirty="0"/>
              <a:t>, </a:t>
            </a:r>
            <a:r>
              <a:rPr lang="ko-KR" altLang="en-US" sz="1100" dirty="0"/>
              <a:t>잦은 호출이 필요하다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        </a:t>
            </a:r>
            <a:r>
              <a:rPr lang="en" altLang="ko-Kore-KR" sz="1100" dirty="0"/>
              <a:t>DB</a:t>
            </a:r>
            <a:r>
              <a:rPr lang="ko-KR" altLang="en-US" sz="1100" dirty="0"/>
              <a:t>호출이 잦은 대신</a:t>
            </a:r>
            <a:r>
              <a:rPr lang="en-US" altLang="ko-KR" sz="1100" dirty="0"/>
              <a:t>, </a:t>
            </a:r>
            <a:r>
              <a:rPr lang="ko-KR" altLang="en-US" sz="1100" dirty="0"/>
              <a:t>그에 비해 데이터 수정은 드물게 일어난다</a:t>
            </a:r>
            <a:r>
              <a:rPr lang="en-US" altLang="ko-KR" sz="11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4744EFDE-D426-D281-69E6-676EFBD5925E}"/>
              </a:ext>
            </a:extLst>
          </p:cNvPr>
          <p:cNvSpPr txBox="1">
            <a:spLocks/>
          </p:cNvSpPr>
          <p:nvPr/>
        </p:nvSpPr>
        <p:spPr>
          <a:xfrm>
            <a:off x="254000" y="3929759"/>
            <a:ext cx="86360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/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         처리속도 향상이 주 목적</a:t>
            </a:r>
            <a:r>
              <a:rPr lang="en-US" altLang="ko-KR" sz="1100" dirty="0"/>
              <a:t>	-&gt;       </a:t>
            </a:r>
            <a:r>
              <a:rPr lang="en-US" altLang="ko-KR" sz="1100" u="sng" dirty="0">
                <a:solidFill>
                  <a:srgbClr val="FF0000"/>
                </a:solidFill>
              </a:rPr>
              <a:t>local Memory </a:t>
            </a:r>
            <a:r>
              <a:rPr lang="ko-KR" altLang="en-US" sz="1100" u="sng" dirty="0">
                <a:solidFill>
                  <a:srgbClr val="FF0000"/>
                </a:solidFill>
              </a:rPr>
              <a:t>캐시</a:t>
            </a:r>
            <a:endParaRPr lang="en-US" altLang="ko-KR" sz="1100" u="sng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 err="1"/>
              <a:t>SpringBoot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ConcurrentMap</a:t>
            </a:r>
            <a:r>
              <a:rPr lang="en-US" altLang="ko-KR" sz="1100" dirty="0"/>
              <a:t> Cache </a:t>
            </a:r>
            <a:r>
              <a:rPr lang="ko-KR" altLang="en-US" sz="1100" dirty="0"/>
              <a:t>적용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57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</a:t>
            </a:r>
            <a:r>
              <a:rPr lang="ko-KR" altLang="en-US" dirty="0"/>
              <a:t>캐시 적용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Local Memory </a:t>
            </a:r>
            <a:r>
              <a:rPr lang="ko-KR" altLang="en-US" dirty="0"/>
              <a:t>캐시 적용 </a:t>
            </a:r>
            <a:r>
              <a:rPr lang="en-US" altLang="ko-KR" dirty="0"/>
              <a:t>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8E98CF7-A94F-F67F-C8ED-094E9B14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r="15687"/>
          <a:stretch/>
        </p:blipFill>
        <p:spPr>
          <a:xfrm>
            <a:off x="937043" y="1199034"/>
            <a:ext cx="7712308" cy="41400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8A70FF-296E-112A-8B19-6C9AC62A0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43" y="5531923"/>
            <a:ext cx="9144000" cy="3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7F25AC-7E03-634B-75A8-CD047163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28" y="1736411"/>
            <a:ext cx="4381500" cy="3149600"/>
          </a:xfrm>
          <a:prstGeom prst="rect">
            <a:avLst/>
          </a:prstGeom>
        </p:spPr>
      </p:pic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_Eureka + API Gateway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Eureka + API Gateway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FE98DE-9EA0-F6BA-3C7C-1752C221FB5C}"/>
              </a:ext>
            </a:extLst>
          </p:cNvPr>
          <p:cNvGrpSpPr/>
          <p:nvPr/>
        </p:nvGrpSpPr>
        <p:grpSpPr>
          <a:xfrm>
            <a:off x="233501" y="2714311"/>
            <a:ext cx="3365500" cy="1193800"/>
            <a:chOff x="548041" y="2714311"/>
            <a:chExt cx="3365500" cy="11938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A023DC-385A-3D23-DD54-E7186239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041" y="2714311"/>
              <a:ext cx="3365500" cy="11938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877B8C6-5102-8F73-3578-633BA9E12A61}"/>
                </a:ext>
              </a:extLst>
            </p:cNvPr>
            <p:cNvSpPr txBox="1"/>
            <p:nvPr/>
          </p:nvSpPr>
          <p:spPr>
            <a:xfrm>
              <a:off x="611560" y="294187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03DE9A-88B2-1D64-BF19-B282B675C043}"/>
                </a:ext>
              </a:extLst>
            </p:cNvPr>
            <p:cNvSpPr/>
            <p:nvPr/>
          </p:nvSpPr>
          <p:spPr>
            <a:xfrm>
              <a:off x="637142" y="2714311"/>
              <a:ext cx="3271653" cy="114901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D5ABAF-2166-5ECC-38AC-26293D187F96}"/>
              </a:ext>
            </a:extLst>
          </p:cNvPr>
          <p:cNvSpPr/>
          <p:nvPr/>
        </p:nvSpPr>
        <p:spPr>
          <a:xfrm>
            <a:off x="4555002" y="1736411"/>
            <a:ext cx="4404491" cy="3206325"/>
          </a:xfrm>
          <a:prstGeom prst="rect">
            <a:avLst/>
          </a:prstGeom>
          <a:noFill/>
          <a:ln w="38100" cap="rnd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49DD46E-38E3-933A-0892-B94DF297F803}"/>
              </a:ext>
            </a:extLst>
          </p:cNvPr>
          <p:cNvSpPr/>
          <p:nvPr/>
        </p:nvSpPr>
        <p:spPr>
          <a:xfrm>
            <a:off x="3851920" y="3126545"/>
            <a:ext cx="432048" cy="3047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742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_Eureka + API Gateway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Eureka + API Gateway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7093C44-1CD3-86A0-490D-B8CCC73F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9" y="1617688"/>
            <a:ext cx="7293570" cy="38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_Admin Web Console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DF63C-C62E-831A-160B-3A9C14412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관리자를 위한 </a:t>
            </a:r>
            <a:r>
              <a:rPr lang="en-US" altLang="ko-KR" dirty="0"/>
              <a:t>Web Console </a:t>
            </a:r>
            <a:r>
              <a:rPr lang="ko-KR" altLang="en-US" dirty="0"/>
              <a:t>제작</a:t>
            </a:r>
            <a:endParaRPr lang="en-US" altLang="ko-KR" dirty="0"/>
          </a:p>
          <a:p>
            <a:endParaRPr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3674ECE-3890-4E69-6CD5-465EC93C5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327150"/>
            <a:ext cx="8801100" cy="3632200"/>
          </a:xfrm>
          <a:prstGeom prst="rect">
            <a:avLst/>
          </a:prstGeom>
        </p:spPr>
      </p:pic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87A36039-74DE-303E-4C60-E024EBF5D400}"/>
              </a:ext>
            </a:extLst>
          </p:cNvPr>
          <p:cNvSpPr/>
          <p:nvPr/>
        </p:nvSpPr>
        <p:spPr>
          <a:xfrm>
            <a:off x="7524328" y="2346915"/>
            <a:ext cx="871653" cy="20204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_Prometheus + Grafana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DF63C-C62E-831A-160B-3A9C14412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ore-KR" dirty="0"/>
              <a:t>Prometheus + Grafana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86BF8-2AD9-9614-1985-7989BFB9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4745"/>
            <a:ext cx="6781800" cy="3403600"/>
          </a:xfrm>
          <a:prstGeom prst="rect">
            <a:avLst/>
          </a:prstGeom>
        </p:spPr>
      </p:pic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87A36039-74DE-303E-4C60-E024EBF5D400}"/>
              </a:ext>
            </a:extLst>
          </p:cNvPr>
          <p:cNvSpPr/>
          <p:nvPr/>
        </p:nvSpPr>
        <p:spPr>
          <a:xfrm>
            <a:off x="179512" y="1343051"/>
            <a:ext cx="4392488" cy="36724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8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_Prometheus + Grafana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DF63C-C62E-831A-160B-3A9C14412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ore-KR" dirty="0"/>
              <a:t>Prometheus + Grafana</a:t>
            </a:r>
            <a:endParaRPr lang="ko-Kore-KR" altLang="en-US" dirty="0"/>
          </a:p>
        </p:txBody>
      </p:sp>
      <p:pic>
        <p:nvPicPr>
          <p:cNvPr id="10" name="그림 9" descr="텍스트, 실내, 모니터, 점수판이(가) 표시된 사진&#10;&#10;자동 생성된 설명">
            <a:extLst>
              <a:ext uri="{FF2B5EF4-FFF2-40B4-BE49-F238E27FC236}">
                <a16:creationId xmlns:a16="http://schemas.microsoft.com/office/drawing/2014/main" id="{7592E540-E101-F3A2-4AF5-BBA0941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" y="1401664"/>
            <a:ext cx="8722387" cy="41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4" y="150198"/>
            <a:ext cx="7128792" cy="47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</a:t>
            </a:r>
            <a:r>
              <a:rPr lang="ko-KR" altLang="en-US" spc="0" dirty="0">
                <a:solidFill>
                  <a:schemeClr val="tx1"/>
                </a:solidFill>
              </a:rPr>
              <a:t>송수신시 모니터링을 위한 로그 저장</a:t>
            </a:r>
            <a:endParaRPr lang="en-US" altLang="ko-KR" spc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프레임워크를 사용하여 관계형 데이터베이스 사용</a:t>
            </a:r>
            <a:endParaRPr lang="en-US" altLang="ko-KR" dirty="0"/>
          </a:p>
        </p:txBody>
      </p:sp>
      <p:pic>
        <p:nvPicPr>
          <p:cNvPr id="125" name="Picture 2" descr="Homebrew를 이용하여 Maria DB 설치하기 (Mac OSX)">
            <a:extLst>
              <a:ext uri="{FF2B5EF4-FFF2-40B4-BE49-F238E27FC236}">
                <a16:creationId xmlns:a16="http://schemas.microsoft.com/office/drawing/2014/main" id="{038BE1DA-D5BE-D1F1-828B-D1C85E5F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1" y="1721994"/>
            <a:ext cx="1789062" cy="5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9A68C320-6283-7C5B-FD41-9CFF05F0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199034"/>
            <a:ext cx="4801060" cy="4502922"/>
          </a:xfrm>
          <a:prstGeom prst="rect">
            <a:avLst/>
          </a:prstGeom>
        </p:spPr>
      </p:pic>
      <p:sp>
        <p:nvSpPr>
          <p:cNvPr id="127" name="사각형: 둥근 모서리 6">
            <a:extLst>
              <a:ext uri="{FF2B5EF4-FFF2-40B4-BE49-F238E27FC236}">
                <a16:creationId xmlns:a16="http://schemas.microsoft.com/office/drawing/2014/main" id="{B3FA4615-F87F-2D24-7E12-48B7C5C71ED4}"/>
              </a:ext>
            </a:extLst>
          </p:cNvPr>
          <p:cNvSpPr/>
          <p:nvPr/>
        </p:nvSpPr>
        <p:spPr>
          <a:xfrm>
            <a:off x="5508104" y="1343049"/>
            <a:ext cx="1008112" cy="10801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8">
            <a:extLst>
              <a:ext uri="{FF2B5EF4-FFF2-40B4-BE49-F238E27FC236}">
                <a16:creationId xmlns:a16="http://schemas.microsoft.com/office/drawing/2014/main" id="{A806899A-8158-098B-D0AA-C4022FCB1ADB}"/>
              </a:ext>
            </a:extLst>
          </p:cNvPr>
          <p:cNvSpPr/>
          <p:nvPr/>
        </p:nvSpPr>
        <p:spPr>
          <a:xfrm>
            <a:off x="6976257" y="1617688"/>
            <a:ext cx="1008112" cy="28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9">
            <a:extLst>
              <a:ext uri="{FF2B5EF4-FFF2-40B4-BE49-F238E27FC236}">
                <a16:creationId xmlns:a16="http://schemas.microsoft.com/office/drawing/2014/main" id="{0517C7AB-ADA8-AC71-A6C3-209B05138CFF}"/>
              </a:ext>
            </a:extLst>
          </p:cNvPr>
          <p:cNvSpPr/>
          <p:nvPr/>
        </p:nvSpPr>
        <p:spPr>
          <a:xfrm>
            <a:off x="4139952" y="3147692"/>
            <a:ext cx="799645" cy="13637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텍스트 개체 틀 5">
            <a:extLst>
              <a:ext uri="{FF2B5EF4-FFF2-40B4-BE49-F238E27FC236}">
                <a16:creationId xmlns:a16="http://schemas.microsoft.com/office/drawing/2014/main" id="{E200E23A-9C48-C24D-D76A-44B53396531B}"/>
              </a:ext>
            </a:extLst>
          </p:cNvPr>
          <p:cNvSpPr txBox="1">
            <a:spLocks/>
          </p:cNvSpPr>
          <p:nvPr/>
        </p:nvSpPr>
        <p:spPr>
          <a:xfrm>
            <a:off x="323528" y="3860333"/>
            <a:ext cx="3425455" cy="18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100" dirty="0" err="1"/>
              <a:t>TxLog</a:t>
            </a:r>
            <a:r>
              <a:rPr lang="en-US" altLang="ko-KR" sz="1100" dirty="0"/>
              <a:t>  :  </a:t>
            </a:r>
            <a:r>
              <a:rPr lang="ko-KR" altLang="en-US" sz="1100" dirty="0"/>
              <a:t>전체 로그 저장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 err="1"/>
              <a:t>TxStat</a:t>
            </a:r>
            <a:r>
              <a:rPr lang="en-US" altLang="ko-KR" sz="1100" dirty="0"/>
              <a:t>  :  </a:t>
            </a:r>
            <a:r>
              <a:rPr lang="ko-KR" altLang="en-US" sz="1100" dirty="0"/>
              <a:t>시스템으로 들어온 모든 요청 저장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 err="1"/>
              <a:t>TxTrace</a:t>
            </a:r>
            <a:r>
              <a:rPr lang="en-US" altLang="ko-KR" sz="1100" dirty="0"/>
              <a:t>  :  </a:t>
            </a:r>
            <a:r>
              <a:rPr lang="ko-KR" altLang="en-US" sz="1100" dirty="0"/>
              <a:t>시스템내의 유일한 데이터인 </a:t>
            </a:r>
            <a:r>
              <a:rPr lang="en-US" altLang="ko-KR" sz="1100" dirty="0" err="1"/>
              <a:t>TxSequence</a:t>
            </a:r>
            <a:r>
              <a:rPr lang="en-US" altLang="ko-KR" sz="1100" dirty="0"/>
              <a:t> </a:t>
            </a:r>
            <a:r>
              <a:rPr lang="ko-KR" altLang="en-US" sz="1100" dirty="0"/>
              <a:t>관리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</p:txBody>
      </p:sp>
      <p:pic>
        <p:nvPicPr>
          <p:cNvPr id="132" name="Picture 6" descr="MyBatis : 시작하기 : 네이버 블로그">
            <a:extLst>
              <a:ext uri="{FF2B5EF4-FFF2-40B4-BE49-F238E27FC236}">
                <a16:creationId xmlns:a16="http://schemas.microsoft.com/office/drawing/2014/main" id="{78EFAFE9-1048-8076-CB81-603C5231E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32804" r="19327" b="32804"/>
          <a:stretch/>
        </p:blipFill>
        <p:spPr bwMode="auto">
          <a:xfrm>
            <a:off x="550692" y="2472755"/>
            <a:ext cx="1789062" cy="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8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id="{85C341D7-080E-8CFF-EE8F-C7F2D52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B96B4DB-1A2C-0B99-AD8B-1368E72AB143}"/>
              </a:ext>
            </a:extLst>
          </p:cNvPr>
          <p:cNvSpPr txBox="1">
            <a:spLocks/>
          </p:cNvSpPr>
          <p:nvPr/>
        </p:nvSpPr>
        <p:spPr>
          <a:xfrm>
            <a:off x="107504" y="150198"/>
            <a:ext cx="7848872" cy="47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 </a:t>
            </a:r>
            <a:r>
              <a:rPr lang="ko-KR" altLang="en-US" spc="0" dirty="0">
                <a:solidFill>
                  <a:schemeClr val="tx1"/>
                </a:solidFill>
              </a:rPr>
              <a:t>송수신시 모니터링을 위한 로그 저장</a:t>
            </a:r>
            <a:endParaRPr lang="en-US" altLang="ko-KR" spc="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7B66828C-894E-93E6-0889-FEB8D68A79C8}"/>
              </a:ext>
            </a:extLst>
          </p:cNvPr>
          <p:cNvSpPr txBox="1">
            <a:spLocks/>
          </p:cNvSpPr>
          <p:nvPr/>
        </p:nvSpPr>
        <p:spPr>
          <a:xfrm>
            <a:off x="107504" y="838994"/>
            <a:ext cx="8648413" cy="56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세부적인 데이터 흐름을 </a:t>
            </a:r>
            <a:r>
              <a:rPr lang="en-US" altLang="ko-KR"/>
              <a:t>file</a:t>
            </a:r>
            <a:r>
              <a:rPr lang="ko-KR" altLang="en-US"/>
              <a:t>로 저장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BBC3FDE-54C1-582D-F331-E02A480A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1703090"/>
            <a:ext cx="7599689" cy="112243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EA09FF-2957-EC32-F517-A85233DBC1AB}"/>
              </a:ext>
            </a:extLst>
          </p:cNvPr>
          <p:cNvSpPr/>
          <p:nvPr/>
        </p:nvSpPr>
        <p:spPr>
          <a:xfrm>
            <a:off x="1974111" y="4610921"/>
            <a:ext cx="978688" cy="882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SAP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10AB98-462D-A22D-166C-78C699B8468B}"/>
              </a:ext>
            </a:extLst>
          </p:cNvPr>
          <p:cNvSpPr/>
          <p:nvPr/>
        </p:nvSpPr>
        <p:spPr>
          <a:xfrm>
            <a:off x="3814509" y="4592580"/>
            <a:ext cx="978688" cy="88235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클라우드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뱅킹서비스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인스피언</a:t>
            </a:r>
            <a:r>
              <a:rPr lang="en-US" altLang="ko-KR" sz="1200" dirty="0"/>
              <a:t>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28BAAC-A4E6-9FFA-CEFE-7568886472B8}"/>
              </a:ext>
            </a:extLst>
          </p:cNvPr>
          <p:cNvSpPr/>
          <p:nvPr/>
        </p:nvSpPr>
        <p:spPr>
          <a:xfrm>
            <a:off x="5637668" y="4601618"/>
            <a:ext cx="978688" cy="882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VAN</a:t>
            </a:r>
            <a:r>
              <a:rPr lang="ko-KR" altLang="en-US" sz="1100" dirty="0">
                <a:solidFill>
                  <a:schemeClr val="tx1"/>
                </a:solidFill>
              </a:rPr>
              <a:t>社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중계서버</a:t>
            </a:r>
          </a:p>
        </p:txBody>
      </p:sp>
      <p:cxnSp>
        <p:nvCxnSpPr>
          <p:cNvPr id="45" name="직선 연결선 10">
            <a:extLst>
              <a:ext uri="{FF2B5EF4-FFF2-40B4-BE49-F238E27FC236}">
                <a16:creationId xmlns:a16="http://schemas.microsoft.com/office/drawing/2014/main" id="{49006D9B-EB7C-F47E-77EB-1699A0B63BDC}"/>
              </a:ext>
            </a:extLst>
          </p:cNvPr>
          <p:cNvCxnSpPr/>
          <p:nvPr/>
        </p:nvCxnSpPr>
        <p:spPr>
          <a:xfrm>
            <a:off x="2944542" y="4966570"/>
            <a:ext cx="85100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11F68D-72B1-068B-827D-D56A731BF433}"/>
              </a:ext>
            </a:extLst>
          </p:cNvPr>
          <p:cNvSpPr txBox="1"/>
          <p:nvPr/>
        </p:nvSpPr>
        <p:spPr>
          <a:xfrm>
            <a:off x="4764920" y="470496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②이체요청</a:t>
            </a:r>
          </a:p>
        </p:txBody>
      </p:sp>
      <p:cxnSp>
        <p:nvCxnSpPr>
          <p:cNvPr id="47" name="직선 연결선 12">
            <a:extLst>
              <a:ext uri="{FF2B5EF4-FFF2-40B4-BE49-F238E27FC236}">
                <a16:creationId xmlns:a16="http://schemas.microsoft.com/office/drawing/2014/main" id="{BBD00C97-0588-6C73-EF98-762E411E6311}"/>
              </a:ext>
            </a:extLst>
          </p:cNvPr>
          <p:cNvCxnSpPr/>
          <p:nvPr/>
        </p:nvCxnSpPr>
        <p:spPr>
          <a:xfrm flipH="1">
            <a:off x="2980709" y="5139597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0A409E-4E30-DBC8-8AD0-3657C6FF24ED}"/>
              </a:ext>
            </a:extLst>
          </p:cNvPr>
          <p:cNvSpPr txBox="1"/>
          <p:nvPr/>
        </p:nvSpPr>
        <p:spPr>
          <a:xfrm>
            <a:off x="2917823" y="512398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④ 결과전송</a:t>
            </a:r>
          </a:p>
        </p:txBody>
      </p:sp>
      <p:pic>
        <p:nvPicPr>
          <p:cNvPr id="49" name="그래픽 48" descr="배지 1 단색으로 채워진">
            <a:extLst>
              <a:ext uri="{FF2B5EF4-FFF2-40B4-BE49-F238E27FC236}">
                <a16:creationId xmlns:a16="http://schemas.microsoft.com/office/drawing/2014/main" id="{D89F9098-4B9B-F163-9F97-15008F864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23" y="2124103"/>
            <a:ext cx="173253" cy="173253"/>
          </a:xfrm>
          <a:prstGeom prst="rect">
            <a:avLst/>
          </a:prstGeom>
        </p:spPr>
      </p:pic>
      <p:pic>
        <p:nvPicPr>
          <p:cNvPr id="50" name="그래픽 49" descr="배지 단색으로 채워진">
            <a:extLst>
              <a:ext uri="{FF2B5EF4-FFF2-40B4-BE49-F238E27FC236}">
                <a16:creationId xmlns:a16="http://schemas.microsoft.com/office/drawing/2014/main" id="{ED745F77-3255-E69C-C074-5F7995BD1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307" y="2294989"/>
            <a:ext cx="173253" cy="173253"/>
          </a:xfrm>
          <a:prstGeom prst="rect">
            <a:avLst/>
          </a:prstGeom>
        </p:spPr>
      </p:pic>
      <p:pic>
        <p:nvPicPr>
          <p:cNvPr id="51" name="그래픽 50" descr="배지 3 단색으로 채워진">
            <a:extLst>
              <a:ext uri="{FF2B5EF4-FFF2-40B4-BE49-F238E27FC236}">
                <a16:creationId xmlns:a16="http://schemas.microsoft.com/office/drawing/2014/main" id="{4ADD89CA-3C73-329C-ECB3-AD3652AD7E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323" y="2468242"/>
            <a:ext cx="173253" cy="173253"/>
          </a:xfrm>
          <a:prstGeom prst="rect">
            <a:avLst/>
          </a:prstGeom>
        </p:spPr>
      </p:pic>
      <p:pic>
        <p:nvPicPr>
          <p:cNvPr id="52" name="그래픽 51" descr="배지 4 단색으로 채워진">
            <a:extLst>
              <a:ext uri="{FF2B5EF4-FFF2-40B4-BE49-F238E27FC236}">
                <a16:creationId xmlns:a16="http://schemas.microsoft.com/office/drawing/2014/main" id="{D7A2CDC7-12B5-548F-0A20-E0523717EB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8307" y="2640910"/>
            <a:ext cx="173253" cy="17325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1515A18-2416-8A80-9B4D-32DF806FACFB}"/>
              </a:ext>
            </a:extLst>
          </p:cNvPr>
          <p:cNvSpPr txBox="1"/>
          <p:nvPr/>
        </p:nvSpPr>
        <p:spPr>
          <a:xfrm>
            <a:off x="2909804" y="474367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① 이체요청</a:t>
            </a:r>
          </a:p>
        </p:txBody>
      </p:sp>
      <p:cxnSp>
        <p:nvCxnSpPr>
          <p:cNvPr id="54" name="직선 연결선 40">
            <a:extLst>
              <a:ext uri="{FF2B5EF4-FFF2-40B4-BE49-F238E27FC236}">
                <a16:creationId xmlns:a16="http://schemas.microsoft.com/office/drawing/2014/main" id="{96D192A3-6E74-A6AA-A7A9-F46CD345B5BC}"/>
              </a:ext>
            </a:extLst>
          </p:cNvPr>
          <p:cNvCxnSpPr/>
          <p:nvPr/>
        </p:nvCxnSpPr>
        <p:spPr>
          <a:xfrm>
            <a:off x="4792547" y="4966007"/>
            <a:ext cx="81749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41">
            <a:extLst>
              <a:ext uri="{FF2B5EF4-FFF2-40B4-BE49-F238E27FC236}">
                <a16:creationId xmlns:a16="http://schemas.microsoft.com/office/drawing/2014/main" id="{DEC12102-C9F4-8738-8415-A0AB01FF7D54}"/>
              </a:ext>
            </a:extLst>
          </p:cNvPr>
          <p:cNvCxnSpPr/>
          <p:nvPr/>
        </p:nvCxnSpPr>
        <p:spPr>
          <a:xfrm flipH="1">
            <a:off x="4800384" y="5157389"/>
            <a:ext cx="778674" cy="91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2BED7B-0B3A-7860-3197-75839EEAC2AD}"/>
              </a:ext>
            </a:extLst>
          </p:cNvPr>
          <p:cNvSpPr txBox="1"/>
          <p:nvPr/>
        </p:nvSpPr>
        <p:spPr>
          <a:xfrm>
            <a:off x="4835450" y="512363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③결과반환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090A85-4DA2-CB29-3571-DE9B39635BAC}"/>
              </a:ext>
            </a:extLst>
          </p:cNvPr>
          <p:cNvCxnSpPr/>
          <p:nvPr/>
        </p:nvCxnSpPr>
        <p:spPr>
          <a:xfrm>
            <a:off x="827584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5">
            <a:extLst>
              <a:ext uri="{FF2B5EF4-FFF2-40B4-BE49-F238E27FC236}">
                <a16:creationId xmlns:a16="http://schemas.microsoft.com/office/drawing/2014/main" id="{A52FD63C-1BF5-AA2D-B4A1-37ED4525D652}"/>
              </a:ext>
            </a:extLst>
          </p:cNvPr>
          <p:cNvSpPr txBox="1">
            <a:spLocks/>
          </p:cNvSpPr>
          <p:nvPr/>
        </p:nvSpPr>
        <p:spPr>
          <a:xfrm>
            <a:off x="395536" y="3190681"/>
            <a:ext cx="978688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거래 타입</a:t>
            </a:r>
            <a:endParaRPr lang="en-US" altLang="ko-KR" sz="900" dirty="0"/>
          </a:p>
          <a:p>
            <a:r>
              <a:rPr lang="en-US" altLang="ko-KR" sz="900" dirty="0"/>
              <a:t>1 - transfer</a:t>
            </a:r>
          </a:p>
          <a:p>
            <a:r>
              <a:rPr lang="en-US" altLang="ko-KR" sz="900" dirty="0"/>
              <a:t>2 - transfer check</a:t>
            </a:r>
          </a:p>
          <a:p>
            <a:r>
              <a:rPr lang="en-US" altLang="ko-KR" sz="900" dirty="0"/>
              <a:t>3. - </a:t>
            </a:r>
            <a:r>
              <a:rPr lang="en-US" altLang="ko-KR" sz="900" dirty="0" err="1"/>
              <a:t>bankstatement</a:t>
            </a:r>
            <a:endParaRPr lang="en-US" altLang="ko-KR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CC46095-782A-7765-A2CC-55940E257BAB}"/>
              </a:ext>
            </a:extLst>
          </p:cNvPr>
          <p:cNvCxnSpPr/>
          <p:nvPr/>
        </p:nvCxnSpPr>
        <p:spPr>
          <a:xfrm>
            <a:off x="1691680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5">
            <a:extLst>
              <a:ext uri="{FF2B5EF4-FFF2-40B4-BE49-F238E27FC236}">
                <a16:creationId xmlns:a16="http://schemas.microsoft.com/office/drawing/2014/main" id="{7B28BBC0-5153-E52E-7861-03E240EBF073}"/>
              </a:ext>
            </a:extLst>
          </p:cNvPr>
          <p:cNvSpPr txBox="1">
            <a:spLocks/>
          </p:cNvSpPr>
          <p:nvPr/>
        </p:nvSpPr>
        <p:spPr>
          <a:xfrm>
            <a:off x="1399037" y="3210885"/>
            <a:ext cx="814469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각</a:t>
            </a:r>
            <a:r>
              <a:rPr lang="en-US" altLang="ko-KR" sz="900" dirty="0"/>
              <a:t> </a:t>
            </a:r>
            <a:r>
              <a:rPr lang="ko-KR" altLang="en-US" sz="900" dirty="0"/>
              <a:t>단계별 </a:t>
            </a:r>
            <a:endParaRPr lang="en-US" altLang="ko-KR" sz="900" dirty="0"/>
          </a:p>
          <a:p>
            <a:r>
              <a:rPr lang="ko-KR" altLang="en-US" sz="900" dirty="0"/>
              <a:t>실행 시간</a:t>
            </a:r>
            <a:endParaRPr lang="en-US" altLang="ko-KR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8CCBB99-2F95-7323-D72D-08D4DA05253D}"/>
              </a:ext>
            </a:extLst>
          </p:cNvPr>
          <p:cNvCxnSpPr/>
          <p:nvPr/>
        </p:nvCxnSpPr>
        <p:spPr>
          <a:xfrm>
            <a:off x="2843808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B972B9-30C8-5891-44FE-506E8DB2596D}"/>
              </a:ext>
            </a:extLst>
          </p:cNvPr>
          <p:cNvCxnSpPr/>
          <p:nvPr/>
        </p:nvCxnSpPr>
        <p:spPr>
          <a:xfrm>
            <a:off x="3794558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BCB4023-1F20-A4B4-9B0B-515924EE72B3}"/>
              </a:ext>
            </a:extLst>
          </p:cNvPr>
          <p:cNvCxnSpPr/>
          <p:nvPr/>
        </p:nvCxnSpPr>
        <p:spPr>
          <a:xfrm>
            <a:off x="5076056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3676DF-0101-6C84-5D2B-466B3D52E686}"/>
              </a:ext>
            </a:extLst>
          </p:cNvPr>
          <p:cNvCxnSpPr/>
          <p:nvPr/>
        </p:nvCxnSpPr>
        <p:spPr>
          <a:xfrm>
            <a:off x="6372200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551F21-39CD-1331-1462-4DF1296E5D1F}"/>
              </a:ext>
            </a:extLst>
          </p:cNvPr>
          <p:cNvCxnSpPr/>
          <p:nvPr/>
        </p:nvCxnSpPr>
        <p:spPr>
          <a:xfrm>
            <a:off x="7596336" y="2927226"/>
            <a:ext cx="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개체 틀 5">
            <a:extLst>
              <a:ext uri="{FF2B5EF4-FFF2-40B4-BE49-F238E27FC236}">
                <a16:creationId xmlns:a16="http://schemas.microsoft.com/office/drawing/2014/main" id="{9D7B8A93-BF78-E8FA-4623-1BDD0C5E2AB9}"/>
              </a:ext>
            </a:extLst>
          </p:cNvPr>
          <p:cNvSpPr txBox="1">
            <a:spLocks/>
          </p:cNvSpPr>
          <p:nvPr/>
        </p:nvSpPr>
        <p:spPr>
          <a:xfrm>
            <a:off x="2434182" y="3210885"/>
            <a:ext cx="814469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각</a:t>
            </a:r>
            <a:r>
              <a:rPr lang="en-US" altLang="ko-KR" sz="900" dirty="0"/>
              <a:t> </a:t>
            </a:r>
            <a:r>
              <a:rPr lang="ko-KR" altLang="en-US" sz="900" dirty="0"/>
              <a:t>단계별 </a:t>
            </a:r>
            <a:endParaRPr lang="en-US" altLang="ko-KR" sz="900" dirty="0"/>
          </a:p>
          <a:p>
            <a:pPr algn="ctr"/>
            <a:r>
              <a:rPr lang="ko-KR" altLang="en-US" sz="900" dirty="0"/>
              <a:t>보내는  주체</a:t>
            </a:r>
            <a:endParaRPr lang="en-US" altLang="ko-KR" sz="1000" dirty="0"/>
          </a:p>
        </p:txBody>
      </p:sp>
      <p:sp>
        <p:nvSpPr>
          <p:cNvPr id="67" name="텍스트 개체 틀 5">
            <a:extLst>
              <a:ext uri="{FF2B5EF4-FFF2-40B4-BE49-F238E27FC236}">
                <a16:creationId xmlns:a16="http://schemas.microsoft.com/office/drawing/2014/main" id="{6C3BEDCC-ACFC-60A9-0593-1C20032E2623}"/>
              </a:ext>
            </a:extLst>
          </p:cNvPr>
          <p:cNvSpPr txBox="1">
            <a:spLocks/>
          </p:cNvSpPr>
          <p:nvPr/>
        </p:nvSpPr>
        <p:spPr>
          <a:xfrm>
            <a:off x="3407274" y="3206429"/>
            <a:ext cx="814469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각</a:t>
            </a:r>
            <a:r>
              <a:rPr lang="en-US" altLang="ko-KR" sz="900" dirty="0"/>
              <a:t> </a:t>
            </a:r>
            <a:r>
              <a:rPr lang="ko-KR" altLang="en-US" sz="900" dirty="0"/>
              <a:t>단계별 </a:t>
            </a:r>
            <a:endParaRPr lang="en-US" altLang="ko-KR" sz="900" dirty="0"/>
          </a:p>
          <a:p>
            <a:pPr algn="ctr"/>
            <a:r>
              <a:rPr lang="ko-KR" altLang="en-US" sz="900" dirty="0"/>
              <a:t>받는  주체</a:t>
            </a:r>
            <a:endParaRPr lang="en-US" altLang="ko-KR" sz="1000" dirty="0"/>
          </a:p>
        </p:txBody>
      </p:sp>
      <p:sp>
        <p:nvSpPr>
          <p:cNvPr id="68" name="텍스트 개체 틀 5">
            <a:extLst>
              <a:ext uri="{FF2B5EF4-FFF2-40B4-BE49-F238E27FC236}">
                <a16:creationId xmlns:a16="http://schemas.microsoft.com/office/drawing/2014/main" id="{0894D3F2-3266-0F19-F9D9-D67B0B8274D7}"/>
              </a:ext>
            </a:extLst>
          </p:cNvPr>
          <p:cNvSpPr txBox="1">
            <a:spLocks/>
          </p:cNvSpPr>
          <p:nvPr/>
        </p:nvSpPr>
        <p:spPr>
          <a:xfrm>
            <a:off x="5828832" y="3241251"/>
            <a:ext cx="1086736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해당 </a:t>
            </a:r>
            <a:r>
              <a:rPr lang="en-US" altLang="ko-KR" sz="900" spc="0" dirty="0"/>
              <a:t>transaction</a:t>
            </a:r>
            <a:r>
              <a:rPr lang="ko-KR" altLang="en-US" sz="900" dirty="0"/>
              <a:t>의</a:t>
            </a:r>
            <a:r>
              <a:rPr lang="en-US" altLang="ko-KR" sz="900" dirty="0"/>
              <a:t> </a:t>
            </a:r>
            <a:r>
              <a:rPr lang="en-US" altLang="ko-KR" sz="900" spc="0" dirty="0"/>
              <a:t>customer ID</a:t>
            </a:r>
            <a:endParaRPr lang="en-US" altLang="ko-KR" sz="1000" spc="0" dirty="0"/>
          </a:p>
        </p:txBody>
      </p:sp>
      <p:sp>
        <p:nvSpPr>
          <p:cNvPr id="69" name="텍스트 개체 틀 5">
            <a:extLst>
              <a:ext uri="{FF2B5EF4-FFF2-40B4-BE49-F238E27FC236}">
                <a16:creationId xmlns:a16="http://schemas.microsoft.com/office/drawing/2014/main" id="{F31874C4-EE53-93E4-A3D3-D2491A8BDEC6}"/>
              </a:ext>
            </a:extLst>
          </p:cNvPr>
          <p:cNvSpPr txBox="1">
            <a:spLocks/>
          </p:cNvSpPr>
          <p:nvPr/>
        </p:nvSpPr>
        <p:spPr>
          <a:xfrm>
            <a:off x="7106949" y="3210885"/>
            <a:ext cx="978773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각 단계에서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요청</a:t>
            </a:r>
            <a:r>
              <a:rPr lang="en-US" altLang="ko-KR" sz="1000" dirty="0"/>
              <a:t>/</a:t>
            </a:r>
            <a:r>
              <a:rPr lang="ko-KR" altLang="en-US" sz="1000" dirty="0"/>
              <a:t>응답 받는</a:t>
            </a:r>
            <a:endParaRPr lang="en-US" altLang="ko-KR" sz="1000" dirty="0"/>
          </a:p>
          <a:p>
            <a:pPr algn="ctr"/>
            <a:r>
              <a:rPr lang="ko-KR" altLang="en-US" sz="1000" dirty="0"/>
              <a:t>데이터</a:t>
            </a:r>
            <a:endParaRPr lang="en-US" altLang="ko-KR" sz="1000" dirty="0"/>
          </a:p>
        </p:txBody>
      </p:sp>
      <p:sp>
        <p:nvSpPr>
          <p:cNvPr id="70" name="텍스트 개체 틀 5">
            <a:extLst>
              <a:ext uri="{FF2B5EF4-FFF2-40B4-BE49-F238E27FC236}">
                <a16:creationId xmlns:a16="http://schemas.microsoft.com/office/drawing/2014/main" id="{3B9084E2-96ED-6FDF-404A-C24C903EAEA5}"/>
              </a:ext>
            </a:extLst>
          </p:cNvPr>
          <p:cNvSpPr txBox="1">
            <a:spLocks/>
          </p:cNvSpPr>
          <p:nvPr/>
        </p:nvSpPr>
        <p:spPr>
          <a:xfrm>
            <a:off x="4479891" y="3291592"/>
            <a:ext cx="1192330" cy="94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해당 </a:t>
            </a:r>
            <a:r>
              <a:rPr lang="en-US" altLang="ko-KR" sz="900" spc="0" dirty="0"/>
              <a:t>transaction</a:t>
            </a:r>
            <a:r>
              <a:rPr lang="ko-KR" altLang="en-US" sz="900" spc="0" dirty="0"/>
              <a:t> </a:t>
            </a:r>
            <a:r>
              <a:rPr lang="en-US" altLang="ko-KR" sz="900" spc="0" dirty="0"/>
              <a:t>ID</a:t>
            </a:r>
            <a:endParaRPr lang="en-US" altLang="ko-KR" sz="1000" spc="0" dirty="0"/>
          </a:p>
        </p:txBody>
      </p:sp>
      <p:sp>
        <p:nvSpPr>
          <p:cNvPr id="71" name="사각형: 둥근 모서리 65">
            <a:extLst>
              <a:ext uri="{FF2B5EF4-FFF2-40B4-BE49-F238E27FC236}">
                <a16:creationId xmlns:a16="http://schemas.microsoft.com/office/drawing/2014/main" id="{88B2D9E7-FD66-37A7-54F7-D96186F5D175}"/>
              </a:ext>
            </a:extLst>
          </p:cNvPr>
          <p:cNvSpPr/>
          <p:nvPr/>
        </p:nvSpPr>
        <p:spPr>
          <a:xfrm>
            <a:off x="899592" y="1703090"/>
            <a:ext cx="936104" cy="144016"/>
          </a:xfrm>
          <a:prstGeom prst="roundRect">
            <a:avLst/>
          </a:prstGeom>
          <a:solidFill>
            <a:srgbClr val="FFFF6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5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8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CDD42E8F-84C1-3C2F-56D4-2AB2CFE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5068B43-3CD1-05BC-346E-334DFB07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50198"/>
            <a:ext cx="2664693" cy="472772"/>
          </a:xfrm>
        </p:spPr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69B8EC54-49DE-BB24-2E72-F00978018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1880" y="2450411"/>
            <a:ext cx="3420074" cy="4160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b="1" spc="0" dirty="0"/>
              <a:t>1.</a:t>
            </a:r>
            <a:r>
              <a:rPr lang="ko-KR" altLang="en-US" b="1" spc="0" dirty="0"/>
              <a:t> 통신 기능 추가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51E4D628-B241-2C90-F993-93872B2616FE}"/>
              </a:ext>
            </a:extLst>
          </p:cNvPr>
          <p:cNvSpPr txBox="1">
            <a:spLocks/>
          </p:cNvSpPr>
          <p:nvPr/>
        </p:nvSpPr>
        <p:spPr>
          <a:xfrm>
            <a:off x="107504" y="911002"/>
            <a:ext cx="5875597" cy="70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spc="0" dirty="0"/>
              <a:t>기간 </a:t>
            </a:r>
            <a:r>
              <a:rPr lang="en-US" altLang="ko-KR" sz="1800" b="1" spc="0" dirty="0"/>
              <a:t>: 22/6/23 – 22/8/12</a:t>
            </a:r>
            <a:endParaRPr lang="ko-KR" altLang="en-US" sz="1800" b="1" spc="0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7AEFAB1B-679C-1CF0-2C5C-7584FD6AA77A}"/>
              </a:ext>
            </a:extLst>
          </p:cNvPr>
          <p:cNvSpPr txBox="1">
            <a:spLocks/>
          </p:cNvSpPr>
          <p:nvPr/>
        </p:nvSpPr>
        <p:spPr>
          <a:xfrm>
            <a:off x="539552" y="1434562"/>
            <a:ext cx="3168352" cy="4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0" dirty="0" err="1"/>
              <a:t>펌뱅킹</a:t>
            </a:r>
            <a:r>
              <a:rPr lang="ko-KR" altLang="en-US" sz="1600" b="1" spc="0" dirty="0"/>
              <a:t> 중계서버 </a:t>
            </a:r>
          </a:p>
        </p:txBody>
      </p:sp>
      <p:sp>
        <p:nvSpPr>
          <p:cNvPr id="44" name="텍스트 개체 틀 3">
            <a:extLst>
              <a:ext uri="{FF2B5EF4-FFF2-40B4-BE49-F238E27FC236}">
                <a16:creationId xmlns:a16="http://schemas.microsoft.com/office/drawing/2014/main" id="{D148C7FE-1372-CFDC-DDBF-C0599B8884B1}"/>
              </a:ext>
            </a:extLst>
          </p:cNvPr>
          <p:cNvSpPr txBox="1">
            <a:spLocks/>
          </p:cNvSpPr>
          <p:nvPr/>
        </p:nvSpPr>
        <p:spPr>
          <a:xfrm>
            <a:off x="404475" y="3276174"/>
            <a:ext cx="1946999" cy="112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b="1" spc="0" dirty="0"/>
              <a:t>기존 코드</a:t>
            </a:r>
            <a:r>
              <a:rPr lang="en-US" altLang="ko-KR" b="1" spc="0" dirty="0"/>
              <a:t> </a:t>
            </a:r>
          </a:p>
          <a:p>
            <a:pPr algn="ctr">
              <a:lnSpc>
                <a:spcPct val="100000"/>
              </a:lnSpc>
            </a:pPr>
            <a:endParaRPr lang="ko-KR" altLang="en-US" sz="1200" spc="0" dirty="0"/>
          </a:p>
        </p:txBody>
      </p:sp>
      <p:pic>
        <p:nvPicPr>
          <p:cNvPr id="47" name="그래픽 46" descr="배지 팔로우 단색으로 채워진">
            <a:extLst>
              <a:ext uri="{FF2B5EF4-FFF2-40B4-BE49-F238E27FC236}">
                <a16:creationId xmlns:a16="http://schemas.microsoft.com/office/drawing/2014/main" id="{6C5208B8-7EFD-D8D8-4BD7-6B3C339EA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9478" y="3101458"/>
            <a:ext cx="685824" cy="685824"/>
          </a:xfrm>
          <a:prstGeom prst="rect">
            <a:avLst/>
          </a:prstGeom>
        </p:spPr>
      </p:pic>
      <p:sp>
        <p:nvSpPr>
          <p:cNvPr id="51" name="텍스트 개체 틀 3">
            <a:extLst>
              <a:ext uri="{FF2B5EF4-FFF2-40B4-BE49-F238E27FC236}">
                <a16:creationId xmlns:a16="http://schemas.microsoft.com/office/drawing/2014/main" id="{70DF1B9C-32A2-2BDF-1564-51AF2E21C27B}"/>
              </a:ext>
            </a:extLst>
          </p:cNvPr>
          <p:cNvSpPr txBox="1">
            <a:spLocks/>
          </p:cNvSpPr>
          <p:nvPr/>
        </p:nvSpPr>
        <p:spPr>
          <a:xfrm>
            <a:off x="3480354" y="3261803"/>
            <a:ext cx="3276058" cy="4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ko-KR" b="1" spc="0" dirty="0"/>
              <a:t>2.</a:t>
            </a:r>
            <a:r>
              <a:rPr lang="ko-KR" altLang="en-US" b="1" spc="0" dirty="0"/>
              <a:t> 고객 정보 관리</a:t>
            </a: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06E78373-C97F-B9FD-3B8F-90400686F657}"/>
              </a:ext>
            </a:extLst>
          </p:cNvPr>
          <p:cNvSpPr txBox="1">
            <a:spLocks/>
          </p:cNvSpPr>
          <p:nvPr/>
        </p:nvSpPr>
        <p:spPr>
          <a:xfrm>
            <a:off x="3491880" y="4053018"/>
            <a:ext cx="3276058" cy="4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ko-KR" b="1" spc="0" dirty="0"/>
              <a:t>3.</a:t>
            </a:r>
            <a:r>
              <a:rPr lang="ko-KR" altLang="en-US" b="1" spc="0" dirty="0"/>
              <a:t> 모니터링</a:t>
            </a:r>
          </a:p>
        </p:txBody>
      </p:sp>
      <p:pic>
        <p:nvPicPr>
          <p:cNvPr id="61" name="그림 60" descr="텍스트이(가) 표시된 사진&#10;&#10;자동 생성된 설명">
            <a:extLst>
              <a:ext uri="{FF2B5EF4-FFF2-40B4-BE49-F238E27FC236}">
                <a16:creationId xmlns:a16="http://schemas.microsoft.com/office/drawing/2014/main" id="{8CC4F442-110E-3F75-7569-C0B4AE49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52" y="1456310"/>
            <a:ext cx="2386403" cy="3373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60ACE-3F3F-063B-1C8C-2EEF8C445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77895"/>
            <a:ext cx="2786493" cy="19104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7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CDD42E8F-84C1-3C2F-56D4-2AB2CFE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5068B43-3CD1-05BC-346E-334DFB07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50198"/>
            <a:ext cx="5112568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119" name="텍스트 개체 틀 3">
            <a:extLst>
              <a:ext uri="{FF2B5EF4-FFF2-40B4-BE49-F238E27FC236}">
                <a16:creationId xmlns:a16="http://schemas.microsoft.com/office/drawing/2014/main" id="{A9C25841-7116-39AE-A831-7807103AE02B}"/>
              </a:ext>
            </a:extLst>
          </p:cNvPr>
          <p:cNvSpPr txBox="1">
            <a:spLocks/>
          </p:cNvSpPr>
          <p:nvPr/>
        </p:nvSpPr>
        <p:spPr>
          <a:xfrm>
            <a:off x="107504" y="911003"/>
            <a:ext cx="587559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spc="0" dirty="0"/>
              <a:t>통신기능 추가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F69A895-4E17-2CDB-DBA1-D4ED369C0269}"/>
              </a:ext>
            </a:extLst>
          </p:cNvPr>
          <p:cNvSpPr/>
          <p:nvPr/>
        </p:nvSpPr>
        <p:spPr>
          <a:xfrm>
            <a:off x="395536" y="2345039"/>
            <a:ext cx="1296144" cy="9361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외부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고객사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B6C380-D046-FF90-746C-BC152190770C}"/>
              </a:ext>
            </a:extLst>
          </p:cNvPr>
          <p:cNvSpPr/>
          <p:nvPr/>
        </p:nvSpPr>
        <p:spPr>
          <a:xfrm>
            <a:off x="2927389" y="1055022"/>
            <a:ext cx="2931158" cy="474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rnd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9BD092D-4537-6AEC-80D0-BC750EC781B4}"/>
              </a:ext>
            </a:extLst>
          </p:cNvPr>
          <p:cNvSpPr/>
          <p:nvPr/>
        </p:nvSpPr>
        <p:spPr>
          <a:xfrm>
            <a:off x="7308304" y="1631081"/>
            <a:ext cx="1296144" cy="388842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VAN</a:t>
            </a:r>
            <a:r>
              <a:rPr lang="ko-KR" altLang="en-US" dirty="0">
                <a:solidFill>
                  <a:schemeClr val="tx1"/>
                </a:solidFill>
              </a:rPr>
              <a:t>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3D3470-44F9-AF35-E03E-A6B825467DE3}"/>
              </a:ext>
            </a:extLst>
          </p:cNvPr>
          <p:cNvSpPr/>
          <p:nvPr/>
        </p:nvSpPr>
        <p:spPr>
          <a:xfrm>
            <a:off x="4350804" y="1703090"/>
            <a:ext cx="894300" cy="864096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이체요청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99A196-ABC2-1D3C-1D74-90FCACA1BB8B}"/>
              </a:ext>
            </a:extLst>
          </p:cNvPr>
          <p:cNvSpPr/>
          <p:nvPr/>
        </p:nvSpPr>
        <p:spPr>
          <a:xfrm>
            <a:off x="2663788" y="2381043"/>
            <a:ext cx="894300" cy="864096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45">
            <a:extLst>
              <a:ext uri="{FF2B5EF4-FFF2-40B4-BE49-F238E27FC236}">
                <a16:creationId xmlns:a16="http://schemas.microsoft.com/office/drawing/2014/main" id="{38433868-2067-CE48-F1BD-507C9D4B856E}"/>
              </a:ext>
            </a:extLst>
          </p:cNvPr>
          <p:cNvCxnSpPr>
            <a:cxnSpLocks/>
          </p:cNvCxnSpPr>
          <p:nvPr/>
        </p:nvCxnSpPr>
        <p:spPr>
          <a:xfrm>
            <a:off x="1691680" y="2711202"/>
            <a:ext cx="972108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CC31F1-CC6D-3DAD-27FF-AA9C83160270}"/>
              </a:ext>
            </a:extLst>
          </p:cNvPr>
          <p:cNvSpPr txBox="1"/>
          <p:nvPr/>
        </p:nvSpPr>
        <p:spPr>
          <a:xfrm>
            <a:off x="1696857" y="2080961"/>
            <a:ext cx="966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API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(Rest/JSON</a:t>
            </a:r>
          </a:p>
          <a:p>
            <a:r>
              <a:rPr lang="en-US" altLang="ko-KR" sz="1100" dirty="0"/>
              <a:t>over HTTPS)</a:t>
            </a:r>
            <a:endParaRPr lang="ko-KR" altLang="en-US" sz="1100" dirty="0"/>
          </a:p>
        </p:txBody>
      </p:sp>
      <p:cxnSp>
        <p:nvCxnSpPr>
          <p:cNvPr id="32" name="직선 연결선 45">
            <a:extLst>
              <a:ext uri="{FF2B5EF4-FFF2-40B4-BE49-F238E27FC236}">
                <a16:creationId xmlns:a16="http://schemas.microsoft.com/office/drawing/2014/main" id="{FFA59270-724F-4308-D13A-2E2F35836BB3}"/>
              </a:ext>
            </a:extLst>
          </p:cNvPr>
          <p:cNvCxnSpPr>
            <a:cxnSpLocks/>
          </p:cNvCxnSpPr>
          <p:nvPr/>
        </p:nvCxnSpPr>
        <p:spPr>
          <a:xfrm>
            <a:off x="1701130" y="2855218"/>
            <a:ext cx="972108" cy="0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45">
            <a:extLst>
              <a:ext uri="{FF2B5EF4-FFF2-40B4-BE49-F238E27FC236}">
                <a16:creationId xmlns:a16="http://schemas.microsoft.com/office/drawing/2014/main" id="{29D92449-8129-657B-3B44-0F6EFEFA2947}"/>
              </a:ext>
            </a:extLst>
          </p:cNvPr>
          <p:cNvCxnSpPr>
            <a:cxnSpLocks/>
          </p:cNvCxnSpPr>
          <p:nvPr/>
        </p:nvCxnSpPr>
        <p:spPr>
          <a:xfrm flipV="1">
            <a:off x="3558088" y="2199690"/>
            <a:ext cx="755974" cy="36749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45">
            <a:extLst>
              <a:ext uri="{FF2B5EF4-FFF2-40B4-BE49-F238E27FC236}">
                <a16:creationId xmlns:a16="http://schemas.microsoft.com/office/drawing/2014/main" id="{E1DF6F1D-D996-0C0A-1FCD-62A9DEE4764B}"/>
              </a:ext>
            </a:extLst>
          </p:cNvPr>
          <p:cNvCxnSpPr>
            <a:cxnSpLocks/>
          </p:cNvCxnSpPr>
          <p:nvPr/>
        </p:nvCxnSpPr>
        <p:spPr>
          <a:xfrm flipV="1">
            <a:off x="3626446" y="2383636"/>
            <a:ext cx="755974" cy="367496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5">
            <a:extLst>
              <a:ext uri="{FF2B5EF4-FFF2-40B4-BE49-F238E27FC236}">
                <a16:creationId xmlns:a16="http://schemas.microsoft.com/office/drawing/2014/main" id="{A5573830-9CA1-92A4-B157-17C7244EDDD9}"/>
              </a:ext>
            </a:extLst>
          </p:cNvPr>
          <p:cNvCxnSpPr>
            <a:cxnSpLocks/>
          </p:cNvCxnSpPr>
          <p:nvPr/>
        </p:nvCxnSpPr>
        <p:spPr>
          <a:xfrm>
            <a:off x="5310301" y="1991122"/>
            <a:ext cx="1925995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5">
            <a:extLst>
              <a:ext uri="{FF2B5EF4-FFF2-40B4-BE49-F238E27FC236}">
                <a16:creationId xmlns:a16="http://schemas.microsoft.com/office/drawing/2014/main" id="{3FDDEAC2-1D74-3A88-B185-5080E5B4FEFE}"/>
              </a:ext>
            </a:extLst>
          </p:cNvPr>
          <p:cNvCxnSpPr>
            <a:cxnSpLocks/>
          </p:cNvCxnSpPr>
          <p:nvPr/>
        </p:nvCxnSpPr>
        <p:spPr>
          <a:xfrm>
            <a:off x="5319751" y="2135138"/>
            <a:ext cx="1916545" cy="0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EF89588-D412-B4DD-18A4-D0ADCD17187F}"/>
              </a:ext>
            </a:extLst>
          </p:cNvPr>
          <p:cNvSpPr txBox="1"/>
          <p:nvPr/>
        </p:nvSpPr>
        <p:spPr>
          <a:xfrm>
            <a:off x="3229003" y="2027460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1-1.</a:t>
            </a:r>
            <a:r>
              <a:rPr lang="ko-KR" altLang="en-US" sz="1100" dirty="0"/>
              <a:t> 이체요청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785062-59E1-6D9E-5427-9E4DF80210D3}"/>
              </a:ext>
            </a:extLst>
          </p:cNvPr>
          <p:cNvSpPr txBox="1"/>
          <p:nvPr/>
        </p:nvSpPr>
        <p:spPr>
          <a:xfrm>
            <a:off x="5851036" y="2199077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1-3.</a:t>
            </a:r>
            <a:r>
              <a:rPr lang="ko-KR" altLang="en-US" sz="1100" dirty="0"/>
              <a:t> 이체응답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89B61-D3D7-27D6-70F4-59A47A28A110}"/>
              </a:ext>
            </a:extLst>
          </p:cNvPr>
          <p:cNvSpPr txBox="1"/>
          <p:nvPr/>
        </p:nvSpPr>
        <p:spPr>
          <a:xfrm>
            <a:off x="3770900" y="2666389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1-4.</a:t>
            </a:r>
            <a:r>
              <a:rPr lang="ko-KR" altLang="en-US" sz="1100" dirty="0"/>
              <a:t> 이체응답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710E3D-D83F-850E-5834-9D226AD30DB5}"/>
              </a:ext>
            </a:extLst>
          </p:cNvPr>
          <p:cNvSpPr txBox="1"/>
          <p:nvPr/>
        </p:nvSpPr>
        <p:spPr>
          <a:xfrm>
            <a:off x="1804004" y="29279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응답전달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0FAB10-8B1F-45E6-AA79-F499CCF545C4}"/>
              </a:ext>
            </a:extLst>
          </p:cNvPr>
          <p:cNvSpPr txBox="1"/>
          <p:nvPr/>
        </p:nvSpPr>
        <p:spPr>
          <a:xfrm>
            <a:off x="5851036" y="166557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1-2.</a:t>
            </a:r>
            <a:r>
              <a:rPr lang="ko-KR" altLang="en-US" sz="1100" dirty="0"/>
              <a:t> 이체요청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DA889-DA7B-6DF7-8E3D-1890237748A8}"/>
              </a:ext>
            </a:extLst>
          </p:cNvPr>
          <p:cNvSpPr txBox="1"/>
          <p:nvPr/>
        </p:nvSpPr>
        <p:spPr>
          <a:xfrm>
            <a:off x="3569970" y="1121477"/>
            <a:ext cx="174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클라우드 </a:t>
            </a:r>
            <a:r>
              <a:rPr lang="ko-KR" altLang="en-US" sz="1200" dirty="0" err="1"/>
              <a:t>뱅킹서비스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인스피언</a:t>
            </a:r>
            <a:r>
              <a:rPr lang="en-US" altLang="ko-KR" sz="1200" dirty="0"/>
              <a:t>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2B540C5-91DC-850A-D466-1CF74E4B290A}"/>
              </a:ext>
            </a:extLst>
          </p:cNvPr>
          <p:cNvGrpSpPr/>
          <p:nvPr/>
        </p:nvGrpSpPr>
        <p:grpSpPr>
          <a:xfrm>
            <a:off x="385567" y="3380346"/>
            <a:ext cx="6912768" cy="2350088"/>
            <a:chOff x="395536" y="3170068"/>
            <a:chExt cx="6912768" cy="235008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3F09A28-3840-16CB-AB6D-5874E0BBAB92}"/>
                </a:ext>
              </a:extLst>
            </p:cNvPr>
            <p:cNvGrpSpPr/>
            <p:nvPr/>
          </p:nvGrpSpPr>
          <p:grpSpPr>
            <a:xfrm>
              <a:off x="2927388" y="3170068"/>
              <a:ext cx="4316418" cy="1212148"/>
              <a:chOff x="2927388" y="3170068"/>
              <a:chExt cx="4316418" cy="121214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22049B3-8C0D-F251-37A1-8260A4377B5D}"/>
                  </a:ext>
                </a:extLst>
              </p:cNvPr>
              <p:cNvSpPr/>
              <p:nvPr/>
            </p:nvSpPr>
            <p:spPr>
              <a:xfrm>
                <a:off x="4350804" y="3518120"/>
                <a:ext cx="894300" cy="86409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이체 결과 조회</a:t>
                </a:r>
              </a:p>
            </p:txBody>
          </p:sp>
          <p:cxnSp>
            <p:nvCxnSpPr>
              <p:cNvPr id="14" name="직선 연결선 45">
                <a:extLst>
                  <a:ext uri="{FF2B5EF4-FFF2-40B4-BE49-F238E27FC236}">
                    <a16:creationId xmlns:a16="http://schemas.microsoft.com/office/drawing/2014/main" id="{0B021CC6-CF2C-F865-0F4F-156781EA3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764" y="3183734"/>
                <a:ext cx="738298" cy="567872"/>
              </a:xfrm>
              <a:prstGeom prst="line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45">
                <a:extLst>
                  <a:ext uri="{FF2B5EF4-FFF2-40B4-BE49-F238E27FC236}">
                    <a16:creationId xmlns:a16="http://schemas.microsoft.com/office/drawing/2014/main" id="{F86A9C3C-A0B6-E8DA-F925-CDD65B22E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0411" y="3343236"/>
                <a:ext cx="738298" cy="567872"/>
              </a:xfrm>
              <a:prstGeom prst="line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F35842-FC8D-CA26-E5C8-5AAC54953A36}"/>
                  </a:ext>
                </a:extLst>
              </p:cNvPr>
              <p:cNvSpPr txBox="1"/>
              <p:nvPr/>
            </p:nvSpPr>
            <p:spPr>
              <a:xfrm>
                <a:off x="3826914" y="3170068"/>
                <a:ext cx="10406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2-1.</a:t>
                </a:r>
                <a:r>
                  <a:rPr lang="ko-KR" altLang="en-US" sz="1100" dirty="0"/>
                  <a:t> 조회요청</a:t>
                </a:r>
              </a:p>
            </p:txBody>
          </p:sp>
          <p:cxnSp>
            <p:nvCxnSpPr>
              <p:cNvPr id="21" name="직선 연결선 45">
                <a:extLst>
                  <a:ext uri="{FF2B5EF4-FFF2-40B4-BE49-F238E27FC236}">
                    <a16:creationId xmlns:a16="http://schemas.microsoft.com/office/drawing/2014/main" id="{71A04B95-9662-29A5-DC3B-F6AD9A5FF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811" y="3899169"/>
                <a:ext cx="1925995" cy="0"/>
              </a:xfrm>
              <a:prstGeom prst="line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45">
                <a:extLst>
                  <a:ext uri="{FF2B5EF4-FFF2-40B4-BE49-F238E27FC236}">
                    <a16:creationId xmlns:a16="http://schemas.microsoft.com/office/drawing/2014/main" id="{4EE09FD3-64C8-8B6D-ECC3-0E3B39829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261" y="4043185"/>
                <a:ext cx="1916545" cy="0"/>
              </a:xfrm>
              <a:prstGeom prst="line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FBC02F-3A82-D2E0-2605-C3F3D305A09C}"/>
                  </a:ext>
                </a:extLst>
              </p:cNvPr>
              <p:cNvSpPr txBox="1"/>
              <p:nvPr/>
            </p:nvSpPr>
            <p:spPr>
              <a:xfrm>
                <a:off x="5858546" y="4107124"/>
                <a:ext cx="10406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2-3.</a:t>
                </a:r>
                <a:r>
                  <a:rPr lang="ko-KR" altLang="en-US" sz="1100" dirty="0"/>
                  <a:t> 조회응답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14C25C-03A9-E17E-7559-FFC4914A0A73}"/>
                  </a:ext>
                </a:extLst>
              </p:cNvPr>
              <p:cNvSpPr txBox="1"/>
              <p:nvPr/>
            </p:nvSpPr>
            <p:spPr>
              <a:xfrm>
                <a:off x="5858546" y="3573621"/>
                <a:ext cx="10406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2-2.</a:t>
                </a:r>
                <a:r>
                  <a:rPr lang="ko-KR" altLang="en-US" sz="1100" dirty="0"/>
                  <a:t> 조회요청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2113F0-9035-6CCB-040F-9EE04B3C9A14}"/>
                  </a:ext>
                </a:extLst>
              </p:cNvPr>
              <p:cNvSpPr txBox="1"/>
              <p:nvPr/>
            </p:nvSpPr>
            <p:spPr>
              <a:xfrm>
                <a:off x="2927388" y="3700246"/>
                <a:ext cx="10406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2-4.</a:t>
                </a:r>
                <a:r>
                  <a:rPr lang="ko-KR" altLang="en-US" sz="1100" dirty="0"/>
                  <a:t> 조회응답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EB44227-DB9C-87B7-743F-E5FE336DF3A4}"/>
                </a:ext>
              </a:extLst>
            </p:cNvPr>
            <p:cNvGrpSpPr/>
            <p:nvPr/>
          </p:nvGrpSpPr>
          <p:grpSpPr>
            <a:xfrm>
              <a:off x="395536" y="4584052"/>
              <a:ext cx="6912768" cy="936104"/>
              <a:chOff x="395536" y="4584052"/>
              <a:chExt cx="6912768" cy="93610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71FE4FB-A59E-F21D-2D6A-4BF6FD6C9AE5}"/>
                  </a:ext>
                </a:extLst>
              </p:cNvPr>
              <p:cNvSpPr/>
              <p:nvPr/>
            </p:nvSpPr>
            <p:spPr>
              <a:xfrm>
                <a:off x="4382420" y="4614030"/>
                <a:ext cx="894300" cy="86409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거래 명세</a:t>
                </a:r>
              </a:p>
            </p:txBody>
          </p:sp>
          <p:cxnSp>
            <p:nvCxnSpPr>
              <p:cNvPr id="35" name="직선 연결선 45">
                <a:extLst>
                  <a:ext uri="{FF2B5EF4-FFF2-40B4-BE49-F238E27FC236}">
                    <a16:creationId xmlns:a16="http://schemas.microsoft.com/office/drawing/2014/main" id="{AEDCAC20-F213-7602-5B0C-CC1FB64A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811" y="5011324"/>
                <a:ext cx="1925995" cy="0"/>
              </a:xfrm>
              <a:prstGeom prst="line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45">
                <a:extLst>
                  <a:ext uri="{FF2B5EF4-FFF2-40B4-BE49-F238E27FC236}">
                    <a16:creationId xmlns:a16="http://schemas.microsoft.com/office/drawing/2014/main" id="{3A1B71F4-C677-8A1F-0AFB-1817700C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261" y="5155340"/>
                <a:ext cx="1916545" cy="0"/>
              </a:xfrm>
              <a:prstGeom prst="line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DC5085-DBE8-8F8A-0D14-26F8B9864B72}"/>
                  </a:ext>
                </a:extLst>
              </p:cNvPr>
              <p:cNvSpPr txBox="1"/>
              <p:nvPr/>
            </p:nvSpPr>
            <p:spPr>
              <a:xfrm>
                <a:off x="5858546" y="5219279"/>
                <a:ext cx="14497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3-4.</a:t>
                </a:r>
                <a:r>
                  <a:rPr lang="ko-KR" altLang="en-US" sz="1100" dirty="0"/>
                  <a:t> 거래명세응답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B5FC4E-4A32-4DF2-7D73-29789689365B}"/>
                  </a:ext>
                </a:extLst>
              </p:cNvPr>
              <p:cNvSpPr txBox="1"/>
              <p:nvPr/>
            </p:nvSpPr>
            <p:spPr>
              <a:xfrm>
                <a:off x="5858546" y="4685776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3-1.</a:t>
                </a:r>
                <a:r>
                  <a:rPr lang="ko-KR" altLang="en-US" sz="1100" dirty="0"/>
                  <a:t> 거래명세통지 </a:t>
                </a:r>
              </a:p>
            </p:txBody>
          </p:sp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888E19D3-D4B0-90A1-C6F4-FB4A194E0FCD}"/>
                  </a:ext>
                </a:extLst>
              </p:cNvPr>
              <p:cNvSpPr/>
              <p:nvPr/>
            </p:nvSpPr>
            <p:spPr>
              <a:xfrm>
                <a:off x="395536" y="4584052"/>
                <a:ext cx="1296144" cy="936104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dirty="0">
                    <a:solidFill>
                      <a:schemeClr val="tx1"/>
                    </a:solidFill>
                  </a:rPr>
                  <a:t>외부</a:t>
                </a:r>
                <a:br>
                  <a:rPr kumimoji="1" lang="en-US" altLang="ko-Kore-KR" dirty="0">
                    <a:solidFill>
                      <a:schemeClr val="tx1"/>
                    </a:solidFill>
                  </a:rPr>
                </a:br>
                <a:r>
                  <a:rPr kumimoji="1" lang="ko-KR" altLang="en-US" dirty="0">
                    <a:solidFill>
                      <a:schemeClr val="tx1"/>
                    </a:solidFill>
                  </a:rPr>
                  <a:t>고객사</a:t>
                </a:r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(Callback)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5">
                <a:extLst>
                  <a:ext uri="{FF2B5EF4-FFF2-40B4-BE49-F238E27FC236}">
                    <a16:creationId xmlns:a16="http://schemas.microsoft.com/office/drawing/2014/main" id="{33BAB814-56B9-ED42-DA02-7D96EF378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698" y="4986800"/>
                <a:ext cx="2581181" cy="0"/>
              </a:xfrm>
              <a:prstGeom prst="line">
                <a:avLst/>
              </a:prstGeom>
              <a:ln w="254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5">
                <a:extLst>
                  <a:ext uri="{FF2B5EF4-FFF2-40B4-BE49-F238E27FC236}">
                    <a16:creationId xmlns:a16="http://schemas.microsoft.com/office/drawing/2014/main" id="{0BD7DEC4-EF87-A53D-A8C0-DD8DD8C13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688" y="5161939"/>
                <a:ext cx="2618732" cy="1542"/>
              </a:xfrm>
              <a:prstGeom prst="line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32A958-EE6C-A8A4-62CF-98DF1F7C322B}"/>
                  </a:ext>
                </a:extLst>
              </p:cNvPr>
              <p:cNvSpPr txBox="1"/>
              <p:nvPr/>
            </p:nvSpPr>
            <p:spPr>
              <a:xfrm>
                <a:off x="2291432" y="5194755"/>
                <a:ext cx="14794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3-3.</a:t>
                </a:r>
                <a:r>
                  <a:rPr lang="ko-KR" altLang="en-US" sz="1100" dirty="0"/>
                  <a:t> 거래명세응답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4F211B-9918-636A-BAF7-28AD3B1C01F4}"/>
                  </a:ext>
                </a:extLst>
              </p:cNvPr>
              <p:cNvSpPr txBox="1"/>
              <p:nvPr/>
            </p:nvSpPr>
            <p:spPr>
              <a:xfrm>
                <a:off x="2291433" y="4661252"/>
                <a:ext cx="13724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3-2.</a:t>
                </a:r>
                <a:r>
                  <a:rPr lang="ko-KR" altLang="en-US" sz="1100" dirty="0"/>
                  <a:t> 거래명세전달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2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CDD42E8F-84C1-3C2F-56D4-2AB2CFE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5068B43-3CD1-05BC-346E-334DFB07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50198"/>
            <a:ext cx="5112568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119" name="텍스트 개체 틀 3">
            <a:extLst>
              <a:ext uri="{FF2B5EF4-FFF2-40B4-BE49-F238E27FC236}">
                <a16:creationId xmlns:a16="http://schemas.microsoft.com/office/drawing/2014/main" id="{A9C25841-7116-39AE-A831-7807103AE02B}"/>
              </a:ext>
            </a:extLst>
          </p:cNvPr>
          <p:cNvSpPr txBox="1">
            <a:spLocks/>
          </p:cNvSpPr>
          <p:nvPr/>
        </p:nvSpPr>
        <p:spPr>
          <a:xfrm>
            <a:off x="107504" y="911003"/>
            <a:ext cx="587559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spc="0" dirty="0"/>
              <a:t>고객 정보 관리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7BF1C39-A2B2-CC16-4A68-B7F8B2401364}"/>
              </a:ext>
            </a:extLst>
          </p:cNvPr>
          <p:cNvGrpSpPr/>
          <p:nvPr/>
        </p:nvGrpSpPr>
        <p:grpSpPr>
          <a:xfrm>
            <a:off x="971600" y="1247546"/>
            <a:ext cx="6958023" cy="4655504"/>
            <a:chOff x="179512" y="1271043"/>
            <a:chExt cx="6958023" cy="4655504"/>
          </a:xfrm>
        </p:grpSpPr>
        <p:pic>
          <p:nvPicPr>
            <p:cNvPr id="75" name="그림 7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66D02A-CD37-001C-B41F-847B8853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1043"/>
              <a:ext cx="6958023" cy="4655504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3F5F9B-F903-FF5B-9B29-55666488159C}"/>
                </a:ext>
              </a:extLst>
            </p:cNvPr>
            <p:cNvSpPr/>
            <p:nvPr/>
          </p:nvSpPr>
          <p:spPr>
            <a:xfrm>
              <a:off x="2771800" y="1919114"/>
              <a:ext cx="4248472" cy="1440160"/>
            </a:xfrm>
            <a:prstGeom prst="rect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55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CDD42E8F-84C1-3C2F-56D4-2AB2CFE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5068B43-3CD1-05BC-346E-334DFB07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50198"/>
            <a:ext cx="5112568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119" name="텍스트 개체 틀 3">
            <a:extLst>
              <a:ext uri="{FF2B5EF4-FFF2-40B4-BE49-F238E27FC236}">
                <a16:creationId xmlns:a16="http://schemas.microsoft.com/office/drawing/2014/main" id="{A9C25841-7116-39AE-A831-7807103AE02B}"/>
              </a:ext>
            </a:extLst>
          </p:cNvPr>
          <p:cNvSpPr txBox="1">
            <a:spLocks/>
          </p:cNvSpPr>
          <p:nvPr/>
        </p:nvSpPr>
        <p:spPr>
          <a:xfrm>
            <a:off x="107504" y="911003"/>
            <a:ext cx="587559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spc="0" dirty="0"/>
              <a:t>모니터링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7F8825D-F651-DE00-6CD5-FC22AA554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1043"/>
            <a:ext cx="5832648" cy="45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1">
            <a:extLst>
              <a:ext uri="{FF2B5EF4-FFF2-40B4-BE49-F238E27FC236}">
                <a16:creationId xmlns:a16="http://schemas.microsoft.com/office/drawing/2014/main" id="{CDD42E8F-84C1-3C2F-56D4-2AB2CFE5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76000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5068B43-3CD1-05BC-346E-334DFB078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50198"/>
            <a:ext cx="5112568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과제 분석</a:t>
            </a:r>
          </a:p>
        </p:txBody>
      </p:sp>
      <p:sp>
        <p:nvSpPr>
          <p:cNvPr id="119" name="텍스트 개체 틀 3">
            <a:extLst>
              <a:ext uri="{FF2B5EF4-FFF2-40B4-BE49-F238E27FC236}">
                <a16:creationId xmlns:a16="http://schemas.microsoft.com/office/drawing/2014/main" id="{A9C25841-7116-39AE-A831-7807103AE02B}"/>
              </a:ext>
            </a:extLst>
          </p:cNvPr>
          <p:cNvSpPr txBox="1">
            <a:spLocks/>
          </p:cNvSpPr>
          <p:nvPr/>
        </p:nvSpPr>
        <p:spPr>
          <a:xfrm>
            <a:off x="107504" y="911003"/>
            <a:ext cx="587559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ko-KR" altLang="en-US" sz="1800" b="1" spc="0" dirty="0"/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B9CF9C8C-ED5C-E1CB-185C-65E40333F8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u="sng" spc="0" dirty="0"/>
              <a:t>세부적인 </a:t>
            </a:r>
            <a:r>
              <a:rPr lang="en-US" altLang="ko-KR" b="1" u="sng" spc="0" dirty="0"/>
              <a:t>Task</a:t>
            </a:r>
            <a:r>
              <a:rPr lang="ko-KR" altLang="en-US" b="1" u="sng" spc="0" dirty="0"/>
              <a:t>별 구분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12DDB28A-B417-A9D0-B16A-553CF40B1EC2}"/>
              </a:ext>
            </a:extLst>
          </p:cNvPr>
          <p:cNvSpPr>
            <a:spLocks noGrp="1"/>
          </p:cNvSpPr>
          <p:nvPr/>
        </p:nvSpPr>
        <p:spPr>
          <a:xfrm>
            <a:off x="592949" y="1193030"/>
            <a:ext cx="8144357" cy="252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r>
              <a:rPr lang="ko-KR" altLang="en-US" sz="1200" spc="0" dirty="0">
                <a:solidFill>
                  <a:schemeClr val="tx1"/>
                </a:solidFill>
              </a:rPr>
              <a:t>거래명세</a:t>
            </a:r>
            <a:r>
              <a:rPr lang="en-US" altLang="ko-KR" sz="1200" spc="0" dirty="0">
                <a:solidFill>
                  <a:schemeClr val="tx1"/>
                </a:solidFill>
              </a:rPr>
              <a:t>,</a:t>
            </a:r>
            <a:r>
              <a:rPr lang="ko-KR" altLang="en-US" sz="1200" spc="0" dirty="0">
                <a:solidFill>
                  <a:schemeClr val="tx1"/>
                </a:solidFill>
              </a:rPr>
              <a:t> 이체 결과 조회 기능 구현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1200" spc="0" dirty="0">
                <a:solidFill>
                  <a:schemeClr val="tx1"/>
                </a:solidFill>
              </a:rPr>
              <a:t>2.</a:t>
            </a:r>
            <a:r>
              <a:rPr lang="ko-KR" altLang="en-US" sz="1200" spc="0" dirty="0">
                <a:solidFill>
                  <a:schemeClr val="tx1"/>
                </a:solidFill>
              </a:rPr>
              <a:t>  고객 정보 관리를 위한 데이터베이스 구축 및 연동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r>
              <a:rPr lang="ko-KR" altLang="en-US" sz="1200" spc="0" dirty="0">
                <a:solidFill>
                  <a:schemeClr val="tx1"/>
                </a:solidFill>
              </a:rPr>
              <a:t>캐시 적용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r>
              <a:rPr lang="en-US" altLang="ko-KR" sz="1200" spc="0" dirty="0">
                <a:solidFill>
                  <a:schemeClr val="tx1"/>
                </a:solidFill>
              </a:rPr>
              <a:t>Eureka + API Gateway </a:t>
            </a:r>
            <a:r>
              <a:rPr lang="ko-KR" altLang="en-US" sz="1200" spc="0" dirty="0">
                <a:solidFill>
                  <a:schemeClr val="tx1"/>
                </a:solidFill>
              </a:rPr>
              <a:t>적용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r>
              <a:rPr lang="ko-KR" altLang="en-US" sz="1200" spc="0" dirty="0">
                <a:solidFill>
                  <a:schemeClr val="tx1"/>
                </a:solidFill>
              </a:rPr>
              <a:t>관리자를 위한 </a:t>
            </a:r>
            <a:r>
              <a:rPr lang="en-US" altLang="ko-KR" sz="1200" spc="0" dirty="0">
                <a:solidFill>
                  <a:schemeClr val="tx1"/>
                </a:solidFill>
              </a:rPr>
              <a:t>Admin Web Console </a:t>
            </a:r>
            <a:r>
              <a:rPr lang="ko-KR" altLang="en-US" sz="1200" spc="0" dirty="0">
                <a:solidFill>
                  <a:schemeClr val="tx1"/>
                </a:solidFill>
              </a:rPr>
              <a:t>제작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r>
              <a:rPr lang="en-US" altLang="ko-KR" sz="1200" spc="0" dirty="0">
                <a:solidFill>
                  <a:schemeClr val="tx1"/>
                </a:solidFill>
              </a:rPr>
              <a:t>Prometheus + Grafana</a:t>
            </a:r>
            <a:r>
              <a:rPr lang="ko-KR" altLang="en-US" sz="1200" spc="0" dirty="0" err="1">
                <a:solidFill>
                  <a:schemeClr val="tx1"/>
                </a:solidFill>
              </a:rPr>
              <a:t>를</a:t>
            </a:r>
            <a:r>
              <a:rPr lang="ko-KR" altLang="en-US" sz="1200" spc="0" dirty="0">
                <a:solidFill>
                  <a:schemeClr val="tx1"/>
                </a:solidFill>
              </a:rPr>
              <a:t> 이용한 데이터 시각화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r>
              <a:rPr lang="ko-KR" altLang="en-US" sz="1200" spc="0" dirty="0">
                <a:solidFill>
                  <a:schemeClr val="tx1"/>
                </a:solidFill>
              </a:rPr>
              <a:t>송수신시 모니터링을 위한 로그 저장</a:t>
            </a: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>
              <a:buClr>
                <a:schemeClr val="tx1"/>
              </a:buClr>
            </a:pPr>
            <a:endParaRPr lang="en-US" altLang="ko-KR" dirty="0"/>
          </a:p>
          <a:p>
            <a:pPr>
              <a:buClr>
                <a:schemeClr val="tx1"/>
              </a:buClr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9E4FCDB-61F3-3EB5-3CD0-F223D90EA924}"/>
              </a:ext>
            </a:extLst>
          </p:cNvPr>
          <p:cNvSpPr txBox="1">
            <a:spLocks/>
          </p:cNvSpPr>
          <p:nvPr/>
        </p:nvSpPr>
        <p:spPr>
          <a:xfrm>
            <a:off x="107503" y="3877483"/>
            <a:ext cx="8648413" cy="56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u="sng" spc="0" dirty="0"/>
              <a:t>유의사항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5442C457-8930-0C71-781B-617686AE2F5B}"/>
              </a:ext>
            </a:extLst>
          </p:cNvPr>
          <p:cNvSpPr>
            <a:spLocks noGrp="1"/>
          </p:cNvSpPr>
          <p:nvPr/>
        </p:nvSpPr>
        <p:spPr>
          <a:xfrm>
            <a:off x="592948" y="4295378"/>
            <a:ext cx="8144357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AutoNum type="arabicPeriod"/>
            </a:pPr>
            <a:r>
              <a:rPr lang="ko-KR" altLang="en-US" sz="1200" spc="0" dirty="0">
                <a:solidFill>
                  <a:schemeClr val="tx1"/>
                </a:solidFill>
              </a:rPr>
              <a:t>모든 코드는 재사용성을 최대한 고려하며 작성해야 한다</a:t>
            </a:r>
            <a:r>
              <a:rPr lang="en-US" altLang="ko-KR" sz="1200" spc="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r>
              <a:rPr lang="ko-KR" altLang="en-US" sz="1200" spc="0" dirty="0">
                <a:solidFill>
                  <a:schemeClr val="tx1"/>
                </a:solidFill>
              </a:rPr>
              <a:t>모든 서버는 </a:t>
            </a:r>
            <a:r>
              <a:rPr lang="en-US" altLang="ko-KR" sz="1200" spc="0" dirty="0">
                <a:solidFill>
                  <a:schemeClr val="tx1"/>
                </a:solidFill>
              </a:rPr>
              <a:t>HTTPS</a:t>
            </a:r>
            <a:r>
              <a:rPr lang="ko-KR" altLang="en-US" sz="1200" spc="0" dirty="0">
                <a:solidFill>
                  <a:schemeClr val="tx1"/>
                </a:solidFill>
              </a:rPr>
              <a:t> 기반으로 실행되어야 한다</a:t>
            </a:r>
            <a:r>
              <a:rPr lang="en-US" altLang="ko-KR" sz="1200" spc="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r>
              <a:rPr lang="ko-KR" altLang="en-US" sz="1200" spc="0" dirty="0">
                <a:solidFill>
                  <a:schemeClr val="tx1"/>
                </a:solidFill>
              </a:rPr>
              <a:t>제공된 기능들의 </a:t>
            </a:r>
            <a:r>
              <a:rPr lang="en-US" altLang="ko-KR" sz="1200" spc="0" dirty="0">
                <a:solidFill>
                  <a:schemeClr val="tx1"/>
                </a:solidFill>
              </a:rPr>
              <a:t>Request Body</a:t>
            </a:r>
            <a:r>
              <a:rPr lang="ko-KR" altLang="en-US" sz="1200" spc="0" dirty="0">
                <a:solidFill>
                  <a:schemeClr val="tx1"/>
                </a:solidFill>
              </a:rPr>
              <a:t>는 </a:t>
            </a:r>
            <a:r>
              <a:rPr lang="en-US" altLang="ko-KR" sz="1200" spc="0" dirty="0">
                <a:solidFill>
                  <a:schemeClr val="tx1"/>
                </a:solidFill>
              </a:rPr>
              <a:t>JSON</a:t>
            </a:r>
            <a:r>
              <a:rPr lang="ko-KR" altLang="en-US" sz="1200" spc="0" dirty="0">
                <a:solidFill>
                  <a:schemeClr val="tx1"/>
                </a:solidFill>
              </a:rPr>
              <a:t>형식으로 전송하는 것이 원칙이다</a:t>
            </a:r>
            <a:r>
              <a:rPr lang="en-US" altLang="ko-KR" sz="1200" spc="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r>
              <a:rPr lang="ko-KR" altLang="en-US" sz="1200" spc="0" dirty="0">
                <a:solidFill>
                  <a:schemeClr val="tx1"/>
                </a:solidFill>
              </a:rPr>
              <a:t>모든 결과는 </a:t>
            </a:r>
            <a:r>
              <a:rPr lang="en-US" altLang="ko-KR" sz="1200" spc="0" dirty="0">
                <a:solidFill>
                  <a:schemeClr val="tx1"/>
                </a:solidFill>
              </a:rPr>
              <a:t>REST</a:t>
            </a:r>
            <a:r>
              <a:rPr lang="ko-KR" altLang="en-US" sz="1200" spc="0" dirty="0">
                <a:solidFill>
                  <a:schemeClr val="tx1"/>
                </a:solidFill>
              </a:rPr>
              <a:t>기반의 </a:t>
            </a:r>
            <a:r>
              <a:rPr lang="en-US" altLang="ko-KR" sz="1200" spc="0" dirty="0">
                <a:solidFill>
                  <a:schemeClr val="tx1"/>
                </a:solidFill>
              </a:rPr>
              <a:t>JSON</a:t>
            </a:r>
            <a:r>
              <a:rPr lang="ko-KR" altLang="en-US" sz="1200" spc="0" dirty="0" err="1">
                <a:solidFill>
                  <a:schemeClr val="tx1"/>
                </a:solidFill>
              </a:rPr>
              <a:t>으로</a:t>
            </a:r>
            <a:r>
              <a:rPr lang="ko-KR" altLang="en-US" sz="1200" spc="0" dirty="0">
                <a:solidFill>
                  <a:schemeClr val="tx1"/>
                </a:solidFill>
              </a:rPr>
              <a:t> 리턴을 해주어야 한다</a:t>
            </a:r>
            <a:r>
              <a:rPr lang="en-US" altLang="ko-KR" sz="1200" spc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1200" spc="0" dirty="0">
                <a:solidFill>
                  <a:schemeClr val="tx1"/>
                </a:solidFill>
              </a:rPr>
              <a:t>5</a:t>
            </a:r>
            <a:r>
              <a:rPr lang="ko-KR" altLang="en-US" sz="1200" spc="0" dirty="0">
                <a:solidFill>
                  <a:schemeClr val="tx1"/>
                </a:solidFill>
              </a:rPr>
              <a:t>   모든 코드들은 제공된 규격서를 기반으로 작성되어야 한다</a:t>
            </a:r>
            <a:r>
              <a:rPr lang="en-US" altLang="ko-KR" sz="1200" spc="0" dirty="0">
                <a:solidFill>
                  <a:schemeClr val="tx1"/>
                </a:solidFill>
              </a:rPr>
              <a:t>.</a:t>
            </a:r>
            <a:br>
              <a:rPr lang="en-US" altLang="ko-KR" dirty="0"/>
            </a:br>
            <a:endParaRPr lang="ko-KR" altLang="en-US" sz="1200" dirty="0"/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/>
            </a:pPr>
            <a:endParaRPr lang="en-US" altLang="ko-KR" sz="1200" spc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 marL="228600" indent="-228600">
              <a:lnSpc>
                <a:spcPct val="100000"/>
              </a:lnSpc>
              <a:buClr>
                <a:schemeClr val="tx1"/>
              </a:buClr>
              <a:buAutoNum type="arabicPeriod" startAt="3"/>
            </a:pPr>
            <a:endParaRPr lang="en-US" altLang="ko-KR" sz="1200" b="1" spc="0" dirty="0"/>
          </a:p>
          <a:p>
            <a:pPr>
              <a:buClr>
                <a:schemeClr val="tx1"/>
              </a:buClr>
            </a:pPr>
            <a:endParaRPr lang="en-US" altLang="ko-KR" dirty="0"/>
          </a:p>
          <a:p>
            <a:pPr>
              <a:buClr>
                <a:schemeClr val="tx1"/>
              </a:buClr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1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07503" y="150198"/>
            <a:ext cx="4685693" cy="472772"/>
          </a:xfrm>
        </p:spPr>
        <p:txBody>
          <a:bodyPr>
            <a:normAutofit/>
          </a:bodyPr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CE63D-9457-4813-B32A-9758EE5CB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3010"/>
            <a:ext cx="6209313" cy="47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화면, 은색이(가) 표시된 사진&#10;&#10;자동 생성된 설명">
            <a:extLst>
              <a:ext uri="{FF2B5EF4-FFF2-40B4-BE49-F238E27FC236}">
                <a16:creationId xmlns:a16="http://schemas.microsoft.com/office/drawing/2014/main" id="{938F43C3-BC81-0D3E-D570-225C2EE79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" b="31839"/>
          <a:stretch/>
        </p:blipFill>
        <p:spPr>
          <a:xfrm>
            <a:off x="247793" y="2066348"/>
            <a:ext cx="8648413" cy="2489726"/>
          </a:xfrm>
          <a:prstGeom prst="rect">
            <a:avLst/>
          </a:prstGeom>
        </p:spPr>
      </p:pic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</a:t>
            </a:r>
            <a:r>
              <a:rPr lang="ko-KR" altLang="en-US" spc="0" dirty="0">
                <a:solidFill>
                  <a:schemeClr val="tx1"/>
                </a:solidFill>
              </a:rPr>
              <a:t>거래명세</a:t>
            </a:r>
            <a:r>
              <a:rPr lang="en-US" altLang="ko-KR" spc="0" dirty="0">
                <a:solidFill>
                  <a:schemeClr val="tx1"/>
                </a:solidFill>
              </a:rPr>
              <a:t>,</a:t>
            </a:r>
            <a:r>
              <a:rPr lang="ko-KR" altLang="en-US" spc="0" dirty="0">
                <a:solidFill>
                  <a:schemeClr val="tx1"/>
                </a:solidFill>
              </a:rPr>
              <a:t> 이체 결과 조회 기능 구현</a:t>
            </a:r>
            <a:endParaRPr lang="en-US" altLang="ko-KR" spc="0" dirty="0">
              <a:solidFill>
                <a:schemeClr val="tx1"/>
              </a:solidFill>
            </a:endParaRPr>
          </a:p>
          <a:p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ko-KR" altLang="en-US" spc="0" dirty="0">
                <a:solidFill>
                  <a:schemeClr val="tx1"/>
                </a:solidFill>
              </a:rPr>
              <a:t>거래명세</a:t>
            </a:r>
            <a:r>
              <a:rPr lang="en-US" altLang="ko-KR" spc="0" dirty="0">
                <a:solidFill>
                  <a:schemeClr val="tx1"/>
                </a:solidFill>
              </a:rPr>
              <a:t>,</a:t>
            </a:r>
            <a:r>
              <a:rPr lang="ko-KR" altLang="en-US" spc="0" dirty="0">
                <a:solidFill>
                  <a:schemeClr val="tx1"/>
                </a:solidFill>
              </a:rPr>
              <a:t> 이체 결과 조회 기능 구현</a:t>
            </a:r>
            <a:endParaRPr lang="en-US" altLang="ko-KR" spc="0" dirty="0">
              <a:solidFill>
                <a:schemeClr val="tx1"/>
              </a:solidFill>
            </a:endParaRPr>
          </a:p>
          <a:p>
            <a:endParaRPr lang="en-US" altLang="ko-KR" dirty="0"/>
          </a:p>
        </p:txBody>
      </p:sp>
      <p:sp>
        <p:nvSpPr>
          <p:cNvPr id="128" name="사각형: 둥근 모서리 8">
            <a:extLst>
              <a:ext uri="{FF2B5EF4-FFF2-40B4-BE49-F238E27FC236}">
                <a16:creationId xmlns:a16="http://schemas.microsoft.com/office/drawing/2014/main" id="{A806899A-8158-098B-D0AA-C4022FCB1ADB}"/>
              </a:ext>
            </a:extLst>
          </p:cNvPr>
          <p:cNvSpPr/>
          <p:nvPr/>
        </p:nvSpPr>
        <p:spPr>
          <a:xfrm>
            <a:off x="391809" y="2750486"/>
            <a:ext cx="8432388" cy="11871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4E2F1-6337-2518-ADA9-ED97BD79235E}"/>
              </a:ext>
            </a:extLst>
          </p:cNvPr>
          <p:cNvSpPr txBox="1"/>
          <p:nvPr/>
        </p:nvSpPr>
        <p:spPr>
          <a:xfrm>
            <a:off x="2411760" y="3503290"/>
            <a:ext cx="1008112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sym typeface="Wingdings" panose="05000000000000000000" pitchFamily="2" charset="2"/>
              </a:rPr>
              <a:t>거래명세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F1F53-BE7D-2C48-DE6E-77F012A94BB6}"/>
              </a:ext>
            </a:extLst>
          </p:cNvPr>
          <p:cNvSpPr txBox="1"/>
          <p:nvPr/>
        </p:nvSpPr>
        <p:spPr>
          <a:xfrm>
            <a:off x="2408677" y="2841851"/>
            <a:ext cx="1008112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7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sym typeface="Wingdings" panose="05000000000000000000" pitchFamily="2" charset="2"/>
              </a:rPr>
              <a:t>이체결과조회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B773A-3839-8DA7-6A1E-C987FF97076C}"/>
              </a:ext>
            </a:extLst>
          </p:cNvPr>
          <p:cNvSpPr txBox="1"/>
          <p:nvPr/>
        </p:nvSpPr>
        <p:spPr>
          <a:xfrm>
            <a:off x="2408676" y="2365422"/>
            <a:ext cx="1443243" cy="2000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C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700" dirty="0">
                <a:solidFill>
                  <a:schemeClr val="bg1"/>
                </a:solidFill>
                <a:sym typeface="Wingdings" panose="05000000000000000000" pitchFamily="2" charset="2"/>
              </a:rPr>
              <a:t> 기존에 작성된 이체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8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슬라이드 번호 개체 틀 1">
            <a:extLst>
              <a:ext uri="{FF2B5EF4-FFF2-40B4-BE49-F238E27FC236}">
                <a16:creationId xmlns:a16="http://schemas.microsoft.com/office/drawing/2014/main" id="{263DE443-EEB0-4B24-9AC1-4B14D28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0804" y="5904896"/>
            <a:ext cx="442393" cy="334698"/>
          </a:xfrm>
        </p:spPr>
        <p:txBody>
          <a:bodyPr/>
          <a:lstStyle/>
          <a:p>
            <a:fld id="{5FCF8940-B477-4189-98FB-228B1120B67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3" name="텍스트 개체 틀 3">
            <a:extLst>
              <a:ext uri="{FF2B5EF4-FFF2-40B4-BE49-F238E27FC236}">
                <a16:creationId xmlns:a16="http://schemas.microsoft.com/office/drawing/2014/main" id="{1AA67CF4-1C30-5694-02CB-D9FDF4EBD70A}"/>
              </a:ext>
            </a:extLst>
          </p:cNvPr>
          <p:cNvSpPr txBox="1">
            <a:spLocks/>
          </p:cNvSpPr>
          <p:nvPr/>
        </p:nvSpPr>
        <p:spPr>
          <a:xfrm>
            <a:off x="107503" y="150198"/>
            <a:ext cx="8648413" cy="47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 내용 </a:t>
            </a:r>
            <a:r>
              <a:rPr lang="en-US" altLang="ko-KR" dirty="0"/>
              <a:t>_</a:t>
            </a:r>
            <a:r>
              <a:rPr lang="ko-KR" altLang="en-US" spc="0" dirty="0">
                <a:solidFill>
                  <a:schemeClr val="tx1"/>
                </a:solidFill>
              </a:rPr>
              <a:t>고객 정보 관리를 위한 데이터베이스 구축 및 연동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24" name="텍스트 개체 틀 5">
            <a:extLst>
              <a:ext uri="{FF2B5EF4-FFF2-40B4-BE49-F238E27FC236}">
                <a16:creationId xmlns:a16="http://schemas.microsoft.com/office/drawing/2014/main" id="{2895599A-09DB-EE12-9098-F47B37379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04" y="838994"/>
            <a:ext cx="8648413" cy="562670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프레임워크를 사용하여 관계형 데이터베이스 사용</a:t>
            </a:r>
            <a:endParaRPr lang="en-US" altLang="ko-KR" dirty="0"/>
          </a:p>
        </p:txBody>
      </p:sp>
      <p:pic>
        <p:nvPicPr>
          <p:cNvPr id="125" name="Picture 2" descr="Homebrew를 이용하여 Maria DB 설치하기 (Mac OSX)">
            <a:extLst>
              <a:ext uri="{FF2B5EF4-FFF2-40B4-BE49-F238E27FC236}">
                <a16:creationId xmlns:a16="http://schemas.microsoft.com/office/drawing/2014/main" id="{038BE1DA-D5BE-D1F1-828B-D1C85E5F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1" y="1721994"/>
            <a:ext cx="1789062" cy="5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9A68C320-6283-7C5B-FD41-9CFF05F0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199034"/>
            <a:ext cx="4801060" cy="4502922"/>
          </a:xfrm>
          <a:prstGeom prst="rect">
            <a:avLst/>
          </a:prstGeom>
        </p:spPr>
      </p:pic>
      <p:sp>
        <p:nvSpPr>
          <p:cNvPr id="128" name="사각형: 둥근 모서리 8">
            <a:extLst>
              <a:ext uri="{FF2B5EF4-FFF2-40B4-BE49-F238E27FC236}">
                <a16:creationId xmlns:a16="http://schemas.microsoft.com/office/drawing/2014/main" id="{A806899A-8158-098B-D0AA-C4022FCB1ADB}"/>
              </a:ext>
            </a:extLst>
          </p:cNvPr>
          <p:cNvSpPr/>
          <p:nvPr/>
        </p:nvSpPr>
        <p:spPr>
          <a:xfrm>
            <a:off x="5436098" y="2855217"/>
            <a:ext cx="1152126" cy="24482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9">
            <a:extLst>
              <a:ext uri="{FF2B5EF4-FFF2-40B4-BE49-F238E27FC236}">
                <a16:creationId xmlns:a16="http://schemas.microsoft.com/office/drawing/2014/main" id="{0517C7AB-ADA8-AC71-A6C3-209B05138CFF}"/>
              </a:ext>
            </a:extLst>
          </p:cNvPr>
          <p:cNvSpPr/>
          <p:nvPr/>
        </p:nvSpPr>
        <p:spPr>
          <a:xfrm>
            <a:off x="4067944" y="1377259"/>
            <a:ext cx="871653" cy="11899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77B8C6-5102-8F73-3578-633BA9E12A61}"/>
              </a:ext>
            </a:extLst>
          </p:cNvPr>
          <p:cNvSpPr txBox="1"/>
          <p:nvPr/>
        </p:nvSpPr>
        <p:spPr>
          <a:xfrm>
            <a:off x="611560" y="2941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텍스트 개체 틀 5">
            <a:extLst>
              <a:ext uri="{FF2B5EF4-FFF2-40B4-BE49-F238E27FC236}">
                <a16:creationId xmlns:a16="http://schemas.microsoft.com/office/drawing/2014/main" id="{E200E23A-9C48-C24D-D76A-44B53396531B}"/>
              </a:ext>
            </a:extLst>
          </p:cNvPr>
          <p:cNvSpPr txBox="1">
            <a:spLocks/>
          </p:cNvSpPr>
          <p:nvPr/>
        </p:nvSpPr>
        <p:spPr>
          <a:xfrm>
            <a:off x="323528" y="3860333"/>
            <a:ext cx="3425455" cy="18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spc="-150">
                <a:ln>
                  <a:solidFill>
                    <a:schemeClr val="tx2">
                      <a:lumMod val="75000"/>
                      <a:alpha val="3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sz="1100" dirty="0" err="1"/>
              <a:t>CustMst</a:t>
            </a:r>
            <a:r>
              <a:rPr lang="en-US" altLang="ko-KR" sz="1100" dirty="0"/>
              <a:t>  : </a:t>
            </a:r>
            <a:r>
              <a:rPr lang="ko-KR" altLang="en-US" sz="1100" dirty="0"/>
              <a:t> 고객 정보 테이블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 err="1"/>
              <a:t>BankMst</a:t>
            </a:r>
            <a:r>
              <a:rPr lang="en-US" altLang="ko-KR" sz="1100" dirty="0"/>
              <a:t>  :  </a:t>
            </a:r>
            <a:r>
              <a:rPr lang="ko-KR" altLang="en-US" sz="1100" dirty="0"/>
              <a:t>은행 정보 테이블</a:t>
            </a:r>
            <a:endParaRPr lang="en-US" altLang="ko-KR" sz="1100" dirty="0"/>
          </a:p>
        </p:txBody>
      </p:sp>
      <p:pic>
        <p:nvPicPr>
          <p:cNvPr id="132" name="Picture 6" descr="MyBatis : 시작하기 : 네이버 블로그">
            <a:extLst>
              <a:ext uri="{FF2B5EF4-FFF2-40B4-BE49-F238E27FC236}">
                <a16:creationId xmlns:a16="http://schemas.microsoft.com/office/drawing/2014/main" id="{78EFAFE9-1048-8076-CB81-603C5231E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32804" r="19327" b="32804"/>
          <a:stretch/>
        </p:blipFill>
        <p:spPr bwMode="auto">
          <a:xfrm>
            <a:off x="550692" y="2472755"/>
            <a:ext cx="1789062" cy="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797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_Theme">
  <a:themeElements>
    <a:clrScheme name="파랑이파랑이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263755"/>
      </a:accent1>
      <a:accent2>
        <a:srgbClr val="1E2028"/>
      </a:accent2>
      <a:accent3>
        <a:srgbClr val="5E5A5B"/>
      </a:accent3>
      <a:accent4>
        <a:srgbClr val="9DA5BA"/>
      </a:accent4>
      <a:accent5>
        <a:srgbClr val="E0D1B6"/>
      </a:accent5>
      <a:accent6>
        <a:srgbClr val="A9976F"/>
      </a:accent6>
      <a:hlink>
        <a:srgbClr val="2B2929"/>
      </a:hlink>
      <a:folHlink>
        <a:srgbClr val="2B292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Blue_Theme</Template>
  <TotalTime>38493</TotalTime>
  <Words>1462</Words>
  <Application>Microsoft Macintosh PowerPoint</Application>
  <PresentationFormat>사용자 지정</PresentationFormat>
  <Paragraphs>290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Blue_Theme</vt:lpstr>
      <vt:lpstr>2022 인스피언 하계 인턴쉽 결과 보고서 - 펌뱅킹 중계서버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Kim SangYun</cp:lastModifiedBy>
  <cp:revision>471</cp:revision>
  <cp:lastPrinted>2022-02-14T08:34:12Z</cp:lastPrinted>
  <dcterms:created xsi:type="dcterms:W3CDTF">2016-11-15T01:03:49Z</dcterms:created>
  <dcterms:modified xsi:type="dcterms:W3CDTF">2022-08-17T06:51:15Z</dcterms:modified>
</cp:coreProperties>
</file>