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7" r:id="rId1"/>
  </p:sldMasterIdLst>
  <p:sldIdLst>
    <p:sldId id="256" r:id="rId2"/>
    <p:sldId id="257" r:id="rId3"/>
    <p:sldId id="281" r:id="rId4"/>
    <p:sldId id="282" r:id="rId5"/>
    <p:sldId id="290" r:id="rId6"/>
    <p:sldId id="283" r:id="rId7"/>
    <p:sldId id="284" r:id="rId8"/>
    <p:sldId id="289" r:id="rId9"/>
    <p:sldId id="285" r:id="rId10"/>
    <p:sldId id="286" r:id="rId11"/>
    <p:sldId id="287" r:id="rId12"/>
    <p:sldId id="288" r:id="rId13"/>
    <p:sldId id="258" r:id="rId14"/>
    <p:sldId id="259" r:id="rId15"/>
    <p:sldId id="260" r:id="rId16"/>
    <p:sldId id="261" r:id="rId17"/>
    <p:sldId id="262" r:id="rId18"/>
    <p:sldId id="263" r:id="rId19"/>
    <p:sldId id="264" r:id="rId20"/>
    <p:sldId id="265" r:id="rId21"/>
    <p:sldId id="266" r:id="rId22"/>
    <p:sldId id="268" r:id="rId23"/>
    <p:sldId id="269" r:id="rId24"/>
    <p:sldId id="267" r:id="rId25"/>
    <p:sldId id="270" r:id="rId26"/>
    <p:sldId id="271" r:id="rId27"/>
    <p:sldId id="272" r:id="rId28"/>
    <p:sldId id="273" r:id="rId29"/>
    <p:sldId id="274" r:id="rId30"/>
    <p:sldId id="275" r:id="rId31"/>
    <p:sldId id="276" r:id="rId32"/>
    <p:sldId id="277" r:id="rId33"/>
    <p:sldId id="278" r:id="rId34"/>
    <p:sldId id="279" r:id="rId35"/>
    <p:sldId id="280"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97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0C4F9-5EE7-47B7-B965-368EB53A4352}"/>
              </a:ext>
            </a:extLst>
          </p:cNvPr>
          <p:cNvSpPr>
            <a:spLocks noGrp="1"/>
          </p:cNvSpPr>
          <p:nvPr>
            <p:ph type="ctrTitle"/>
          </p:nvPr>
        </p:nvSpPr>
        <p:spPr>
          <a:xfrm>
            <a:off x="647700" y="1181099"/>
            <a:ext cx="6864724" cy="3581399"/>
          </a:xfrm>
        </p:spPr>
        <p:txBody>
          <a:bodyPr anchor="b">
            <a:normAutofit/>
          </a:bodyPr>
          <a:lstStyle>
            <a:lvl1pPr algn="l">
              <a:defRPr sz="3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E7A4A1F1-374F-4FC8-89F7-83065EA4F5DD}"/>
              </a:ext>
            </a:extLst>
          </p:cNvPr>
          <p:cNvSpPr>
            <a:spLocks noGrp="1"/>
          </p:cNvSpPr>
          <p:nvPr>
            <p:ph type="subTitle" idx="1"/>
          </p:nvPr>
        </p:nvSpPr>
        <p:spPr>
          <a:xfrm>
            <a:off x="647700" y="5075227"/>
            <a:ext cx="6864724" cy="868374"/>
          </a:xfrm>
        </p:spPr>
        <p:txBody>
          <a:bodyPr>
            <a:normAutofit/>
          </a:bodyPr>
          <a:lstStyle>
            <a:lvl1pPr marL="0" indent="0" algn="l">
              <a:lnSpc>
                <a:spcPct val="11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7FB5CB5F-AE9B-4C02-B16F-C462CAFC1963}"/>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4114B1CC-830B-4695-B174-D9E9100A8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CD43F-E516-4123-A6D8-DB72C3CC50B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722531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08C0AF-44D0-4830-AF13-49B8522BE62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61B4D8C-6045-47B3-9A0C-F2215A904C5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19A9F1-F398-416A-A8C0-0A36D838DD15}"/>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6E37F801-C9FB-4A34-8386-BA9FBACCBC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E05176-F6E9-4997-8355-74F2A4560A65}"/>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2681956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EBC807-13E1-4F3F-83FA-FD9BD24F3B1F}"/>
              </a:ext>
            </a:extLst>
          </p:cNvPr>
          <p:cNvSpPr>
            <a:spLocks noGrp="1"/>
          </p:cNvSpPr>
          <p:nvPr>
            <p:ph type="title" orient="vert"/>
          </p:nvPr>
        </p:nvSpPr>
        <p:spPr>
          <a:xfrm>
            <a:off x="8986520" y="647699"/>
            <a:ext cx="2291080" cy="5295901"/>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9B7E2EAA-155E-482E-A2B8-547653B253EE}"/>
              </a:ext>
            </a:extLst>
          </p:cNvPr>
          <p:cNvSpPr>
            <a:spLocks noGrp="1"/>
          </p:cNvSpPr>
          <p:nvPr>
            <p:ph type="body" orient="vert" idx="1"/>
          </p:nvPr>
        </p:nvSpPr>
        <p:spPr>
          <a:xfrm>
            <a:off x="652371" y="647699"/>
            <a:ext cx="8120789" cy="52959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C4A4BDC-BDD0-417D-AF7C-516EE556D7E4}"/>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0EF663EC-23F9-4202-80F3-F8E550884F6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C8402D-7367-485B-AEA6-5AB2B8209D1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8377087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FF197-4D72-4945-8068-57D52018E6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8C81FA8-039D-4BAF-8AAB-7B6616AFEE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27357F-46A1-493A-A5E4-1D7FAE5B9960}"/>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C57277BC-26F9-4B14-A2DC-C7575C5A6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7BC3FF-EE25-45FB-A7A8-AAA522F70748}"/>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196815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596BE-9AF9-4E97-9204-5B672D797384}"/>
              </a:ext>
            </a:extLst>
          </p:cNvPr>
          <p:cNvSpPr>
            <a:spLocks noGrp="1"/>
          </p:cNvSpPr>
          <p:nvPr>
            <p:ph type="title"/>
          </p:nvPr>
        </p:nvSpPr>
        <p:spPr>
          <a:xfrm>
            <a:off x="1981200" y="2362200"/>
            <a:ext cx="7696200" cy="2400300"/>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5EDF98A-E8AE-4443-9A8C-CB35DEB2CE60}"/>
              </a:ext>
            </a:extLst>
          </p:cNvPr>
          <p:cNvSpPr>
            <a:spLocks noGrp="1"/>
          </p:cNvSpPr>
          <p:nvPr>
            <p:ph type="body" idx="1"/>
          </p:nvPr>
        </p:nvSpPr>
        <p:spPr>
          <a:xfrm>
            <a:off x="1981200" y="5067300"/>
            <a:ext cx="7696200" cy="876300"/>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B7114B-35CB-40C5-BCC8-C5039524FFC1}"/>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7A1AA324-982E-42C4-8002-5F236877CF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401596-9353-4C1A-972E-6522F2B42049}"/>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576662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0BC9-7469-437A-B92B-0A2627E4B9B4}"/>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1B7D887-595C-4649-AF8E-E78307000D4A}"/>
              </a:ext>
            </a:extLst>
          </p:cNvPr>
          <p:cNvSpPr>
            <a:spLocks noGrp="1"/>
          </p:cNvSpPr>
          <p:nvPr>
            <p:ph sz="half" idx="1"/>
          </p:nvPr>
        </p:nvSpPr>
        <p:spPr>
          <a:xfrm>
            <a:off x="914400" y="1825625"/>
            <a:ext cx="49911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B39FE29C-ED37-4DD9-949F-0024342619E1}"/>
              </a:ext>
            </a:extLst>
          </p:cNvPr>
          <p:cNvSpPr>
            <a:spLocks noGrp="1"/>
          </p:cNvSpPr>
          <p:nvPr>
            <p:ph sz="half" idx="2"/>
          </p:nvPr>
        </p:nvSpPr>
        <p:spPr>
          <a:xfrm>
            <a:off x="6248400" y="1825625"/>
            <a:ext cx="5029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A6F6AA34-8CC0-4E5B-8396-0AC75633142B}"/>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6" name="Footer Placeholder 5">
            <a:extLst>
              <a:ext uri="{FF2B5EF4-FFF2-40B4-BE49-F238E27FC236}">
                <a16:creationId xmlns:a16="http://schemas.microsoft.com/office/drawing/2014/main" id="{28DF7398-73FE-4D27-AFF9-91BEBFED3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700880-10EE-4115-8BBB-13DDF270DBD1}"/>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4207128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F3C9B-D20D-43FA-BA18-D50F86A9127E}"/>
              </a:ext>
            </a:extLst>
          </p:cNvPr>
          <p:cNvSpPr>
            <a:spLocks noGrp="1"/>
          </p:cNvSpPr>
          <p:nvPr>
            <p:ph type="title"/>
          </p:nvPr>
        </p:nvSpPr>
        <p:spPr>
          <a:xfrm>
            <a:off x="652371" y="647699"/>
            <a:ext cx="10625229" cy="1150621"/>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52F00A-F4EE-40FC-9325-373840422D52}"/>
              </a:ext>
            </a:extLst>
          </p:cNvPr>
          <p:cNvSpPr>
            <a:spLocks noGrp="1"/>
          </p:cNvSpPr>
          <p:nvPr>
            <p:ph type="body" idx="1"/>
          </p:nvPr>
        </p:nvSpPr>
        <p:spPr>
          <a:xfrm>
            <a:off x="655863" y="1879599"/>
            <a:ext cx="5157787"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F75DD90-A306-4A8B-A54C-8033B7F7F0E9}"/>
              </a:ext>
            </a:extLst>
          </p:cNvPr>
          <p:cNvSpPr>
            <a:spLocks noGrp="1"/>
          </p:cNvSpPr>
          <p:nvPr>
            <p:ph sz="half" idx="2"/>
          </p:nvPr>
        </p:nvSpPr>
        <p:spPr>
          <a:xfrm>
            <a:off x="655863" y="2560955"/>
            <a:ext cx="5157787"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040E0AA-F8F8-4862-B27B-50FAF2F34DE0}"/>
              </a:ext>
            </a:extLst>
          </p:cNvPr>
          <p:cNvSpPr>
            <a:spLocks noGrp="1"/>
          </p:cNvSpPr>
          <p:nvPr>
            <p:ph type="body" sz="quarter" idx="3"/>
          </p:nvPr>
        </p:nvSpPr>
        <p:spPr>
          <a:xfrm>
            <a:off x="6094412" y="1879599"/>
            <a:ext cx="5183188" cy="675641"/>
          </a:xfrm>
        </p:spPr>
        <p:txBody>
          <a:bodyPr anchor="b">
            <a:no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FEBDD6-EDA1-4CE7-9DDC-9D977E12DDAB}"/>
              </a:ext>
            </a:extLst>
          </p:cNvPr>
          <p:cNvSpPr>
            <a:spLocks noGrp="1"/>
          </p:cNvSpPr>
          <p:nvPr>
            <p:ph sz="quarter" idx="4"/>
          </p:nvPr>
        </p:nvSpPr>
        <p:spPr>
          <a:xfrm>
            <a:off x="6094412" y="2560955"/>
            <a:ext cx="5183188" cy="36493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E0044487-D350-4434-A5C7-A96942FFC95E}"/>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8" name="Footer Placeholder 7">
            <a:extLst>
              <a:ext uri="{FF2B5EF4-FFF2-40B4-BE49-F238E27FC236}">
                <a16:creationId xmlns:a16="http://schemas.microsoft.com/office/drawing/2014/main" id="{3389DC43-E591-42BF-82EE-E4887E4BC53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8CD421-2D00-41DD-A393-4739E389D95E}"/>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0626902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39A8B-0FAF-431C-9657-9003FA0373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BBA2A1-331D-40F8-867B-CE15011360A1}"/>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4" name="Footer Placeholder 3">
            <a:extLst>
              <a:ext uri="{FF2B5EF4-FFF2-40B4-BE49-F238E27FC236}">
                <a16:creationId xmlns:a16="http://schemas.microsoft.com/office/drawing/2014/main" id="{850995C1-5121-47B6-AC6D-F60C0FF6635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EDBE022-9B54-431C-80D5-5D8F2AFCB92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584855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015B6E5-6347-41F6-85FC-3BF3652D1BC3}"/>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3" name="Footer Placeholder 2">
            <a:extLst>
              <a:ext uri="{FF2B5EF4-FFF2-40B4-BE49-F238E27FC236}">
                <a16:creationId xmlns:a16="http://schemas.microsoft.com/office/drawing/2014/main" id="{1C6A93F6-45F8-4453-B5DC-B2F3D5D0B50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EE364E1-213B-4AF0-80D7-8101EFD5E410}"/>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300564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90B5D-E76D-4797-AD77-15625D675F3A}"/>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9744D8D-C9CF-43B2-905D-2368B17A539A}"/>
              </a:ext>
            </a:extLst>
          </p:cNvPr>
          <p:cNvSpPr>
            <a:spLocks noGrp="1"/>
          </p:cNvSpPr>
          <p:nvPr>
            <p:ph idx="1"/>
          </p:nvPr>
        </p:nvSpPr>
        <p:spPr>
          <a:xfrm>
            <a:off x="5540188" y="914400"/>
            <a:ext cx="5737412" cy="502919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1B4BF0C-D14C-46D7-ACDD-1885DDD883F1}"/>
              </a:ext>
            </a:extLst>
          </p:cNvPr>
          <p:cNvSpPr>
            <a:spLocks noGrp="1"/>
          </p:cNvSpPr>
          <p:nvPr>
            <p:ph type="body" sz="half" idx="2"/>
          </p:nvPr>
        </p:nvSpPr>
        <p:spPr>
          <a:xfrm>
            <a:off x="652372" y="2697479"/>
            <a:ext cx="4119654" cy="3246119"/>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FD7D8D-72E7-4ABD-BB87-80BB49003104}"/>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6" name="Footer Placeholder 5">
            <a:extLst>
              <a:ext uri="{FF2B5EF4-FFF2-40B4-BE49-F238E27FC236}">
                <a16:creationId xmlns:a16="http://schemas.microsoft.com/office/drawing/2014/main" id="{A9D9C1CE-C8CE-4364-A021-ADC2D64726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E6FA33-09EF-495A-853E-63750CA37AC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18526658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F023E-952E-40DF-A101-74D22789D534}"/>
              </a:ext>
            </a:extLst>
          </p:cNvPr>
          <p:cNvSpPr>
            <a:spLocks noGrp="1"/>
          </p:cNvSpPr>
          <p:nvPr>
            <p:ph type="title"/>
          </p:nvPr>
        </p:nvSpPr>
        <p:spPr>
          <a:xfrm>
            <a:off x="652372" y="647700"/>
            <a:ext cx="4119654" cy="1714500"/>
          </a:xfrm>
        </p:spPr>
        <p:txBody>
          <a:bodyPr anchor="b">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841E98DD-BF5D-4CCA-8C66-F2A6CE11271C}"/>
              </a:ext>
            </a:extLst>
          </p:cNvPr>
          <p:cNvSpPr>
            <a:spLocks noGrp="1"/>
          </p:cNvSpPr>
          <p:nvPr>
            <p:ph type="pic" idx="1"/>
          </p:nvPr>
        </p:nvSpPr>
        <p:spPr>
          <a:xfrm>
            <a:off x="5486400" y="914400"/>
            <a:ext cx="5791200" cy="502919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0EC22A6-F2C2-4A88-BEE5-2D6CEB520EB9}"/>
              </a:ext>
            </a:extLst>
          </p:cNvPr>
          <p:cNvSpPr>
            <a:spLocks noGrp="1"/>
          </p:cNvSpPr>
          <p:nvPr>
            <p:ph type="body" sz="half" idx="2"/>
          </p:nvPr>
        </p:nvSpPr>
        <p:spPr>
          <a:xfrm>
            <a:off x="652372" y="2697480"/>
            <a:ext cx="4119654" cy="317150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A1F755-C7AF-4C50-8CA8-828612A767B0}"/>
              </a:ext>
            </a:extLst>
          </p:cNvPr>
          <p:cNvSpPr>
            <a:spLocks noGrp="1"/>
          </p:cNvSpPr>
          <p:nvPr>
            <p:ph type="dt" sz="half" idx="10"/>
          </p:nvPr>
        </p:nvSpPr>
        <p:spPr/>
        <p:txBody>
          <a:bodyPr/>
          <a:lstStyle/>
          <a:p>
            <a:fld id="{D341B595-366B-43E2-A22E-EA6A78C03F06}" type="datetimeFigureOut">
              <a:rPr lang="en-US" smtClean="0"/>
              <a:t>10/9/2023</a:t>
            </a:fld>
            <a:endParaRPr lang="en-US"/>
          </a:p>
        </p:txBody>
      </p:sp>
      <p:sp>
        <p:nvSpPr>
          <p:cNvPr id="6" name="Footer Placeholder 5">
            <a:extLst>
              <a:ext uri="{FF2B5EF4-FFF2-40B4-BE49-F238E27FC236}">
                <a16:creationId xmlns:a16="http://schemas.microsoft.com/office/drawing/2014/main" id="{C1EDE175-E818-477C-A3F6-7DD65C1268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D0B8E3-DB91-440B-818F-71E4248BB102}"/>
              </a:ext>
            </a:extLst>
          </p:cNvPr>
          <p:cNvSpPr>
            <a:spLocks noGrp="1"/>
          </p:cNvSpPr>
          <p:nvPr>
            <p:ph type="sldNum" sz="quarter" idx="12"/>
          </p:nvPr>
        </p:nvSpPr>
        <p:spPr/>
        <p:txBody>
          <a:bodyPr/>
          <a:lstStyle/>
          <a:p>
            <a:fld id="{4BA915EE-10CB-4CF1-8569-6154455DA573}" type="slidenum">
              <a:rPr lang="en-US" smtClean="0"/>
              <a:t>‹#›</a:t>
            </a:fld>
            <a:endParaRPr lang="en-US"/>
          </a:p>
        </p:txBody>
      </p:sp>
    </p:spTree>
    <p:extLst>
      <p:ext uri="{BB962C8B-B14F-4D97-AF65-F5344CB8AC3E}">
        <p14:creationId xmlns:p14="http://schemas.microsoft.com/office/powerpoint/2010/main" val="343913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5EB7D6-B8CB-49E3-874F-2255BEE82473}"/>
              </a:ext>
            </a:extLst>
          </p:cNvPr>
          <p:cNvSpPr>
            <a:spLocks noGrp="1"/>
          </p:cNvSpPr>
          <p:nvPr>
            <p:ph type="title"/>
          </p:nvPr>
        </p:nvSpPr>
        <p:spPr>
          <a:xfrm>
            <a:off x="652371" y="647700"/>
            <a:ext cx="10625229" cy="114705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CFBEEAC5-A8AB-4FE8-A270-D70F7DED4A50}"/>
              </a:ext>
            </a:extLst>
          </p:cNvPr>
          <p:cNvSpPr>
            <a:spLocks noGrp="1"/>
          </p:cNvSpPr>
          <p:nvPr>
            <p:ph type="body" idx="1"/>
          </p:nvPr>
        </p:nvSpPr>
        <p:spPr>
          <a:xfrm>
            <a:off x="652371" y="2095500"/>
            <a:ext cx="10620855" cy="38481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7B6506C-52BF-4C05-AD31-7C08B80151CB}"/>
              </a:ext>
            </a:extLst>
          </p:cNvPr>
          <p:cNvSpPr>
            <a:spLocks noGrp="1"/>
          </p:cNvSpPr>
          <p:nvPr>
            <p:ph type="dt" sz="half" idx="2"/>
          </p:nvPr>
        </p:nvSpPr>
        <p:spPr>
          <a:xfrm>
            <a:off x="652371" y="6332538"/>
            <a:ext cx="3006492" cy="365125"/>
          </a:xfrm>
          <a:prstGeom prst="rect">
            <a:avLst/>
          </a:prstGeom>
        </p:spPr>
        <p:txBody>
          <a:bodyPr vert="horz" lIns="91440" tIns="45720" rIns="91440" bIns="45720" rtlCol="0" anchor="ctr"/>
          <a:lstStyle>
            <a:lvl1pPr algn="l">
              <a:defRPr sz="900" b="1" spc="100" baseline="0">
                <a:solidFill>
                  <a:schemeClr val="tx1"/>
                </a:solidFill>
              </a:defRPr>
            </a:lvl1pPr>
          </a:lstStyle>
          <a:p>
            <a:fld id="{D341B595-366B-43E2-A22E-EA6A78C03F06}" type="datetimeFigureOut">
              <a:rPr lang="en-US" smtClean="0"/>
              <a:t>10/9/2023</a:t>
            </a:fld>
            <a:endParaRPr lang="en-US"/>
          </a:p>
        </p:txBody>
      </p:sp>
      <p:sp>
        <p:nvSpPr>
          <p:cNvPr id="5" name="Footer Placeholder 4">
            <a:extLst>
              <a:ext uri="{FF2B5EF4-FFF2-40B4-BE49-F238E27FC236}">
                <a16:creationId xmlns:a16="http://schemas.microsoft.com/office/drawing/2014/main" id="{F2534630-6C67-4A40-A499-CB025B2438CE}"/>
              </a:ext>
            </a:extLst>
          </p:cNvPr>
          <p:cNvSpPr>
            <a:spLocks noGrp="1"/>
          </p:cNvSpPr>
          <p:nvPr>
            <p:ph type="ftr" sz="quarter" idx="3"/>
          </p:nvPr>
        </p:nvSpPr>
        <p:spPr>
          <a:xfrm>
            <a:off x="8034169" y="6332538"/>
            <a:ext cx="3505459" cy="365125"/>
          </a:xfrm>
          <a:prstGeom prst="rect">
            <a:avLst/>
          </a:prstGeom>
        </p:spPr>
        <p:txBody>
          <a:bodyPr vert="horz" lIns="91440" tIns="45720" rIns="91440" bIns="45720" rtlCol="0" anchor="ctr"/>
          <a:lstStyle>
            <a:lvl1pPr algn="r">
              <a:defRPr sz="900" b="1" spc="100" baseline="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E964E14B-0EE8-4015-809C-DD36B5459B82}"/>
              </a:ext>
            </a:extLst>
          </p:cNvPr>
          <p:cNvSpPr>
            <a:spLocks noGrp="1"/>
          </p:cNvSpPr>
          <p:nvPr>
            <p:ph type="sldNum" sz="quarter" idx="4"/>
          </p:nvPr>
        </p:nvSpPr>
        <p:spPr>
          <a:xfrm>
            <a:off x="11444747" y="6332538"/>
            <a:ext cx="539808" cy="365125"/>
          </a:xfrm>
          <a:prstGeom prst="rect">
            <a:avLst/>
          </a:prstGeom>
        </p:spPr>
        <p:txBody>
          <a:bodyPr vert="horz" lIns="91440" tIns="45720" rIns="91440" bIns="45720" rtlCol="0" anchor="ctr"/>
          <a:lstStyle>
            <a:lvl1pPr algn="r">
              <a:defRPr sz="900" b="1" spc="100" baseline="0">
                <a:solidFill>
                  <a:schemeClr val="tx1"/>
                </a:solidFill>
              </a:defRPr>
            </a:lvl1pPr>
          </a:lstStyle>
          <a:p>
            <a:fld id="{4BA915EE-10CB-4CF1-8569-6154455DA573}" type="slidenum">
              <a:rPr lang="en-US" smtClean="0"/>
              <a:t>‹#›</a:t>
            </a:fld>
            <a:endParaRPr lang="en-US"/>
          </a:p>
        </p:txBody>
      </p:sp>
    </p:spTree>
    <p:extLst>
      <p:ext uri="{BB962C8B-B14F-4D97-AF65-F5344CB8AC3E}">
        <p14:creationId xmlns:p14="http://schemas.microsoft.com/office/powerpoint/2010/main" val="730958065"/>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0" r:id="rId6"/>
    <p:sldLayoutId id="2147483726" r:id="rId7"/>
    <p:sldLayoutId id="2147483727" r:id="rId8"/>
    <p:sldLayoutId id="2147483728" r:id="rId9"/>
    <p:sldLayoutId id="2147483729" r:id="rId10"/>
    <p:sldLayoutId id="2147483731" r:id="rId11"/>
  </p:sldLayoutIdLst>
  <p:txStyles>
    <p:titleStyle>
      <a:lvl1pPr algn="l" defTabSz="914400" rtl="0" eaLnBrk="1" latinLnBrk="0" hangingPunct="1">
        <a:lnSpc>
          <a:spcPct val="120000"/>
        </a:lnSpc>
        <a:spcBef>
          <a:spcPct val="0"/>
        </a:spcBef>
        <a:buNone/>
        <a:defRPr sz="3600" kern="1200" cap="all" spc="300" baseline="0">
          <a:solidFill>
            <a:srgbClr val="FFFFFF"/>
          </a:solidFill>
          <a:highlight>
            <a:srgbClr val="000000"/>
          </a:highligh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SzPct val="75000"/>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Clr>
          <a:schemeClr val="tx1"/>
        </a:buClr>
        <a:buSzPct val="75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CF886182-3ADC-447F-B077-24411DB565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bstract design of flower petals in pastel">
            <a:extLst>
              <a:ext uri="{FF2B5EF4-FFF2-40B4-BE49-F238E27FC236}">
                <a16:creationId xmlns:a16="http://schemas.microsoft.com/office/drawing/2014/main" id="{0D9EA6C1-5B1E-DDBF-AEAB-BA17C18D39F0}"/>
              </a:ext>
            </a:extLst>
          </p:cNvPr>
          <p:cNvPicPr>
            <a:picLocks noChangeAspect="1"/>
          </p:cNvPicPr>
          <p:nvPr/>
        </p:nvPicPr>
        <p:blipFill rotWithShape="1">
          <a:blip r:embed="rId2"/>
          <a:srcRect t="14122"/>
          <a:stretch/>
        </p:blipFill>
        <p:spPr>
          <a:xfrm>
            <a:off x="-4" y="10"/>
            <a:ext cx="12192000" cy="6857990"/>
          </a:xfrm>
          <a:prstGeom prst="rect">
            <a:avLst/>
          </a:prstGeom>
        </p:spPr>
      </p:pic>
      <p:sp>
        <p:nvSpPr>
          <p:cNvPr id="11" name="Rectangle 10">
            <a:extLst>
              <a:ext uri="{FF2B5EF4-FFF2-40B4-BE49-F238E27FC236}">
                <a16:creationId xmlns:a16="http://schemas.microsoft.com/office/drawing/2014/main" id="{67F1335F-97CE-4842-9A57-2B6A3F459D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 y="3265714"/>
            <a:ext cx="12192002" cy="3592285"/>
          </a:xfrm>
          <a:prstGeom prst="rect">
            <a:avLst/>
          </a:prstGeom>
          <a:gradFill>
            <a:gsLst>
              <a:gs pos="0">
                <a:srgbClr val="000000">
                  <a:alpha val="0"/>
                </a:srgbClr>
              </a:gs>
              <a:gs pos="84000">
                <a:srgbClr val="000000">
                  <a:alpha val="58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793989-5C61-4CAF-BD9C-1F6C4D52F5E1}"/>
              </a:ext>
            </a:extLst>
          </p:cNvPr>
          <p:cNvSpPr>
            <a:spLocks noGrp="1"/>
          </p:cNvSpPr>
          <p:nvPr>
            <p:ph type="ctrTitle"/>
          </p:nvPr>
        </p:nvSpPr>
        <p:spPr>
          <a:xfrm>
            <a:off x="1771649" y="1879225"/>
            <a:ext cx="7962901" cy="3099547"/>
          </a:xfrm>
        </p:spPr>
        <p:txBody>
          <a:bodyPr anchor="t">
            <a:normAutofit/>
          </a:bodyPr>
          <a:lstStyle/>
          <a:p>
            <a:pPr algn="r"/>
            <a:r>
              <a:rPr lang="en-US" sz="4400" dirty="0"/>
              <a:t>INTELLIGENT SYSTEMS</a:t>
            </a:r>
          </a:p>
        </p:txBody>
      </p:sp>
      <p:sp>
        <p:nvSpPr>
          <p:cNvPr id="3" name="Subtitle 2">
            <a:extLst>
              <a:ext uri="{FF2B5EF4-FFF2-40B4-BE49-F238E27FC236}">
                <a16:creationId xmlns:a16="http://schemas.microsoft.com/office/drawing/2014/main" id="{D6EF948A-4E4D-2107-0DBD-D144A45DEF80}"/>
              </a:ext>
            </a:extLst>
          </p:cNvPr>
          <p:cNvSpPr>
            <a:spLocks noGrp="1"/>
          </p:cNvSpPr>
          <p:nvPr>
            <p:ph type="subTitle" idx="1"/>
          </p:nvPr>
        </p:nvSpPr>
        <p:spPr>
          <a:xfrm>
            <a:off x="1266826" y="2975763"/>
            <a:ext cx="5448300" cy="906473"/>
          </a:xfrm>
        </p:spPr>
        <p:txBody>
          <a:bodyPr>
            <a:normAutofit/>
          </a:bodyPr>
          <a:lstStyle/>
          <a:p>
            <a:pPr algn="r"/>
            <a:r>
              <a:rPr lang="en-US" b="1" dirty="0"/>
              <a:t>UNIT-II</a:t>
            </a:r>
          </a:p>
        </p:txBody>
      </p:sp>
    </p:spTree>
    <p:extLst>
      <p:ext uri="{BB962C8B-B14F-4D97-AF65-F5344CB8AC3E}">
        <p14:creationId xmlns:p14="http://schemas.microsoft.com/office/powerpoint/2010/main" val="4056603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1EB1C79-72BC-6E6B-BF29-2257633829F1}"/>
              </a:ext>
            </a:extLst>
          </p:cNvPr>
          <p:cNvPicPr>
            <a:picLocks noChangeAspect="1"/>
          </p:cNvPicPr>
          <p:nvPr/>
        </p:nvPicPr>
        <p:blipFill>
          <a:blip r:embed="rId2"/>
          <a:stretch>
            <a:fillRect/>
          </a:stretch>
        </p:blipFill>
        <p:spPr>
          <a:xfrm>
            <a:off x="41960" y="746234"/>
            <a:ext cx="11790534" cy="4508937"/>
          </a:xfrm>
          <a:prstGeom prst="rect">
            <a:avLst/>
          </a:prstGeom>
        </p:spPr>
      </p:pic>
    </p:spTree>
    <p:extLst>
      <p:ext uri="{BB962C8B-B14F-4D97-AF65-F5344CB8AC3E}">
        <p14:creationId xmlns:p14="http://schemas.microsoft.com/office/powerpoint/2010/main" val="3349453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14E021-A462-F106-7D52-B6248AD5AAE7}"/>
              </a:ext>
            </a:extLst>
          </p:cNvPr>
          <p:cNvSpPr txBox="1"/>
          <p:nvPr/>
        </p:nvSpPr>
        <p:spPr>
          <a:xfrm>
            <a:off x="756745" y="-40402"/>
            <a:ext cx="10888717" cy="1969770"/>
          </a:xfrm>
          <a:prstGeom prst="rect">
            <a:avLst/>
          </a:prstGeom>
          <a:noFill/>
        </p:spPr>
        <p:txBody>
          <a:bodyPr wrap="square">
            <a:spAutoFit/>
          </a:bodyPr>
          <a:lstStyle/>
          <a:p>
            <a:pPr algn="just"/>
            <a:r>
              <a:rPr lang="en-IN" sz="3200" b="1" i="0" dirty="0">
                <a:solidFill>
                  <a:srgbClr val="610B4B"/>
                </a:solidFill>
                <a:effectLst/>
                <a:latin typeface="erdana"/>
              </a:rPr>
              <a:t>Velocity</a:t>
            </a:r>
          </a:p>
          <a:p>
            <a:pPr algn="just"/>
            <a:r>
              <a:rPr lang="en-IN" b="0" i="0" dirty="0">
                <a:solidFill>
                  <a:srgbClr val="333333"/>
                </a:solidFill>
                <a:effectLst/>
                <a:latin typeface="inter-regular"/>
              </a:rPr>
              <a:t>Velocity plays an important role compared to others. Velocity creates the speed by which the data is created in </a:t>
            </a:r>
            <a:r>
              <a:rPr lang="en-IN" b="1" i="0" dirty="0">
                <a:solidFill>
                  <a:srgbClr val="333333"/>
                </a:solidFill>
                <a:effectLst/>
                <a:latin typeface="inter-bold"/>
              </a:rPr>
              <a:t>real-time</a:t>
            </a:r>
            <a:r>
              <a:rPr lang="en-IN" b="0" i="0" dirty="0">
                <a:solidFill>
                  <a:srgbClr val="333333"/>
                </a:solidFill>
                <a:effectLst/>
                <a:latin typeface="inter-regular"/>
              </a:rPr>
              <a:t>. It contains the linking of incoming </a:t>
            </a:r>
            <a:r>
              <a:rPr lang="en-IN" b="1" i="0" dirty="0">
                <a:solidFill>
                  <a:srgbClr val="333333"/>
                </a:solidFill>
                <a:effectLst/>
                <a:latin typeface="inter-bold"/>
              </a:rPr>
              <a:t>data sets speeds, rate of change</a:t>
            </a:r>
            <a:r>
              <a:rPr lang="en-IN" b="0" i="0" dirty="0">
                <a:solidFill>
                  <a:srgbClr val="333333"/>
                </a:solidFill>
                <a:effectLst/>
                <a:latin typeface="inter-regular"/>
              </a:rPr>
              <a:t>, and </a:t>
            </a:r>
            <a:r>
              <a:rPr lang="en-IN" b="1" i="0" dirty="0">
                <a:solidFill>
                  <a:srgbClr val="333333"/>
                </a:solidFill>
                <a:effectLst/>
                <a:latin typeface="inter-bold"/>
              </a:rPr>
              <a:t>activity bursts</a:t>
            </a:r>
            <a:r>
              <a:rPr lang="en-IN" b="0" i="0" dirty="0">
                <a:solidFill>
                  <a:srgbClr val="333333"/>
                </a:solidFill>
                <a:effectLst/>
                <a:latin typeface="inter-regular"/>
              </a:rPr>
              <a:t>. The primary aspect of Big Data is to provide demanding data rapidly.</a:t>
            </a:r>
          </a:p>
          <a:p>
            <a:pPr algn="just"/>
            <a:r>
              <a:rPr lang="en-IN" b="1" i="0" dirty="0">
                <a:solidFill>
                  <a:srgbClr val="333333"/>
                </a:solidFill>
                <a:effectLst/>
                <a:latin typeface="inter-bold"/>
              </a:rPr>
              <a:t>Big data</a:t>
            </a:r>
            <a:r>
              <a:rPr lang="en-IN" b="0" i="0" dirty="0">
                <a:solidFill>
                  <a:srgbClr val="333333"/>
                </a:solidFill>
                <a:effectLst/>
                <a:latin typeface="inter-regular"/>
              </a:rPr>
              <a:t> velocity deals with the speed at the data flows from sources like </a:t>
            </a:r>
            <a:r>
              <a:rPr lang="en-IN" b="1" i="0" dirty="0">
                <a:solidFill>
                  <a:srgbClr val="333333"/>
                </a:solidFill>
                <a:effectLst/>
                <a:latin typeface="inter-bold"/>
              </a:rPr>
              <a:t>application logs, business processes, networks, and social media sites, sensors, mobile devices,</a:t>
            </a:r>
            <a:r>
              <a:rPr lang="en-IN" b="0" i="0" dirty="0">
                <a:solidFill>
                  <a:srgbClr val="333333"/>
                </a:solidFill>
                <a:effectLst/>
                <a:latin typeface="inter-regular"/>
              </a:rPr>
              <a:t> etc.</a:t>
            </a:r>
          </a:p>
        </p:txBody>
      </p:sp>
      <p:pic>
        <p:nvPicPr>
          <p:cNvPr id="5" name="Picture 4">
            <a:extLst>
              <a:ext uri="{FF2B5EF4-FFF2-40B4-BE49-F238E27FC236}">
                <a16:creationId xmlns:a16="http://schemas.microsoft.com/office/drawing/2014/main" id="{5637E8DE-5312-0985-5D92-A2E7DA7C0FF4}"/>
              </a:ext>
            </a:extLst>
          </p:cNvPr>
          <p:cNvPicPr>
            <a:picLocks noChangeAspect="1"/>
          </p:cNvPicPr>
          <p:nvPr/>
        </p:nvPicPr>
        <p:blipFill>
          <a:blip r:embed="rId2"/>
          <a:stretch>
            <a:fillRect/>
          </a:stretch>
        </p:blipFill>
        <p:spPr>
          <a:xfrm>
            <a:off x="387628" y="2609778"/>
            <a:ext cx="11294069" cy="3254993"/>
          </a:xfrm>
          <a:prstGeom prst="rect">
            <a:avLst/>
          </a:prstGeom>
        </p:spPr>
      </p:pic>
    </p:spTree>
    <p:extLst>
      <p:ext uri="{BB962C8B-B14F-4D97-AF65-F5344CB8AC3E}">
        <p14:creationId xmlns:p14="http://schemas.microsoft.com/office/powerpoint/2010/main" val="422780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3762FD-D38E-07B4-BBC6-5E03078A7526}"/>
              </a:ext>
            </a:extLst>
          </p:cNvPr>
          <p:cNvSpPr txBox="1"/>
          <p:nvPr/>
        </p:nvSpPr>
        <p:spPr>
          <a:xfrm>
            <a:off x="504497" y="953165"/>
            <a:ext cx="11361682" cy="2677656"/>
          </a:xfrm>
          <a:prstGeom prst="rect">
            <a:avLst/>
          </a:prstGeom>
          <a:noFill/>
        </p:spPr>
        <p:txBody>
          <a:bodyPr wrap="square">
            <a:spAutoFit/>
          </a:bodyPr>
          <a:lstStyle/>
          <a:p>
            <a:pPr algn="l" fontAlgn="base">
              <a:buFont typeface="Arial" panose="020B0604020202020204" pitchFamily="34" charset="0"/>
              <a:buChar char="•"/>
            </a:pPr>
            <a:r>
              <a:rPr lang="en-IN" sz="2400" b="0" i="0" dirty="0">
                <a:solidFill>
                  <a:srgbClr val="273239"/>
                </a:solidFill>
                <a:effectLst/>
                <a:latin typeface="Nunito" pitchFamily="2" charset="0"/>
              </a:rPr>
              <a:t>After having the 4 V’s into account there comes one more V which stands for Value! The bulk of Data having no Value is of no good to the company, unless you turn it into something useful.</a:t>
            </a:r>
          </a:p>
          <a:p>
            <a:pPr algn="l" fontAlgn="base">
              <a:buFont typeface="Arial" panose="020B0604020202020204" pitchFamily="34" charset="0"/>
              <a:buChar char="•"/>
            </a:pPr>
            <a:r>
              <a:rPr lang="en-IN" sz="2400" b="0" i="0" dirty="0">
                <a:solidFill>
                  <a:srgbClr val="273239"/>
                </a:solidFill>
                <a:effectLst/>
                <a:latin typeface="Nunito" pitchFamily="2" charset="0"/>
              </a:rPr>
              <a:t>Data in itself is of no use or importance but it needs to be converted into something valuable to extract Information. Hence, you can state that Value! is the most important V </a:t>
            </a:r>
          </a:p>
          <a:p>
            <a:pPr algn="l" fontAlgn="base">
              <a:buFont typeface="Arial" panose="020B0604020202020204" pitchFamily="34" charset="0"/>
              <a:buChar char="•"/>
            </a:pPr>
            <a:r>
              <a:rPr lang="en-IN" sz="2400" dirty="0">
                <a:solidFill>
                  <a:srgbClr val="273239"/>
                </a:solidFill>
                <a:latin typeface="Nunito" pitchFamily="2" charset="0"/>
              </a:rPr>
              <a:t>You need data Analytics tools or software to </a:t>
            </a:r>
            <a:r>
              <a:rPr lang="en-IN" sz="2400" dirty="0" err="1">
                <a:solidFill>
                  <a:srgbClr val="273239"/>
                </a:solidFill>
                <a:latin typeface="Nunito" pitchFamily="2" charset="0"/>
              </a:rPr>
              <a:t>analyze</a:t>
            </a:r>
            <a:r>
              <a:rPr lang="en-IN" sz="2400" dirty="0">
                <a:solidFill>
                  <a:srgbClr val="273239"/>
                </a:solidFill>
                <a:latin typeface="Nunito" pitchFamily="2" charset="0"/>
              </a:rPr>
              <a:t> billions of data</a:t>
            </a:r>
            <a:endParaRPr lang="en-IN" sz="2400" b="0" i="0" dirty="0">
              <a:solidFill>
                <a:srgbClr val="273239"/>
              </a:solidFill>
              <a:effectLst/>
              <a:latin typeface="Nunito" pitchFamily="2" charset="0"/>
            </a:endParaRPr>
          </a:p>
        </p:txBody>
      </p:sp>
      <p:sp>
        <p:nvSpPr>
          <p:cNvPr id="4" name="TextBox 3">
            <a:extLst>
              <a:ext uri="{FF2B5EF4-FFF2-40B4-BE49-F238E27FC236}">
                <a16:creationId xmlns:a16="http://schemas.microsoft.com/office/drawing/2014/main" id="{B06C1FD0-F278-205F-EF7C-86A07CC5FF83}"/>
              </a:ext>
            </a:extLst>
          </p:cNvPr>
          <p:cNvSpPr txBox="1"/>
          <p:nvPr/>
        </p:nvSpPr>
        <p:spPr>
          <a:xfrm>
            <a:off x="3048000" y="30808"/>
            <a:ext cx="6096000" cy="584775"/>
          </a:xfrm>
          <a:prstGeom prst="rect">
            <a:avLst/>
          </a:prstGeom>
          <a:noFill/>
        </p:spPr>
        <p:txBody>
          <a:bodyPr wrap="square">
            <a:spAutoFit/>
          </a:bodyPr>
          <a:lstStyle/>
          <a:p>
            <a:r>
              <a:rPr lang="en-IN" sz="3200" b="1" i="0" dirty="0">
                <a:solidFill>
                  <a:srgbClr val="FF0000"/>
                </a:solidFill>
                <a:effectLst/>
                <a:latin typeface="Nunito" pitchFamily="2" charset="0"/>
              </a:rPr>
              <a:t>Value</a:t>
            </a:r>
            <a:endParaRPr lang="en-IN" sz="3200" dirty="0">
              <a:solidFill>
                <a:srgbClr val="FF0000"/>
              </a:solidFill>
            </a:endParaRPr>
          </a:p>
        </p:txBody>
      </p:sp>
    </p:spTree>
    <p:extLst>
      <p:ext uri="{BB962C8B-B14F-4D97-AF65-F5344CB8AC3E}">
        <p14:creationId xmlns:p14="http://schemas.microsoft.com/office/powerpoint/2010/main" val="20451401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8AE3-1577-3615-AC7B-A325AFE97952}"/>
              </a:ext>
            </a:extLst>
          </p:cNvPr>
          <p:cNvSpPr>
            <a:spLocks noGrp="1"/>
          </p:cNvSpPr>
          <p:nvPr>
            <p:ph type="title"/>
          </p:nvPr>
        </p:nvSpPr>
        <p:spPr/>
        <p:txBody>
          <a:bodyPr/>
          <a:lstStyle/>
          <a:p>
            <a:r>
              <a:rPr lang="en-US" dirty="0"/>
              <a:t>Information and Knowledge</a:t>
            </a:r>
          </a:p>
        </p:txBody>
      </p:sp>
      <p:sp>
        <p:nvSpPr>
          <p:cNvPr id="3" name="Content Placeholder 2">
            <a:extLst>
              <a:ext uri="{FF2B5EF4-FFF2-40B4-BE49-F238E27FC236}">
                <a16:creationId xmlns:a16="http://schemas.microsoft.com/office/drawing/2014/main" id="{6EB34A0A-13D9-4B67-2905-292982AEE624}"/>
              </a:ext>
            </a:extLst>
          </p:cNvPr>
          <p:cNvSpPr>
            <a:spLocks noGrp="1"/>
          </p:cNvSpPr>
          <p:nvPr>
            <p:ph idx="1"/>
          </p:nvPr>
        </p:nvSpPr>
        <p:spPr/>
        <p:txBody>
          <a:bodyPr>
            <a:normAutofit lnSpcReduction="10000"/>
          </a:bodyPr>
          <a:lstStyle/>
          <a:p>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INFORMATION:</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Data that has been interpreted and manipulated and has now some meaningful inference for the users.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KNOWLEDGE:</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Combination of inferred information, experiences, learning, and insights. Results in awareness or concept building for an individual or organization. </a:t>
            </a:r>
            <a:endParaRPr lang="en-IN" sz="1800" spc="10" dirty="0">
              <a:solidFill>
                <a:srgbClr val="273239"/>
              </a:solidFill>
              <a:latin typeface="Arial" panose="020B0604020202020204" pitchFamily="34" charset="0"/>
              <a:ea typeface="Calibri" panose="020F0502020204030204" pitchFamily="34" charset="0"/>
              <a:cs typeface="Times New Roman" panose="02020603050405020304" pitchFamily="18" charset="0"/>
            </a:endParaRPr>
          </a:p>
          <a:p>
            <a:endPar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endParaRPr>
          </a:p>
          <a:p>
            <a:endParaRPr lang="en-IN" sz="1800" spc="10" dirty="0">
              <a:solidFill>
                <a:srgbClr val="273239"/>
              </a:solidFill>
              <a:latin typeface="Arial" panose="020B0604020202020204" pitchFamily="34" charset="0"/>
              <a:ea typeface="Calibri" panose="020F0502020204030204" pitchFamily="34" charset="0"/>
              <a:cs typeface="Times New Roman" panose="02020603050405020304" pitchFamily="18" charset="0"/>
            </a:endParaRPr>
          </a:p>
          <a:p>
            <a:endParaRPr lang="en-IN" sz="1800" spc="10" dirty="0">
              <a:solidFill>
                <a:srgbClr val="273239"/>
              </a:solidFill>
              <a:effectLst/>
              <a:latin typeface="Arial" panose="020B0604020202020204" pitchFamily="34" charset="0"/>
              <a:ea typeface="Calibri" panose="020F0502020204030204" pitchFamily="34" charset="0"/>
              <a:cs typeface="Times New Roman" panose="02020603050405020304" pitchFamily="18" charset="0"/>
            </a:endParaRPr>
          </a:p>
          <a:p>
            <a:pPr algn="just"/>
            <a:r>
              <a:rPr lang="en-US"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In AI, one of the things that should be taken care of is the type of data given to the model. If we have more data, there is a higher chance for a machine learning algorithm to understand it and give accurate predictions to the unseen data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1D1577A-B1A6-093A-50B4-C79E7C4A711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30855" y="3724275"/>
            <a:ext cx="5463540" cy="807720"/>
          </a:xfrm>
          <a:prstGeom prst="rect">
            <a:avLst/>
          </a:prstGeom>
          <a:noFill/>
          <a:ln>
            <a:noFill/>
          </a:ln>
        </p:spPr>
      </p:pic>
    </p:spTree>
    <p:extLst>
      <p:ext uri="{BB962C8B-B14F-4D97-AF65-F5344CB8AC3E}">
        <p14:creationId xmlns:p14="http://schemas.microsoft.com/office/powerpoint/2010/main" val="3001446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F65ED-D2F5-8C0D-99F8-566816429C5E}"/>
              </a:ext>
            </a:extLst>
          </p:cNvPr>
          <p:cNvSpPr>
            <a:spLocks noGrp="1"/>
          </p:cNvSpPr>
          <p:nvPr>
            <p:ph type="title"/>
          </p:nvPr>
        </p:nvSpPr>
        <p:spPr/>
        <p:txBody>
          <a:bodyPr/>
          <a:lstStyle/>
          <a:p>
            <a:r>
              <a:rPr lang="en-US" dirty="0"/>
              <a:t>Types of data</a:t>
            </a:r>
          </a:p>
        </p:txBody>
      </p:sp>
      <p:sp>
        <p:nvSpPr>
          <p:cNvPr id="3" name="Content Placeholder 2">
            <a:extLst>
              <a:ext uri="{FF2B5EF4-FFF2-40B4-BE49-F238E27FC236}">
                <a16:creationId xmlns:a16="http://schemas.microsoft.com/office/drawing/2014/main" id="{36F40690-15B8-8EF0-9938-5833E136504E}"/>
              </a:ext>
            </a:extLst>
          </p:cNvPr>
          <p:cNvSpPr>
            <a:spLocks noGrp="1"/>
          </p:cNvSpPr>
          <p:nvPr>
            <p:ph idx="1"/>
          </p:nvPr>
        </p:nvSpPr>
        <p:spPr/>
        <p:txBody>
          <a:bodyPr/>
          <a:lstStyle/>
          <a:p>
            <a:r>
              <a:rPr lang="en-US" dirty="0"/>
              <a:t>Categorical Data</a:t>
            </a:r>
          </a:p>
          <a:p>
            <a:r>
              <a:rPr lang="en-US" dirty="0"/>
              <a:t>Numerical Data</a:t>
            </a:r>
          </a:p>
          <a:p>
            <a:r>
              <a:rPr lang="en-US" dirty="0"/>
              <a:t>Time Series Data</a:t>
            </a:r>
          </a:p>
          <a:p>
            <a:r>
              <a:rPr lang="en-US" dirty="0"/>
              <a:t>Text Data</a:t>
            </a:r>
          </a:p>
          <a:p>
            <a:pPr marL="0" indent="0">
              <a:buNone/>
            </a:pPr>
            <a:endParaRPr lang="en-US" dirty="0"/>
          </a:p>
        </p:txBody>
      </p:sp>
    </p:spTree>
    <p:extLst>
      <p:ext uri="{BB962C8B-B14F-4D97-AF65-F5344CB8AC3E}">
        <p14:creationId xmlns:p14="http://schemas.microsoft.com/office/powerpoint/2010/main" val="35442250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95562-5920-B4D3-60AB-6319E3D526EC}"/>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02193FF1-8B0B-22F8-F67C-3BA9998A975E}"/>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In this type of data, we have different categories representing particular object respectively. Consider, for instance, the </a:t>
            </a:r>
            <a:r>
              <a:rPr lang="en-IN" sz="1800" spc="-5" dirty="0" err="1">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color</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of the car. There can be many </a:t>
            </a:r>
            <a:r>
              <a:rPr lang="en-IN" sz="1800" spc="-5" dirty="0" err="1">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colors</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such as green, blue or silver. Since the data is not numerical and consists of different categories of the </a:t>
            </a:r>
            <a:r>
              <a:rPr lang="en-IN" sz="1800" spc="-5" dirty="0" err="1">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color</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of the car, we call it a categorical data respectively.</a:t>
            </a:r>
          </a:p>
          <a:p>
            <a:pPr algn="just"/>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Below, we see that there are three categories of </a:t>
            </a:r>
            <a:r>
              <a:rPr lang="en-IN" sz="1800" spc="-5" dirty="0" err="1">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colors</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We would be performing one hot encoding so that the categorical data is converted to numerical data for computation. We have to always remember that a machine learning algorithm would only take mathematical values as input and thus, perform computations. Hence, the entire data must be converted into some forms of numbers for computation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3248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0A4C8-F4C7-D0B6-454F-494959D291C7}"/>
              </a:ext>
            </a:extLst>
          </p:cNvPr>
          <p:cNvSpPr>
            <a:spLocks noGrp="1"/>
          </p:cNvSpPr>
          <p:nvPr>
            <p:ph type="title"/>
          </p:nvPr>
        </p:nvSpPr>
        <p:spPr/>
        <p:txBody>
          <a:bodyPr/>
          <a:lstStyle/>
          <a:p>
            <a:r>
              <a:rPr lang="en-US" dirty="0"/>
              <a:t>Categorical data</a:t>
            </a:r>
          </a:p>
        </p:txBody>
      </p:sp>
      <p:pic>
        <p:nvPicPr>
          <p:cNvPr id="4" name="Content Placeholder 3">
            <a:extLst>
              <a:ext uri="{FF2B5EF4-FFF2-40B4-BE49-F238E27FC236}">
                <a16:creationId xmlns:a16="http://schemas.microsoft.com/office/drawing/2014/main" id="{76B4F8CB-0872-3DE2-65F6-80F47CA0FE8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42117" y="2095500"/>
            <a:ext cx="6841066" cy="3848100"/>
          </a:xfrm>
          <a:prstGeom prst="rect">
            <a:avLst/>
          </a:prstGeom>
          <a:noFill/>
          <a:ln>
            <a:noFill/>
          </a:ln>
        </p:spPr>
      </p:pic>
    </p:spTree>
    <p:extLst>
      <p:ext uri="{BB962C8B-B14F-4D97-AF65-F5344CB8AC3E}">
        <p14:creationId xmlns:p14="http://schemas.microsoft.com/office/powerpoint/2010/main" val="37103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F4AFA-5DCC-7AE8-8806-B5E6F44C4F96}"/>
              </a:ext>
            </a:extLst>
          </p:cNvPr>
          <p:cNvSpPr>
            <a:spLocks noGrp="1"/>
          </p:cNvSpPr>
          <p:nvPr>
            <p:ph type="title"/>
          </p:nvPr>
        </p:nvSpPr>
        <p:spPr/>
        <p:txBody>
          <a:bodyPr/>
          <a:lstStyle/>
          <a:p>
            <a:r>
              <a:rPr lang="en-US" dirty="0"/>
              <a:t>Numerical data</a:t>
            </a:r>
          </a:p>
        </p:txBody>
      </p:sp>
      <p:sp>
        <p:nvSpPr>
          <p:cNvPr id="3" name="Content Placeholder 2">
            <a:extLst>
              <a:ext uri="{FF2B5EF4-FFF2-40B4-BE49-F238E27FC236}">
                <a16:creationId xmlns:a16="http://schemas.microsoft.com/office/drawing/2014/main" id="{F7844B2D-9A25-D451-6E4B-0644423E3D50}"/>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As the name implies, we would be working with just numbers in the case of numerical data. Below, we see that there are different set of features such as attack, </a:t>
            </a:r>
            <a:r>
              <a:rPr lang="en-IN" sz="1800" spc="-5" dirty="0" err="1">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defense</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and so on. In addition, we see that there are specific set of numerical values associated with them respectively. We see that they are floating point numbers but we still see that they are numerical in nature. Therefore, we might come across a data set that might contain numerical data features along with categorical features respectively.</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pic>
        <p:nvPicPr>
          <p:cNvPr id="4" name="Picture 3">
            <a:extLst>
              <a:ext uri="{FF2B5EF4-FFF2-40B4-BE49-F238E27FC236}">
                <a16:creationId xmlns:a16="http://schemas.microsoft.com/office/drawing/2014/main" id="{B2EF959D-6CC2-1A2C-7476-4B4B42C786F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85185" y="4244339"/>
            <a:ext cx="4965192" cy="2000007"/>
          </a:xfrm>
          <a:prstGeom prst="rect">
            <a:avLst/>
          </a:prstGeom>
          <a:noFill/>
          <a:ln>
            <a:noFill/>
          </a:ln>
        </p:spPr>
      </p:pic>
    </p:spTree>
    <p:extLst>
      <p:ext uri="{BB962C8B-B14F-4D97-AF65-F5344CB8AC3E}">
        <p14:creationId xmlns:p14="http://schemas.microsoft.com/office/powerpoint/2010/main" val="2605907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72500-B981-866A-5044-57F9952656F8}"/>
              </a:ext>
            </a:extLst>
          </p:cNvPr>
          <p:cNvSpPr>
            <a:spLocks noGrp="1"/>
          </p:cNvSpPr>
          <p:nvPr>
            <p:ph type="title"/>
          </p:nvPr>
        </p:nvSpPr>
        <p:spPr/>
        <p:txBody>
          <a:bodyPr/>
          <a:lstStyle/>
          <a:p>
            <a:r>
              <a:rPr lang="en-US" dirty="0"/>
              <a:t>Time series data</a:t>
            </a:r>
          </a:p>
        </p:txBody>
      </p:sp>
      <p:sp>
        <p:nvSpPr>
          <p:cNvPr id="3" name="Content Placeholder 2">
            <a:extLst>
              <a:ext uri="{FF2B5EF4-FFF2-40B4-BE49-F238E27FC236}">
                <a16:creationId xmlns:a16="http://schemas.microsoft.com/office/drawing/2014/main" id="{DF79645F-D3B7-6C2B-899C-803A113720DB}"/>
              </a:ext>
            </a:extLst>
          </p:cNvPr>
          <p:cNvSpPr>
            <a:spLocks noGrp="1"/>
          </p:cNvSpPr>
          <p:nvPr>
            <p:ph idx="1"/>
          </p:nvPr>
        </p:nvSpPr>
        <p:spPr/>
        <p:txBody>
          <a:bodyPr>
            <a:normAutofit lnSpcReduction="10000"/>
          </a:bodyPr>
          <a:lstStyle/>
          <a:p>
            <a:pPr algn="just"/>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Sometimes, it is also required to use the time series information and the data associated with it to improve the performance of a machine </a:t>
            </a:r>
            <a:r>
              <a:rPr lang="en-IN" sz="1800" spc="-5" dirty="0" err="1">
                <a:solidFill>
                  <a:srgbClr val="292929"/>
                </a:solidFill>
                <a:effectLst/>
                <a:latin typeface="Arial" panose="020B0604020202020204" pitchFamily="34" charset="0"/>
                <a:ea typeface="Times New Roman" panose="02020603050405020304" pitchFamily="18" charset="0"/>
                <a:cs typeface="Arial" panose="020B0604020202020204" pitchFamily="34" charset="0"/>
              </a:rPr>
              <a:t>learnig</a:t>
            </a:r>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model. Therefore, we would take into consideration the features that contain the time series information respectively. In a time series data, we would take the values of certain output values for a specific set of time interval and link those results with our data.</a:t>
            </a:r>
          </a:p>
          <a:p>
            <a:pPr algn="just"/>
            <a:r>
              <a:rPr lang="en-IN" sz="1800" spc="-5" dirty="0">
                <a:solidFill>
                  <a:srgbClr val="292929"/>
                </a:solidFill>
                <a:effectLst/>
                <a:latin typeface="Arial" panose="020B0604020202020204" pitchFamily="34" charset="0"/>
                <a:ea typeface="Times New Roman" panose="02020603050405020304" pitchFamily="18" charset="0"/>
                <a:cs typeface="Arial" panose="020B0604020202020204" pitchFamily="34" charset="0"/>
              </a:rPr>
              <a:t> Therefore, we would be performing the machine learning operations with the time series information present in our data respectively. In the below image, we see a time series representation of a particular value in the data and the time interval between Jan 2019 to Jan 2020. We can use this feature and add it to our original data which might improve the accuracy of the machine learning model respectively.</a:t>
            </a:r>
          </a:p>
          <a:p>
            <a:pPr algn="just"/>
            <a:r>
              <a:rPr lang="en-US" sz="1800" b="0" i="0" dirty="0">
                <a:solidFill>
                  <a:srgbClr val="202124"/>
                </a:solidFill>
                <a:effectLst/>
                <a:latin typeface="Arial" panose="020B0604020202020204" pitchFamily="34" charset="0"/>
                <a:cs typeface="Arial" panose="020B0604020202020204" pitchFamily="34" charset="0"/>
              </a:rPr>
              <a:t>Time series data is </a:t>
            </a:r>
            <a:r>
              <a:rPr lang="en-US" sz="1800" b="1" i="0" dirty="0">
                <a:solidFill>
                  <a:srgbClr val="202124"/>
                </a:solidFill>
                <a:effectLst/>
                <a:latin typeface="Arial" panose="020B0604020202020204" pitchFamily="34" charset="0"/>
                <a:cs typeface="Arial" panose="020B0604020202020204" pitchFamily="34" charset="0"/>
              </a:rPr>
              <a:t>data that is recorded over consistent intervals of time</a:t>
            </a:r>
            <a:r>
              <a:rPr lang="en-US" sz="1800" b="0" i="0" dirty="0">
                <a:solidFill>
                  <a:srgbClr val="202124"/>
                </a:solidFill>
                <a:effectLst/>
                <a:latin typeface="Arial" panose="020B0604020202020204" pitchFamily="34" charset="0"/>
                <a:cs typeface="Arial" panose="020B0604020202020204" pitchFamily="34" charset="0"/>
              </a:rPr>
              <a:t>. </a:t>
            </a:r>
          </a:p>
          <a:p>
            <a:pPr algn="just"/>
            <a:r>
              <a:rPr lang="en-US" sz="1800" dirty="0">
                <a:solidFill>
                  <a:srgbClr val="202124"/>
                </a:solidFill>
                <a:latin typeface="Arial" panose="020B0604020202020204" pitchFamily="34" charset="0"/>
                <a:cs typeface="Arial" panose="020B0604020202020204" pitchFamily="34" charset="0"/>
              </a:rPr>
              <a:t>Ex: </a:t>
            </a:r>
            <a:r>
              <a:rPr lang="en-US" sz="1800" i="0" dirty="0">
                <a:solidFill>
                  <a:srgbClr val="202124"/>
                </a:solidFill>
                <a:effectLst/>
                <a:latin typeface="Arial" panose="020B0604020202020204" pitchFamily="34" charset="0"/>
                <a:cs typeface="Arial" panose="020B0604020202020204" pitchFamily="34" charset="0"/>
              </a:rPr>
              <a:t>stock price, house price over time, weather records.</a:t>
            </a:r>
            <a:endParaRPr lang="en-US" sz="1800" dirty="0">
              <a:effectLst/>
              <a:latin typeface="Arial" panose="020B0604020202020204" pitchFamily="34" charset="0"/>
              <a:ea typeface="Calibri" panose="020F0502020204030204" pitchFamily="34" charset="0"/>
              <a:cs typeface="Arial" panose="020B0604020202020204" pitchFamily="34" charset="0"/>
            </a:endParaRPr>
          </a:p>
          <a:p>
            <a:endParaRPr lang="en-US"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756143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CE415-6129-F429-7DCF-F8BE2CB734FB}"/>
              </a:ext>
            </a:extLst>
          </p:cNvPr>
          <p:cNvSpPr>
            <a:spLocks noGrp="1"/>
          </p:cNvSpPr>
          <p:nvPr>
            <p:ph type="title"/>
          </p:nvPr>
        </p:nvSpPr>
        <p:spPr/>
        <p:txBody>
          <a:bodyPr/>
          <a:lstStyle/>
          <a:p>
            <a:r>
              <a:rPr lang="en-US" dirty="0"/>
              <a:t>Time series data</a:t>
            </a:r>
          </a:p>
        </p:txBody>
      </p:sp>
      <p:pic>
        <p:nvPicPr>
          <p:cNvPr id="4" name="Content Placeholder 3">
            <a:extLst>
              <a:ext uri="{FF2B5EF4-FFF2-40B4-BE49-F238E27FC236}">
                <a16:creationId xmlns:a16="http://schemas.microsoft.com/office/drawing/2014/main" id="{8D69CC3D-689F-99D8-291A-2CE8B55B4FCE}"/>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47950" y="2320047"/>
            <a:ext cx="6466054" cy="3233027"/>
          </a:xfrm>
          <a:prstGeom prst="rect">
            <a:avLst/>
          </a:prstGeom>
          <a:noFill/>
          <a:ln>
            <a:noFill/>
          </a:ln>
        </p:spPr>
      </p:pic>
    </p:spTree>
    <p:extLst>
      <p:ext uri="{BB962C8B-B14F-4D97-AF65-F5344CB8AC3E}">
        <p14:creationId xmlns:p14="http://schemas.microsoft.com/office/powerpoint/2010/main" val="2639724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D306D-6F26-53DF-A19E-28A2BEE726BD}"/>
              </a:ext>
            </a:extLst>
          </p:cNvPr>
          <p:cNvSpPr>
            <a:spLocks noGrp="1"/>
          </p:cNvSpPr>
          <p:nvPr>
            <p:ph type="title"/>
          </p:nvPr>
        </p:nvSpPr>
        <p:spPr/>
        <p:txBody>
          <a:bodyPr/>
          <a:lstStyle/>
          <a:p>
            <a:r>
              <a:rPr lang="en-US" dirty="0"/>
              <a:t>Data</a:t>
            </a:r>
          </a:p>
        </p:txBody>
      </p:sp>
      <p:sp>
        <p:nvSpPr>
          <p:cNvPr id="3" name="Content Placeholder 2">
            <a:extLst>
              <a:ext uri="{FF2B5EF4-FFF2-40B4-BE49-F238E27FC236}">
                <a16:creationId xmlns:a16="http://schemas.microsoft.com/office/drawing/2014/main" id="{BE94908C-428E-8995-B2EA-05B659D82DD5}"/>
              </a:ext>
            </a:extLst>
          </p:cNvPr>
          <p:cNvSpPr>
            <a:spLocks noGrp="1"/>
          </p:cNvSpPr>
          <p:nvPr>
            <p:ph idx="1"/>
          </p:nvPr>
        </p:nvSpPr>
        <p:spPr/>
        <p:txBody>
          <a:bodyPr/>
          <a:lstStyle/>
          <a:p>
            <a:pPr algn="just"/>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It can be any unprocessed fact, value, text, sound, or picture that is not being interpreted and </a:t>
            </a:r>
            <a:r>
              <a:rPr lang="en-IN" sz="1800" spc="10" dirty="0" err="1">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analyzed</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Data is the most important part of all Data Analytics, Machine Learning, Artificial Intelligence. Without data, we can’t train any model and all modern research and automation will go in vain. Big Enterprises are spending lots of money just to gather as much certain data as possible.</a:t>
            </a:r>
          </a:p>
          <a:p>
            <a:pPr algn="just"/>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Example:</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Why did Facebook acquire WhatsApp by paying a huge price of $19 billion? </a:t>
            </a:r>
            <a:b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b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answer is very simple and logical – it is to have access to the users’ information that Facebook may not have but WhatsApp will have. This information of their users is of paramount importance to Facebook as it will facilitate the task of improvement in their services.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a:buNone/>
            </a:pP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49166139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FFE14-955E-2531-AF7B-36D4FE883FA0}"/>
              </a:ext>
            </a:extLst>
          </p:cNvPr>
          <p:cNvSpPr>
            <a:spLocks noGrp="1"/>
          </p:cNvSpPr>
          <p:nvPr>
            <p:ph type="title"/>
          </p:nvPr>
        </p:nvSpPr>
        <p:spPr/>
        <p:txBody>
          <a:bodyPr/>
          <a:lstStyle/>
          <a:p>
            <a:r>
              <a:rPr lang="en-US" dirty="0"/>
              <a:t>Text data</a:t>
            </a:r>
          </a:p>
        </p:txBody>
      </p:sp>
      <p:sp>
        <p:nvSpPr>
          <p:cNvPr id="3" name="Content Placeholder 2">
            <a:extLst>
              <a:ext uri="{FF2B5EF4-FFF2-40B4-BE49-F238E27FC236}">
                <a16:creationId xmlns:a16="http://schemas.microsoft.com/office/drawing/2014/main" id="{A8190B01-7C60-2B25-9ED6-FC453460D7E0}"/>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There is a lot of text data available to us in the form of posts, articles and blogs. We would actually convert the text data into a mathematical vector by using different forms of vectorization so that we get mathematical forms of the text which could later be used by machine learning algorithms for prediction. We have different vectorizers in python such as BOW (Bag-of-words) vectorizer and TFIDF(</a:t>
            </a:r>
            <a:r>
              <a:rPr lang="en-US"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Term frequency and inverse document frequency</a:t>
            </a:r>
            <a:r>
              <a:rPr lang="en-IN" sz="1800" spc="-5" dirty="0">
                <a:solidFill>
                  <a:srgbClr val="292929"/>
                </a:solidFill>
                <a:effectLst/>
                <a:latin typeface="Arial" panose="020B0604020202020204" pitchFamily="34" charset="0"/>
                <a:ea typeface="Times New Roman" panose="02020603050405020304" pitchFamily="18" charset="0"/>
                <a:cs typeface="Times New Roman" panose="02020603050405020304" pitchFamily="18" charset="0"/>
              </a:rPr>
              <a:t>) vectorizer which convert the text at hand to their mathematical equivalent which, in turn, could be used by the machine learning models for predictions.</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0277154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AB0D66-3BBF-B9D3-CB9A-1D93FFE7E518}"/>
              </a:ext>
            </a:extLst>
          </p:cNvPr>
          <p:cNvSpPr>
            <a:spLocks noGrp="1"/>
          </p:cNvSpPr>
          <p:nvPr>
            <p:ph type="title"/>
          </p:nvPr>
        </p:nvSpPr>
        <p:spPr/>
        <p:txBody>
          <a:bodyPr/>
          <a:lstStyle/>
          <a:p>
            <a:r>
              <a:rPr lang="en-US" dirty="0"/>
              <a:t>Text data</a:t>
            </a:r>
          </a:p>
        </p:txBody>
      </p:sp>
      <p:pic>
        <p:nvPicPr>
          <p:cNvPr id="4" name="Content Placeholder 3">
            <a:extLst>
              <a:ext uri="{FF2B5EF4-FFF2-40B4-BE49-F238E27FC236}">
                <a16:creationId xmlns:a16="http://schemas.microsoft.com/office/drawing/2014/main" id="{E035D757-A907-13B6-40B8-80A7D5832B8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52650" y="2252662"/>
            <a:ext cx="7620000" cy="3533775"/>
          </a:xfrm>
          <a:prstGeom prst="rect">
            <a:avLst/>
          </a:prstGeom>
          <a:noFill/>
          <a:ln>
            <a:noFill/>
          </a:ln>
        </p:spPr>
      </p:pic>
    </p:spTree>
    <p:extLst>
      <p:ext uri="{BB962C8B-B14F-4D97-AF65-F5344CB8AC3E}">
        <p14:creationId xmlns:p14="http://schemas.microsoft.com/office/powerpoint/2010/main" val="41716015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6861-D000-A143-870C-2243DD98E571}"/>
              </a:ext>
            </a:extLst>
          </p:cNvPr>
          <p:cNvSpPr>
            <a:spLocks noGrp="1"/>
          </p:cNvSpPr>
          <p:nvPr>
            <p:ph type="title"/>
          </p:nvPr>
        </p:nvSpPr>
        <p:spPr>
          <a:xfrm>
            <a:off x="652371" y="311371"/>
            <a:ext cx="10625229" cy="1147053"/>
          </a:xfrm>
        </p:spPr>
        <p:txBody>
          <a:bodyPr/>
          <a:lstStyle/>
          <a:p>
            <a:r>
              <a:rPr lang="en-US" dirty="0"/>
              <a:t>Why is machine learning important?</a:t>
            </a:r>
          </a:p>
        </p:txBody>
      </p:sp>
      <p:sp>
        <p:nvSpPr>
          <p:cNvPr id="3" name="Content Placeholder 2">
            <a:extLst>
              <a:ext uri="{FF2B5EF4-FFF2-40B4-BE49-F238E27FC236}">
                <a16:creationId xmlns:a16="http://schemas.microsoft.com/office/drawing/2014/main" id="{B8872C10-38D2-0122-4EEA-228565BC631F}"/>
              </a:ext>
            </a:extLst>
          </p:cNvPr>
          <p:cNvSpPr>
            <a:spLocks noGrp="1"/>
          </p:cNvSpPr>
          <p:nvPr>
            <p:ph idx="1"/>
          </p:nvPr>
        </p:nvSpPr>
        <p:spPr/>
        <p:txBody>
          <a:bodyPr>
            <a:normAutofit fontScale="92500"/>
          </a:bodyPr>
          <a:lstStyle/>
          <a:p>
            <a:pPr marL="0" marR="0" algn="just">
              <a:lnSpc>
                <a:spcPts val="2700"/>
              </a:lnSpc>
            </a:pPr>
            <a:r>
              <a:rPr lang="en-IN" spc="-5" dirty="0">
                <a:solidFill>
                  <a:srgbClr val="292929"/>
                </a:solidFill>
                <a:effectLst/>
                <a:latin typeface="Arial" panose="020B0604020202020204" pitchFamily="34" charset="0"/>
                <a:ea typeface="Times New Roman" panose="02020603050405020304" pitchFamily="18" charset="0"/>
              </a:rPr>
              <a:t>Machine learning is a form of artificial intelligence (AI) that teaches computers to think in a similar way to humans: learning and improving upon past experiences. Almost any task that can be completed with a data-defined pattern or set of rules can be automated with machine learning.</a:t>
            </a:r>
            <a:endParaRPr lang="en-US" dirty="0">
              <a:effectLst/>
              <a:latin typeface="Times New Roman" panose="02020603050405020304" pitchFamily="18" charset="0"/>
              <a:ea typeface="Times New Roman" panose="02020603050405020304" pitchFamily="18" charset="0"/>
            </a:endParaRPr>
          </a:p>
          <a:p>
            <a:pPr marL="0" marR="0" algn="just">
              <a:lnSpc>
                <a:spcPts val="2700"/>
              </a:lnSpc>
            </a:pPr>
            <a:r>
              <a:rPr lang="en-IN" spc="-5" dirty="0">
                <a:solidFill>
                  <a:srgbClr val="292929"/>
                </a:solidFill>
                <a:effectLst/>
                <a:latin typeface="Arial" panose="020B0604020202020204" pitchFamily="34" charset="0"/>
                <a:ea typeface="Times New Roman" panose="02020603050405020304" pitchFamily="18" charset="0"/>
              </a:rPr>
              <a:t>So, why is machine learning important? It allows companies to transform processes that were previously only possible for humans to perform—think responding to customer service calls, bookkeeping, and reviewing resumes for everyday businesses. Machine learning can also scale to handle larger </a:t>
            </a:r>
            <a:r>
              <a:rPr lang="en-IN" sz="2400" spc="-5" dirty="0">
                <a:solidFill>
                  <a:srgbClr val="292929"/>
                </a:solidFill>
                <a:effectLst/>
                <a:latin typeface="Arial" panose="020B0604020202020204" pitchFamily="34" charset="0"/>
                <a:ea typeface="Times New Roman" panose="02020603050405020304" pitchFamily="18" charset="0"/>
              </a:rPr>
              <a:t>problems</a:t>
            </a:r>
            <a:r>
              <a:rPr lang="en-IN" spc="-5" dirty="0">
                <a:solidFill>
                  <a:srgbClr val="292929"/>
                </a:solidFill>
                <a:effectLst/>
                <a:latin typeface="Arial" panose="020B0604020202020204" pitchFamily="34" charset="0"/>
                <a:ea typeface="Times New Roman" panose="02020603050405020304" pitchFamily="18" charset="0"/>
              </a:rPr>
              <a:t> and technical questions—think image detection for self-driving cars, predicting natural disaster locations and timelines, and understanding the potential interaction of drugs with medical conditions before clinical trials. That’s why machine learning is important.</a:t>
            </a:r>
            <a:endParaRPr lang="en-US" dirty="0">
              <a:effectLst/>
              <a:latin typeface="Times New Roman" panose="02020603050405020304" pitchFamily="18" charset="0"/>
              <a:ea typeface="Times New Roman" panose="02020603050405020304" pitchFamily="18" charset="0"/>
            </a:endParaRPr>
          </a:p>
          <a:p>
            <a:endParaRPr lang="en-US" sz="2400" dirty="0"/>
          </a:p>
        </p:txBody>
      </p:sp>
    </p:spTree>
    <p:extLst>
      <p:ext uri="{BB962C8B-B14F-4D97-AF65-F5344CB8AC3E}">
        <p14:creationId xmlns:p14="http://schemas.microsoft.com/office/powerpoint/2010/main" val="325255042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AEFAE-D08E-BE16-27AF-65E7B60654A7}"/>
              </a:ext>
            </a:extLst>
          </p:cNvPr>
          <p:cNvSpPr>
            <a:spLocks noGrp="1"/>
          </p:cNvSpPr>
          <p:nvPr>
            <p:ph type="title"/>
          </p:nvPr>
        </p:nvSpPr>
        <p:spPr/>
        <p:txBody>
          <a:bodyPr>
            <a:normAutofit fontScale="90000"/>
          </a:bodyPr>
          <a:lstStyle/>
          <a:p>
            <a:r>
              <a:rPr lang="en-US" dirty="0"/>
              <a:t>Why is data important for machine learning?</a:t>
            </a:r>
          </a:p>
        </p:txBody>
      </p:sp>
      <p:sp>
        <p:nvSpPr>
          <p:cNvPr id="3" name="Content Placeholder 2">
            <a:extLst>
              <a:ext uri="{FF2B5EF4-FFF2-40B4-BE49-F238E27FC236}">
                <a16:creationId xmlns:a16="http://schemas.microsoft.com/office/drawing/2014/main" id="{443133D6-985D-7B22-D1E6-C9235810BF3F}"/>
              </a:ext>
            </a:extLst>
          </p:cNvPr>
          <p:cNvSpPr>
            <a:spLocks noGrp="1"/>
          </p:cNvSpPr>
          <p:nvPr>
            <p:ph idx="1"/>
          </p:nvPr>
        </p:nvSpPr>
        <p:spPr/>
        <p:txBody>
          <a:bodyPr/>
          <a:lstStyle/>
          <a:p>
            <a:pPr marL="0" marR="0" algn="just">
              <a:lnSpc>
                <a:spcPts val="2700"/>
              </a:lnSpc>
            </a:pPr>
            <a:r>
              <a:rPr lang="en-IN" sz="1800" spc="-5" dirty="0">
                <a:solidFill>
                  <a:srgbClr val="292929"/>
                </a:solidFill>
                <a:effectLst/>
                <a:latin typeface="Arial" panose="020B0604020202020204" pitchFamily="34" charset="0"/>
                <a:ea typeface="Times New Roman" panose="02020603050405020304" pitchFamily="18" charset="0"/>
              </a:rPr>
              <a:t>We’ve covered the question ‘why is machine learning important,’ now we need to understand the role data plays. Machine learning data analysis uses algorithms to continuously improve itself over time, but quality data is necessary for these models to operate efficiently.</a:t>
            </a:r>
            <a:endParaRPr lang="en-US" sz="1800" dirty="0">
              <a:effectLst/>
              <a:latin typeface="Times New Roman" panose="02020603050405020304" pitchFamily="18" charset="0"/>
              <a:ea typeface="Times New Roman" panose="02020603050405020304" pitchFamily="18" charset="0"/>
            </a:endParaRPr>
          </a:p>
          <a:p>
            <a:pPr marL="0" marR="0" algn="just">
              <a:lnSpc>
                <a:spcPts val="2700"/>
              </a:lnSpc>
            </a:pPr>
            <a:r>
              <a:rPr lang="en-IN" sz="1800" spc="-5" dirty="0">
                <a:solidFill>
                  <a:srgbClr val="292929"/>
                </a:solidFill>
                <a:effectLst/>
                <a:latin typeface="Arial" panose="020B0604020202020204" pitchFamily="34" charset="0"/>
                <a:ea typeface="Times New Roman" panose="02020603050405020304" pitchFamily="18" charset="0"/>
              </a:rPr>
              <a:t>To truly understand</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spc="-5" dirty="0">
                <a:latin typeface="Arial" panose="020B0604020202020204" pitchFamily="34" charset="0"/>
                <a:ea typeface="Times New Roman" panose="02020603050405020304" pitchFamily="18" charset="0"/>
                <a:cs typeface="Arial" panose="020B0604020202020204" pitchFamily="34" charset="0"/>
              </a:rPr>
              <a:t>how machine learning works</a:t>
            </a:r>
            <a:r>
              <a:rPr lang="en-IN" sz="1800" spc="-5" dirty="0">
                <a:solidFill>
                  <a:srgbClr val="292929"/>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800" spc="-5" dirty="0">
                <a:solidFill>
                  <a:srgbClr val="292929"/>
                </a:solidFill>
                <a:effectLst/>
                <a:latin typeface="Arial" panose="020B0604020202020204" pitchFamily="34" charset="0"/>
                <a:ea typeface="Times New Roman" panose="02020603050405020304" pitchFamily="18" charset="0"/>
              </a:rPr>
              <a:t>you must also understand the data by which it operates. Now, we will be discussing what machine learning datasets are, the types of data needed for machine learning to be effective, and where engineers can find datasets to use in their own machine learning models.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09523034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B75A-786A-74D2-7343-E3F31CB80A3E}"/>
              </a:ext>
            </a:extLst>
          </p:cNvPr>
          <p:cNvSpPr>
            <a:spLocks noGrp="1"/>
          </p:cNvSpPr>
          <p:nvPr>
            <p:ph type="title"/>
          </p:nvPr>
        </p:nvSpPr>
        <p:spPr/>
        <p:txBody>
          <a:bodyPr>
            <a:normAutofit fontScale="90000"/>
          </a:bodyPr>
          <a:lstStyle/>
          <a:p>
            <a:r>
              <a:rPr lang="en-US" dirty="0"/>
              <a:t>What is the value of data for machine learning ?</a:t>
            </a:r>
          </a:p>
        </p:txBody>
      </p:sp>
      <p:sp>
        <p:nvSpPr>
          <p:cNvPr id="3" name="Content Placeholder 2">
            <a:extLst>
              <a:ext uri="{FF2B5EF4-FFF2-40B4-BE49-F238E27FC236}">
                <a16:creationId xmlns:a16="http://schemas.microsoft.com/office/drawing/2014/main" id="{0FE6A0F2-38BE-3190-8F6D-79B44D213AB8}"/>
              </a:ext>
            </a:extLst>
          </p:cNvPr>
          <p:cNvSpPr>
            <a:spLocks noGrp="1"/>
          </p:cNvSpPr>
          <p:nvPr>
            <p:ph idx="1"/>
          </p:nvPr>
        </p:nvSpPr>
        <p:spPr/>
        <p:txBody>
          <a:bodyPr/>
          <a:lstStyle/>
          <a:p>
            <a:pPr marL="0" marR="0" algn="just">
              <a:spcBef>
                <a:spcPts val="0"/>
              </a:spcBef>
              <a:spcAft>
                <a:spcPts val="0"/>
              </a:spcAft>
            </a:pPr>
            <a:r>
              <a:rPr lang="en-IN" sz="1800" spc="-5" dirty="0">
                <a:solidFill>
                  <a:srgbClr val="292929"/>
                </a:solidFill>
                <a:effectLst/>
                <a:latin typeface="Arial" panose="020B0604020202020204" pitchFamily="34" charset="0"/>
                <a:ea typeface="Times New Roman" panose="02020603050405020304" pitchFamily="18" charset="0"/>
              </a:rPr>
              <a:t>Data is crucial for machine learning, and without data, machine learning is not possible. It requires data in one form or the other. </a:t>
            </a:r>
          </a:p>
          <a:p>
            <a:pPr marL="0" marR="0" algn="just">
              <a:spcBef>
                <a:spcPts val="0"/>
              </a:spcBef>
              <a:spcAft>
                <a:spcPts val="0"/>
              </a:spcAft>
            </a:pPr>
            <a:endParaRPr lang="en-IN" sz="1800" spc="-5" dirty="0">
              <a:solidFill>
                <a:srgbClr val="292929"/>
              </a:solidFill>
              <a:effectLst/>
              <a:latin typeface="Arial" panose="020B0604020202020204" pitchFamily="34" charset="0"/>
              <a:ea typeface="Times New Roman" panose="02020603050405020304" pitchFamily="18" charset="0"/>
            </a:endParaRPr>
          </a:p>
          <a:p>
            <a:pPr marL="0" marR="0" algn="just">
              <a:spcBef>
                <a:spcPts val="0"/>
              </a:spcBef>
              <a:spcAft>
                <a:spcPts val="0"/>
              </a:spcAft>
            </a:pPr>
            <a:r>
              <a:rPr lang="en-IN" sz="1800" spc="-5" dirty="0">
                <a:solidFill>
                  <a:srgbClr val="292929"/>
                </a:solidFill>
                <a:effectLst/>
                <a:latin typeface="Arial" panose="020B0604020202020204" pitchFamily="34" charset="0"/>
                <a:ea typeface="Times New Roman" panose="02020603050405020304" pitchFamily="18" charset="0"/>
              </a:rPr>
              <a:t>Just like we humans need food for our development of mind and then when we get another type of data by visualizing, hearing, etc., and get experience from such data. That data plays a vital role in the type of human we will be in the future.</a:t>
            </a:r>
          </a:p>
          <a:p>
            <a:pPr marL="0" marR="0" algn="just">
              <a:spcBef>
                <a:spcPts val="0"/>
              </a:spcBef>
              <a:spcAft>
                <a:spcPts val="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0"/>
              </a:spcAft>
            </a:pPr>
            <a:r>
              <a:rPr lang="en-IN" sz="1800" spc="-5" dirty="0">
                <a:solidFill>
                  <a:srgbClr val="292929"/>
                </a:solidFill>
                <a:effectLst/>
                <a:latin typeface="Arial" panose="020B0604020202020204" pitchFamily="34" charset="0"/>
                <a:ea typeface="Times New Roman" panose="02020603050405020304" pitchFamily="18" charset="0"/>
              </a:rPr>
              <a:t>In the same way, data for machine learning is important to grow its experience and ability to make decisions based on the data fed to it.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26689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E71E2-6FE6-DB04-F9DD-DCED68CE2C39}"/>
              </a:ext>
            </a:extLst>
          </p:cNvPr>
          <p:cNvSpPr>
            <a:spLocks noGrp="1"/>
          </p:cNvSpPr>
          <p:nvPr>
            <p:ph type="title"/>
          </p:nvPr>
        </p:nvSpPr>
        <p:spPr/>
        <p:txBody>
          <a:bodyPr>
            <a:normAutofit fontScale="90000"/>
          </a:bodyPr>
          <a:lstStyle/>
          <a:p>
            <a:r>
              <a:rPr lang="en-US" dirty="0"/>
              <a:t>What is a dataset in machine learning?</a:t>
            </a:r>
          </a:p>
        </p:txBody>
      </p:sp>
      <p:sp>
        <p:nvSpPr>
          <p:cNvPr id="3" name="Content Placeholder 2">
            <a:extLst>
              <a:ext uri="{FF2B5EF4-FFF2-40B4-BE49-F238E27FC236}">
                <a16:creationId xmlns:a16="http://schemas.microsoft.com/office/drawing/2014/main" id="{71A6E7BB-17EA-B1D5-06B4-EA94D7079421}"/>
              </a:ext>
            </a:extLst>
          </p:cNvPr>
          <p:cNvSpPr>
            <a:spLocks noGrp="1"/>
          </p:cNvSpPr>
          <p:nvPr>
            <p:ph idx="1"/>
          </p:nvPr>
        </p:nvSpPr>
        <p:spPr/>
        <p:txBody>
          <a:bodyPr/>
          <a:lstStyle/>
          <a:p>
            <a:r>
              <a:rPr lang="en-IN" sz="1800" spc="-5" dirty="0">
                <a:solidFill>
                  <a:srgbClr val="292929"/>
                </a:solidFill>
                <a:effectLst/>
                <a:latin typeface="Arial" panose="020B0604020202020204" pitchFamily="34" charset="0"/>
                <a:ea typeface="Times New Roman" panose="02020603050405020304" pitchFamily="18" charset="0"/>
              </a:rPr>
              <a:t>To understand what a dataset is, we must first discuss the components of a dataset. </a:t>
            </a:r>
          </a:p>
          <a:p>
            <a:r>
              <a:rPr lang="en-IN" sz="1800" spc="-5" dirty="0">
                <a:solidFill>
                  <a:srgbClr val="292929"/>
                </a:solidFill>
                <a:effectLst/>
                <a:latin typeface="Arial" panose="020B0604020202020204" pitchFamily="34" charset="0"/>
                <a:ea typeface="Times New Roman" panose="02020603050405020304" pitchFamily="18" charset="0"/>
              </a:rPr>
              <a:t>A single row of data is called an instance. </a:t>
            </a:r>
          </a:p>
          <a:p>
            <a:r>
              <a:rPr lang="en-IN" sz="1800" spc="-5" dirty="0">
                <a:solidFill>
                  <a:srgbClr val="292929"/>
                </a:solidFill>
                <a:effectLst/>
                <a:latin typeface="Arial" panose="020B0604020202020204" pitchFamily="34" charset="0"/>
                <a:ea typeface="Times New Roman" panose="02020603050405020304" pitchFamily="18" charset="0"/>
              </a:rPr>
              <a:t>Datasets are a collection of instances that all share a common attribute. </a:t>
            </a:r>
          </a:p>
          <a:p>
            <a:r>
              <a:rPr lang="en-IN" sz="1800" spc="-5" dirty="0">
                <a:latin typeface="Arial" panose="020B0604020202020204" pitchFamily="34" charset="0"/>
                <a:ea typeface="Times New Roman" panose="02020603050405020304" pitchFamily="18" charset="0"/>
                <a:cs typeface="Arial" panose="020B0604020202020204" pitchFamily="34" charset="0"/>
              </a:rPr>
              <a:t>Machine learning models</a:t>
            </a:r>
            <a:r>
              <a:rPr lang="en-IN" sz="1800" spc="-5" dirty="0">
                <a:effectLst/>
                <a:latin typeface="Arial" panose="020B0604020202020204" pitchFamily="34" charset="0"/>
                <a:ea typeface="Times New Roman" panose="02020603050405020304" pitchFamily="18" charset="0"/>
                <a:cs typeface="Arial" panose="020B0604020202020204" pitchFamily="34" charset="0"/>
              </a:rPr>
              <a:t> </a:t>
            </a:r>
            <a:r>
              <a:rPr lang="en-IN" sz="1800" spc="-5" dirty="0">
                <a:solidFill>
                  <a:srgbClr val="292929"/>
                </a:solidFill>
                <a:effectLst/>
                <a:latin typeface="Arial" panose="020B0604020202020204" pitchFamily="34" charset="0"/>
                <a:ea typeface="Times New Roman" panose="02020603050405020304" pitchFamily="18" charset="0"/>
              </a:rPr>
              <a:t>will generally contain a few different datasets, each used to </a:t>
            </a:r>
            <a:r>
              <a:rPr lang="en-IN" sz="1800" spc="-5" dirty="0" err="1">
                <a:solidFill>
                  <a:srgbClr val="292929"/>
                </a:solidFill>
                <a:effectLst/>
                <a:latin typeface="Arial" panose="020B0604020202020204" pitchFamily="34" charset="0"/>
                <a:ea typeface="Times New Roman" panose="02020603050405020304" pitchFamily="18" charset="0"/>
              </a:rPr>
              <a:t>fulfill</a:t>
            </a:r>
            <a:r>
              <a:rPr lang="en-IN" sz="1800" spc="-5" dirty="0">
                <a:solidFill>
                  <a:srgbClr val="292929"/>
                </a:solidFill>
                <a:effectLst/>
                <a:latin typeface="Arial" panose="020B0604020202020204" pitchFamily="34" charset="0"/>
                <a:ea typeface="Times New Roman" panose="02020603050405020304" pitchFamily="18" charset="0"/>
              </a:rPr>
              <a:t> various roles in the system.</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3836263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359A-C93A-DD20-CD85-A676519135B6}"/>
              </a:ext>
            </a:extLst>
          </p:cNvPr>
          <p:cNvSpPr>
            <a:spLocks noGrp="1"/>
          </p:cNvSpPr>
          <p:nvPr>
            <p:ph type="title"/>
          </p:nvPr>
        </p:nvSpPr>
        <p:spPr/>
        <p:txBody>
          <a:bodyPr>
            <a:normAutofit fontScale="90000"/>
          </a:bodyPr>
          <a:lstStyle/>
          <a:p>
            <a:r>
              <a:rPr lang="en-US" dirty="0"/>
              <a:t>What type of data does machine learning need?</a:t>
            </a:r>
          </a:p>
        </p:txBody>
      </p:sp>
      <p:sp>
        <p:nvSpPr>
          <p:cNvPr id="3" name="Content Placeholder 2">
            <a:extLst>
              <a:ext uri="{FF2B5EF4-FFF2-40B4-BE49-F238E27FC236}">
                <a16:creationId xmlns:a16="http://schemas.microsoft.com/office/drawing/2014/main" id="{23BCB0A4-7AF1-041D-210D-01491AD5FDF4}"/>
              </a:ext>
            </a:extLst>
          </p:cNvPr>
          <p:cNvSpPr>
            <a:spLocks noGrp="1"/>
          </p:cNvSpPr>
          <p:nvPr>
            <p:ph idx="1"/>
          </p:nvPr>
        </p:nvSpPr>
        <p:spPr/>
        <p:txBody>
          <a:bodyPr/>
          <a:lstStyle/>
          <a:p>
            <a:r>
              <a:rPr lang="en-IN" sz="1800" spc="-5" dirty="0">
                <a:solidFill>
                  <a:srgbClr val="292929"/>
                </a:solidFill>
                <a:effectLst/>
                <a:latin typeface="Arial" panose="020B0604020202020204" pitchFamily="34" charset="0"/>
                <a:ea typeface="Times New Roman" panose="02020603050405020304" pitchFamily="18" charset="0"/>
              </a:rPr>
              <a:t>Data can come in many forms, but machine learning models rely on four primary data types. These include numerical data, categorical data, time series data, and text data.</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machine learning relies on 4 data types: time series, text, categorical, and numerical">
            <a:extLst>
              <a:ext uri="{FF2B5EF4-FFF2-40B4-BE49-F238E27FC236}">
                <a16:creationId xmlns:a16="http://schemas.microsoft.com/office/drawing/2014/main" id="{B9082FE8-1778-706E-C33D-BD7DB9C01B6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54020" y="3316605"/>
            <a:ext cx="5731510" cy="2758440"/>
          </a:xfrm>
          <a:prstGeom prst="rect">
            <a:avLst/>
          </a:prstGeom>
          <a:noFill/>
          <a:ln>
            <a:noFill/>
          </a:ln>
        </p:spPr>
      </p:pic>
    </p:spTree>
    <p:extLst>
      <p:ext uri="{BB962C8B-B14F-4D97-AF65-F5344CB8AC3E}">
        <p14:creationId xmlns:p14="http://schemas.microsoft.com/office/powerpoint/2010/main" val="93131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2F25C-13DA-5286-4E0F-0272E288A5EB}"/>
              </a:ext>
            </a:extLst>
          </p:cNvPr>
          <p:cNvSpPr>
            <a:spLocks noGrp="1"/>
          </p:cNvSpPr>
          <p:nvPr>
            <p:ph type="title"/>
          </p:nvPr>
        </p:nvSpPr>
        <p:spPr/>
        <p:txBody>
          <a:bodyPr/>
          <a:lstStyle/>
          <a:p>
            <a:r>
              <a:rPr lang="en-US" dirty="0"/>
              <a:t>Numerical data</a:t>
            </a:r>
          </a:p>
        </p:txBody>
      </p:sp>
      <p:sp>
        <p:nvSpPr>
          <p:cNvPr id="3" name="Content Placeholder 2">
            <a:extLst>
              <a:ext uri="{FF2B5EF4-FFF2-40B4-BE49-F238E27FC236}">
                <a16:creationId xmlns:a16="http://schemas.microsoft.com/office/drawing/2014/main" id="{48B881EB-E814-F5DD-DAE5-A2FEA2CD7C13}"/>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rPr>
              <a:t>Numerical data, or quantitative data, is any form of measurable data such as your height, weight, or the cost of your phone bill. You can determine if a set of data is numerical by attempting to average out the numbers or sort them in ascending or descending order. Exact or whole numbers (</a:t>
            </a:r>
            <a:r>
              <a:rPr lang="en-IN" sz="1800" spc="-5" dirty="0" err="1">
                <a:solidFill>
                  <a:srgbClr val="292929"/>
                </a:solidFill>
                <a:effectLst/>
                <a:latin typeface="Arial" panose="020B0604020202020204" pitchFamily="34" charset="0"/>
                <a:ea typeface="Times New Roman" panose="02020603050405020304" pitchFamily="18" charset="0"/>
              </a:rPr>
              <a:t>ie</a:t>
            </a:r>
            <a:r>
              <a:rPr lang="en-IN" sz="1800" spc="-5" dirty="0">
                <a:solidFill>
                  <a:srgbClr val="292929"/>
                </a:solidFill>
                <a:effectLst/>
                <a:latin typeface="Arial" panose="020B0604020202020204" pitchFamily="34" charset="0"/>
                <a:ea typeface="Times New Roman" panose="02020603050405020304" pitchFamily="18" charset="0"/>
              </a:rPr>
              <a:t>. 26 students in a class) are considered discrete numbers, while those which fall into a given range (</a:t>
            </a:r>
            <a:r>
              <a:rPr lang="en-IN" sz="1800" spc="-5" dirty="0" err="1">
                <a:solidFill>
                  <a:srgbClr val="292929"/>
                </a:solidFill>
                <a:effectLst/>
                <a:latin typeface="Arial" panose="020B0604020202020204" pitchFamily="34" charset="0"/>
                <a:ea typeface="Times New Roman" panose="02020603050405020304" pitchFamily="18" charset="0"/>
              </a:rPr>
              <a:t>ie</a:t>
            </a:r>
            <a:r>
              <a:rPr lang="en-IN" sz="1800" spc="-5" dirty="0">
                <a:solidFill>
                  <a:srgbClr val="292929"/>
                </a:solidFill>
                <a:effectLst/>
                <a:latin typeface="Arial" panose="020B0604020202020204" pitchFamily="34" charset="0"/>
                <a:ea typeface="Times New Roman" panose="02020603050405020304" pitchFamily="18" charset="0"/>
              </a:rPr>
              <a:t>. 3.6 percent interest rate) are considered continuous numbers. While learning this type of data, keep in mind that numerical data is not tied to any specific point in time, they are simply raw numbers.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25241390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CBF8E-9157-9688-1EDE-65CE00D257FD}"/>
              </a:ext>
            </a:extLst>
          </p:cNvPr>
          <p:cNvSpPr>
            <a:spLocks noGrp="1"/>
          </p:cNvSpPr>
          <p:nvPr>
            <p:ph type="title"/>
          </p:nvPr>
        </p:nvSpPr>
        <p:spPr/>
        <p:txBody>
          <a:bodyPr/>
          <a:lstStyle/>
          <a:p>
            <a:r>
              <a:rPr lang="en-US" dirty="0"/>
              <a:t>Categorical data</a:t>
            </a:r>
          </a:p>
        </p:txBody>
      </p:sp>
      <p:sp>
        <p:nvSpPr>
          <p:cNvPr id="3" name="Content Placeholder 2">
            <a:extLst>
              <a:ext uri="{FF2B5EF4-FFF2-40B4-BE49-F238E27FC236}">
                <a16:creationId xmlns:a16="http://schemas.microsoft.com/office/drawing/2014/main" id="{224572AE-D078-9556-8798-BC1076146576}"/>
              </a:ext>
            </a:extLst>
          </p:cNvPr>
          <p:cNvSpPr>
            <a:spLocks noGrp="1"/>
          </p:cNvSpPr>
          <p:nvPr>
            <p:ph idx="1"/>
          </p:nvPr>
        </p:nvSpPr>
        <p:spPr/>
        <p:txBody>
          <a:bodyPr>
            <a:normAutofit/>
          </a:bodyPr>
          <a:lstStyle/>
          <a:p>
            <a:pPr algn="just"/>
            <a:r>
              <a:rPr lang="en-IN" sz="2400" spc="-5" dirty="0">
                <a:solidFill>
                  <a:srgbClr val="292929"/>
                </a:solidFill>
                <a:effectLst/>
                <a:latin typeface="Arial" panose="020B0604020202020204" pitchFamily="34" charset="0"/>
                <a:ea typeface="Times New Roman" panose="02020603050405020304" pitchFamily="18" charset="0"/>
              </a:rPr>
              <a:t>Categorical data is sorted by defining characteristics. This can include gender, social class, ethnicity, hometown, the industry you work in, or a variety of other labels. While learning this data type, keep in mind that it is non-numerical, meaning you are unable to add them together, average them out, or sort them in any chronological order. Categorical data is great for grouping individuals or ideas that share similar attributes, helping your machine learning model streamline its data analysis.</a:t>
            </a:r>
            <a:endParaRPr lang="en-US" sz="2400" dirty="0">
              <a:effectLst/>
              <a:latin typeface="Times New Roman" panose="02020603050405020304" pitchFamily="18" charset="0"/>
              <a:ea typeface="Times New Roman" panose="02020603050405020304" pitchFamily="18" charset="0"/>
            </a:endParaRPr>
          </a:p>
          <a:p>
            <a:endParaRPr lang="en-US" sz="2800" dirty="0"/>
          </a:p>
        </p:txBody>
      </p:sp>
    </p:spTree>
    <p:extLst>
      <p:ext uri="{BB962C8B-B14F-4D97-AF65-F5344CB8AC3E}">
        <p14:creationId xmlns:p14="http://schemas.microsoft.com/office/powerpoint/2010/main" val="307852559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D89ECF-9112-0937-1D60-662EFC3ABA04}"/>
              </a:ext>
            </a:extLst>
          </p:cNvPr>
          <p:cNvSpPr>
            <a:spLocks noGrp="1"/>
          </p:cNvSpPr>
          <p:nvPr>
            <p:ph type="title"/>
          </p:nvPr>
        </p:nvSpPr>
        <p:spPr/>
        <p:txBody>
          <a:bodyPr/>
          <a:lstStyle/>
          <a:p>
            <a:r>
              <a:rPr lang="en-US" dirty="0"/>
              <a:t>Time series data</a:t>
            </a:r>
          </a:p>
        </p:txBody>
      </p:sp>
      <p:sp>
        <p:nvSpPr>
          <p:cNvPr id="3" name="Content Placeholder 2">
            <a:extLst>
              <a:ext uri="{FF2B5EF4-FFF2-40B4-BE49-F238E27FC236}">
                <a16:creationId xmlns:a16="http://schemas.microsoft.com/office/drawing/2014/main" id="{05405B51-2484-30A9-6B27-9575A1AEC637}"/>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rPr>
              <a:t>Time series data consists of data points that are indexed at specific points in time. More often than not, this data is collected at consistent intervals. Learning and utilizing time series data makes it easy to compare data from week to week, month to month, year to year, or according to any other time-based metric you desire. The distinct difference between time series data and numerical data is that time series data has established starting and ending points, while numerical data is simply a collection of numbers that aren’t rooted in particular time periods. </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629754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851C0-DF14-E6D0-C3B0-9DFA2E4F8F21}"/>
              </a:ext>
            </a:extLst>
          </p:cNvPr>
          <p:cNvSpPr>
            <a:spLocks noGrp="1"/>
          </p:cNvSpPr>
          <p:nvPr>
            <p:ph type="title"/>
          </p:nvPr>
        </p:nvSpPr>
        <p:spPr/>
        <p:txBody>
          <a:bodyPr/>
          <a:lstStyle/>
          <a:p>
            <a:r>
              <a:rPr lang="en-US" dirty="0"/>
              <a:t>Properties of data</a:t>
            </a:r>
          </a:p>
        </p:txBody>
      </p:sp>
      <p:sp>
        <p:nvSpPr>
          <p:cNvPr id="3" name="Content Placeholder 2">
            <a:extLst>
              <a:ext uri="{FF2B5EF4-FFF2-40B4-BE49-F238E27FC236}">
                <a16:creationId xmlns:a16="http://schemas.microsoft.com/office/drawing/2014/main" id="{2E0E8A12-1867-00C5-EA44-AB9F4A639839}"/>
              </a:ext>
            </a:extLst>
          </p:cNvPr>
          <p:cNvSpPr>
            <a:spLocks noGrp="1"/>
          </p:cNvSpPr>
          <p:nvPr>
            <p:ph idx="1"/>
          </p:nvPr>
        </p:nvSpPr>
        <p:spPr/>
        <p:txBody>
          <a:bodyPr/>
          <a:lstStyle/>
          <a:p>
            <a:pPr marL="342900" marR="0" lvl="0" indent="-342900" algn="just" fontAlgn="base">
              <a:lnSpc>
                <a:spcPct val="107000"/>
              </a:lnSpc>
              <a:spcBef>
                <a:spcPts val="0"/>
              </a:spcBef>
              <a:spcAft>
                <a:spcPts val="0"/>
              </a:spcAft>
              <a:tabLst>
                <a:tab pos="457200" algn="l"/>
              </a:tabLst>
            </a:pP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Volume: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Scale of Data. With the growing world population and technology at exposure, huge data is being generated each and every millisecond.</a:t>
            </a:r>
          </a:p>
          <a:p>
            <a:pPr marL="342900" marR="0" lvl="0" indent="-342900" algn="just"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Variety: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Different forms of data – healthcare, images, videos, audio clippings.</a:t>
            </a:r>
          </a:p>
          <a:p>
            <a:pPr marL="342900" marR="0" lvl="0" indent="-342900" algn="just"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Velocity: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Rate of data streaming and generation.</a:t>
            </a:r>
          </a:p>
          <a:p>
            <a:pPr marL="342900" marR="0" lvl="0" indent="-342900" algn="just" fontAlgn="base">
              <a:lnSpc>
                <a:spcPct val="107000"/>
              </a:lnSpc>
              <a:spcBef>
                <a:spcPts val="0"/>
              </a:spcBef>
              <a:spcAft>
                <a:spcPts val="0"/>
              </a:spcAft>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Value: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Meaningfulness of data in terms of information that researchers can infer from it.</a:t>
            </a:r>
          </a:p>
          <a:p>
            <a:pPr marL="0" marR="0" lvl="0" indent="0" algn="just" fontAlgn="base">
              <a:lnSpc>
                <a:spcPct val="107000"/>
              </a:lnSpc>
              <a:spcBef>
                <a:spcPts val="0"/>
              </a:spcBef>
              <a:spcAft>
                <a:spcPts val="0"/>
              </a:spcAft>
              <a:buNone/>
              <a:tabLst>
                <a:tab pos="457200" algn="l"/>
              </a:tabLst>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tabLst>
                <a:tab pos="457200" algn="l"/>
              </a:tabLst>
            </a:pPr>
            <a:r>
              <a:rPr lang="en-IN" sz="1800"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Veracity: </a:t>
            </a:r>
            <a:r>
              <a:rPr lang="en-IN" sz="1800"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Certainty and correctness in data we are working on.</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9251206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7D224-28E9-2EAD-46A5-CEBE11FE21B5}"/>
              </a:ext>
            </a:extLst>
          </p:cNvPr>
          <p:cNvSpPr>
            <a:spLocks noGrp="1"/>
          </p:cNvSpPr>
          <p:nvPr>
            <p:ph type="title"/>
          </p:nvPr>
        </p:nvSpPr>
        <p:spPr/>
        <p:txBody>
          <a:bodyPr/>
          <a:lstStyle/>
          <a:p>
            <a:r>
              <a:rPr lang="en-US" dirty="0"/>
              <a:t>Text data</a:t>
            </a:r>
          </a:p>
        </p:txBody>
      </p:sp>
      <p:sp>
        <p:nvSpPr>
          <p:cNvPr id="3" name="Content Placeholder 2">
            <a:extLst>
              <a:ext uri="{FF2B5EF4-FFF2-40B4-BE49-F238E27FC236}">
                <a16:creationId xmlns:a16="http://schemas.microsoft.com/office/drawing/2014/main" id="{2FB49B15-F911-AD31-4107-0ABCBCD17A68}"/>
              </a:ext>
            </a:extLst>
          </p:cNvPr>
          <p:cNvSpPr>
            <a:spLocks noGrp="1"/>
          </p:cNvSpPr>
          <p:nvPr>
            <p:ph idx="1"/>
          </p:nvPr>
        </p:nvSpPr>
        <p:spPr/>
        <p:txBody>
          <a:bodyPr/>
          <a:lstStyle/>
          <a:p>
            <a:pPr algn="just"/>
            <a:r>
              <a:rPr lang="en-IN" sz="1800" spc="-5" dirty="0">
                <a:solidFill>
                  <a:srgbClr val="292929"/>
                </a:solidFill>
                <a:effectLst/>
                <a:latin typeface="Arial" panose="020B0604020202020204" pitchFamily="34" charset="0"/>
                <a:ea typeface="Times New Roman" panose="02020603050405020304" pitchFamily="18" charset="0"/>
              </a:rPr>
              <a:t>Text data is simply words, sentences, or paragraphs that can provide some level of insight to your machine learning models. Since these words can be difficult for models to interpret on their own, they are most often grouped together or </a:t>
            </a:r>
            <a:r>
              <a:rPr lang="en-IN" sz="1800" spc="-5" dirty="0" err="1">
                <a:solidFill>
                  <a:srgbClr val="292929"/>
                </a:solidFill>
                <a:effectLst/>
                <a:latin typeface="Arial" panose="020B0604020202020204" pitchFamily="34" charset="0"/>
                <a:ea typeface="Times New Roman" panose="02020603050405020304" pitchFamily="18" charset="0"/>
              </a:rPr>
              <a:t>analyzed</a:t>
            </a:r>
            <a:r>
              <a:rPr lang="en-IN" sz="1800" spc="-5" dirty="0">
                <a:solidFill>
                  <a:srgbClr val="292929"/>
                </a:solidFill>
                <a:effectLst/>
                <a:latin typeface="Arial" panose="020B0604020202020204" pitchFamily="34" charset="0"/>
                <a:ea typeface="Times New Roman" panose="02020603050405020304" pitchFamily="18" charset="0"/>
              </a:rPr>
              <a:t> using various methods such as word frequency, text classification, or sentiment analysis.</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41187032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5881D-2685-683C-4401-25510F4D18C8}"/>
              </a:ext>
            </a:extLst>
          </p:cNvPr>
          <p:cNvSpPr>
            <a:spLocks noGrp="1"/>
          </p:cNvSpPr>
          <p:nvPr>
            <p:ph type="title"/>
          </p:nvPr>
        </p:nvSpPr>
        <p:spPr/>
        <p:txBody>
          <a:bodyPr>
            <a:normAutofit fontScale="90000"/>
          </a:bodyPr>
          <a:lstStyle/>
          <a:p>
            <a:r>
              <a:rPr lang="en-US" dirty="0"/>
              <a:t>Where do engineers get datasets for machine learning?</a:t>
            </a:r>
          </a:p>
        </p:txBody>
      </p:sp>
      <p:sp>
        <p:nvSpPr>
          <p:cNvPr id="3" name="Content Placeholder 2">
            <a:extLst>
              <a:ext uri="{FF2B5EF4-FFF2-40B4-BE49-F238E27FC236}">
                <a16:creationId xmlns:a16="http://schemas.microsoft.com/office/drawing/2014/main" id="{80E77EFF-ADFD-EA7A-92EA-0D08AF2A6F18}"/>
              </a:ext>
            </a:extLst>
          </p:cNvPr>
          <p:cNvSpPr>
            <a:spLocks noGrp="1"/>
          </p:cNvSpPr>
          <p:nvPr>
            <p:ph idx="1"/>
          </p:nvPr>
        </p:nvSpPr>
        <p:spPr/>
        <p:txBody>
          <a:bodyPr/>
          <a:lstStyle/>
          <a:p>
            <a:r>
              <a:rPr lang="en-IN" sz="1800" spc="-5" dirty="0">
                <a:solidFill>
                  <a:srgbClr val="292929"/>
                </a:solidFill>
                <a:effectLst/>
                <a:latin typeface="Arial" panose="020B0604020202020204" pitchFamily="34" charset="0"/>
                <a:ea typeface="Times New Roman" panose="02020603050405020304" pitchFamily="18" charset="0"/>
              </a:rPr>
              <a:t>There is an abundance of places you can find machine learning data, but we have compiled five of the most popular ML dataset resources to help get you started:</a:t>
            </a:r>
            <a:endParaRPr lang="en-US" sz="1800" dirty="0">
              <a:effectLst/>
              <a:latin typeface="Times New Roman" panose="02020603050405020304" pitchFamily="18" charset="0"/>
              <a:ea typeface="Times New Roman" panose="02020603050405020304" pitchFamily="18" charset="0"/>
            </a:endParaRPr>
          </a:p>
          <a:p>
            <a:endParaRPr lang="en-US" dirty="0"/>
          </a:p>
        </p:txBody>
      </p:sp>
      <p:pic>
        <p:nvPicPr>
          <p:cNvPr id="4" name="Picture 3" descr="5 popular data resources list: Google, Microsoft, AWS, UCI, data.gov">
            <a:extLst>
              <a:ext uri="{FF2B5EF4-FFF2-40B4-BE49-F238E27FC236}">
                <a16:creationId xmlns:a16="http://schemas.microsoft.com/office/drawing/2014/main" id="{22EC91AD-E708-26B8-6C81-2C333C83007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7839" b="12187"/>
          <a:stretch/>
        </p:blipFill>
        <p:spPr bwMode="auto">
          <a:xfrm>
            <a:off x="3020695" y="3076575"/>
            <a:ext cx="5731510" cy="3504566"/>
          </a:xfrm>
          <a:prstGeom prst="rect">
            <a:avLst/>
          </a:prstGeom>
          <a:noFill/>
          <a:ln>
            <a:noFill/>
          </a:ln>
        </p:spPr>
      </p:pic>
    </p:spTree>
    <p:extLst>
      <p:ext uri="{BB962C8B-B14F-4D97-AF65-F5344CB8AC3E}">
        <p14:creationId xmlns:p14="http://schemas.microsoft.com/office/powerpoint/2010/main" val="106727342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B0629-7376-0046-3A1B-4EA8F7ED0D02}"/>
              </a:ext>
            </a:extLst>
          </p:cNvPr>
          <p:cNvSpPr>
            <a:spLocks noGrp="1"/>
          </p:cNvSpPr>
          <p:nvPr>
            <p:ph type="title"/>
          </p:nvPr>
        </p:nvSpPr>
        <p:spPr/>
        <p:txBody>
          <a:bodyPr/>
          <a:lstStyle/>
          <a:p>
            <a:r>
              <a:rPr lang="en-US" dirty="0"/>
              <a:t>Why is machine learning popular?</a:t>
            </a:r>
          </a:p>
        </p:txBody>
      </p:sp>
      <p:sp>
        <p:nvSpPr>
          <p:cNvPr id="3" name="Content Placeholder 2">
            <a:extLst>
              <a:ext uri="{FF2B5EF4-FFF2-40B4-BE49-F238E27FC236}">
                <a16:creationId xmlns:a16="http://schemas.microsoft.com/office/drawing/2014/main" id="{15AB29C9-F2F3-4B32-0AAD-BE388A64F033}"/>
              </a:ext>
            </a:extLst>
          </p:cNvPr>
          <p:cNvSpPr>
            <a:spLocks noGrp="1"/>
          </p:cNvSpPr>
          <p:nvPr>
            <p:ph idx="1"/>
          </p:nvPr>
        </p:nvSpPr>
        <p:spPr/>
        <p:txBody>
          <a:bodyPr>
            <a:normAutofit fontScale="92500" lnSpcReduction="20000"/>
          </a:bodyPr>
          <a:lstStyle/>
          <a:p>
            <a:r>
              <a:rPr lang="en-IN" sz="1800" spc="-5" dirty="0">
                <a:solidFill>
                  <a:srgbClr val="292929"/>
                </a:solidFill>
                <a:effectLst/>
                <a:latin typeface="Arial" panose="020B0604020202020204" pitchFamily="34" charset="0"/>
                <a:ea typeface="Times New Roman" panose="02020603050405020304" pitchFamily="18" charset="0"/>
              </a:rPr>
              <a:t>Machine learning is a booming technology because it benefits every type of business across every industry. The applications are limitless. From healthcare to financial services, transportation to cyber security, and marketing to government, machine learning can help every type of business adapt and move forward in an agile manner.</a:t>
            </a:r>
            <a:endParaRPr lang="en-IN" sz="1800" spc="-5" dirty="0">
              <a:solidFill>
                <a:srgbClr val="292929"/>
              </a:solidFill>
              <a:latin typeface="Arial" panose="020B0604020202020204" pitchFamily="34" charset="0"/>
              <a:ea typeface="Times New Roman" panose="02020603050405020304" pitchFamily="18" charset="0"/>
            </a:endParaRPr>
          </a:p>
          <a:p>
            <a:pPr algn="just"/>
            <a:r>
              <a:rPr lang="en-IN" sz="1800" spc="-5" dirty="0">
                <a:solidFill>
                  <a:srgbClr val="292929"/>
                </a:solidFill>
                <a:effectLst/>
                <a:latin typeface="Arial" panose="020B0604020202020204" pitchFamily="34" charset="0"/>
                <a:ea typeface="Times New Roman" panose="02020603050405020304" pitchFamily="18" charset="0"/>
              </a:rPr>
              <a:t>You might be good at sifting through a massive organized spreadsheet and identifying a pattern, but thanks to machine learning and artificial intelligence, algorithms can examine much larger datasets and understand connective patterns even faster than any human, or any human-created spreadsheet function, ever could. Machine learning allows businesses to collect insights quickly and efficiently, speeding the time to business value. That’s why machine learning is important for every organization. </a:t>
            </a:r>
          </a:p>
          <a:p>
            <a:pPr algn="just"/>
            <a:r>
              <a:rPr lang="en-IN" sz="1800" spc="-5" dirty="0">
                <a:solidFill>
                  <a:srgbClr val="292929"/>
                </a:solidFill>
                <a:effectLst/>
                <a:latin typeface="Arial" panose="020B0604020202020204" pitchFamily="34" charset="0"/>
                <a:ea typeface="Times New Roman" panose="02020603050405020304" pitchFamily="18" charset="0"/>
              </a:rPr>
              <a:t>Machine learning also takes the guesswork out of decisions. While you may be able to make assumptions based on data averages from spreadsheets or databases, machine learning algorithms can </a:t>
            </a:r>
            <a:r>
              <a:rPr lang="en-IN" sz="1800" spc="-5" dirty="0" err="1">
                <a:solidFill>
                  <a:srgbClr val="292929"/>
                </a:solidFill>
                <a:effectLst/>
                <a:latin typeface="Arial" panose="020B0604020202020204" pitchFamily="34" charset="0"/>
                <a:ea typeface="Times New Roman" panose="02020603050405020304" pitchFamily="18" charset="0"/>
              </a:rPr>
              <a:t>analyze</a:t>
            </a:r>
            <a:r>
              <a:rPr lang="en-IN" sz="1800" spc="-5" dirty="0">
                <a:solidFill>
                  <a:srgbClr val="292929"/>
                </a:solidFill>
                <a:effectLst/>
                <a:latin typeface="Arial" panose="020B0604020202020204" pitchFamily="34" charset="0"/>
                <a:ea typeface="Times New Roman" panose="02020603050405020304" pitchFamily="18" charset="0"/>
              </a:rPr>
              <a:t> massive volumes of data to provide exhaustive insights from a comprehensive picture. Put shortly: machine learning allows for higher accuracy outputs across an ever growing amount of inputs.</a:t>
            </a:r>
            <a:endParaRPr lang="en-US" sz="1800" dirty="0">
              <a:effectLst/>
              <a:latin typeface="Times New Roman" panose="02020603050405020304" pitchFamily="18" charset="0"/>
              <a:ea typeface="Times New Roman" panose="02020603050405020304" pitchFamily="18" charset="0"/>
            </a:endParaRPr>
          </a:p>
          <a:p>
            <a:pPr algn="just"/>
            <a:endParaRPr lang="en-US" sz="1800" dirty="0">
              <a:effectLst/>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79975623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B48AB-8E13-82B8-09C3-4A510BF6DB6B}"/>
              </a:ext>
            </a:extLst>
          </p:cNvPr>
          <p:cNvSpPr>
            <a:spLocks noGrp="1"/>
          </p:cNvSpPr>
          <p:nvPr>
            <p:ph type="title"/>
          </p:nvPr>
        </p:nvSpPr>
        <p:spPr/>
        <p:txBody>
          <a:bodyPr/>
          <a:lstStyle/>
          <a:p>
            <a:r>
              <a:rPr lang="en-US" dirty="0"/>
              <a:t>Why is machine learning popular?</a:t>
            </a:r>
          </a:p>
        </p:txBody>
      </p:sp>
      <p:sp>
        <p:nvSpPr>
          <p:cNvPr id="3" name="Content Placeholder 2">
            <a:extLst>
              <a:ext uri="{FF2B5EF4-FFF2-40B4-BE49-F238E27FC236}">
                <a16:creationId xmlns:a16="http://schemas.microsoft.com/office/drawing/2014/main" id="{3A47A02A-3A51-D942-8F76-86022F1B0681}"/>
              </a:ext>
            </a:extLst>
          </p:cNvPr>
          <p:cNvSpPr>
            <a:spLocks noGrp="1"/>
          </p:cNvSpPr>
          <p:nvPr>
            <p:ph idx="1"/>
          </p:nvPr>
        </p:nvSpPr>
        <p:spPr/>
        <p:txBody>
          <a:bodyPr/>
          <a:lstStyle/>
          <a:p>
            <a:pPr marL="0" marR="0" algn="just">
              <a:lnSpc>
                <a:spcPts val="2700"/>
              </a:lnSpc>
            </a:pPr>
            <a:r>
              <a:rPr lang="en-IN" sz="1800" spc="-5" dirty="0">
                <a:solidFill>
                  <a:srgbClr val="292929"/>
                </a:solidFill>
                <a:effectLst/>
                <a:latin typeface="Arial" panose="020B0604020202020204" pitchFamily="34" charset="0"/>
                <a:ea typeface="Times New Roman" panose="02020603050405020304" pitchFamily="18" charset="0"/>
              </a:rPr>
              <a:t>For machine learning models to understand how to perform various actions, training datasets must first be fed into the machine learning algorithm, followed by validation datasets (or testing datasets) to ensure that the model is interpreting this data accurately.</a:t>
            </a:r>
            <a:endParaRPr lang="en-US" sz="1800" dirty="0">
              <a:effectLst/>
              <a:latin typeface="Times New Roman" panose="02020603050405020304" pitchFamily="18" charset="0"/>
              <a:ea typeface="Times New Roman" panose="02020603050405020304" pitchFamily="18" charset="0"/>
            </a:endParaRPr>
          </a:p>
          <a:p>
            <a:pPr marL="0" marR="0" algn="just">
              <a:lnSpc>
                <a:spcPts val="2700"/>
              </a:lnSpc>
            </a:pPr>
            <a:r>
              <a:rPr lang="en-IN" sz="1800" spc="-5" dirty="0">
                <a:solidFill>
                  <a:srgbClr val="292929"/>
                </a:solidFill>
                <a:effectLst/>
                <a:latin typeface="Arial" panose="020B0604020202020204" pitchFamily="34" charset="0"/>
                <a:ea typeface="Times New Roman" panose="02020603050405020304" pitchFamily="18" charset="0"/>
              </a:rPr>
              <a:t>Once you feed these training and validation sets into the system, subsequent datasets can then be used to sculpt your machine learning model going forward. The more data you provide to the ML system, the faster that model can learn and improve.</a:t>
            </a:r>
            <a:endParaRPr lang="en-US" sz="1800" dirty="0">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1649261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EF996-7CE5-45C3-A37F-03A029ABBE8E}"/>
              </a:ext>
            </a:extLst>
          </p:cNvPr>
          <p:cNvSpPr>
            <a:spLocks noGrp="1"/>
          </p:cNvSpPr>
          <p:nvPr>
            <p:ph type="title"/>
          </p:nvPr>
        </p:nvSpPr>
        <p:spPr/>
        <p:txBody>
          <a:bodyPr/>
          <a:lstStyle/>
          <a:p>
            <a:r>
              <a:rPr lang="en-US" dirty="0"/>
              <a:t>How do we split dataset in ML?</a:t>
            </a:r>
          </a:p>
        </p:txBody>
      </p:sp>
      <p:pic>
        <p:nvPicPr>
          <p:cNvPr id="4" name="Content Placeholder 3">
            <a:extLst>
              <a:ext uri="{FF2B5EF4-FFF2-40B4-BE49-F238E27FC236}">
                <a16:creationId xmlns:a16="http://schemas.microsoft.com/office/drawing/2014/main" id="{34CFD6DB-4C9C-C961-2519-B4C22709116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723818" y="2369946"/>
            <a:ext cx="7521983" cy="2557474"/>
          </a:xfrm>
          <a:prstGeom prst="rect">
            <a:avLst/>
          </a:prstGeom>
          <a:noFill/>
          <a:ln>
            <a:noFill/>
          </a:ln>
        </p:spPr>
      </p:pic>
    </p:spTree>
    <p:extLst>
      <p:ext uri="{BB962C8B-B14F-4D97-AF65-F5344CB8AC3E}">
        <p14:creationId xmlns:p14="http://schemas.microsoft.com/office/powerpoint/2010/main" val="39306796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2CDE7-60DF-0E79-5E65-4CE6B8AD2FE0}"/>
              </a:ext>
            </a:extLst>
          </p:cNvPr>
          <p:cNvSpPr>
            <a:spLocks noGrp="1"/>
          </p:cNvSpPr>
          <p:nvPr>
            <p:ph type="title"/>
          </p:nvPr>
        </p:nvSpPr>
        <p:spPr>
          <a:xfrm>
            <a:off x="652371" y="143205"/>
            <a:ext cx="10625229" cy="1147053"/>
          </a:xfrm>
        </p:spPr>
        <p:txBody>
          <a:bodyPr/>
          <a:lstStyle/>
          <a:p>
            <a:r>
              <a:rPr lang="en-US" dirty="0"/>
              <a:t>How do we split dataset in ML?</a:t>
            </a:r>
          </a:p>
        </p:txBody>
      </p:sp>
      <p:sp>
        <p:nvSpPr>
          <p:cNvPr id="3" name="Content Placeholder 2">
            <a:extLst>
              <a:ext uri="{FF2B5EF4-FFF2-40B4-BE49-F238E27FC236}">
                <a16:creationId xmlns:a16="http://schemas.microsoft.com/office/drawing/2014/main" id="{09A92BF0-84F0-1B08-EF23-E821276F30F4}"/>
              </a:ext>
            </a:extLst>
          </p:cNvPr>
          <p:cNvSpPr>
            <a:spLocks noGrp="1"/>
          </p:cNvSpPr>
          <p:nvPr>
            <p:ph idx="1"/>
          </p:nvPr>
        </p:nvSpPr>
        <p:spPr>
          <a:xfrm>
            <a:off x="399393" y="1744717"/>
            <a:ext cx="11161986" cy="4477407"/>
          </a:xfrm>
        </p:spPr>
        <p:txBody>
          <a:bodyPr>
            <a:normAutofit/>
          </a:bodyPr>
          <a:lstStyle/>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IN"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Training Data: </a:t>
            </a:r>
            <a:r>
              <a:rPr lang="en-IN"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part of data we use to train our model. This is the data that your model actually sees and learns from.</a:t>
            </a: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IN"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Validation Data: </a:t>
            </a:r>
            <a:r>
              <a:rPr lang="en-IN"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The part of data that is used to do a frequent evaluation of the model, fit on the training dataset along with improving involved hyperparameters (initially set parameters before the model begins learning). This data plays its part when the model is actually training.</a:t>
            </a: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gn="just" fontAlgn="base">
              <a:lnSpc>
                <a:spcPct val="107000"/>
              </a:lnSpc>
              <a:spcBef>
                <a:spcPts val="0"/>
              </a:spcBef>
              <a:spcAft>
                <a:spcPts val="0"/>
              </a:spcAft>
              <a:buSzPts val="1000"/>
              <a:buFont typeface="Symbol" panose="05050102010706020507" pitchFamily="18" charset="2"/>
              <a:buChar char=""/>
              <a:tabLst>
                <a:tab pos="457200" algn="l"/>
              </a:tabLst>
            </a:pPr>
            <a:r>
              <a:rPr lang="en-IN" b="1"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Testing Data: </a:t>
            </a:r>
            <a:r>
              <a:rPr lang="en-IN" spc="10" dirty="0">
                <a:solidFill>
                  <a:srgbClr val="273239"/>
                </a:solidFill>
                <a:effectLst/>
                <a:latin typeface="Arial" panose="020B0604020202020204" pitchFamily="34" charset="0"/>
                <a:ea typeface="Times New Roman" panose="02020603050405020304" pitchFamily="18" charset="0"/>
                <a:cs typeface="Times New Roman" panose="02020603050405020304" pitchFamily="18" charset="0"/>
              </a:rPr>
              <a:t>Once our model is completely trained, testing data provides an unbiased evaluation. When we feed in the inputs of Testing data, our model will predict some values(without seeing actual output). After prediction, we evaluate our model by comparing it with the actual output present in the testing data. This is how we evaluate and see how much our model has learned from the experiences feed in as training data, set at the time of training.</a:t>
            </a:r>
            <a:endParaRPr lang="en-US"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2400" dirty="0"/>
          </a:p>
        </p:txBody>
      </p:sp>
    </p:spTree>
    <p:extLst>
      <p:ext uri="{BB962C8B-B14F-4D97-AF65-F5344CB8AC3E}">
        <p14:creationId xmlns:p14="http://schemas.microsoft.com/office/powerpoint/2010/main" val="36190982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A410E0C-40FF-D0D1-067E-DF71971D39CD}"/>
              </a:ext>
            </a:extLst>
          </p:cNvPr>
          <p:cNvPicPr>
            <a:picLocks noChangeAspect="1"/>
          </p:cNvPicPr>
          <p:nvPr/>
        </p:nvPicPr>
        <p:blipFill>
          <a:blip r:embed="rId2"/>
          <a:stretch>
            <a:fillRect/>
          </a:stretch>
        </p:blipFill>
        <p:spPr>
          <a:xfrm>
            <a:off x="3288573" y="101853"/>
            <a:ext cx="6412475" cy="6067719"/>
          </a:xfrm>
          <a:prstGeom prst="rect">
            <a:avLst/>
          </a:prstGeom>
        </p:spPr>
      </p:pic>
    </p:spTree>
    <p:extLst>
      <p:ext uri="{BB962C8B-B14F-4D97-AF65-F5344CB8AC3E}">
        <p14:creationId xmlns:p14="http://schemas.microsoft.com/office/powerpoint/2010/main" val="32980599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3BE422D-0AC2-E4BE-BDB2-DE522C8DF38B}"/>
              </a:ext>
            </a:extLst>
          </p:cNvPr>
          <p:cNvSpPr txBox="1"/>
          <p:nvPr/>
        </p:nvSpPr>
        <p:spPr>
          <a:xfrm>
            <a:off x="672661" y="2277465"/>
            <a:ext cx="10016359" cy="2462213"/>
          </a:xfrm>
          <a:prstGeom prst="rect">
            <a:avLst/>
          </a:prstGeom>
          <a:noFill/>
        </p:spPr>
        <p:txBody>
          <a:bodyPr wrap="square">
            <a:spAutoFit/>
          </a:bodyPr>
          <a:lstStyle/>
          <a:p>
            <a:pPr algn="just">
              <a:spcBef>
                <a:spcPts val="600"/>
              </a:spcBef>
              <a:spcAft>
                <a:spcPts val="600"/>
              </a:spcAft>
            </a:pPr>
            <a:r>
              <a:rPr lang="en-IN" sz="2400" b="0" i="0" dirty="0">
                <a:solidFill>
                  <a:srgbClr val="333333"/>
                </a:solidFill>
                <a:effectLst/>
                <a:latin typeface="inter-regular"/>
              </a:rPr>
              <a:t>Big Data contains a large amount of data that is not being processed by traditional data storage or the processing unit. It is used by many </a:t>
            </a:r>
            <a:r>
              <a:rPr lang="en-IN" sz="2400" b="1" i="0" dirty="0">
                <a:solidFill>
                  <a:srgbClr val="333333"/>
                </a:solidFill>
                <a:effectLst/>
                <a:latin typeface="inter-bold"/>
              </a:rPr>
              <a:t>multinational companies</a:t>
            </a:r>
            <a:r>
              <a:rPr lang="en-IN" sz="2400" b="0" i="0" dirty="0">
                <a:solidFill>
                  <a:srgbClr val="333333"/>
                </a:solidFill>
                <a:effectLst/>
                <a:latin typeface="inter-regular"/>
              </a:rPr>
              <a:t> to </a:t>
            </a:r>
            <a:r>
              <a:rPr lang="en-IN" sz="2400" b="1" i="0" dirty="0">
                <a:solidFill>
                  <a:srgbClr val="333333"/>
                </a:solidFill>
                <a:effectLst/>
                <a:latin typeface="inter-bold"/>
              </a:rPr>
              <a:t>process</a:t>
            </a:r>
            <a:r>
              <a:rPr lang="en-IN" sz="2400" b="0" i="0" dirty="0">
                <a:solidFill>
                  <a:srgbClr val="333333"/>
                </a:solidFill>
                <a:effectLst/>
                <a:latin typeface="inter-regular"/>
              </a:rPr>
              <a:t> the data and business of many </a:t>
            </a:r>
            <a:r>
              <a:rPr lang="en-IN" sz="2400" b="1" i="0" dirty="0">
                <a:solidFill>
                  <a:srgbClr val="333333"/>
                </a:solidFill>
                <a:effectLst/>
                <a:latin typeface="inter-bold"/>
              </a:rPr>
              <a:t>organizations</a:t>
            </a:r>
            <a:r>
              <a:rPr lang="en-IN" sz="2400" b="0" i="0" dirty="0">
                <a:solidFill>
                  <a:srgbClr val="333333"/>
                </a:solidFill>
                <a:effectLst/>
                <a:latin typeface="inter-regular"/>
              </a:rPr>
              <a:t>. The data flow would exceed </a:t>
            </a:r>
            <a:r>
              <a:rPr lang="en-IN" sz="2400" b="1" i="0" dirty="0">
                <a:solidFill>
                  <a:srgbClr val="333333"/>
                </a:solidFill>
                <a:effectLst/>
                <a:latin typeface="inter-bold"/>
              </a:rPr>
              <a:t>150 exabytes</a:t>
            </a:r>
            <a:r>
              <a:rPr lang="en-IN" sz="2400" b="0" i="0" dirty="0">
                <a:solidFill>
                  <a:srgbClr val="333333"/>
                </a:solidFill>
                <a:effectLst/>
                <a:latin typeface="inter-regular"/>
              </a:rPr>
              <a:t> per day before replication.</a:t>
            </a:r>
          </a:p>
          <a:p>
            <a:pPr algn="just">
              <a:spcBef>
                <a:spcPts val="600"/>
              </a:spcBef>
              <a:spcAft>
                <a:spcPts val="600"/>
              </a:spcAft>
            </a:pPr>
            <a:r>
              <a:rPr lang="en-IN" sz="2400" b="0" i="0" dirty="0">
                <a:solidFill>
                  <a:srgbClr val="333333"/>
                </a:solidFill>
                <a:effectLst/>
                <a:latin typeface="inter-regular"/>
              </a:rPr>
              <a:t>There are five v's of Big Data that explains the characteristics.</a:t>
            </a:r>
          </a:p>
        </p:txBody>
      </p:sp>
      <p:sp>
        <p:nvSpPr>
          <p:cNvPr id="5" name="TextBox 4">
            <a:extLst>
              <a:ext uri="{FF2B5EF4-FFF2-40B4-BE49-F238E27FC236}">
                <a16:creationId xmlns:a16="http://schemas.microsoft.com/office/drawing/2014/main" id="{884FBD03-2AE4-2D99-B6E1-A09049334BFA}"/>
              </a:ext>
            </a:extLst>
          </p:cNvPr>
          <p:cNvSpPr txBox="1"/>
          <p:nvPr/>
        </p:nvSpPr>
        <p:spPr>
          <a:xfrm>
            <a:off x="3048000" y="564203"/>
            <a:ext cx="6096000" cy="707886"/>
          </a:xfrm>
          <a:prstGeom prst="rect">
            <a:avLst/>
          </a:prstGeom>
          <a:noFill/>
        </p:spPr>
        <p:txBody>
          <a:bodyPr wrap="square">
            <a:spAutoFit/>
          </a:bodyPr>
          <a:lstStyle/>
          <a:p>
            <a:pPr algn="ctr"/>
            <a:r>
              <a:rPr lang="en-US" sz="4000" b="1" dirty="0">
                <a:solidFill>
                  <a:srgbClr val="FF0000"/>
                </a:solidFill>
              </a:rPr>
              <a:t>BIG  DATA</a:t>
            </a:r>
            <a:endParaRPr lang="en-IN" sz="4000" b="1" dirty="0">
              <a:solidFill>
                <a:srgbClr val="FF0000"/>
              </a:solidFill>
            </a:endParaRPr>
          </a:p>
        </p:txBody>
      </p:sp>
    </p:spTree>
    <p:extLst>
      <p:ext uri="{BB962C8B-B14F-4D97-AF65-F5344CB8AC3E}">
        <p14:creationId xmlns:p14="http://schemas.microsoft.com/office/powerpoint/2010/main" val="41613206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458E38-7C3B-7BB3-C523-962E071B79BF}"/>
              </a:ext>
            </a:extLst>
          </p:cNvPr>
          <p:cNvPicPr>
            <a:picLocks noChangeAspect="1"/>
          </p:cNvPicPr>
          <p:nvPr/>
        </p:nvPicPr>
        <p:blipFill>
          <a:blip r:embed="rId2"/>
          <a:stretch>
            <a:fillRect/>
          </a:stretch>
        </p:blipFill>
        <p:spPr>
          <a:xfrm>
            <a:off x="186189" y="1681655"/>
            <a:ext cx="11259997" cy="2768513"/>
          </a:xfrm>
          <a:prstGeom prst="rect">
            <a:avLst/>
          </a:prstGeom>
        </p:spPr>
      </p:pic>
    </p:spTree>
    <p:extLst>
      <p:ext uri="{BB962C8B-B14F-4D97-AF65-F5344CB8AC3E}">
        <p14:creationId xmlns:p14="http://schemas.microsoft.com/office/powerpoint/2010/main" val="97638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3A39331-8A05-434F-066A-A4B918A2BE25}"/>
              </a:ext>
            </a:extLst>
          </p:cNvPr>
          <p:cNvPicPr>
            <a:picLocks noChangeAspect="1"/>
          </p:cNvPicPr>
          <p:nvPr/>
        </p:nvPicPr>
        <p:blipFill>
          <a:blip r:embed="rId2"/>
          <a:stretch>
            <a:fillRect/>
          </a:stretch>
        </p:blipFill>
        <p:spPr>
          <a:xfrm>
            <a:off x="1159263" y="1055164"/>
            <a:ext cx="9116669" cy="5177470"/>
          </a:xfrm>
          <a:prstGeom prst="rect">
            <a:avLst/>
          </a:prstGeom>
        </p:spPr>
      </p:pic>
    </p:spTree>
    <p:extLst>
      <p:ext uri="{BB962C8B-B14F-4D97-AF65-F5344CB8AC3E}">
        <p14:creationId xmlns:p14="http://schemas.microsoft.com/office/powerpoint/2010/main" val="1131890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6E969FA-0AEF-A41E-F417-4F5D7D6C7B6B}"/>
              </a:ext>
            </a:extLst>
          </p:cNvPr>
          <p:cNvSpPr txBox="1"/>
          <p:nvPr/>
        </p:nvSpPr>
        <p:spPr>
          <a:xfrm>
            <a:off x="493986" y="1012999"/>
            <a:ext cx="11456276" cy="5043688"/>
          </a:xfrm>
          <a:prstGeom prst="rect">
            <a:avLst/>
          </a:prstGeom>
          <a:noFill/>
        </p:spPr>
        <p:txBody>
          <a:bodyPr wrap="square">
            <a:spAutoFit/>
          </a:bodyPr>
          <a:lstStyle/>
          <a:p>
            <a:pPr algn="l" fontAlgn="base">
              <a:lnSpc>
                <a:spcPct val="150000"/>
              </a:lnSpc>
              <a:buFont typeface="Arial" panose="020B0604020202020204" pitchFamily="34" charset="0"/>
              <a:buChar char="•"/>
            </a:pPr>
            <a:r>
              <a:rPr lang="en-IN" b="0" i="0" dirty="0">
                <a:solidFill>
                  <a:srgbClr val="273239"/>
                </a:solidFill>
                <a:effectLst/>
                <a:latin typeface="Nunito" pitchFamily="2" charset="0"/>
              </a:rPr>
              <a:t>It refers to nature of data that is structured, semi-structured and unstructured data.</a:t>
            </a:r>
          </a:p>
          <a:p>
            <a:pPr algn="l" fontAlgn="base">
              <a:lnSpc>
                <a:spcPct val="150000"/>
              </a:lnSpc>
              <a:buFont typeface="Arial" panose="020B0604020202020204" pitchFamily="34" charset="0"/>
              <a:buChar char="•"/>
            </a:pPr>
            <a:r>
              <a:rPr lang="en-IN" b="0" i="0" dirty="0">
                <a:solidFill>
                  <a:srgbClr val="273239"/>
                </a:solidFill>
                <a:effectLst/>
                <a:latin typeface="Nunito" pitchFamily="2" charset="0"/>
              </a:rPr>
              <a:t>It also refers to heterogeneous sources.</a:t>
            </a:r>
          </a:p>
          <a:p>
            <a:pPr algn="l" fontAlgn="base">
              <a:lnSpc>
                <a:spcPct val="150000"/>
              </a:lnSpc>
              <a:buFont typeface="Arial" panose="020B0604020202020204" pitchFamily="34" charset="0"/>
              <a:buChar char="•"/>
            </a:pPr>
            <a:r>
              <a:rPr lang="en-IN" b="0" i="0" dirty="0">
                <a:solidFill>
                  <a:srgbClr val="273239"/>
                </a:solidFill>
                <a:effectLst/>
                <a:latin typeface="Nunito" pitchFamily="2" charset="0"/>
              </a:rPr>
              <a:t>Variety is basically the arrival of data from new sources that are both inside and outside of an enterprise. It can be structured, semi-structured and unstructured.</a:t>
            </a:r>
          </a:p>
          <a:p>
            <a:pPr marL="742950" lvl="1" indent="-285750" algn="l" fontAlgn="base">
              <a:lnSpc>
                <a:spcPct val="150000"/>
              </a:lnSpc>
              <a:buFont typeface="Arial" panose="020B0604020202020204" pitchFamily="34" charset="0"/>
              <a:buChar char="•"/>
            </a:pPr>
            <a:r>
              <a:rPr lang="en-IN" b="1" i="0" dirty="0">
                <a:solidFill>
                  <a:srgbClr val="273239"/>
                </a:solidFill>
                <a:effectLst/>
                <a:latin typeface="Nunito" pitchFamily="2" charset="0"/>
              </a:rPr>
              <a:t>Structured data</a:t>
            </a:r>
            <a:r>
              <a:rPr lang="en-IN" b="0" i="0" dirty="0">
                <a:solidFill>
                  <a:srgbClr val="273239"/>
                </a:solidFill>
                <a:effectLst/>
                <a:latin typeface="Nunito" pitchFamily="2" charset="0"/>
              </a:rPr>
              <a:t>: This data is basically an organized data. It generally refers to data that has defined the length and format of data.</a:t>
            </a:r>
          </a:p>
          <a:p>
            <a:pPr marL="742950" lvl="1" indent="-285750" algn="l" fontAlgn="base">
              <a:lnSpc>
                <a:spcPct val="150000"/>
              </a:lnSpc>
              <a:buFont typeface="Arial" panose="020B0604020202020204" pitchFamily="34" charset="0"/>
              <a:buChar char="•"/>
            </a:pPr>
            <a:r>
              <a:rPr lang="en-IN" b="1" i="0" dirty="0">
                <a:solidFill>
                  <a:srgbClr val="273239"/>
                </a:solidFill>
                <a:effectLst/>
                <a:latin typeface="Nunito" pitchFamily="2" charset="0"/>
              </a:rPr>
              <a:t>Semi- Structured data</a:t>
            </a:r>
            <a:r>
              <a:rPr lang="en-IN" b="0" i="0" dirty="0">
                <a:solidFill>
                  <a:srgbClr val="273239"/>
                </a:solidFill>
                <a:effectLst/>
                <a:latin typeface="Nunito" pitchFamily="2" charset="0"/>
              </a:rPr>
              <a:t>: This data is basically a semi-organised data. It is generally a form of data that do not conform to the formal structure of data. Log files are the examples of this type of data.</a:t>
            </a:r>
          </a:p>
          <a:p>
            <a:pPr marL="742950" lvl="1" indent="-285750" algn="l" fontAlgn="base">
              <a:lnSpc>
                <a:spcPct val="150000"/>
              </a:lnSpc>
              <a:buFont typeface="Arial" panose="020B0604020202020204" pitchFamily="34" charset="0"/>
              <a:buChar char="•"/>
            </a:pPr>
            <a:r>
              <a:rPr lang="en-IN" b="1" i="0" dirty="0">
                <a:solidFill>
                  <a:srgbClr val="273239"/>
                </a:solidFill>
                <a:effectLst/>
                <a:latin typeface="Nunito" pitchFamily="2" charset="0"/>
              </a:rPr>
              <a:t>Unstructured data</a:t>
            </a:r>
            <a:r>
              <a:rPr lang="en-IN" b="0" i="0" dirty="0">
                <a:solidFill>
                  <a:srgbClr val="273239"/>
                </a:solidFill>
                <a:effectLst/>
                <a:latin typeface="Nunito" pitchFamily="2" charset="0"/>
              </a:rPr>
              <a:t>: This data basically refers to unorganized data. It generally refers to data that doesn’t fit neatly into the traditional row and column structure of the relational database. Texts, pictures, videos etc. are the examples of unstructured data which can’t be stored in the form of rows and columns.</a:t>
            </a:r>
          </a:p>
        </p:txBody>
      </p:sp>
      <p:sp>
        <p:nvSpPr>
          <p:cNvPr id="5" name="TextBox 4">
            <a:extLst>
              <a:ext uri="{FF2B5EF4-FFF2-40B4-BE49-F238E27FC236}">
                <a16:creationId xmlns:a16="http://schemas.microsoft.com/office/drawing/2014/main" id="{330E29AB-66ED-258E-A00A-5DE0EF0E1E63}"/>
              </a:ext>
            </a:extLst>
          </p:cNvPr>
          <p:cNvSpPr txBox="1"/>
          <p:nvPr/>
        </p:nvSpPr>
        <p:spPr>
          <a:xfrm>
            <a:off x="3048000" y="30808"/>
            <a:ext cx="6096000" cy="584775"/>
          </a:xfrm>
          <a:prstGeom prst="rect">
            <a:avLst/>
          </a:prstGeom>
          <a:noFill/>
        </p:spPr>
        <p:txBody>
          <a:bodyPr wrap="square">
            <a:spAutoFit/>
          </a:bodyPr>
          <a:lstStyle/>
          <a:p>
            <a:r>
              <a:rPr lang="en-IN" sz="3200" b="1" i="0" dirty="0">
                <a:solidFill>
                  <a:srgbClr val="FF0000"/>
                </a:solidFill>
                <a:effectLst/>
                <a:latin typeface="Nunito" pitchFamily="2" charset="0"/>
              </a:rPr>
              <a:t>Variety</a:t>
            </a:r>
            <a:endParaRPr lang="en-IN" sz="3200" dirty="0">
              <a:solidFill>
                <a:srgbClr val="FF0000"/>
              </a:solidFill>
            </a:endParaRPr>
          </a:p>
        </p:txBody>
      </p:sp>
    </p:spTree>
    <p:extLst>
      <p:ext uri="{BB962C8B-B14F-4D97-AF65-F5344CB8AC3E}">
        <p14:creationId xmlns:p14="http://schemas.microsoft.com/office/powerpoint/2010/main" val="1102342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84EBA8-C5FF-C4C1-9268-BDE94746C9F3}"/>
              </a:ext>
            </a:extLst>
          </p:cNvPr>
          <p:cNvPicPr>
            <a:picLocks noChangeAspect="1"/>
          </p:cNvPicPr>
          <p:nvPr/>
        </p:nvPicPr>
        <p:blipFill>
          <a:blip r:embed="rId2"/>
          <a:stretch>
            <a:fillRect/>
          </a:stretch>
        </p:blipFill>
        <p:spPr>
          <a:xfrm>
            <a:off x="163027" y="1471447"/>
            <a:ext cx="11181063" cy="3689131"/>
          </a:xfrm>
          <a:prstGeom prst="rect">
            <a:avLst/>
          </a:prstGeom>
        </p:spPr>
      </p:pic>
    </p:spTree>
    <p:extLst>
      <p:ext uri="{BB962C8B-B14F-4D97-AF65-F5344CB8AC3E}">
        <p14:creationId xmlns:p14="http://schemas.microsoft.com/office/powerpoint/2010/main" val="3038233310"/>
      </p:ext>
    </p:extLst>
  </p:cSld>
  <p:clrMapOvr>
    <a:masterClrMapping/>
  </p:clrMapOvr>
</p:sld>
</file>

<file path=ppt/theme/theme1.xml><?xml version="1.0" encoding="utf-8"?>
<a:theme xmlns:a="http://schemas.openxmlformats.org/drawingml/2006/main" name="CitationVTI">
  <a:themeElements>
    <a:clrScheme name="AnalogousFromRegularSeedLeftStep">
      <a:dk1>
        <a:srgbClr val="000000"/>
      </a:dk1>
      <a:lt1>
        <a:srgbClr val="FFFFFF"/>
      </a:lt1>
      <a:dk2>
        <a:srgbClr val="2E1B30"/>
      </a:dk2>
      <a:lt2>
        <a:srgbClr val="F0F3F2"/>
      </a:lt2>
      <a:accent1>
        <a:srgbClr val="E7295E"/>
      </a:accent1>
      <a:accent2>
        <a:srgbClr val="D5179B"/>
      </a:accent2>
      <a:accent3>
        <a:srgbClr val="D129E7"/>
      </a:accent3>
      <a:accent4>
        <a:srgbClr val="7117D5"/>
      </a:accent4>
      <a:accent5>
        <a:srgbClr val="372DE7"/>
      </a:accent5>
      <a:accent6>
        <a:srgbClr val="175CD5"/>
      </a:accent6>
      <a:hlink>
        <a:srgbClr val="349C7F"/>
      </a:hlink>
      <a:folHlink>
        <a:srgbClr val="7F7F7F"/>
      </a:folHlink>
    </a:clrScheme>
    <a:fontScheme name="Grandview">
      <a:majorFont>
        <a:latin typeface="Grandview"/>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itationVTI" id="{4899D957-8B31-4AB5-A19D-CB0353FFB667}" vid="{430294D6-2412-4BD3-B567-F0976EA49313}"/>
    </a:ext>
  </a:extLst>
</a:theme>
</file>

<file path=docProps/app.xml><?xml version="1.0" encoding="utf-8"?>
<Properties xmlns="http://schemas.openxmlformats.org/officeDocument/2006/extended-properties" xmlns:vt="http://schemas.openxmlformats.org/officeDocument/2006/docPropsVTypes">
  <Template>Retrospect</Template>
  <TotalTime>574</TotalTime>
  <Words>2690</Words>
  <Application>Microsoft Office PowerPoint</Application>
  <PresentationFormat>Widescreen</PresentationFormat>
  <Paragraphs>103</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Calibri</vt:lpstr>
      <vt:lpstr>erdana</vt:lpstr>
      <vt:lpstr>Grandview</vt:lpstr>
      <vt:lpstr>Grandview Display</vt:lpstr>
      <vt:lpstr>inter-bold</vt:lpstr>
      <vt:lpstr>inter-regular</vt:lpstr>
      <vt:lpstr>Nunito</vt:lpstr>
      <vt:lpstr>Symbol</vt:lpstr>
      <vt:lpstr>Times New Roman</vt:lpstr>
      <vt:lpstr>CitationVTI</vt:lpstr>
      <vt:lpstr>INTELLIGENT SYSTEMS</vt:lpstr>
      <vt:lpstr>Data</vt:lpstr>
      <vt:lpstr>Properties of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Information and Knowledge</vt:lpstr>
      <vt:lpstr>Types of data</vt:lpstr>
      <vt:lpstr>Categorical data</vt:lpstr>
      <vt:lpstr>Categorical data</vt:lpstr>
      <vt:lpstr>Numerical data</vt:lpstr>
      <vt:lpstr>Time series data</vt:lpstr>
      <vt:lpstr>Time series data</vt:lpstr>
      <vt:lpstr>Text data</vt:lpstr>
      <vt:lpstr>Text data</vt:lpstr>
      <vt:lpstr>Why is machine learning important?</vt:lpstr>
      <vt:lpstr>Why is data important for machine learning?</vt:lpstr>
      <vt:lpstr>What is the value of data for machine learning ?</vt:lpstr>
      <vt:lpstr>What is a dataset in machine learning?</vt:lpstr>
      <vt:lpstr>What type of data does machine learning need?</vt:lpstr>
      <vt:lpstr>Numerical data</vt:lpstr>
      <vt:lpstr>Categorical data</vt:lpstr>
      <vt:lpstr>Time series data</vt:lpstr>
      <vt:lpstr>Text data</vt:lpstr>
      <vt:lpstr>Where do engineers get datasets for machine learning?</vt:lpstr>
      <vt:lpstr>Why is machine learning popular?</vt:lpstr>
      <vt:lpstr>Why is machine learning popular?</vt:lpstr>
      <vt:lpstr>How do we split dataset in ML?</vt:lpstr>
      <vt:lpstr>How do we split dataset in ML?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SYSTEMS</dc:title>
  <dc:creator>ritikakumari9650@outlook.com</dc:creator>
  <cp:lastModifiedBy>Raunak Shahi</cp:lastModifiedBy>
  <cp:revision>5</cp:revision>
  <dcterms:created xsi:type="dcterms:W3CDTF">2022-12-18T08:25:30Z</dcterms:created>
  <dcterms:modified xsi:type="dcterms:W3CDTF">2023-10-09T12:27:07Z</dcterms:modified>
</cp:coreProperties>
</file>