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presProps" Target="presProp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5" Type="http://schemas.openxmlformats.org/officeDocument/2006/relationships/slide" Target="slides/slide1.xml" /><Relationship Id="rId10"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latin typeface="Arial Black" panose="020B0A04020102020204" pitchFamily="34" charset="0"/>
              </a:rPr>
              <a:t>WEELKY PROGRESS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411360" y="6068480"/>
            <a:ext cx="4780640" cy="963333"/>
          </a:xfrm>
        </p:spPr>
        <p:txBody>
          <a:bodyPr>
            <a:normAutofit/>
          </a:bodyPr>
          <a:lstStyle/>
          <a:p>
            <a:r>
              <a:rPr lang="en-US" sz="2800" dirty="0">
                <a:solidFill>
                  <a:schemeClr val="tx1">
                    <a:lumMod val="85000"/>
                    <a:lumOff val="15000"/>
                  </a:schemeClr>
                </a:solidFill>
                <a:latin typeface="Bahnschrift Light Condensed" panose="020B0502040204020203" pitchFamily="34" charset="0"/>
              </a:rPr>
              <a:t>SANGAM JOSHNA(217Z1A1252)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77559"/>
            <a:ext cx="12879976" cy="6192611"/>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78753" y="5319557"/>
            <a:ext cx="10058400" cy="1143000"/>
          </a:xfrm>
        </p:spPr>
        <p:txBody>
          <a:bodyPr>
            <a:normAutofit/>
          </a:bodyPr>
          <a:lstStyle/>
          <a:p>
            <a:endParaRPr lang="en-US" dirty="0">
              <a:solidFill>
                <a:srgbClr val="FFFFFF"/>
              </a:solidFill>
            </a:endParaRPr>
          </a:p>
        </p:txBody>
      </p:sp>
      <p:graphicFrame>
        <p:nvGraphicFramePr>
          <p:cNvPr id="5" name="Table 4">
            <a:extLst>
              <a:ext uri="{FF2B5EF4-FFF2-40B4-BE49-F238E27FC236}">
                <a16:creationId xmlns:a16="http://schemas.microsoft.com/office/drawing/2014/main" id="{A1A64DF6-51E8-0FBA-AE12-B1D669B7ECBA}"/>
              </a:ext>
            </a:extLst>
          </p:cNvPr>
          <p:cNvGraphicFramePr>
            <a:graphicFrameLocks noGrp="1"/>
          </p:cNvGraphicFramePr>
          <p:nvPr>
            <p:extLst>
              <p:ext uri="{D42A27DB-BD31-4B8C-83A1-F6EECF244321}">
                <p14:modId xmlns:p14="http://schemas.microsoft.com/office/powerpoint/2010/main" val="3384016555"/>
              </p:ext>
            </p:extLst>
          </p:nvPr>
        </p:nvGraphicFramePr>
        <p:xfrm>
          <a:off x="-1" y="953589"/>
          <a:ext cx="13305456" cy="7210696"/>
        </p:xfrm>
        <a:graphic>
          <a:graphicData uri="http://schemas.openxmlformats.org/drawingml/2006/table">
            <a:tbl>
              <a:tblPr firstRow="1" bandRow="1">
                <a:tableStyleId>{5C22544A-7EE6-4342-B048-85BDC9FD1C3A}</a:tableStyleId>
              </a:tblPr>
              <a:tblGrid>
                <a:gridCol w="1259525">
                  <a:extLst>
                    <a:ext uri="{9D8B030D-6E8A-4147-A177-3AD203B41FA5}">
                      <a16:colId xmlns:a16="http://schemas.microsoft.com/office/drawing/2014/main" val="3143165875"/>
                    </a:ext>
                  </a:extLst>
                </a:gridCol>
                <a:gridCol w="1259525">
                  <a:extLst>
                    <a:ext uri="{9D8B030D-6E8A-4147-A177-3AD203B41FA5}">
                      <a16:colId xmlns:a16="http://schemas.microsoft.com/office/drawing/2014/main" val="461385912"/>
                    </a:ext>
                  </a:extLst>
                </a:gridCol>
                <a:gridCol w="1259525">
                  <a:extLst>
                    <a:ext uri="{9D8B030D-6E8A-4147-A177-3AD203B41FA5}">
                      <a16:colId xmlns:a16="http://schemas.microsoft.com/office/drawing/2014/main" val="1032134244"/>
                    </a:ext>
                  </a:extLst>
                </a:gridCol>
                <a:gridCol w="1259525">
                  <a:extLst>
                    <a:ext uri="{9D8B030D-6E8A-4147-A177-3AD203B41FA5}">
                      <a16:colId xmlns:a16="http://schemas.microsoft.com/office/drawing/2014/main" val="1745804966"/>
                    </a:ext>
                  </a:extLst>
                </a:gridCol>
                <a:gridCol w="1259525">
                  <a:extLst>
                    <a:ext uri="{9D8B030D-6E8A-4147-A177-3AD203B41FA5}">
                      <a16:colId xmlns:a16="http://schemas.microsoft.com/office/drawing/2014/main" val="1145907963"/>
                    </a:ext>
                  </a:extLst>
                </a:gridCol>
                <a:gridCol w="1259525">
                  <a:extLst>
                    <a:ext uri="{9D8B030D-6E8A-4147-A177-3AD203B41FA5}">
                      <a16:colId xmlns:a16="http://schemas.microsoft.com/office/drawing/2014/main" val="3487834744"/>
                    </a:ext>
                  </a:extLst>
                </a:gridCol>
                <a:gridCol w="1259525">
                  <a:extLst>
                    <a:ext uri="{9D8B030D-6E8A-4147-A177-3AD203B41FA5}">
                      <a16:colId xmlns:a16="http://schemas.microsoft.com/office/drawing/2014/main" val="2072541235"/>
                    </a:ext>
                  </a:extLst>
                </a:gridCol>
                <a:gridCol w="1259525">
                  <a:extLst>
                    <a:ext uri="{9D8B030D-6E8A-4147-A177-3AD203B41FA5}">
                      <a16:colId xmlns:a16="http://schemas.microsoft.com/office/drawing/2014/main" val="2353557958"/>
                    </a:ext>
                  </a:extLst>
                </a:gridCol>
                <a:gridCol w="1259525">
                  <a:extLst>
                    <a:ext uri="{9D8B030D-6E8A-4147-A177-3AD203B41FA5}">
                      <a16:colId xmlns:a16="http://schemas.microsoft.com/office/drawing/2014/main" val="2777344521"/>
                    </a:ext>
                  </a:extLst>
                </a:gridCol>
                <a:gridCol w="1969731">
                  <a:extLst>
                    <a:ext uri="{9D8B030D-6E8A-4147-A177-3AD203B41FA5}">
                      <a16:colId xmlns:a16="http://schemas.microsoft.com/office/drawing/2014/main" val="711884672"/>
                    </a:ext>
                  </a:extLst>
                </a:gridCol>
              </a:tblGrid>
              <a:tr h="1071352">
                <a:tc>
                  <a:txBody>
                    <a:bodyPr/>
                    <a:lstStyle/>
                    <a:p>
                      <a:r>
                        <a:rPr lang="en-IN" dirty="0"/>
                        <a:t>   SNO</a:t>
                      </a:r>
                    </a:p>
                  </a:txBody>
                  <a:tcPr/>
                </a:tc>
                <a:tc>
                  <a:txBody>
                    <a:bodyPr/>
                    <a:lstStyle/>
                    <a:p>
                      <a:r>
                        <a:rPr lang="en-IN" dirty="0"/>
                        <a:t>TOPIC</a:t>
                      </a:r>
                    </a:p>
                  </a:txBody>
                  <a:tcPr/>
                </a:tc>
                <a:tc>
                  <a:txBody>
                    <a:bodyPr/>
                    <a:lstStyle/>
                    <a:p>
                      <a:r>
                        <a:rPr lang="en-IN" dirty="0"/>
                        <a:t>DON’T KNOW</a:t>
                      </a:r>
                    </a:p>
                  </a:txBody>
                  <a:tcPr/>
                </a:tc>
                <a:tc>
                  <a:txBody>
                    <a:bodyPr/>
                    <a:lstStyle/>
                    <a:p>
                      <a:r>
                        <a:rPr lang="en-IN" dirty="0"/>
                        <a:t>FAIR </a:t>
                      </a:r>
                    </a:p>
                  </a:txBody>
                  <a:tcPr/>
                </a:tc>
                <a:tc>
                  <a:txBody>
                    <a:bodyPr/>
                    <a:lstStyle/>
                    <a:p>
                      <a:r>
                        <a:rPr lang="en-IN" dirty="0"/>
                        <a:t>GOOD</a:t>
                      </a:r>
                    </a:p>
                  </a:txBody>
                  <a:tcPr/>
                </a:tc>
                <a:tc>
                  <a:txBody>
                    <a:bodyPr/>
                    <a:lstStyle/>
                    <a:p>
                      <a:r>
                        <a:rPr lang="en-IN" dirty="0"/>
                        <a:t>VERY GOOD</a:t>
                      </a:r>
                    </a:p>
                  </a:txBody>
                  <a:tcPr/>
                </a:tc>
                <a:tc>
                  <a:txBody>
                    <a:bodyPr/>
                    <a:lstStyle/>
                    <a:p>
                      <a:r>
                        <a:rPr lang="en-IN" dirty="0"/>
                        <a:t>DON’T KNOW</a:t>
                      </a:r>
                    </a:p>
                  </a:txBody>
                  <a:tcPr/>
                </a:tc>
                <a:tc>
                  <a:txBody>
                    <a:bodyPr/>
                    <a:lstStyle/>
                    <a:p>
                      <a:r>
                        <a:rPr lang="en-IN" dirty="0"/>
                        <a:t>FAIR</a:t>
                      </a:r>
                    </a:p>
                  </a:txBody>
                  <a:tcPr/>
                </a:tc>
                <a:tc>
                  <a:txBody>
                    <a:bodyPr/>
                    <a:lstStyle/>
                    <a:p>
                      <a:r>
                        <a:rPr lang="en-IN" dirty="0"/>
                        <a:t>GOOD</a:t>
                      </a:r>
                    </a:p>
                  </a:txBody>
                  <a:tcPr/>
                </a:tc>
                <a:tc>
                  <a:txBody>
                    <a:bodyPr/>
                    <a:lstStyle/>
                    <a:p>
                      <a:r>
                        <a:rPr lang="en-IN" dirty="0"/>
                        <a:t>VERY GOOD</a:t>
                      </a:r>
                    </a:p>
                  </a:txBody>
                  <a:tcPr/>
                </a:tc>
                <a:extLst>
                  <a:ext uri="{0D108BD9-81ED-4DB2-BD59-A6C34878D82A}">
                    <a16:rowId xmlns:a16="http://schemas.microsoft.com/office/drawing/2014/main" val="1507166138"/>
                  </a:ext>
                </a:extLst>
              </a:tr>
              <a:tr h="1071352">
                <a:tc>
                  <a:txBody>
                    <a:bodyPr/>
                    <a:lstStyle/>
                    <a:p>
                      <a:r>
                        <a:rPr lang="en-IN" dirty="0"/>
                        <a:t>1</a:t>
                      </a:r>
                    </a:p>
                  </a:txBody>
                  <a:tcPr/>
                </a:tc>
                <a:tc>
                  <a:txBody>
                    <a:bodyPr/>
                    <a:lstStyle/>
                    <a:p>
                      <a:r>
                        <a:rPr lang="en-IN" dirty="0"/>
                        <a:t>Data structures</a:t>
                      </a:r>
                    </a:p>
                  </a:txBody>
                  <a:tcPr/>
                </a:tc>
                <a:tc>
                  <a:txBody>
                    <a:bodyPr/>
                    <a:lstStyle/>
                    <a:p>
                      <a:endParaRPr lang="en-IN"/>
                    </a:p>
                  </a:txBody>
                  <a:tcPr/>
                </a:tc>
                <a:tc>
                  <a:txBody>
                    <a:bodyPr/>
                    <a:lstStyle/>
                    <a:p>
                      <a:endParaRPr lang="en-IN"/>
                    </a:p>
                  </a:txBody>
                  <a:tcPr/>
                </a:tc>
                <a:tc>
                  <a:txBody>
                    <a:bodyPr/>
                    <a:lstStyle/>
                    <a:p>
                      <a:r>
                        <a:rPr lang="en-IN" dirty="0"/>
                        <a:t>Yes</a:t>
                      </a:r>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Yes</a:t>
                      </a:r>
                    </a:p>
                  </a:txBody>
                  <a:tcPr/>
                </a:tc>
                <a:extLst>
                  <a:ext uri="{0D108BD9-81ED-4DB2-BD59-A6C34878D82A}">
                    <a16:rowId xmlns:a16="http://schemas.microsoft.com/office/drawing/2014/main" val="750365908"/>
                  </a:ext>
                </a:extLst>
              </a:tr>
              <a:tr h="1071352">
                <a:tc>
                  <a:txBody>
                    <a:bodyPr/>
                    <a:lstStyle/>
                    <a:p>
                      <a:r>
                        <a:rPr lang="en-IN" dirty="0"/>
                        <a:t>2</a:t>
                      </a:r>
                    </a:p>
                  </a:txBody>
                  <a:tcPr/>
                </a:tc>
                <a:tc>
                  <a:txBody>
                    <a:bodyPr/>
                    <a:lstStyle/>
                    <a:p>
                      <a:r>
                        <a:rPr lang="en-IN" dirty="0"/>
                        <a:t>Xml, </a:t>
                      </a:r>
                      <a:r>
                        <a:rPr lang="en-IN" dirty="0" err="1"/>
                        <a:t>json</a:t>
                      </a:r>
                      <a:r>
                        <a:rPr lang="en-IN" dirty="0"/>
                        <a:t>,</a:t>
                      </a:r>
                    </a:p>
                    <a:p>
                      <a:r>
                        <a:rPr lang="en-IN" dirty="0"/>
                        <a:t>html</a:t>
                      </a:r>
                    </a:p>
                  </a:txBody>
                  <a:tcPr/>
                </a:tc>
                <a:tc>
                  <a:txBody>
                    <a:bodyPr/>
                    <a:lstStyle/>
                    <a:p>
                      <a:endParaRPr lang="en-IN"/>
                    </a:p>
                  </a:txBody>
                  <a:tcPr/>
                </a:tc>
                <a:tc>
                  <a:txBody>
                    <a:bodyPr/>
                    <a:lstStyle/>
                    <a:p>
                      <a:endParaRPr lang="en-IN"/>
                    </a:p>
                  </a:txBody>
                  <a:tcPr/>
                </a:tc>
                <a:tc>
                  <a:txBody>
                    <a:bodyPr/>
                    <a:lstStyle/>
                    <a:p>
                      <a:r>
                        <a:rPr lang="en-IN" dirty="0"/>
                        <a:t>Yes</a:t>
                      </a:r>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Yes</a:t>
                      </a:r>
                    </a:p>
                  </a:txBody>
                  <a:tcPr/>
                </a:tc>
                <a:extLst>
                  <a:ext uri="{0D108BD9-81ED-4DB2-BD59-A6C34878D82A}">
                    <a16:rowId xmlns:a16="http://schemas.microsoft.com/office/drawing/2014/main" val="1054751827"/>
                  </a:ext>
                </a:extLst>
              </a:tr>
              <a:tr h="1311336">
                <a:tc>
                  <a:txBody>
                    <a:bodyPr/>
                    <a:lstStyle/>
                    <a:p>
                      <a:r>
                        <a:rPr lang="en-IN" dirty="0"/>
                        <a:t>3</a:t>
                      </a:r>
                    </a:p>
                  </a:txBody>
                  <a:tcPr/>
                </a:tc>
                <a:tc>
                  <a:txBody>
                    <a:bodyPr/>
                    <a:lstStyle/>
                    <a:p>
                      <a:r>
                        <a:rPr lang="en-IN" dirty="0" err="1"/>
                        <a:t>Mysql</a:t>
                      </a:r>
                      <a:r>
                        <a:rPr lang="en-IN" dirty="0"/>
                        <a:t>, </a:t>
                      </a:r>
                      <a:r>
                        <a:rPr lang="en-IN" dirty="0" err="1"/>
                        <a:t>dbms,MongoDB</a:t>
                      </a:r>
                      <a:endParaRPr lang="en-IN" dirty="0"/>
                    </a:p>
                    <a:p>
                      <a:endParaRPr lang="en-IN" dirty="0"/>
                    </a:p>
                  </a:txBody>
                  <a:tcPr/>
                </a:tc>
                <a:tc>
                  <a:txBody>
                    <a:bodyPr/>
                    <a:lstStyle/>
                    <a:p>
                      <a:endParaRPr lang="en-IN"/>
                    </a:p>
                  </a:txBody>
                  <a:tcPr/>
                </a:tc>
                <a:tc>
                  <a:txBody>
                    <a:bodyPr/>
                    <a:lstStyle/>
                    <a:p>
                      <a:endParaRPr lang="en-IN"/>
                    </a:p>
                  </a:txBody>
                  <a:tcPr/>
                </a:tc>
                <a:tc>
                  <a:txBody>
                    <a:bodyPr/>
                    <a:lstStyle/>
                    <a:p>
                      <a:r>
                        <a:rPr lang="en-IN" dirty="0"/>
                        <a:t>Yes</a:t>
                      </a:r>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Yes</a:t>
                      </a:r>
                    </a:p>
                  </a:txBody>
                  <a:tcPr/>
                </a:tc>
                <a:extLst>
                  <a:ext uri="{0D108BD9-81ED-4DB2-BD59-A6C34878D82A}">
                    <a16:rowId xmlns:a16="http://schemas.microsoft.com/office/drawing/2014/main" val="4064884406"/>
                  </a:ext>
                </a:extLst>
              </a:tr>
              <a:tr h="1613952">
                <a:tc>
                  <a:txBody>
                    <a:bodyPr/>
                    <a:lstStyle/>
                    <a:p>
                      <a:r>
                        <a:rPr lang="en-IN" dirty="0"/>
                        <a:t>4</a:t>
                      </a:r>
                    </a:p>
                  </a:txBody>
                  <a:tcPr/>
                </a:tc>
                <a:tc>
                  <a:txBody>
                    <a:bodyPr/>
                    <a:lstStyle/>
                    <a:p>
                      <a:r>
                        <a:rPr lang="en-IN" dirty="0" err="1"/>
                        <a:t>Joins,xml</a:t>
                      </a:r>
                      <a:r>
                        <a:rPr lang="en-IN" dirty="0"/>
                        <a:t> to </a:t>
                      </a:r>
                      <a:r>
                        <a:rPr lang="en-IN" dirty="0" err="1"/>
                        <a:t>json,dbms</a:t>
                      </a:r>
                      <a:r>
                        <a:rPr lang="en-IN" dirty="0"/>
                        <a:t> queries</a:t>
                      </a:r>
                    </a:p>
                    <a:p>
                      <a:endParaRPr lang="en-IN" dirty="0"/>
                    </a:p>
                  </a:txBody>
                  <a:tcPr/>
                </a:tc>
                <a:tc>
                  <a:txBody>
                    <a:bodyPr/>
                    <a:lstStyle/>
                    <a:p>
                      <a:endParaRPr lang="en-IN"/>
                    </a:p>
                  </a:txBody>
                  <a:tcPr/>
                </a:tc>
                <a:tc>
                  <a:txBody>
                    <a:bodyPr/>
                    <a:lstStyle/>
                    <a:p>
                      <a:endParaRPr lang="en-IN"/>
                    </a:p>
                  </a:txBody>
                  <a:tcPr/>
                </a:tc>
                <a:tc>
                  <a:txBody>
                    <a:bodyPr/>
                    <a:lstStyle/>
                    <a:p>
                      <a:r>
                        <a:rPr lang="en-IN" dirty="0"/>
                        <a:t>Yes</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Yes</a:t>
                      </a:r>
                    </a:p>
                  </a:txBody>
                  <a:tcPr/>
                </a:tc>
                <a:extLst>
                  <a:ext uri="{0D108BD9-81ED-4DB2-BD59-A6C34878D82A}">
                    <a16:rowId xmlns:a16="http://schemas.microsoft.com/office/drawing/2014/main" val="3883457219"/>
                  </a:ext>
                </a:extLst>
              </a:tr>
              <a:tr h="1071352">
                <a:tc>
                  <a:txBody>
                    <a:bodyPr/>
                    <a:lstStyle/>
                    <a:p>
                      <a:r>
                        <a:rPr lang="en-IN" dirty="0"/>
                        <a:t>5</a:t>
                      </a:r>
                    </a:p>
                  </a:txBody>
                  <a:tcPr/>
                </a:tc>
                <a:tc>
                  <a:txBody>
                    <a:bodyPr/>
                    <a:lstStyle/>
                    <a:p>
                      <a:r>
                        <a:rPr lang="en-IN" dirty="0" err="1"/>
                        <a:t>Workato</a:t>
                      </a:r>
                      <a:r>
                        <a:rPr lang="en-IN" dirty="0"/>
                        <a:t> registration</a:t>
                      </a:r>
                    </a:p>
                  </a:txBody>
                  <a:tcPr/>
                </a:tc>
                <a:tc>
                  <a:txBody>
                    <a:bodyPr/>
                    <a:lstStyle/>
                    <a:p>
                      <a:r>
                        <a:rPr lang="en-IN" dirty="0"/>
                        <a:t>Yes</a:t>
                      </a:r>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Yes</a:t>
                      </a:r>
                    </a:p>
                  </a:txBody>
                  <a:tcPr/>
                </a:tc>
                <a:extLst>
                  <a:ext uri="{0D108BD9-81ED-4DB2-BD59-A6C34878D82A}">
                    <a16:rowId xmlns:a16="http://schemas.microsoft.com/office/drawing/2014/main" val="1053595691"/>
                  </a:ext>
                </a:extLst>
              </a:tr>
            </a:tbl>
          </a:graphicData>
        </a:graphic>
      </p:graphicFrame>
      <p:graphicFrame>
        <p:nvGraphicFramePr>
          <p:cNvPr id="6" name="Table 5">
            <a:extLst>
              <a:ext uri="{FF2B5EF4-FFF2-40B4-BE49-F238E27FC236}">
                <a16:creationId xmlns:a16="http://schemas.microsoft.com/office/drawing/2014/main" id="{7AA5476D-94AD-DBBB-DA29-A9FF86EB0AE6}"/>
              </a:ext>
            </a:extLst>
          </p:cNvPr>
          <p:cNvGraphicFramePr>
            <a:graphicFrameLocks noGrp="1"/>
          </p:cNvGraphicFramePr>
          <p:nvPr>
            <p:extLst>
              <p:ext uri="{D42A27DB-BD31-4B8C-83A1-F6EECF244321}">
                <p14:modId xmlns:p14="http://schemas.microsoft.com/office/powerpoint/2010/main" val="666355941"/>
              </p:ext>
            </p:extLst>
          </p:nvPr>
        </p:nvGraphicFramePr>
        <p:xfrm>
          <a:off x="2416628" y="27171470"/>
          <a:ext cx="9775372" cy="26700480"/>
        </p:xfrm>
        <a:graphic>
          <a:graphicData uri="http://schemas.openxmlformats.org/drawingml/2006/table">
            <a:tbl>
              <a:tblPr firstRow="1" bandRow="1">
                <a:tableStyleId>{5C22544A-7EE6-4342-B048-85BDC9FD1C3A}</a:tableStyleId>
              </a:tblPr>
              <a:tblGrid>
                <a:gridCol w="4887686">
                  <a:extLst>
                    <a:ext uri="{9D8B030D-6E8A-4147-A177-3AD203B41FA5}">
                      <a16:colId xmlns:a16="http://schemas.microsoft.com/office/drawing/2014/main" val="4140377729"/>
                    </a:ext>
                  </a:extLst>
                </a:gridCol>
                <a:gridCol w="4887686">
                  <a:extLst>
                    <a:ext uri="{9D8B030D-6E8A-4147-A177-3AD203B41FA5}">
                      <a16:colId xmlns:a16="http://schemas.microsoft.com/office/drawing/2014/main" val="976745140"/>
                    </a:ext>
                  </a:extLst>
                </a:gridCol>
              </a:tblGrid>
              <a:tr h="0">
                <a:tc>
                  <a:txBody>
                    <a:bodyPr/>
                    <a:lstStyle/>
                    <a:p>
                      <a:r>
                        <a:rPr lang="en-IN" sz="1800" b="1" kern="1200" dirty="0">
                          <a:solidFill>
                            <a:schemeClr val="lt1"/>
                          </a:solidFill>
                          <a:effectLst/>
                          <a:latin typeface="+mn-lt"/>
                          <a:ea typeface="+mn-ea"/>
                          <a:cs typeface="+mn-cs"/>
                        </a:rPr>
                        <a:t>ABSTRACT</a:t>
                      </a:r>
                    </a:p>
                    <a:p>
                      <a:r>
                        <a:rPr lang="en-IN" sz="1800" b="1" kern="1200" dirty="0">
                          <a:solidFill>
                            <a:schemeClr val="lt1"/>
                          </a:solidFill>
                          <a:effectLst/>
                          <a:latin typeface="+mn-lt"/>
                          <a:ea typeface="+mn-ea"/>
                          <a:cs typeface="+mn-cs"/>
                        </a:rPr>
                        <a:t>TITLE : </a:t>
                      </a:r>
                      <a:r>
                        <a:rPr lang="en-US" sz="1800" b="1" kern="1200" dirty="0">
                          <a:solidFill>
                            <a:schemeClr val="lt1"/>
                          </a:solidFill>
                          <a:effectLst/>
                          <a:latin typeface="+mn-lt"/>
                          <a:ea typeface="+mn-ea"/>
                          <a:cs typeface="+mn-cs"/>
                        </a:rPr>
                        <a:t>  DRIVER DROWSINESS DETECTION</a:t>
                      </a:r>
                      <a:r>
                        <a:rPr lang="en-IN" sz="1800" b="1" kern="1200" dirty="0">
                          <a:solidFill>
                            <a:schemeClr val="lt1"/>
                          </a:solidFill>
                          <a:effectLst/>
                          <a:latin typeface="+mn-lt"/>
                          <a:ea typeface="+mn-ea"/>
                          <a:cs typeface="+mn-cs"/>
                        </a:rPr>
                        <a:t> (CAR SAFTEY TECHNOLOGY)</a:t>
                      </a:r>
                    </a:p>
                    <a:p>
                      <a:r>
                        <a:rPr lang="en-IN" sz="1800" b="1" kern="1200" dirty="0">
                          <a:solidFill>
                            <a:schemeClr val="lt1"/>
                          </a:solidFill>
                          <a:effectLst/>
                          <a:latin typeface="+mn-lt"/>
                          <a:ea typeface="+mn-ea"/>
                          <a:cs typeface="+mn-cs"/>
                        </a:rPr>
                        <a:t>AUTHORS :   SANGAM JOSHNA     217Z1A1252</a:t>
                      </a:r>
                    </a:p>
                    <a:p>
                      <a:r>
                        <a:rPr lang="en-IN" sz="1800" b="1" kern="1200" dirty="0">
                          <a:solidFill>
                            <a:schemeClr val="lt1"/>
                          </a:solidFill>
                          <a:effectLst/>
                          <a:latin typeface="+mn-lt"/>
                          <a:ea typeface="+mn-ea"/>
                          <a:cs typeface="+mn-cs"/>
                        </a:rPr>
                        <a:t>                          RAMAVATH GIRIDHAR  217Z1A1246</a:t>
                      </a:r>
                    </a:p>
                    <a:p>
                      <a:r>
                        <a:rPr lang="en-IN" sz="1800" b="1" kern="1200" dirty="0">
                          <a:solidFill>
                            <a:schemeClr val="lt1"/>
                          </a:solidFill>
                          <a:effectLst/>
                          <a:latin typeface="+mn-lt"/>
                          <a:ea typeface="+mn-ea"/>
                          <a:cs typeface="+mn-cs"/>
                        </a:rPr>
                        <a:t>                         PRIYA VARSHINI          217Z1A1227</a:t>
                      </a:r>
                    </a:p>
                    <a:p>
                      <a:r>
                        <a:rPr lang="en-IN" sz="1800" b="1" kern="1200" dirty="0">
                          <a:solidFill>
                            <a:schemeClr val="lt1"/>
                          </a:solidFill>
                          <a:effectLst/>
                          <a:latin typeface="+mn-lt"/>
                          <a:ea typeface="+mn-ea"/>
                          <a:cs typeface="+mn-cs"/>
                        </a:rPr>
                        <a:t>AFFILIATION :  NALLA NARSHIMHA REDDY GROUP OF INSTITUTIONS EDUCATION SOCIETY                         </a:t>
                      </a:r>
                    </a:p>
                    <a:p>
                      <a:r>
                        <a:rPr lang="en-IN" sz="1800" b="1" kern="1200" dirty="0">
                          <a:solidFill>
                            <a:schemeClr val="lt1"/>
                          </a:solidFill>
                          <a:effectLst/>
                          <a:latin typeface="+mn-lt"/>
                          <a:ea typeface="+mn-ea"/>
                          <a:cs typeface="+mn-cs"/>
                        </a:rPr>
                        <a:t>OBJECTIVES : In recent years, driver drowsiness has been one of the major causes of road accidents and can lead to severe physical injuries, deaths and significant economic losses. Statistics indicate the need of a reliable driver drowsiness detection system which could alert the driver before a mishap happens.</a:t>
                      </a:r>
                    </a:p>
                    <a:p>
                      <a:r>
                        <a:rPr lang="en-IN" sz="1800" b="1" kern="1200" dirty="0">
                          <a:solidFill>
                            <a:schemeClr val="lt1"/>
                          </a:solidFill>
                          <a:effectLst/>
                          <a:latin typeface="+mn-lt"/>
                          <a:ea typeface="+mn-ea"/>
                          <a:cs typeface="+mn-cs"/>
                        </a:rPr>
                        <a:t>Methods : These methods have been studied in detail. However, in order to develop an efficient drowsiness detection system, the strengths of the various measures should be combined into a hybrid system. These measures can be divided into four main categories: firstly, image-based measures that are obtained using a camera to </a:t>
                      </a:r>
                      <a:r>
                        <a:rPr lang="en-IN" sz="1800" b="1" kern="1200" dirty="0" err="1">
                          <a:solidFill>
                            <a:schemeClr val="lt1"/>
                          </a:solidFill>
                          <a:effectLst/>
                          <a:latin typeface="+mn-lt"/>
                          <a:ea typeface="+mn-ea"/>
                          <a:cs typeface="+mn-cs"/>
                        </a:rPr>
                        <a:t>analyze</a:t>
                      </a:r>
                      <a:r>
                        <a:rPr lang="en-IN" sz="1800" b="1" kern="1200" dirty="0">
                          <a:solidFill>
                            <a:schemeClr val="lt1"/>
                          </a:solidFill>
                          <a:effectLst/>
                          <a:latin typeface="+mn-lt"/>
                          <a:ea typeface="+mn-ea"/>
                          <a:cs typeface="+mn-cs"/>
                        </a:rPr>
                        <a:t> the driver’s movements and facial expressions; secondly, biological-based measures that relate to the driver’s bio-signals and can be recorded by placing special sensors on the driver’s body; thirdly, vehicle-based measures, which depend on monitoring the </a:t>
                      </a:r>
                      <a:r>
                        <a:rPr lang="en-IN" sz="1800" b="1" kern="1200" dirty="0" err="1">
                          <a:solidFill>
                            <a:schemeClr val="lt1"/>
                          </a:solidFill>
                          <a:effectLst/>
                          <a:latin typeface="+mn-lt"/>
                          <a:ea typeface="+mn-ea"/>
                          <a:cs typeface="+mn-cs"/>
                        </a:rPr>
                        <a:t>Behavior</a:t>
                      </a:r>
                      <a:r>
                        <a:rPr lang="en-IN" sz="1800" b="1" kern="1200" dirty="0">
                          <a:solidFill>
                            <a:schemeClr val="lt1"/>
                          </a:solidFill>
                          <a:effectLst/>
                          <a:latin typeface="+mn-lt"/>
                          <a:ea typeface="+mn-ea"/>
                          <a:cs typeface="+mn-cs"/>
                        </a:rPr>
                        <a:t> and movement of the vehicle.</a:t>
                      </a:r>
                    </a:p>
                    <a:p>
                      <a:r>
                        <a:rPr lang="en-IN" sz="1800" b="1" kern="1200" dirty="0">
                          <a:solidFill>
                            <a:schemeClr val="lt1"/>
                          </a:solidFill>
                          <a:effectLst/>
                          <a:latin typeface="+mn-lt"/>
                          <a:ea typeface="+mn-ea"/>
                          <a:cs typeface="+mn-cs"/>
                        </a:rPr>
                        <a:t>Result: The various combinations of the hybrid systems have increased their performance and accuracy. It involves real-time monitoring of the driver's eyes to identify signs of drowsiness, such as eye closure and yawning. By employing techniques like eye detection, feature extraction, and machine learning algorithms like K-Nearest </a:t>
                      </a:r>
                      <a:r>
                        <a:rPr lang="en-IN" sz="1800" b="1" kern="1200" dirty="0" err="1">
                          <a:solidFill>
                            <a:schemeClr val="lt1"/>
                          </a:solidFill>
                          <a:effectLst/>
                          <a:latin typeface="+mn-lt"/>
                          <a:ea typeface="+mn-ea"/>
                          <a:cs typeface="+mn-cs"/>
                        </a:rPr>
                        <a:t>Neighbors</a:t>
                      </a:r>
                      <a:r>
                        <a:rPr lang="en-IN" sz="1800" b="1" kern="1200" dirty="0">
                          <a:solidFill>
                            <a:schemeClr val="lt1"/>
                          </a:solidFill>
                          <a:effectLst/>
                          <a:latin typeface="+mn-lt"/>
                          <a:ea typeface="+mn-ea"/>
                          <a:cs typeface="+mn-cs"/>
                        </a:rPr>
                        <a:t> and DDD systems.</a:t>
                      </a:r>
                    </a:p>
                    <a:p>
                      <a:r>
                        <a:rPr lang="en-IN" sz="1800" b="1" kern="1200" dirty="0">
                          <a:solidFill>
                            <a:schemeClr val="lt1"/>
                          </a:solidFill>
                          <a:effectLst/>
                          <a:latin typeface="+mn-lt"/>
                          <a:ea typeface="+mn-ea"/>
                          <a:cs typeface="+mn-cs"/>
                        </a:rPr>
                        <a:t>Conclusion : In conclusion, using an accurate drowsiness detection system is one of the essential factors in reducing drowsiness-related car accidents. Furthermore, as the hybrid systems showed that they are highly reliable, they are the best option for drowsiness detection. To develop a system for driver drowsiness detection to prevent  accidents  from  happening  because  of  driver  fatigue  and sleepiness. </a:t>
                      </a:r>
                    </a:p>
                    <a:p>
                      <a:r>
                        <a:rPr lang="en-IN" sz="1800" b="1" kern="1200" dirty="0">
                          <a:solidFill>
                            <a:schemeClr val="lt1"/>
                          </a:solidFill>
                          <a:effectLst/>
                          <a:latin typeface="+mn-lt"/>
                          <a:ea typeface="+mn-ea"/>
                          <a:cs typeface="+mn-cs"/>
                        </a:rPr>
                        <a:t>Keywords :</a:t>
                      </a:r>
                    </a:p>
                    <a:p>
                      <a:r>
                        <a:rPr lang="en-IN" sz="1800" b="1" kern="1200" dirty="0">
                          <a:solidFill>
                            <a:schemeClr val="lt1"/>
                          </a:solidFill>
                          <a:effectLst/>
                          <a:latin typeface="+mn-lt"/>
                          <a:ea typeface="+mn-ea"/>
                          <a:cs typeface="+mn-cs"/>
                        </a:rPr>
                        <a:t>Driver drowsiness; Image based measures like Eye  detection; Yawn  detection; Blink  pattern monitoring systems.</a:t>
                      </a:r>
                    </a:p>
                    <a:p>
                      <a:r>
                        <a:rPr lang="en-IN" sz="1800" b="1" kern="1200" dirty="0">
                          <a:solidFill>
                            <a:schemeClr val="lt1"/>
                          </a:solidFill>
                          <a:effectLst/>
                          <a:latin typeface="+mn-lt"/>
                          <a:ea typeface="+mn-ea"/>
                          <a:cs typeface="+mn-cs"/>
                        </a:rPr>
                        <a:t>                               ABSTRACT</a:t>
                      </a:r>
                    </a:p>
                    <a:p>
                      <a:r>
                        <a:rPr lang="en-IN"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rPr>
                        <a:t>DRIVER DROWSINESS DETECTION</a:t>
                      </a:r>
                      <a:r>
                        <a:rPr lang="en-IN" sz="1800" b="1" kern="1200" dirty="0">
                          <a:solidFill>
                            <a:schemeClr val="lt1"/>
                          </a:solidFill>
                          <a:effectLst/>
                          <a:latin typeface="+mn-lt"/>
                          <a:ea typeface="+mn-ea"/>
                          <a:cs typeface="+mn-cs"/>
                        </a:rPr>
                        <a:t> (CAR SAFTEY TECHNOLOGY)</a:t>
                      </a:r>
                    </a:p>
                    <a:p>
                      <a:r>
                        <a:rPr lang="en-IN" sz="1800" b="1" kern="1200" dirty="0">
                          <a:solidFill>
                            <a:schemeClr val="lt1"/>
                          </a:solidFill>
                          <a:effectLst/>
                          <a:latin typeface="+mn-lt"/>
                          <a:ea typeface="+mn-ea"/>
                          <a:cs typeface="+mn-cs"/>
                        </a:rPr>
                        <a:t>AFFILIATION : DEPARTMENT OF INFORMATION TECHNOLOGY,  NALLA NARSHIMHA REDDY GROUP OF INSTITUTIONS EDUCATION SOCIETY.</a:t>
                      </a:r>
                    </a:p>
                    <a:p>
                      <a:r>
                        <a:rPr lang="en-IN" sz="1800" b="1" kern="1200" dirty="0">
                          <a:solidFill>
                            <a:schemeClr val="lt1"/>
                          </a:solidFill>
                          <a:effectLst/>
                          <a:latin typeface="+mn-lt"/>
                          <a:ea typeface="+mn-ea"/>
                          <a:cs typeface="+mn-cs"/>
                        </a:rPr>
                        <a:t>The primary objective of this project is to design and implement a car safety technology which is used to prevent major road accidents due to driver negligence and sleepiness due to overtime duties and long journey’s. The misadventure are caused by driver’s fatigue and drowsiness about 20%. It poses a serious problem for which several approaches were proposed. However, they are not suitable for real-time processing. The major challenges faced by these methods are robustness to handle variation in human face and lightning conditions. We aim to implement an intelligent processing system that can reduce road accidents drastically. This approach enables us to identify driver’s face characteristics like eye closure percentage, eye-mouth aspect ratios, blink rate, yawning, head movement, etc. In this system, the driver is continuously monitored by using a webcam. The driver’s face and the eye are detected using cascade classifiers. Eye images are extracted and fed to Custom designed Convolutional Neural Network for classifying whether both left and right eye are closed. Based on the classification, the eye closure score is calculated. If the driver is found to be drowsy, an alarm will be triggered.  </a:t>
                      </a:r>
                      <a:r>
                        <a:rPr lang="en-US" sz="1800" b="1" kern="1200" dirty="0">
                          <a:solidFill>
                            <a:schemeClr val="lt1"/>
                          </a:solidFill>
                          <a:effectLst/>
                          <a:latin typeface="+mn-lt"/>
                          <a:ea typeface="+mn-ea"/>
                          <a:cs typeface="+mn-cs"/>
                        </a:rPr>
                        <a:t>Around 20% of all road accidents are fatigue- related, up to 50% on certain roads. The drowsiness detection mini project aims to develop a system using image processing to detect driver fatigue. It involves real-time monitoring of the driver's eyes to identify signs of drowsiness, such as eye closure and yawning. By employing techniques like eye detection, feature extraction, and machine learning algorithms like K-Nearest Neighbors and DDD systems.</a:t>
                      </a:r>
                      <a:endParaRPr lang="en-IN" sz="1800" b="1" kern="1200" dirty="0">
                        <a:solidFill>
                          <a:schemeClr val="lt1"/>
                        </a:solidFill>
                        <a:effectLst/>
                        <a:latin typeface="+mn-lt"/>
                        <a:ea typeface="+mn-ea"/>
                        <a:cs typeface="+mn-cs"/>
                      </a:endParaRPr>
                    </a:p>
                    <a:p>
                      <a:endParaRPr lang="en-IN" dirty="0"/>
                    </a:p>
                  </a:txBody>
                  <a:tcPr/>
                </a:tc>
                <a:tc>
                  <a:txBody>
                    <a:bodyPr/>
                    <a:lstStyle/>
                    <a:p>
                      <a:endParaRPr lang="en-IN" dirty="0"/>
                    </a:p>
                  </a:txBody>
                  <a:tcPr/>
                </a:tc>
                <a:extLst>
                  <a:ext uri="{0D108BD9-81ED-4DB2-BD59-A6C34878D82A}">
                    <a16:rowId xmlns:a16="http://schemas.microsoft.com/office/drawing/2014/main" val="2063389961"/>
                  </a:ext>
                </a:extLst>
              </a:tr>
            </a:tbl>
          </a:graphicData>
        </a:graphic>
      </p:graphicFrame>
      <p:graphicFrame>
        <p:nvGraphicFramePr>
          <p:cNvPr id="7" name="Table 6">
            <a:extLst>
              <a:ext uri="{FF2B5EF4-FFF2-40B4-BE49-F238E27FC236}">
                <a16:creationId xmlns:a16="http://schemas.microsoft.com/office/drawing/2014/main" id="{E98067AB-0D20-250E-7E87-9796907A1B01}"/>
              </a:ext>
            </a:extLst>
          </p:cNvPr>
          <p:cNvGraphicFramePr>
            <a:graphicFrameLocks noGrp="1"/>
          </p:cNvGraphicFramePr>
          <p:nvPr>
            <p:extLst>
              <p:ext uri="{D42A27DB-BD31-4B8C-83A1-F6EECF244321}">
                <p14:modId xmlns:p14="http://schemas.microsoft.com/office/powerpoint/2010/main" val="1328492046"/>
              </p:ext>
            </p:extLst>
          </p:nvPr>
        </p:nvGraphicFramePr>
        <p:xfrm>
          <a:off x="2416627" y="587830"/>
          <a:ext cx="10972800" cy="3657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499425678"/>
                    </a:ext>
                  </a:extLst>
                </a:gridCol>
                <a:gridCol w="5486400">
                  <a:extLst>
                    <a:ext uri="{9D8B030D-6E8A-4147-A177-3AD203B41FA5}">
                      <a16:colId xmlns:a16="http://schemas.microsoft.com/office/drawing/2014/main" val="949966741"/>
                    </a:ext>
                  </a:extLst>
                </a:gridCol>
              </a:tblGrid>
              <a:tr h="363891">
                <a:tc>
                  <a:txBody>
                    <a:bodyPr/>
                    <a:lstStyle/>
                    <a:p>
                      <a:r>
                        <a:rPr lang="en-IN" dirty="0"/>
                        <a:t>PROFICIENCY BEFORE PROGRAM</a:t>
                      </a:r>
                    </a:p>
                  </a:txBody>
                  <a:tcPr/>
                </a:tc>
                <a:tc>
                  <a:txBody>
                    <a:bodyPr/>
                    <a:lstStyle/>
                    <a:p>
                      <a:r>
                        <a:rPr lang="en-IN" dirty="0"/>
                        <a:t>PROFICIENCY AFTER PROGRAM</a:t>
                      </a:r>
                    </a:p>
                  </a:txBody>
                  <a:tcPr/>
                </a:tc>
                <a:extLst>
                  <a:ext uri="{0D108BD9-81ED-4DB2-BD59-A6C34878D82A}">
                    <a16:rowId xmlns:a16="http://schemas.microsoft.com/office/drawing/2014/main" val="196328428"/>
                  </a:ext>
                </a:extLst>
              </a:tr>
            </a:tbl>
          </a:graphicData>
        </a:graphic>
      </p:graphicFrame>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{14FB1FBB-24FC-4D1F-A8BD-CE00A7B0F920}tf56160789_win32</Template>
  <TotalTime>44</TotalTime>
  <Words>716</Words>
  <Application>Microsoft Office PowerPoint</Application>
  <PresentationFormat>Widescreen</PresentationFormat>
  <Paragraphs>51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Custom</vt:lpstr>
      <vt:lpstr>WEELKY PROGRESS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WEELKY PROGRESS REPORT</dc:title>
  <dc:creator>sangam Joshna</dc:creator>
  <cp:lastModifiedBy>Sangam Jyoshna</cp:lastModifiedBy>
  <cp:revision>2</cp:revision>
  <dcterms:created xsi:type="dcterms:W3CDTF">2024-05-26T13:18:08Z</dcterms:created>
  <dcterms:modified xsi:type="dcterms:W3CDTF">2024-05-26T14:07:23Z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