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[Employee_Dataset (1).xlsx]Sheet3!PivotTable1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Sheet3!$A$2:$A$22</c:f>
              <c:multiLvlStrCache>
                <c:ptCount val="5"/>
                <c:lvl>
                  <c:pt idx="0">
                    <c:v>Legal</c:v>
                  </c:pt>
                  <c:pt idx="1">
                    <c:v>Legal</c:v>
                  </c:pt>
                  <c:pt idx="2">
                    <c:v>Human Resources</c:v>
                  </c:pt>
                  <c:pt idx="3">
                    <c:v>Research and Development</c:v>
                  </c:pt>
                  <c:pt idx="4">
                    <c:v>Research and Development</c:v>
                  </c:pt>
                </c:lvl>
                <c:lvl>
                  <c:pt idx="0">
                    <c:v>Female</c:v>
                  </c:pt>
                  <c:pt idx="1">
                    <c:v>Female</c:v>
                  </c:pt>
                  <c:pt idx="2">
                    <c:v>Male</c:v>
                  </c:pt>
                  <c:pt idx="3">
                    <c:v>Female</c:v>
                  </c:pt>
                  <c:pt idx="4">
                    <c:v>Female</c:v>
                  </c:pt>
                </c:lvl>
                <c:lvl>
                  <c:pt idx="0">
                    <c:v>Marquita Liquorish</c:v>
                  </c:pt>
                  <c:pt idx="1">
                    <c:v>Lion  Adcock</c:v>
                  </c:pt>
                  <c:pt idx="2">
                    <c:v>Daisie McNeice</c:v>
                  </c:pt>
                  <c:pt idx="3">
                    <c:v>Inger Chapelhow</c:v>
                  </c:pt>
                  <c:pt idx="4">
                    <c:v>Genevra Friday</c:v>
                  </c:pt>
                </c:lvl>
                <c:lvl>
                  <c:pt idx="0">
                    <c:v>PR00210</c:v>
                  </c:pt>
                  <c:pt idx="1">
                    <c:v>PR00576</c:v>
                  </c:pt>
                  <c:pt idx="2">
                    <c:v>PR00893</c:v>
                  </c:pt>
                  <c:pt idx="3">
                    <c:v>PR00916</c:v>
                  </c:pt>
                  <c:pt idx="4">
                    <c:v>PR01662</c:v>
                  </c:pt>
                </c:lvl>
              </c:multiLvlStrCache>
            </c:multiLvlStrRef>
          </c:cat>
          <c:val>
            <c:numRef>
              <c:f>Sheet3!$B$2:$B$22</c:f>
              <c:numCache>
                <c:formatCode>General</c:formatCode>
                <c:ptCount val="5"/>
                <c:pt idx="0">
                  <c:v>0</c:v>
                </c:pt>
                <c:pt idx="1">
                  <c:v>63705.4</c:v>
                </c:pt>
                <c:pt idx="2">
                  <c:v>50310.09</c:v>
                </c:pt>
                <c:pt idx="3">
                  <c:v>84309.95</c:v>
                </c:pt>
                <c:pt idx="4">
                  <c:v>50449.46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F1-488A-BB62-470E8340F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95551"/>
        <c:axId val="8693151"/>
      </c:barChart>
      <c:catAx>
        <c:axId val="8695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3151"/>
        <c:crosses val="autoZero"/>
        <c:auto val="1"/>
        <c:lblAlgn val="ctr"/>
        <c:lblOffset val="100"/>
        <c:noMultiLvlLbl val="0"/>
      </c:catAx>
      <c:valAx>
        <c:axId val="869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95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3018294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SANGAMA LAKSHMI M</a:t>
            </a:r>
          </a:p>
          <a:p>
            <a:r>
              <a:rPr lang="en-US" sz="2400" b="1" dirty="0"/>
              <a:t>REGISTER NO:</a:t>
            </a:r>
            <a:r>
              <a:rPr lang="en-US" sz="2400" dirty="0"/>
              <a:t>312216193</a:t>
            </a:r>
          </a:p>
          <a:p>
            <a:r>
              <a:rPr lang="en-US" sz="2400" b="1" dirty="0"/>
              <a:t>NM ID:</a:t>
            </a:r>
            <a:r>
              <a:rPr lang="en-US" sz="2400" dirty="0"/>
              <a:t>FFF87DE0F3D08E9906747D0620CC259C</a:t>
            </a:r>
          </a:p>
          <a:p>
            <a:r>
              <a:rPr lang="en-US" sz="2400" b="1" dirty="0"/>
              <a:t>DEPARTMENT:</a:t>
            </a:r>
            <a:r>
              <a:rPr lang="en-US" sz="2400" dirty="0"/>
              <a:t>B.COM BANK MANAGEMENT</a:t>
            </a:r>
          </a:p>
          <a:p>
            <a:r>
              <a:rPr lang="en-US" sz="2400" b="1" dirty="0"/>
              <a:t>COLLEGE:</a:t>
            </a:r>
            <a:r>
              <a:rPr lang="en-US" sz="2400" dirty="0"/>
              <a:t> SHRI SHANKARLAL SUNDARBAI SHASUN JAIN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407F82-D003-7478-D548-E1985CEB82F8}"/>
              </a:ext>
            </a:extLst>
          </p:cNvPr>
          <p:cNvSpPr txBox="1"/>
          <p:nvPr/>
        </p:nvSpPr>
        <p:spPr>
          <a:xfrm>
            <a:off x="685800" y="21336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90E1B-26EB-9695-BB6B-B56D3004381E}"/>
              </a:ext>
            </a:extLst>
          </p:cNvPr>
          <p:cNvSpPr txBox="1"/>
          <p:nvPr/>
        </p:nvSpPr>
        <p:spPr>
          <a:xfrm>
            <a:off x="685800" y="2590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</a:t>
            </a:r>
          </a:p>
          <a:p>
            <a:r>
              <a:rPr lang="en-US" b="1" u="sng" dirty="0"/>
              <a:t>FEATURE COLLECTON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7922BA-10D5-9F61-4DB8-C0148C702A90}"/>
              </a:ext>
            </a:extLst>
          </p:cNvPr>
          <p:cNvSpPr txBox="1"/>
          <p:nvPr/>
        </p:nvSpPr>
        <p:spPr>
          <a:xfrm>
            <a:off x="739775" y="3264367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</a:t>
            </a:r>
          </a:p>
          <a:p>
            <a:r>
              <a:rPr lang="en-US" dirty="0"/>
              <a:t>Employee ID</a:t>
            </a:r>
          </a:p>
          <a:p>
            <a:r>
              <a:rPr lang="en-US" dirty="0"/>
              <a:t>Department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Salary</a:t>
            </a:r>
          </a:p>
          <a:p>
            <a:r>
              <a:rPr lang="en-US" b="1" u="sng" dirty="0"/>
              <a:t>SALARY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E50190-A070-9FFA-C107-493A33B31DB2}"/>
              </a:ext>
            </a:extLst>
          </p:cNvPr>
          <p:cNvSpPr txBox="1"/>
          <p:nvPr/>
        </p:nvSpPr>
        <p:spPr>
          <a:xfrm>
            <a:off x="838200" y="5038358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  <a:p>
            <a:r>
              <a:rPr lang="en-US" dirty="0"/>
              <a:t>Medium</a:t>
            </a:r>
          </a:p>
          <a:p>
            <a:r>
              <a:rPr lang="en-US" dirty="0"/>
              <a:t>Low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E82CCFB-0E61-257F-4781-6CBABCD63C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76657"/>
              </p:ext>
            </p:extLst>
          </p:nvPr>
        </p:nvGraphicFramePr>
        <p:xfrm>
          <a:off x="2514600" y="1371600"/>
          <a:ext cx="588645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3DA875-8BBB-579C-5059-2B38B5DE90D2}"/>
              </a:ext>
            </a:extLst>
          </p:cNvPr>
          <p:cNvSpPr txBox="1"/>
          <p:nvPr/>
        </p:nvSpPr>
        <p:spPr>
          <a:xfrm>
            <a:off x="755332" y="1676400"/>
            <a:ext cx="70170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When concluding an employee salary analysis using Excel, it's essential to summarize the key findings, highlight any significant trends or anomalies, and suggest actionable insights or recommendations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4400" b="1" dirty="0" err="1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SalaryAnalysis</a:t>
            </a:r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7EFE52-F181-A6B0-B89B-4E2CEE7C1436}"/>
              </a:ext>
            </a:extLst>
          </p:cNvPr>
          <p:cNvSpPr txBox="1"/>
          <p:nvPr/>
        </p:nvSpPr>
        <p:spPr>
          <a:xfrm>
            <a:off x="834072" y="1695450"/>
            <a:ext cx="57191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goal of this project is to analyze salary data to uncover trends, disparities, and patterns that can inform decision-making for both employers and employees.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/>
              <a:t>Salary Analysis Project</a:t>
            </a:r>
            <a:r>
              <a:rPr lang="en-US" sz="2800" dirty="0"/>
              <a:t> seeks to address these challenges by providing a comprehensive examination of salary data across various dimensions, including industry, job roles, geographic locations, and demographic factors. By leveraging data-driven insights, this project aims to uncover trends, identify disparities, and evaluate the impact of different factors on salary levels.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C6A3BF-1486-8FAF-B237-CF60FF1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29" y="2019300"/>
            <a:ext cx="3017837" cy="322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28283AD-4F02-3826-2DF1-7EF098F90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54317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95D24-B2CE-FFAA-7559-858390BA1E56}"/>
              </a:ext>
            </a:extLst>
          </p:cNvPr>
          <p:cNvSpPr txBox="1"/>
          <p:nvPr/>
        </p:nvSpPr>
        <p:spPr>
          <a:xfrm>
            <a:off x="5262716" y="511937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EMPLOYEE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4FDBD-9508-55B3-5E10-1B10D255E449}"/>
              </a:ext>
            </a:extLst>
          </p:cNvPr>
          <p:cNvSpPr txBox="1"/>
          <p:nvPr/>
        </p:nvSpPr>
        <p:spPr>
          <a:xfrm>
            <a:off x="3200400" y="1695450"/>
            <a:ext cx="63341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FILTER – remove other department employees</a:t>
            </a:r>
          </a:p>
          <a:p>
            <a:r>
              <a:rPr lang="en-US" sz="3200" dirty="0"/>
              <a:t>FORMULA – to know who is getting paid highly</a:t>
            </a:r>
          </a:p>
          <a:p>
            <a:r>
              <a:rPr lang="en-US" sz="3200" dirty="0"/>
              <a:t>PIVOT – summary</a:t>
            </a:r>
          </a:p>
          <a:p>
            <a:r>
              <a:rPr lang="en-US" sz="3200" dirty="0"/>
              <a:t>GRAPH –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98F08-0FAF-DE08-468E-C9B97505045A}"/>
              </a:ext>
            </a:extLst>
          </p:cNvPr>
          <p:cNvSpPr txBox="1"/>
          <p:nvPr/>
        </p:nvSpPr>
        <p:spPr>
          <a:xfrm>
            <a:off x="755332" y="1752600"/>
            <a:ext cx="73980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Employee – </a:t>
            </a:r>
            <a:r>
              <a:rPr lang="en-US" sz="3200" dirty="0" err="1"/>
              <a:t>Employee_Dataset</a:t>
            </a:r>
            <a:endParaRPr lang="en-US" sz="3200" dirty="0"/>
          </a:p>
          <a:p>
            <a:r>
              <a:rPr lang="en-US" sz="3200" dirty="0"/>
              <a:t>Total Features – 26</a:t>
            </a:r>
          </a:p>
          <a:p>
            <a:r>
              <a:rPr lang="en-US" sz="3200" dirty="0"/>
              <a:t>No of Features used – 5</a:t>
            </a:r>
          </a:p>
          <a:p>
            <a:r>
              <a:rPr lang="en-US" sz="3200" dirty="0"/>
              <a:t>Department</a:t>
            </a:r>
          </a:p>
          <a:p>
            <a:r>
              <a:rPr lang="en-US" sz="3200" dirty="0"/>
              <a:t>Employee ID -  num</a:t>
            </a:r>
          </a:p>
          <a:p>
            <a:r>
              <a:rPr lang="en-US" sz="3200" dirty="0"/>
              <a:t>Gender – male/female</a:t>
            </a:r>
          </a:p>
          <a:p>
            <a:r>
              <a:rPr lang="en-US" sz="3200" dirty="0"/>
              <a:t>Name – text</a:t>
            </a:r>
          </a:p>
          <a:p>
            <a:r>
              <a:rPr lang="en-US" sz="3200" dirty="0"/>
              <a:t>Salary - num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72713" y="1685587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LEVEL - 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=IFS(Z8&gt;=84,309,”HIGH’,Z8&gt;=50,310,</a:t>
            </a:r>
          </a:p>
          <a:p>
            <a:pPr algn="l"/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“MEDIU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M”,Z8&gt;=50,449,”LOW”.)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</TotalTime>
  <Words>326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SANGAMALAKSHMI MOGANRAAM</cp:lastModifiedBy>
  <cp:revision>13</cp:revision>
  <dcterms:created xsi:type="dcterms:W3CDTF">2024-03-29T15:07:22Z</dcterms:created>
  <dcterms:modified xsi:type="dcterms:W3CDTF">2024-08-30T18:25:33Z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