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4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2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9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1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8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1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5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E472-C0DE-2354-DFAE-8A73A633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1976" y="6380424"/>
            <a:ext cx="708417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Aceit.in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826F3-55E4-72A9-39E4-85C91822FC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67" y="298421"/>
            <a:ext cx="746691" cy="3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8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4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25FC0-ED74-427C-86FD-AE6E03ABCB2D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9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668E-4CD0-4EA8-F734-62393C1D599F}"/>
              </a:ext>
            </a:extLst>
          </p:cNvPr>
          <p:cNvSpPr/>
          <p:nvPr/>
        </p:nvSpPr>
        <p:spPr>
          <a:xfrm>
            <a:off x="3790721" y="2194338"/>
            <a:ext cx="46105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53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6E127-F700-D35C-F042-7BA3523E9F73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9C1F9-DD15-47A4-8755-6986290991A2}"/>
              </a:ext>
            </a:extLst>
          </p:cNvPr>
          <p:cNvSpPr txBox="1"/>
          <p:nvPr/>
        </p:nvSpPr>
        <p:spPr>
          <a:xfrm>
            <a:off x="1831943" y="2053054"/>
            <a:ext cx="102657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5 * 10;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65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27D68-E09C-2DE6-9BC0-10E9A0D130D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16E84-ED0E-ADEE-BB72-AEA708571FEB}"/>
              </a:ext>
            </a:extLst>
          </p:cNvPr>
          <p:cNvSpPr txBox="1"/>
          <p:nvPr/>
        </p:nvSpPr>
        <p:spPr>
          <a:xfrm>
            <a:off x="1831943" y="2053054"/>
            <a:ext cx="10265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x, y;</a:t>
            </a:r>
          </a:p>
          <a:p>
            <a:r>
              <a:rPr lang="en-IN" sz="2400" b="1" dirty="0"/>
              <a:t>x = 5 + 6;</a:t>
            </a:r>
          </a:p>
          <a:p>
            <a:r>
              <a:rPr lang="en-IN" sz="2400" b="1" dirty="0"/>
              <a:t>y = x * 10;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y;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520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27D68-E09C-2DE6-9BC0-10E9A0D130D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Identifiers /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16E84-ED0E-ADEE-BB72-AEA708571FEB}"/>
              </a:ext>
            </a:extLst>
          </p:cNvPr>
          <p:cNvSpPr txBox="1"/>
          <p:nvPr/>
        </p:nvSpPr>
        <p:spPr>
          <a:xfrm>
            <a:off x="1831943" y="2053054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r>
              <a:rPr lang="en-IN" sz="2400" b="1" dirty="0"/>
              <a:t>&lt;p id="demo1"&gt;&lt;/p&gt;</a:t>
            </a:r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lastname</a:t>
            </a:r>
            <a:r>
              <a:rPr lang="en-IN" sz="2400" b="1" dirty="0"/>
              <a:t>,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"Doe";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"Peterson";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("demo1").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4363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27D68-E09C-2DE6-9BC0-10E9A0D130D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Identifiers /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16E84-ED0E-ADEE-BB72-AEA708571FEB}"/>
              </a:ext>
            </a:extLst>
          </p:cNvPr>
          <p:cNvSpPr txBox="1"/>
          <p:nvPr/>
        </p:nvSpPr>
        <p:spPr>
          <a:xfrm>
            <a:off x="1831943" y="2053054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r>
              <a:rPr lang="en-IN" sz="2400" b="1" dirty="0"/>
              <a:t>&lt;p id="demo1"&gt;&lt;/p&gt;</a:t>
            </a:r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lastname</a:t>
            </a:r>
            <a:r>
              <a:rPr lang="en-IN" sz="2400" b="1" dirty="0"/>
              <a:t>,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"Doe";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"Peterson";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("demo1").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247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A3F2C-52BC-33E3-F200-7AA32813CD51}"/>
              </a:ext>
            </a:extLst>
          </p:cNvPr>
          <p:cNvSpPr txBox="1"/>
          <p:nvPr/>
        </p:nvSpPr>
        <p:spPr>
          <a:xfrm>
            <a:off x="1753384" y="292231"/>
            <a:ext cx="7927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JavaScript in &lt;head&gt;</a:t>
            </a:r>
          </a:p>
          <a:p>
            <a:pPr lvl="1"/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head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/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CD"/>
                </a:solidFill>
                <a:effectLst/>
              </a:rPr>
              <a:t>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() {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  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"demo"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).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= 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“</a:t>
            </a:r>
            <a:r>
              <a:rPr lang="en-IN" sz="2000" b="1" dirty="0" err="1">
                <a:solidFill>
                  <a:srgbClr val="A52A2A"/>
                </a:solidFill>
                <a:effectLst/>
              </a:rPr>
              <a:t>hiiiii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."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}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/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/head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JavaScript in &lt;body&gt;</a:t>
            </a:r>
          </a:p>
          <a:p>
            <a:r>
              <a:rPr lang="en-IN" sz="2000" b="1" dirty="0">
                <a:solidFill>
                  <a:srgbClr val="0000CD"/>
                </a:solidFill>
                <a:effectLst/>
              </a:rPr>
              <a:t>	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body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endParaRPr lang="en-IN" sz="2000" b="1" dirty="0"/>
          </a:p>
          <a:p>
            <a:r>
              <a:rPr lang="en-IN" sz="2000" b="1" dirty="0">
                <a:solidFill>
                  <a:srgbClr val="0000CD"/>
                </a:solidFill>
                <a:effectLst/>
              </a:rPr>
              <a:t>	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	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() {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  	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"demo"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).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= 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“</a:t>
            </a:r>
            <a:r>
              <a:rPr lang="en-IN" sz="2000" b="1" dirty="0" err="1">
                <a:solidFill>
                  <a:srgbClr val="A52A2A"/>
                </a:solidFill>
                <a:effectLst/>
              </a:rPr>
              <a:t>hiiiii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."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	}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	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/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/body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External JavaScript</a:t>
            </a:r>
          </a:p>
          <a:p>
            <a:r>
              <a:rPr lang="en-IN" sz="2000" b="1" dirty="0"/>
              <a:t>	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script</a:t>
            </a:r>
            <a:r>
              <a:rPr lang="en-IN" sz="2000" b="1" dirty="0">
                <a:solidFill>
                  <a:srgbClr val="FF0000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FF0000"/>
                </a:solidFill>
                <a:effectLst/>
              </a:rPr>
              <a:t>src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="myScript.js"&gt;&lt;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r>
              <a:rPr lang="en-IN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07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9F5B3-D848-4EC8-D116-5367202A9EF8}"/>
              </a:ext>
            </a:extLst>
          </p:cNvPr>
          <p:cNvSpPr txBox="1"/>
          <p:nvPr/>
        </p:nvSpPr>
        <p:spPr>
          <a:xfrm>
            <a:off x="2066827" y="578904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JavaScript</a:t>
            </a:r>
            <a:r>
              <a:rPr lang="en-IN" sz="3200" b="1" dirty="0"/>
              <a:t> </a:t>
            </a:r>
            <a:r>
              <a:rPr lang="en-IN" sz="3200" b="1" u="sng" dirty="0"/>
              <a:t>Display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029161-BCDF-BB2B-B5E8-B714D6D3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827" y="871291"/>
            <a:ext cx="87366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an HTML element,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the HTML output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an alert box,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window.alert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the browser console, using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2B9A6-1EB7-7BF1-420E-C44A4039D8AF}"/>
              </a:ext>
            </a:extLst>
          </p:cNvPr>
          <p:cNvSpPr txBox="1"/>
          <p:nvPr/>
        </p:nvSpPr>
        <p:spPr>
          <a:xfrm>
            <a:off x="2389695" y="19913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A52A2A"/>
                </a:solidFill>
                <a:effectLst/>
              </a:rPr>
              <a:t>"demo"</a:t>
            </a:r>
            <a:r>
              <a:rPr lang="en-IN" dirty="0">
                <a:solidFill>
                  <a:srgbClr val="000000"/>
                </a:solidFill>
                <a:effectLst/>
              </a:rPr>
              <a:t>).</a:t>
            </a:r>
            <a:r>
              <a:rPr lang="en-IN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dirty="0">
                <a:solidFill>
                  <a:srgbClr val="000000"/>
                </a:solidFill>
                <a:effectLst/>
              </a:rPr>
              <a:t> = 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D55B8-832C-6794-913D-8ADCDCD32B65}"/>
              </a:ext>
            </a:extLst>
          </p:cNvPr>
          <p:cNvSpPr txBox="1"/>
          <p:nvPr/>
        </p:nvSpPr>
        <p:spPr>
          <a:xfrm>
            <a:off x="2491034" y="3279642"/>
            <a:ext cx="599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</a:rPr>
              <a:t>document.write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       or  </a:t>
            </a:r>
            <a:r>
              <a:rPr lang="it-IT" dirty="0">
                <a:solidFill>
                  <a:srgbClr val="FF0000"/>
                </a:solidFill>
                <a:effectLst/>
              </a:rPr>
              <a:t>onclick</a:t>
            </a:r>
            <a:r>
              <a:rPr lang="it-IT" dirty="0">
                <a:solidFill>
                  <a:srgbClr val="0000CD"/>
                </a:solidFill>
                <a:effectLst/>
              </a:rPr>
              <a:t>="document.write(5 + 6)"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C9292-7ED9-EC6B-C92E-4A2CE62693FA}"/>
              </a:ext>
            </a:extLst>
          </p:cNvPr>
          <p:cNvSpPr txBox="1"/>
          <p:nvPr/>
        </p:nvSpPr>
        <p:spPr>
          <a:xfrm>
            <a:off x="2594729" y="44972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</a:rPr>
              <a:t>window.alert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2EF49-EE26-3FB8-35CE-E2E88FB86293}"/>
              </a:ext>
            </a:extLst>
          </p:cNvPr>
          <p:cNvSpPr txBox="1"/>
          <p:nvPr/>
        </p:nvSpPr>
        <p:spPr>
          <a:xfrm>
            <a:off x="5114041" y="44972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alert(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3A3BE-7FC2-1DE8-C971-F180399CA2ED}"/>
              </a:ext>
            </a:extLst>
          </p:cNvPr>
          <p:cNvSpPr txBox="1"/>
          <p:nvPr/>
        </p:nvSpPr>
        <p:spPr>
          <a:xfrm>
            <a:off x="2707850" y="58020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console.log(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52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0A23A5-84AD-D13B-66B4-B6DA8B72B90A}"/>
              </a:ext>
            </a:extLst>
          </p:cNvPr>
          <p:cNvSpPr txBox="1"/>
          <p:nvPr/>
        </p:nvSpPr>
        <p:spPr>
          <a:xfrm>
            <a:off x="1774596" y="29610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Keywords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B4B294-0194-1F0F-3C80-89EF818F4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78331"/>
              </p:ext>
            </p:extLst>
          </p:nvPr>
        </p:nvGraphicFramePr>
        <p:xfrm>
          <a:off x="2108755" y="1347640"/>
          <a:ext cx="8967740" cy="4704368"/>
        </p:xfrm>
        <a:graphic>
          <a:graphicData uri="http://schemas.openxmlformats.org/drawingml/2006/table">
            <a:tbl>
              <a:tblPr/>
              <a:tblGrid>
                <a:gridCol w="1548845">
                  <a:extLst>
                    <a:ext uri="{9D8B030D-6E8A-4147-A177-3AD203B41FA5}">
                      <a16:colId xmlns:a16="http://schemas.microsoft.com/office/drawing/2014/main" val="3056993727"/>
                    </a:ext>
                  </a:extLst>
                </a:gridCol>
                <a:gridCol w="7418895">
                  <a:extLst>
                    <a:ext uri="{9D8B030D-6E8A-4147-A177-3AD203B41FA5}">
                      <a16:colId xmlns:a16="http://schemas.microsoft.com/office/drawing/2014/main" val="3952895882"/>
                    </a:ext>
                  </a:extLst>
                </a:gridCol>
              </a:tblGrid>
              <a:tr h="4264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Keyword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021683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var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variable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36569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let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block variable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737674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 dirty="0" err="1"/>
                        <a:t>const</a:t>
                      </a:r>
                      <a:endParaRPr lang="en-IN" sz="2400" b="1" dirty="0"/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block constant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281564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/>
                        <a:t>if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Marks a block of statements to be executed on a condition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590304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/>
                        <a:t>switch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Marks a block of statements to be executed in different cases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21268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/>
                        <a:t>for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Marks a block of statements to be executed in a loop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329389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function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function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90525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return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Exits a function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99439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 dirty="0"/>
                        <a:t>try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Implements error handling to a block of statements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5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1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5D10-5F00-DE08-0166-C7688F90882C}"/>
              </a:ext>
            </a:extLst>
          </p:cNvPr>
          <p:cNvSpPr txBox="1"/>
          <p:nvPr/>
        </p:nvSpPr>
        <p:spPr>
          <a:xfrm>
            <a:off x="1878291" y="38094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265A-0410-8974-D8E7-8EB616C0517D}"/>
              </a:ext>
            </a:extLst>
          </p:cNvPr>
          <p:cNvSpPr txBox="1"/>
          <p:nvPr/>
        </p:nvSpPr>
        <p:spPr>
          <a:xfrm>
            <a:off x="1878291" y="1233002"/>
            <a:ext cx="102657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x, y, z;  // Statement 1</a:t>
            </a:r>
          </a:p>
          <a:p>
            <a:r>
              <a:rPr lang="en-IN" sz="2400" b="1" dirty="0"/>
              <a:t>x = 5;        // Statement 2</a:t>
            </a:r>
          </a:p>
          <a:p>
            <a:r>
              <a:rPr lang="en-IN" sz="2400" b="1" dirty="0"/>
              <a:t>y = 6;        // Statement 3</a:t>
            </a:r>
          </a:p>
          <a:p>
            <a:r>
              <a:rPr lang="en-IN" sz="2400" b="1" dirty="0"/>
              <a:t>z = x + y;    // Statement 4</a:t>
            </a:r>
          </a:p>
          <a:p>
            <a:endParaRPr lang="en-IN" sz="2400" b="1" dirty="0"/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="The value of z is " + z + ".";  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7106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5D10-5F00-DE08-0166-C7688F90882C}"/>
              </a:ext>
            </a:extLst>
          </p:cNvPr>
          <p:cNvSpPr txBox="1"/>
          <p:nvPr/>
        </p:nvSpPr>
        <p:spPr>
          <a:xfrm>
            <a:off x="1878291" y="38094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265A-0410-8974-D8E7-8EB616C0517D}"/>
              </a:ext>
            </a:extLst>
          </p:cNvPr>
          <p:cNvSpPr txBox="1"/>
          <p:nvPr/>
        </p:nvSpPr>
        <p:spPr>
          <a:xfrm>
            <a:off x="1878291" y="1233002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id="demo1"&gt;&lt;/p&gt;</a:t>
            </a:r>
          </a:p>
          <a:p>
            <a:r>
              <a:rPr lang="en-IN" sz="2400" b="1" dirty="0"/>
              <a:t>&lt;p id="demo2"&gt;&lt;/p&gt;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function </a:t>
            </a:r>
            <a:r>
              <a:rPr lang="en-IN" sz="2400" b="1" dirty="0" err="1"/>
              <a:t>myFunction</a:t>
            </a:r>
            <a:r>
              <a:rPr lang="en-IN" sz="2400" b="1" dirty="0"/>
              <a:t>() {</a:t>
            </a:r>
          </a:p>
          <a:p>
            <a:r>
              <a:rPr lang="en-IN" sz="2400" b="1" dirty="0"/>
              <a:t>  </a:t>
            </a:r>
            <a:r>
              <a:rPr lang="en-IN" sz="2400" b="1" dirty="0" err="1"/>
              <a:t>document.getElementById</a:t>
            </a:r>
            <a:r>
              <a:rPr lang="en-IN" sz="2400" b="1" dirty="0"/>
              <a:t>("demo1").</a:t>
            </a:r>
            <a:r>
              <a:rPr lang="en-IN" sz="2400" b="1" dirty="0" err="1"/>
              <a:t>innerHTML</a:t>
            </a:r>
            <a:r>
              <a:rPr lang="en-IN" sz="2400" b="1" dirty="0"/>
              <a:t> = "Hello Dolly!";</a:t>
            </a:r>
          </a:p>
          <a:p>
            <a:r>
              <a:rPr lang="en-IN" sz="2400" b="1" dirty="0"/>
              <a:t>  </a:t>
            </a:r>
            <a:r>
              <a:rPr lang="en-IN" sz="2400" b="1" dirty="0" err="1"/>
              <a:t>document.getElementById</a:t>
            </a:r>
            <a:r>
              <a:rPr lang="en-IN" sz="2400" b="1" dirty="0"/>
              <a:t>("demo2").</a:t>
            </a:r>
            <a:r>
              <a:rPr lang="en-IN" sz="2400" b="1" dirty="0" err="1"/>
              <a:t>innerHTML</a:t>
            </a:r>
            <a:r>
              <a:rPr lang="en-IN" sz="2400" b="1" dirty="0"/>
              <a:t> = "How are you?";</a:t>
            </a:r>
          </a:p>
          <a:p>
            <a:r>
              <a:rPr lang="en-IN" sz="2400" b="1" dirty="0"/>
              <a:t>}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67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5D10-5F00-DE08-0166-C7688F90882C}"/>
              </a:ext>
            </a:extLst>
          </p:cNvPr>
          <p:cNvSpPr txBox="1"/>
          <p:nvPr/>
        </p:nvSpPr>
        <p:spPr>
          <a:xfrm>
            <a:off x="1878291" y="38094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265A-0410-8974-D8E7-8EB616C0517D}"/>
              </a:ext>
            </a:extLst>
          </p:cNvPr>
          <p:cNvSpPr txBox="1"/>
          <p:nvPr/>
        </p:nvSpPr>
        <p:spPr>
          <a:xfrm>
            <a:off x="1878291" y="904162"/>
            <a:ext cx="10265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x;</a:t>
            </a:r>
          </a:p>
          <a:p>
            <a:r>
              <a:rPr lang="en-IN" sz="2400" b="1" dirty="0"/>
              <a:t>x = 6;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x;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9133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D0925-7010-A093-B6E7-9F3ABDF4E5D9}"/>
              </a:ext>
            </a:extLst>
          </p:cNvPr>
          <p:cNvSpPr txBox="1"/>
          <p:nvPr/>
        </p:nvSpPr>
        <p:spPr>
          <a:xfrm>
            <a:off x="1926211" y="1822065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Operators  (</a:t>
            </a:r>
            <a:r>
              <a:rPr lang="en-IN" sz="2800" b="1" dirty="0"/>
              <a:t>arithmetic operators)</a:t>
            </a:r>
            <a:endParaRPr lang="en-IN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015E-3B69-87D5-C8CB-1422AEEAAD8D}"/>
              </a:ext>
            </a:extLst>
          </p:cNvPr>
          <p:cNvSpPr txBox="1"/>
          <p:nvPr/>
        </p:nvSpPr>
        <p:spPr>
          <a:xfrm>
            <a:off x="1926211" y="2345285"/>
            <a:ext cx="102657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(5 + 6) * 10;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64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46E8-F282-4CEF-F747-B26923510D7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Operators  (</a:t>
            </a:r>
            <a:r>
              <a:rPr lang="en-IN" sz="2800" b="1" dirty="0"/>
              <a:t>assignment operators)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B63D7-0776-0DA4-CC26-424A41AF5AC3}"/>
              </a:ext>
            </a:extLst>
          </p:cNvPr>
          <p:cNvSpPr txBox="1"/>
          <p:nvPr/>
        </p:nvSpPr>
        <p:spPr>
          <a:xfrm>
            <a:off x="1831943" y="2053054"/>
            <a:ext cx="102657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x, y;</a:t>
            </a:r>
          </a:p>
          <a:p>
            <a:r>
              <a:rPr lang="en-IN" sz="2400" b="1" dirty="0"/>
              <a:t>x = 5;</a:t>
            </a:r>
          </a:p>
          <a:p>
            <a:r>
              <a:rPr lang="en-IN" sz="2400" b="1" dirty="0"/>
              <a:t>y = 6;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x + y;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17650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688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sangam</dc:creator>
  <cp:lastModifiedBy>kumar sangam</cp:lastModifiedBy>
  <cp:revision>11</cp:revision>
  <dcterms:created xsi:type="dcterms:W3CDTF">2024-09-04T03:54:15Z</dcterms:created>
  <dcterms:modified xsi:type="dcterms:W3CDTF">2024-09-04T06:38:41Z</dcterms:modified>
</cp:coreProperties>
</file>