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4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2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09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1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8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1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57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4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E472-C0DE-2354-DFAE-8A73A633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1976" y="6380424"/>
            <a:ext cx="708417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Aceit.in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826F3-55E4-72A9-39E4-85C91822FC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67" y="298421"/>
            <a:ext cx="746691" cy="3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8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4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5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8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0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725FC0-ED74-427C-86FD-AE6E03ABCB2D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1BFF9B-89EB-4081-A1E5-DF2A37254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9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668E-4CD0-4EA8-F734-62393C1D599F}"/>
              </a:ext>
            </a:extLst>
          </p:cNvPr>
          <p:cNvSpPr/>
          <p:nvPr/>
        </p:nvSpPr>
        <p:spPr>
          <a:xfrm>
            <a:off x="3790721" y="2194338"/>
            <a:ext cx="46105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endParaRPr 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53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6E127-F700-D35C-F042-7BA3523E9F73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9C1F9-DD15-47A4-8755-6986290991A2}"/>
              </a:ext>
            </a:extLst>
          </p:cNvPr>
          <p:cNvSpPr txBox="1"/>
          <p:nvPr/>
        </p:nvSpPr>
        <p:spPr>
          <a:xfrm>
            <a:off x="1831943" y="2053054"/>
            <a:ext cx="102657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5 * 10;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9658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27D68-E09C-2DE6-9BC0-10E9A0D130DE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Keywords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16E84-ED0E-ADEE-BB72-AEA708571FEB}"/>
              </a:ext>
            </a:extLst>
          </p:cNvPr>
          <p:cNvSpPr txBox="1"/>
          <p:nvPr/>
        </p:nvSpPr>
        <p:spPr>
          <a:xfrm>
            <a:off x="1831943" y="2053054"/>
            <a:ext cx="102657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x, y;</a:t>
            </a:r>
          </a:p>
          <a:p>
            <a:r>
              <a:rPr lang="en-IN" sz="2400" b="1" dirty="0"/>
              <a:t>x = 5 + 6;</a:t>
            </a:r>
          </a:p>
          <a:p>
            <a:r>
              <a:rPr lang="en-IN" sz="2400" b="1" dirty="0"/>
              <a:t>y = x * 10;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y;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520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27D68-E09C-2DE6-9BC0-10E9A0D130DE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Identifiers / Names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16E84-ED0E-ADEE-BB72-AEA708571FEB}"/>
              </a:ext>
            </a:extLst>
          </p:cNvPr>
          <p:cNvSpPr txBox="1"/>
          <p:nvPr/>
        </p:nvSpPr>
        <p:spPr>
          <a:xfrm>
            <a:off x="1831943" y="2053054"/>
            <a:ext cx="10265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r>
              <a:rPr lang="en-IN" sz="2400" b="1" dirty="0"/>
              <a:t>&lt;p id="demo1"&gt;&lt;/p&gt;</a:t>
            </a:r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</a:t>
            </a:r>
            <a:r>
              <a:rPr lang="en-IN" sz="2400" b="1" dirty="0" err="1"/>
              <a:t>lastname</a:t>
            </a:r>
            <a:r>
              <a:rPr lang="en-IN" sz="2400" b="1" dirty="0"/>
              <a:t>,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 err="1"/>
              <a:t>lastName</a:t>
            </a:r>
            <a:r>
              <a:rPr lang="en-IN" sz="2400" b="1" dirty="0"/>
              <a:t> = "Doe";</a:t>
            </a:r>
          </a:p>
          <a:p>
            <a:r>
              <a:rPr lang="en-IN" sz="2400" b="1" dirty="0" err="1"/>
              <a:t>lastname</a:t>
            </a:r>
            <a:r>
              <a:rPr lang="en-IN" sz="2400" b="1" dirty="0"/>
              <a:t> = "Peterson";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("demo1").</a:t>
            </a:r>
            <a:r>
              <a:rPr lang="en-IN" sz="2400" b="1" dirty="0" err="1"/>
              <a:t>innerHTML</a:t>
            </a:r>
            <a:r>
              <a:rPr lang="en-IN" sz="2400" b="1" dirty="0"/>
              <a:t> =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4363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27D68-E09C-2DE6-9BC0-10E9A0D130DE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Identifiers / Names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16E84-ED0E-ADEE-BB72-AEA708571FEB}"/>
              </a:ext>
            </a:extLst>
          </p:cNvPr>
          <p:cNvSpPr txBox="1"/>
          <p:nvPr/>
        </p:nvSpPr>
        <p:spPr>
          <a:xfrm>
            <a:off x="1831943" y="2053054"/>
            <a:ext cx="10265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r>
              <a:rPr lang="en-IN" sz="2400" b="1" dirty="0"/>
              <a:t>&lt;p id="demo1"&gt;&lt;/p&gt;</a:t>
            </a:r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</a:t>
            </a:r>
            <a:r>
              <a:rPr lang="en-IN" sz="2400" b="1" dirty="0" err="1"/>
              <a:t>lastname</a:t>
            </a:r>
            <a:r>
              <a:rPr lang="en-IN" sz="2400" b="1" dirty="0"/>
              <a:t>,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 err="1"/>
              <a:t>lastName</a:t>
            </a:r>
            <a:r>
              <a:rPr lang="en-IN" sz="2400" b="1" dirty="0"/>
              <a:t> = "Doe";</a:t>
            </a:r>
          </a:p>
          <a:p>
            <a:r>
              <a:rPr lang="en-IN" sz="2400" b="1" dirty="0" err="1"/>
              <a:t>lastname</a:t>
            </a:r>
            <a:r>
              <a:rPr lang="en-IN" sz="2400" b="1" dirty="0"/>
              <a:t> = "Peterson";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("demo1").</a:t>
            </a:r>
            <a:r>
              <a:rPr lang="en-IN" sz="2400" b="1" dirty="0" err="1"/>
              <a:t>innerHTML</a:t>
            </a:r>
            <a:r>
              <a:rPr lang="en-IN" sz="2400" b="1" dirty="0"/>
              <a:t> = </a:t>
            </a:r>
            <a:r>
              <a:rPr lang="en-IN" sz="2400" b="1" dirty="0" err="1"/>
              <a:t>lastname</a:t>
            </a:r>
            <a:r>
              <a:rPr lang="en-IN" sz="2400" b="1" dirty="0"/>
              <a:t>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2475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737676" y="181801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1737676" y="705021"/>
            <a:ext cx="102657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8000"/>
                </a:solidFill>
                <a:effectLst/>
              </a:rPr>
              <a:t>// Numbers:</a:t>
            </a:r>
            <a:br>
              <a:rPr lang="en-IN" sz="2400" b="1" dirty="0">
                <a:solidFill>
                  <a:srgbClr val="008000"/>
                </a:solidFill>
                <a:effectLst/>
              </a:rPr>
            </a:br>
            <a:r>
              <a:rPr lang="en-IN" sz="2400" b="1" dirty="0">
                <a:solidFill>
                  <a:srgbClr val="0000CD"/>
                </a:solidFill>
                <a:effectLst/>
              </a:rPr>
              <a:t>let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length = </a:t>
            </a:r>
            <a:r>
              <a:rPr lang="en-IN" sz="2400" b="1" dirty="0">
                <a:solidFill>
                  <a:srgbClr val="FF0000"/>
                </a:solidFill>
                <a:effectLst/>
              </a:rPr>
              <a:t>16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400" b="1" dirty="0">
                <a:solidFill>
                  <a:srgbClr val="000000"/>
                </a:solidFill>
                <a:effectLst/>
              </a:rPr>
            </a:br>
            <a:r>
              <a:rPr lang="en-IN" sz="2400" b="1" dirty="0">
                <a:solidFill>
                  <a:srgbClr val="0000CD"/>
                </a:solidFill>
                <a:effectLst/>
              </a:rPr>
              <a:t>let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weight = </a:t>
            </a:r>
            <a:r>
              <a:rPr lang="en-IN" sz="2400" b="1" dirty="0">
                <a:solidFill>
                  <a:srgbClr val="FF0000"/>
                </a:solidFill>
                <a:effectLst/>
              </a:rPr>
              <a:t>7.5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400" b="1" dirty="0">
                <a:solidFill>
                  <a:srgbClr val="000000"/>
                </a:solidFill>
                <a:effectLst/>
              </a:rPr>
            </a:br>
            <a:r>
              <a:rPr lang="en-IN" sz="2400" b="1" dirty="0">
                <a:solidFill>
                  <a:srgbClr val="008000"/>
                </a:solidFill>
                <a:effectLst/>
              </a:rPr>
              <a:t>// Strings:</a:t>
            </a:r>
            <a:br>
              <a:rPr lang="en-IN" sz="2400" b="1" dirty="0">
                <a:solidFill>
                  <a:srgbClr val="008000"/>
                </a:solidFill>
                <a:effectLst/>
              </a:rPr>
            </a:br>
            <a:r>
              <a:rPr lang="en-IN" sz="2400" b="1" dirty="0">
                <a:solidFill>
                  <a:srgbClr val="0000CD"/>
                </a:solidFill>
                <a:effectLst/>
              </a:rPr>
              <a:t>let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= </a:t>
            </a:r>
            <a:r>
              <a:rPr lang="en-IN" sz="2400" b="1" dirty="0">
                <a:solidFill>
                  <a:srgbClr val="A52A2A"/>
                </a:solidFill>
                <a:effectLst/>
              </a:rPr>
              <a:t>"Yellow"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400" b="1" dirty="0">
                <a:solidFill>
                  <a:srgbClr val="000000"/>
                </a:solidFill>
                <a:effectLst/>
              </a:rPr>
            </a:br>
            <a:r>
              <a:rPr lang="en-IN" sz="2400" b="1" dirty="0">
                <a:solidFill>
                  <a:srgbClr val="0000CD"/>
                </a:solidFill>
                <a:effectLst/>
              </a:rPr>
              <a:t>let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= </a:t>
            </a:r>
            <a:r>
              <a:rPr lang="en-IN" sz="2400" b="1" dirty="0">
                <a:solidFill>
                  <a:srgbClr val="A52A2A"/>
                </a:solidFill>
                <a:effectLst/>
              </a:rPr>
              <a:t>"Johnson"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400" b="1" dirty="0">
                <a:solidFill>
                  <a:srgbClr val="000000"/>
                </a:solidFill>
                <a:effectLst/>
              </a:rPr>
            </a:br>
            <a:r>
              <a:rPr lang="en-IN" sz="2400" b="1" dirty="0">
                <a:solidFill>
                  <a:srgbClr val="008000"/>
                </a:solidFill>
                <a:effectLst/>
              </a:rPr>
              <a:t>// Booleans</a:t>
            </a:r>
            <a:br>
              <a:rPr lang="en-IN" sz="2400" b="1" dirty="0">
                <a:solidFill>
                  <a:srgbClr val="008000"/>
                </a:solidFill>
                <a:effectLst/>
              </a:rPr>
            </a:br>
            <a:r>
              <a:rPr lang="en-IN" sz="2400" b="1" dirty="0">
                <a:solidFill>
                  <a:srgbClr val="0000CD"/>
                </a:solidFill>
                <a:effectLst/>
              </a:rPr>
              <a:t>let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x = </a:t>
            </a:r>
            <a:r>
              <a:rPr lang="en-IN" sz="2400" b="1" dirty="0">
                <a:solidFill>
                  <a:srgbClr val="0000CD"/>
                </a:solidFill>
                <a:effectLst/>
              </a:rPr>
              <a:t>true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400" b="1" dirty="0">
                <a:solidFill>
                  <a:srgbClr val="000000"/>
                </a:solidFill>
                <a:effectLst/>
              </a:rPr>
            </a:br>
            <a:r>
              <a:rPr lang="en-IN" sz="2400" b="1" dirty="0">
                <a:solidFill>
                  <a:srgbClr val="0000CD"/>
                </a:solidFill>
                <a:effectLst/>
              </a:rPr>
              <a:t>let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y = </a:t>
            </a:r>
            <a:r>
              <a:rPr lang="en-IN" sz="2400" b="1" dirty="0">
                <a:solidFill>
                  <a:srgbClr val="0000CD"/>
                </a:solidFill>
                <a:effectLst/>
              </a:rPr>
              <a:t>false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400" b="1" dirty="0">
                <a:solidFill>
                  <a:srgbClr val="000000"/>
                </a:solidFill>
                <a:effectLst/>
              </a:rPr>
            </a:br>
            <a:r>
              <a:rPr lang="en-IN" sz="2400" b="1" dirty="0">
                <a:solidFill>
                  <a:srgbClr val="008000"/>
                </a:solidFill>
                <a:effectLst/>
              </a:rPr>
              <a:t>// Object:</a:t>
            </a:r>
            <a:br>
              <a:rPr lang="en-IN" sz="2400" b="1" dirty="0">
                <a:solidFill>
                  <a:srgbClr val="008000"/>
                </a:solidFill>
                <a:effectLst/>
              </a:rPr>
            </a:br>
            <a:r>
              <a:rPr lang="en-IN" sz="2400" b="1" dirty="0" err="1">
                <a:solidFill>
                  <a:srgbClr val="0000CD"/>
                </a:solidFill>
                <a:effectLst/>
              </a:rPr>
              <a:t>const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person = {</a:t>
            </a:r>
            <a:r>
              <a:rPr lang="en-IN" sz="2400" b="1" dirty="0" err="1">
                <a:solidFill>
                  <a:srgbClr val="000000"/>
                </a:solidFill>
                <a:effectLst/>
              </a:rPr>
              <a:t>firstName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:</a:t>
            </a:r>
            <a:r>
              <a:rPr lang="en-IN" sz="2400" b="1" dirty="0">
                <a:solidFill>
                  <a:srgbClr val="A52A2A"/>
                </a:solidFill>
                <a:effectLst/>
              </a:rPr>
              <a:t>"John"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1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:</a:t>
            </a:r>
            <a:r>
              <a:rPr lang="en-IN" sz="2400" b="1" dirty="0">
                <a:solidFill>
                  <a:srgbClr val="A52A2A"/>
                </a:solidFill>
                <a:effectLst/>
              </a:rPr>
              <a:t>"Doe"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};</a:t>
            </a:r>
            <a:br>
              <a:rPr lang="en-IN" sz="2400" b="1" dirty="0">
                <a:solidFill>
                  <a:srgbClr val="000000"/>
                </a:solidFill>
                <a:effectLst/>
              </a:rPr>
            </a:br>
            <a:r>
              <a:rPr lang="en-IN" sz="2400" b="1" dirty="0">
                <a:solidFill>
                  <a:srgbClr val="008000"/>
                </a:solidFill>
                <a:effectLst/>
              </a:rPr>
              <a:t>// Array object:</a:t>
            </a:r>
            <a:br>
              <a:rPr lang="en-IN" sz="2400" b="1" dirty="0">
                <a:solidFill>
                  <a:srgbClr val="008000"/>
                </a:solidFill>
                <a:effectLst/>
              </a:rPr>
            </a:br>
            <a:r>
              <a:rPr lang="en-IN" sz="2400" b="1" dirty="0" err="1">
                <a:solidFill>
                  <a:srgbClr val="0000CD"/>
                </a:solidFill>
                <a:effectLst/>
              </a:rPr>
              <a:t>const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cars = [</a:t>
            </a:r>
            <a:r>
              <a:rPr lang="en-IN" sz="2400" b="1" dirty="0">
                <a:solidFill>
                  <a:srgbClr val="A52A2A"/>
                </a:solidFill>
                <a:effectLst/>
              </a:rPr>
              <a:t>"Saab"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1" dirty="0">
                <a:solidFill>
                  <a:srgbClr val="A52A2A"/>
                </a:solidFill>
                <a:effectLst/>
              </a:rPr>
              <a:t>"Volvo"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, </a:t>
            </a:r>
            <a:r>
              <a:rPr lang="en-IN" sz="2400" b="1" dirty="0">
                <a:solidFill>
                  <a:srgbClr val="A52A2A"/>
                </a:solidFill>
                <a:effectLst/>
              </a:rPr>
              <a:t>"BMW"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];</a:t>
            </a:r>
            <a:br>
              <a:rPr lang="en-IN" sz="2400" b="1" dirty="0">
                <a:solidFill>
                  <a:srgbClr val="000000"/>
                </a:solidFill>
                <a:effectLst/>
              </a:rPr>
            </a:br>
            <a:r>
              <a:rPr lang="en-IN" sz="2400" b="1" dirty="0">
                <a:solidFill>
                  <a:srgbClr val="008000"/>
                </a:solidFill>
                <a:effectLst/>
              </a:rPr>
              <a:t>// Date object:</a:t>
            </a:r>
            <a:br>
              <a:rPr lang="en-IN" sz="2400" b="1" dirty="0">
                <a:solidFill>
                  <a:srgbClr val="008000"/>
                </a:solidFill>
                <a:effectLst/>
              </a:rPr>
            </a:br>
            <a:r>
              <a:rPr lang="en-IN" sz="2400" b="1" dirty="0" err="1">
                <a:solidFill>
                  <a:srgbClr val="0000CD"/>
                </a:solidFill>
                <a:effectLst/>
              </a:rPr>
              <a:t>const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date = </a:t>
            </a:r>
            <a:r>
              <a:rPr lang="en-IN" sz="2400" b="1" dirty="0">
                <a:solidFill>
                  <a:srgbClr val="0000CD"/>
                </a:solidFill>
                <a:effectLst/>
              </a:rPr>
              <a:t>new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 Date(</a:t>
            </a:r>
            <a:r>
              <a:rPr lang="en-IN" sz="2400" b="1" dirty="0">
                <a:solidFill>
                  <a:srgbClr val="A52A2A"/>
                </a:solidFill>
                <a:effectLst/>
              </a:rPr>
              <a:t>"2022-03-25"</a:t>
            </a:r>
            <a:r>
              <a:rPr lang="en-IN" sz="2400" b="1" dirty="0">
                <a:solidFill>
                  <a:srgbClr val="000000"/>
                </a:solidFill>
                <a:effectLst/>
              </a:rPr>
              <a:t>);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0258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737676" y="181801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1737676" y="705021"/>
            <a:ext cx="1026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</a:rPr>
              <a:t>&lt;p id="demo"&gt;&lt;/p&gt;</a:t>
            </a:r>
          </a:p>
          <a:p>
            <a:endParaRPr lang="en-IN" sz="2400" b="1" dirty="0">
              <a:effectLst/>
            </a:endParaRPr>
          </a:p>
          <a:p>
            <a:r>
              <a:rPr lang="en-IN" sz="2400" b="1" dirty="0">
                <a:effectLst/>
              </a:rPr>
              <a:t>&lt;script&gt;</a:t>
            </a:r>
          </a:p>
          <a:p>
            <a:r>
              <a:rPr lang="en-IN" sz="2400" b="1" dirty="0">
                <a:effectLst/>
              </a:rPr>
              <a:t>function </a:t>
            </a:r>
            <a:r>
              <a:rPr lang="en-IN" sz="2400" b="1" dirty="0" err="1">
                <a:effectLst/>
              </a:rPr>
              <a:t>myFunction</a:t>
            </a:r>
            <a:r>
              <a:rPr lang="en-IN" sz="2400" b="1" dirty="0">
                <a:effectLst/>
              </a:rPr>
              <a:t>(p1, p2) {</a:t>
            </a:r>
          </a:p>
          <a:p>
            <a:r>
              <a:rPr lang="en-IN" sz="2400" b="1" dirty="0">
                <a:effectLst/>
              </a:rPr>
              <a:t>  return p1 * p2;</a:t>
            </a:r>
          </a:p>
          <a:p>
            <a:r>
              <a:rPr lang="en-IN" sz="2400" b="1" dirty="0">
                <a:effectLst/>
              </a:rPr>
              <a:t>}</a:t>
            </a:r>
          </a:p>
          <a:p>
            <a:endParaRPr lang="en-IN" sz="2400" b="1" dirty="0">
              <a:effectLst/>
            </a:endParaRPr>
          </a:p>
          <a:p>
            <a:r>
              <a:rPr lang="en-IN" sz="2400" b="1" dirty="0">
                <a:effectLst/>
              </a:rPr>
              <a:t>let result = </a:t>
            </a:r>
            <a:r>
              <a:rPr lang="en-IN" sz="2400" b="1" dirty="0" err="1">
                <a:effectLst/>
              </a:rPr>
              <a:t>myFunction</a:t>
            </a:r>
            <a:r>
              <a:rPr lang="en-IN" sz="2400" b="1" dirty="0">
                <a:effectLst/>
              </a:rPr>
              <a:t>(4, 3);</a:t>
            </a:r>
          </a:p>
          <a:p>
            <a:r>
              <a:rPr lang="en-IN" sz="2400" b="1" dirty="0" err="1">
                <a:effectLst/>
              </a:rPr>
              <a:t>document.getElementById</a:t>
            </a:r>
            <a:r>
              <a:rPr lang="en-IN" sz="2400" b="1" dirty="0">
                <a:effectLst/>
              </a:rPr>
              <a:t>("demo").</a:t>
            </a:r>
            <a:r>
              <a:rPr lang="en-IN" sz="2400" b="1" dirty="0" err="1">
                <a:effectLst/>
              </a:rPr>
              <a:t>innerHTML</a:t>
            </a:r>
            <a:r>
              <a:rPr lang="en-IN" sz="2400" b="1" dirty="0">
                <a:effectLst/>
              </a:rPr>
              <a:t> = result;</a:t>
            </a:r>
          </a:p>
          <a:p>
            <a:r>
              <a:rPr lang="en-IN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466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737676" y="181801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1737676" y="705021"/>
            <a:ext cx="102657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</a:rPr>
              <a:t>&lt;p id="demo"&gt;&lt;/p&gt;</a:t>
            </a:r>
          </a:p>
          <a:p>
            <a:endParaRPr lang="en-IN" sz="2400" b="1" dirty="0">
              <a:effectLst/>
            </a:endParaRPr>
          </a:p>
          <a:p>
            <a:r>
              <a:rPr lang="en-IN" sz="2400" b="1" dirty="0">
                <a:effectLst/>
              </a:rPr>
              <a:t>&lt;script&gt;</a:t>
            </a:r>
          </a:p>
          <a:p>
            <a:r>
              <a:rPr lang="en-IN" sz="2400" b="1" dirty="0">
                <a:effectLst/>
              </a:rPr>
              <a:t>// Create an Object:</a:t>
            </a:r>
          </a:p>
          <a:p>
            <a:r>
              <a:rPr lang="en-IN" sz="2400" b="1" dirty="0" err="1">
                <a:effectLst/>
              </a:rPr>
              <a:t>const</a:t>
            </a:r>
            <a:r>
              <a:rPr lang="en-IN" sz="2400" b="1" dirty="0">
                <a:effectLst/>
              </a:rPr>
              <a:t> person = {</a:t>
            </a:r>
          </a:p>
          <a:p>
            <a:r>
              <a:rPr lang="en-IN" sz="2400" b="1" dirty="0">
                <a:effectLst/>
              </a:rPr>
              <a:t>  </a:t>
            </a:r>
            <a:r>
              <a:rPr lang="en-IN" sz="2400" b="1" dirty="0" err="1">
                <a:effectLst/>
              </a:rPr>
              <a:t>firstName</a:t>
            </a:r>
            <a:r>
              <a:rPr lang="en-IN" sz="2400" b="1" dirty="0">
                <a:effectLst/>
              </a:rPr>
              <a:t>: "John",</a:t>
            </a:r>
          </a:p>
          <a:p>
            <a:r>
              <a:rPr lang="en-IN" sz="2400" b="1" dirty="0">
                <a:effectLst/>
              </a:rPr>
              <a:t>  </a:t>
            </a:r>
            <a:r>
              <a:rPr lang="en-IN" sz="2400" b="1" dirty="0" err="1">
                <a:effectLst/>
              </a:rPr>
              <a:t>lastName</a:t>
            </a:r>
            <a:r>
              <a:rPr lang="en-IN" sz="2400" b="1" dirty="0">
                <a:effectLst/>
              </a:rPr>
              <a:t>: "Doe",</a:t>
            </a:r>
          </a:p>
          <a:p>
            <a:r>
              <a:rPr lang="en-IN" sz="2400" b="1" dirty="0">
                <a:effectLst/>
              </a:rPr>
              <a:t>  age: 50,</a:t>
            </a:r>
          </a:p>
          <a:p>
            <a:r>
              <a:rPr lang="en-IN" sz="2400" b="1" dirty="0">
                <a:effectLst/>
              </a:rPr>
              <a:t>  </a:t>
            </a:r>
            <a:r>
              <a:rPr lang="en-IN" sz="2400" b="1" dirty="0" err="1">
                <a:effectLst/>
              </a:rPr>
              <a:t>eyeColor</a:t>
            </a:r>
            <a:r>
              <a:rPr lang="en-IN" sz="2400" b="1" dirty="0">
                <a:effectLst/>
              </a:rPr>
              <a:t>: "blue"</a:t>
            </a:r>
          </a:p>
          <a:p>
            <a:r>
              <a:rPr lang="en-IN" sz="2400" b="1" dirty="0">
                <a:effectLst/>
              </a:rPr>
              <a:t>};</a:t>
            </a:r>
          </a:p>
          <a:p>
            <a:endParaRPr lang="en-IN" sz="2400" b="1" dirty="0">
              <a:effectLst/>
            </a:endParaRPr>
          </a:p>
          <a:p>
            <a:r>
              <a:rPr lang="en-IN" sz="2400" b="1" dirty="0">
                <a:effectLst/>
              </a:rPr>
              <a:t>// Display Data from the Object:</a:t>
            </a:r>
          </a:p>
          <a:p>
            <a:r>
              <a:rPr lang="en-IN" sz="2400" b="1" dirty="0" err="1">
                <a:effectLst/>
              </a:rPr>
              <a:t>document.getElementById</a:t>
            </a:r>
            <a:r>
              <a:rPr lang="en-IN" sz="2400" b="1" dirty="0">
                <a:effectLst/>
              </a:rPr>
              <a:t>("demo").</a:t>
            </a:r>
            <a:r>
              <a:rPr lang="en-IN" sz="2400" b="1" dirty="0" err="1">
                <a:effectLst/>
              </a:rPr>
              <a:t>innerHTML</a:t>
            </a:r>
            <a:r>
              <a:rPr lang="en-IN" sz="2400" b="1" dirty="0">
                <a:effectLst/>
              </a:rPr>
              <a:t> =</a:t>
            </a:r>
          </a:p>
          <a:p>
            <a:r>
              <a:rPr lang="en-IN" sz="2400" b="1" dirty="0" err="1">
                <a:effectLst/>
              </a:rPr>
              <a:t>person.firstName</a:t>
            </a:r>
            <a:r>
              <a:rPr lang="en-IN" sz="2400" b="1" dirty="0">
                <a:effectLst/>
              </a:rPr>
              <a:t> + " is " + </a:t>
            </a:r>
            <a:r>
              <a:rPr lang="en-IN" sz="2400" b="1" dirty="0" err="1">
                <a:effectLst/>
              </a:rPr>
              <a:t>person.age</a:t>
            </a:r>
            <a:r>
              <a:rPr lang="en-IN" sz="2400" b="1" dirty="0">
                <a:effectLst/>
              </a:rPr>
              <a:t> + " years old.";</a:t>
            </a:r>
          </a:p>
          <a:p>
            <a:r>
              <a:rPr lang="en-IN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6826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737676" y="181801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Object Constructors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1737676" y="705021"/>
            <a:ext cx="102657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</a:rPr>
              <a:t>&lt;p id="demo"&gt;&lt;/p&gt;</a:t>
            </a:r>
          </a:p>
          <a:p>
            <a:r>
              <a:rPr lang="en-IN" sz="2400" b="1" dirty="0">
                <a:effectLst/>
              </a:rPr>
              <a:t>&lt;script&gt;</a:t>
            </a:r>
          </a:p>
          <a:p>
            <a:r>
              <a:rPr lang="en-IN" sz="2400" b="1" dirty="0">
                <a:effectLst/>
              </a:rPr>
              <a:t>// Constructor Function for Person objects</a:t>
            </a:r>
          </a:p>
          <a:p>
            <a:r>
              <a:rPr lang="en-IN" sz="2400" b="1" dirty="0">
                <a:effectLst/>
              </a:rPr>
              <a:t>function Person(first, last, age, eye) {</a:t>
            </a:r>
          </a:p>
          <a:p>
            <a:r>
              <a:rPr lang="en-IN" sz="2400" b="1" dirty="0">
                <a:effectLst/>
              </a:rPr>
              <a:t>  </a:t>
            </a:r>
            <a:r>
              <a:rPr lang="en-IN" sz="2400" b="1" dirty="0" err="1">
                <a:effectLst/>
              </a:rPr>
              <a:t>this.firstName</a:t>
            </a:r>
            <a:r>
              <a:rPr lang="en-IN" sz="2400" b="1" dirty="0">
                <a:effectLst/>
              </a:rPr>
              <a:t> = first;</a:t>
            </a:r>
          </a:p>
          <a:p>
            <a:r>
              <a:rPr lang="en-IN" sz="2400" b="1" dirty="0">
                <a:effectLst/>
              </a:rPr>
              <a:t>  </a:t>
            </a:r>
            <a:r>
              <a:rPr lang="en-IN" sz="2400" b="1" dirty="0" err="1">
                <a:effectLst/>
              </a:rPr>
              <a:t>this.lastName</a:t>
            </a:r>
            <a:r>
              <a:rPr lang="en-IN" sz="2400" b="1" dirty="0">
                <a:effectLst/>
              </a:rPr>
              <a:t> = last;</a:t>
            </a:r>
          </a:p>
          <a:p>
            <a:r>
              <a:rPr lang="en-IN" sz="2400" b="1" dirty="0">
                <a:effectLst/>
              </a:rPr>
              <a:t>  </a:t>
            </a:r>
            <a:r>
              <a:rPr lang="en-IN" sz="2400" b="1" dirty="0" err="1">
                <a:effectLst/>
              </a:rPr>
              <a:t>this.age</a:t>
            </a:r>
            <a:r>
              <a:rPr lang="en-IN" sz="2400" b="1" dirty="0">
                <a:effectLst/>
              </a:rPr>
              <a:t> = age;</a:t>
            </a:r>
          </a:p>
          <a:p>
            <a:r>
              <a:rPr lang="en-IN" sz="2400" b="1" dirty="0">
                <a:effectLst/>
              </a:rPr>
              <a:t>  </a:t>
            </a:r>
            <a:r>
              <a:rPr lang="en-IN" sz="2400" b="1" dirty="0" err="1">
                <a:effectLst/>
              </a:rPr>
              <a:t>this.eyeColor</a:t>
            </a:r>
            <a:r>
              <a:rPr lang="en-IN" sz="2400" b="1" dirty="0">
                <a:effectLst/>
              </a:rPr>
              <a:t> = eye;</a:t>
            </a:r>
          </a:p>
          <a:p>
            <a:r>
              <a:rPr lang="en-IN" sz="2400" b="1" dirty="0">
                <a:effectLst/>
              </a:rPr>
              <a:t>}</a:t>
            </a:r>
          </a:p>
          <a:p>
            <a:r>
              <a:rPr lang="en-IN" sz="2400" b="1" dirty="0">
                <a:effectLst/>
              </a:rPr>
              <a:t>// Create a Person object</a:t>
            </a:r>
          </a:p>
          <a:p>
            <a:r>
              <a:rPr lang="en-IN" sz="2400" b="1" dirty="0" err="1">
                <a:effectLst/>
              </a:rPr>
              <a:t>const</a:t>
            </a:r>
            <a:r>
              <a:rPr lang="en-IN" sz="2400" b="1" dirty="0">
                <a:effectLst/>
              </a:rPr>
              <a:t> </a:t>
            </a:r>
            <a:r>
              <a:rPr lang="en-IN" sz="2400" b="1" dirty="0" err="1">
                <a:effectLst/>
              </a:rPr>
              <a:t>myFather</a:t>
            </a:r>
            <a:r>
              <a:rPr lang="en-IN" sz="2400" b="1" dirty="0">
                <a:effectLst/>
              </a:rPr>
              <a:t> = new Person("John", "Doe", 50, "blue");</a:t>
            </a:r>
          </a:p>
          <a:p>
            <a:r>
              <a:rPr lang="en-IN" sz="2400" b="1" dirty="0">
                <a:effectLst/>
              </a:rPr>
              <a:t>// Display age</a:t>
            </a:r>
          </a:p>
          <a:p>
            <a:r>
              <a:rPr lang="en-IN" sz="2400" b="1" dirty="0" err="1">
                <a:effectLst/>
              </a:rPr>
              <a:t>document.getElementById</a:t>
            </a:r>
            <a:r>
              <a:rPr lang="en-IN" sz="2400" b="1" dirty="0">
                <a:effectLst/>
              </a:rPr>
              <a:t>("demo").</a:t>
            </a:r>
            <a:r>
              <a:rPr lang="en-IN" sz="2400" b="1" dirty="0" err="1">
                <a:effectLst/>
              </a:rPr>
              <a:t>innerHTML</a:t>
            </a:r>
            <a:r>
              <a:rPr lang="en-IN" sz="2400" b="1" dirty="0">
                <a:effectLst/>
              </a:rPr>
              <a:t> =</a:t>
            </a:r>
          </a:p>
          <a:p>
            <a:r>
              <a:rPr lang="en-IN" sz="2400" b="1" dirty="0">
                <a:effectLst/>
              </a:rPr>
              <a:t>"My father is " + </a:t>
            </a:r>
            <a:r>
              <a:rPr lang="en-IN" sz="2400" b="1" dirty="0" err="1">
                <a:effectLst/>
              </a:rPr>
              <a:t>myFather.age</a:t>
            </a:r>
            <a:r>
              <a:rPr lang="en-IN" sz="2400" b="1" dirty="0">
                <a:effectLst/>
              </a:rPr>
              <a:t> + "."; </a:t>
            </a:r>
          </a:p>
          <a:p>
            <a:r>
              <a:rPr lang="en-IN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29129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737676" y="181801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1737676" y="705021"/>
            <a:ext cx="1026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&lt;p id="demo"&gt;&lt;/p&gt;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let answer1 = "It's alright";</a:t>
            </a:r>
          </a:p>
          <a:p>
            <a:r>
              <a:rPr lang="en-US" sz="2400" b="1" dirty="0">
                <a:effectLst/>
              </a:rPr>
              <a:t>let answer2 = "He is called 'Johnny'";</a:t>
            </a:r>
          </a:p>
          <a:p>
            <a:r>
              <a:rPr lang="en-US" sz="2400" b="1" dirty="0">
                <a:effectLst/>
              </a:rPr>
              <a:t>let answer3 = 'He is called "Johnny"'; 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</a:t>
            </a:r>
          </a:p>
          <a:p>
            <a:r>
              <a:rPr lang="en-US" sz="2400" b="1" dirty="0">
                <a:effectLst/>
              </a:rPr>
              <a:t>answer1 + "&lt;</a:t>
            </a:r>
            <a:r>
              <a:rPr lang="en-US" sz="2400" b="1" dirty="0" err="1">
                <a:effectLst/>
              </a:rPr>
              <a:t>br</a:t>
            </a:r>
            <a:r>
              <a:rPr lang="en-US" sz="2400" b="1" dirty="0">
                <a:effectLst/>
              </a:rPr>
              <a:t>&gt;" + answer2 + "&lt;</a:t>
            </a:r>
            <a:r>
              <a:rPr lang="en-US" sz="2400" b="1" dirty="0" err="1">
                <a:effectLst/>
              </a:rPr>
              <a:t>br</a:t>
            </a:r>
            <a:r>
              <a:rPr lang="en-US" sz="2400" b="1" dirty="0">
                <a:effectLst/>
              </a:rPr>
              <a:t>&gt;" + answer3; </a:t>
            </a:r>
          </a:p>
          <a:p>
            <a:r>
              <a:rPr lang="en-US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3240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737676" y="181801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String Length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1737676" y="705021"/>
            <a:ext cx="102657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let text = "ABCDEFGHIJKLMNOPQRSTUVWXYZ";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</a:t>
            </a:r>
            <a:r>
              <a:rPr lang="en-US" sz="2400" b="1" dirty="0" err="1">
                <a:effectLst/>
              </a:rPr>
              <a:t>text.length</a:t>
            </a:r>
            <a:r>
              <a:rPr lang="en-US" sz="2400" b="1" dirty="0">
                <a:effectLst/>
              </a:rPr>
              <a:t>;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F3B52-3042-F946-8439-4EA2984A654D}"/>
              </a:ext>
            </a:extLst>
          </p:cNvPr>
          <p:cNvSpPr txBox="1"/>
          <p:nvPr/>
        </p:nvSpPr>
        <p:spPr>
          <a:xfrm>
            <a:off x="1737676" y="1536018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String </a:t>
            </a:r>
            <a:r>
              <a:rPr lang="en-IN" sz="2800" b="1" u="sng" dirty="0" err="1"/>
              <a:t>charAt</a:t>
            </a:r>
            <a:r>
              <a:rPr lang="en-IN" sz="2800" b="1" u="sng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8FB05-CE75-7DE1-2678-031254174A7B}"/>
              </a:ext>
            </a:extLst>
          </p:cNvPr>
          <p:cNvSpPr txBox="1"/>
          <p:nvPr/>
        </p:nvSpPr>
        <p:spPr>
          <a:xfrm>
            <a:off x="1737676" y="2059238"/>
            <a:ext cx="102657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var text = "HELLO WORLD";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</a:t>
            </a:r>
            <a:r>
              <a:rPr lang="en-US" sz="2400" b="1" dirty="0" err="1">
                <a:effectLst/>
              </a:rPr>
              <a:t>text.charAt</a:t>
            </a:r>
            <a:r>
              <a:rPr lang="en-US" sz="2400" b="1" dirty="0">
                <a:effectLst/>
              </a:rPr>
              <a:t>(0);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75C4-C540-D524-9F88-4D6FB14A8F9C}"/>
              </a:ext>
            </a:extLst>
          </p:cNvPr>
          <p:cNvSpPr txBox="1"/>
          <p:nvPr/>
        </p:nvSpPr>
        <p:spPr>
          <a:xfrm>
            <a:off x="1737676" y="2905780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JavaScript String at()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84FBD-D940-D266-79F8-8D1622C363D4}"/>
              </a:ext>
            </a:extLst>
          </p:cNvPr>
          <p:cNvSpPr txBox="1"/>
          <p:nvPr/>
        </p:nvSpPr>
        <p:spPr>
          <a:xfrm>
            <a:off x="1737676" y="3429000"/>
            <a:ext cx="10265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name = “Aceit Solution";</a:t>
            </a:r>
          </a:p>
          <a:p>
            <a:r>
              <a:rPr lang="en-US" sz="2400" b="1" dirty="0">
                <a:effectLst/>
              </a:rPr>
              <a:t>let letter = name.at(2);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letter;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6CAFD-54FB-D366-73DB-7840CB155500}"/>
              </a:ext>
            </a:extLst>
          </p:cNvPr>
          <p:cNvSpPr txBox="1"/>
          <p:nvPr/>
        </p:nvSpPr>
        <p:spPr>
          <a:xfrm>
            <a:off x="1737676" y="4629329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String </a:t>
            </a:r>
            <a:r>
              <a:rPr lang="en-IN" sz="2800" b="1" u="sng" dirty="0" err="1"/>
              <a:t>indexOf</a:t>
            </a:r>
            <a:r>
              <a:rPr lang="en-IN" sz="2800" b="1" u="sng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4D028-6935-F186-DD79-A5A922DE2D36}"/>
              </a:ext>
            </a:extLst>
          </p:cNvPr>
          <p:cNvSpPr txBox="1"/>
          <p:nvPr/>
        </p:nvSpPr>
        <p:spPr>
          <a:xfrm>
            <a:off x="1737676" y="5152549"/>
            <a:ext cx="10265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let text = "Please locate where 'locate' occurs!";</a:t>
            </a:r>
          </a:p>
          <a:p>
            <a:r>
              <a:rPr lang="en-US" sz="2400" b="1" dirty="0">
                <a:effectLst/>
              </a:rPr>
              <a:t>let index = </a:t>
            </a:r>
            <a:r>
              <a:rPr lang="en-US" sz="2400" b="1" dirty="0" err="1">
                <a:effectLst/>
              </a:rPr>
              <a:t>text.indexOf</a:t>
            </a:r>
            <a:r>
              <a:rPr lang="en-US" sz="2400" b="1" dirty="0">
                <a:effectLst/>
              </a:rPr>
              <a:t>("locate");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index;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8363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A3F2C-52BC-33E3-F200-7AA32813CD51}"/>
              </a:ext>
            </a:extLst>
          </p:cNvPr>
          <p:cNvSpPr txBox="1"/>
          <p:nvPr/>
        </p:nvSpPr>
        <p:spPr>
          <a:xfrm>
            <a:off x="1753384" y="292231"/>
            <a:ext cx="7927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JavaScript in &lt;head&gt;</a:t>
            </a:r>
          </a:p>
          <a:p>
            <a:pPr lvl="1"/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head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/>
            </a:b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CD"/>
                </a:solidFill>
                <a:effectLst/>
              </a:rPr>
              <a:t>function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() {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  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(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"demo"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).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 = 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“</a:t>
            </a:r>
            <a:r>
              <a:rPr lang="en-IN" sz="2000" b="1" dirty="0" err="1">
                <a:solidFill>
                  <a:srgbClr val="A52A2A"/>
                </a:solidFill>
                <a:effectLst/>
              </a:rPr>
              <a:t>hiiiii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."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}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/>
            </a:b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/head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JavaScript in &lt;body&gt;</a:t>
            </a:r>
          </a:p>
          <a:p>
            <a:r>
              <a:rPr lang="en-IN" sz="2000" b="1" dirty="0">
                <a:solidFill>
                  <a:srgbClr val="0000CD"/>
                </a:solidFill>
                <a:effectLst/>
              </a:rPr>
              <a:t>	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body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endParaRPr lang="en-IN" sz="2000" b="1" dirty="0"/>
          </a:p>
          <a:p>
            <a:r>
              <a:rPr lang="en-IN" sz="2000" b="1" dirty="0">
                <a:solidFill>
                  <a:srgbClr val="0000CD"/>
                </a:solidFill>
                <a:effectLst/>
              </a:rPr>
              <a:t>	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	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function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() {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  	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(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"demo"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).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 = 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“</a:t>
            </a:r>
            <a:r>
              <a:rPr lang="en-IN" sz="2000" b="1" dirty="0" err="1">
                <a:solidFill>
                  <a:srgbClr val="A52A2A"/>
                </a:solidFill>
                <a:effectLst/>
              </a:rPr>
              <a:t>hiiiii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."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;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	}</a:t>
            </a:r>
            <a:br>
              <a:rPr lang="en-IN" sz="2000" b="1" dirty="0">
                <a:solidFill>
                  <a:srgbClr val="000000"/>
                </a:solidFill>
                <a:effectLst/>
              </a:rPr>
            </a:br>
            <a:r>
              <a:rPr lang="en-IN" sz="2000" b="1" dirty="0">
                <a:solidFill>
                  <a:srgbClr val="000000"/>
                </a:solidFill>
                <a:effectLst/>
              </a:rPr>
              <a:t>	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br>
              <a:rPr lang="en-IN" sz="2000" b="1" dirty="0"/>
            </a:b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/body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External JavaScript</a:t>
            </a:r>
          </a:p>
          <a:p>
            <a:r>
              <a:rPr lang="en-IN" sz="2000" b="1" dirty="0"/>
              <a:t>	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script</a:t>
            </a:r>
            <a:r>
              <a:rPr lang="en-IN" sz="2000" b="1" dirty="0">
                <a:solidFill>
                  <a:srgbClr val="FF0000"/>
                </a:solidFill>
                <a:effectLst/>
              </a:rPr>
              <a:t> </a:t>
            </a:r>
            <a:r>
              <a:rPr lang="en-IN" sz="2000" b="1" dirty="0" err="1">
                <a:solidFill>
                  <a:srgbClr val="FF0000"/>
                </a:solidFill>
                <a:effectLst/>
              </a:rPr>
              <a:t>src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="myScript.js"&gt;&lt;</a:t>
            </a:r>
            <a:r>
              <a:rPr lang="en-IN" sz="2000" b="1" dirty="0">
                <a:solidFill>
                  <a:srgbClr val="A52A2A"/>
                </a:solidFill>
                <a:effectLst/>
              </a:rPr>
              <a:t>/script</a:t>
            </a:r>
            <a:r>
              <a:rPr lang="en-IN" sz="2000" b="1" dirty="0">
                <a:solidFill>
                  <a:srgbClr val="0000CD"/>
                </a:solidFill>
                <a:effectLst/>
              </a:rPr>
              <a:t>&gt;</a:t>
            </a:r>
            <a:r>
              <a:rPr lang="en-IN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0784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1662261" y="667314"/>
            <a:ext cx="102657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cars = ["Saab", "Volvo", "BMW"];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cars;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C7E34-A09B-0268-8301-6A020196BE51}"/>
              </a:ext>
            </a:extLst>
          </p:cNvPr>
          <p:cNvSpPr txBox="1"/>
          <p:nvPr/>
        </p:nvSpPr>
        <p:spPr>
          <a:xfrm>
            <a:off x="1662261" y="1498311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Accessing Array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2021531"/>
            <a:ext cx="102657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cars = ["Saab", "Volvo", "BMW"];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cars[0];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3C931-4B3D-71D2-B605-85C10943231B}"/>
              </a:ext>
            </a:extLst>
          </p:cNvPr>
          <p:cNvSpPr txBox="1"/>
          <p:nvPr/>
        </p:nvSpPr>
        <p:spPr>
          <a:xfrm>
            <a:off x="1662261" y="2927023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Changing an Array Element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58F38-D546-8E5B-BCEF-0002EFF1ACC4}"/>
              </a:ext>
            </a:extLst>
          </p:cNvPr>
          <p:cNvSpPr txBox="1"/>
          <p:nvPr/>
        </p:nvSpPr>
        <p:spPr>
          <a:xfrm>
            <a:off x="1662261" y="3450243"/>
            <a:ext cx="10265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cars = ["Saab", "Volvo", "BMW"];</a:t>
            </a:r>
          </a:p>
          <a:p>
            <a:r>
              <a:rPr lang="en-US" sz="2400" b="1" dirty="0">
                <a:effectLst/>
              </a:rPr>
              <a:t>cars[0] = "Opel";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cars;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BB2B1-1A89-27D5-4887-BC4EA1D725B0}"/>
              </a:ext>
            </a:extLst>
          </p:cNvPr>
          <p:cNvSpPr txBox="1"/>
          <p:nvPr/>
        </p:nvSpPr>
        <p:spPr>
          <a:xfrm>
            <a:off x="1662261" y="4650572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The length Property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24DF7-5732-1B02-9C09-A45BD599C1DB}"/>
              </a:ext>
            </a:extLst>
          </p:cNvPr>
          <p:cNvSpPr txBox="1"/>
          <p:nvPr/>
        </p:nvSpPr>
        <p:spPr>
          <a:xfrm>
            <a:off x="1662261" y="5173792"/>
            <a:ext cx="10265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fruits = ["Banana", "Orange", "Apple", "Mango"];</a:t>
            </a:r>
          </a:p>
          <a:p>
            <a:r>
              <a:rPr lang="en-US" sz="2400" b="1" dirty="0">
                <a:effectLst/>
              </a:rPr>
              <a:t>let size = </a:t>
            </a:r>
            <a:r>
              <a:rPr lang="en-US" sz="2400" b="1" dirty="0" err="1">
                <a:effectLst/>
              </a:rPr>
              <a:t>fruits.length</a:t>
            </a:r>
            <a:r>
              <a:rPr lang="en-US" sz="2400" b="1" dirty="0">
                <a:effectLst/>
              </a:rPr>
              <a:t>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size;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53593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1662261" y="667314"/>
            <a:ext cx="102657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cars = ["Saab", "Volvo", "BMW"];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cars;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C7E34-A09B-0268-8301-6A020196BE51}"/>
              </a:ext>
            </a:extLst>
          </p:cNvPr>
          <p:cNvSpPr txBox="1"/>
          <p:nvPr/>
        </p:nvSpPr>
        <p:spPr>
          <a:xfrm>
            <a:off x="1662261" y="1498311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Accessing Array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2021531"/>
            <a:ext cx="102657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cars = ["Saab", "Volvo", "BMW"];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cars[0];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3C931-4B3D-71D2-B605-85C10943231B}"/>
              </a:ext>
            </a:extLst>
          </p:cNvPr>
          <p:cNvSpPr txBox="1"/>
          <p:nvPr/>
        </p:nvSpPr>
        <p:spPr>
          <a:xfrm>
            <a:off x="1662261" y="2927023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Changing an Array Element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58F38-D546-8E5B-BCEF-0002EFF1ACC4}"/>
              </a:ext>
            </a:extLst>
          </p:cNvPr>
          <p:cNvSpPr txBox="1"/>
          <p:nvPr/>
        </p:nvSpPr>
        <p:spPr>
          <a:xfrm>
            <a:off x="1662261" y="3450243"/>
            <a:ext cx="10265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cars = ["Saab", "Volvo", "BMW"];</a:t>
            </a:r>
          </a:p>
          <a:p>
            <a:r>
              <a:rPr lang="en-US" sz="2400" b="1" dirty="0">
                <a:effectLst/>
              </a:rPr>
              <a:t>cars[0] = "Opel";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cars;</a:t>
            </a:r>
            <a:endParaRPr lang="en-I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BB2B1-1A89-27D5-4887-BC4EA1D725B0}"/>
              </a:ext>
            </a:extLst>
          </p:cNvPr>
          <p:cNvSpPr txBox="1"/>
          <p:nvPr/>
        </p:nvSpPr>
        <p:spPr>
          <a:xfrm>
            <a:off x="1662261" y="4650572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The length Property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24DF7-5732-1B02-9C09-A45BD599C1DB}"/>
              </a:ext>
            </a:extLst>
          </p:cNvPr>
          <p:cNvSpPr txBox="1"/>
          <p:nvPr/>
        </p:nvSpPr>
        <p:spPr>
          <a:xfrm>
            <a:off x="1662261" y="5173792"/>
            <a:ext cx="10265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fruits = ["Banana", "Orange", "Apple", "Mango"];</a:t>
            </a:r>
          </a:p>
          <a:p>
            <a:r>
              <a:rPr lang="en-US" sz="2400" b="1" dirty="0">
                <a:effectLst/>
              </a:rPr>
              <a:t>let size = </a:t>
            </a:r>
            <a:r>
              <a:rPr lang="en-US" sz="2400" b="1" dirty="0" err="1">
                <a:effectLst/>
              </a:rPr>
              <a:t>fruits.length</a:t>
            </a:r>
            <a:r>
              <a:rPr lang="en-US" sz="2400" b="1" dirty="0">
                <a:effectLst/>
              </a:rPr>
              <a:t>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size;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4629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Get Date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43E02-CFE1-FDAE-F670-231CDB82F211}"/>
              </a:ext>
            </a:extLst>
          </p:cNvPr>
          <p:cNvSpPr txBox="1"/>
          <p:nvPr/>
        </p:nvSpPr>
        <p:spPr>
          <a:xfrm>
            <a:off x="8468412" y="1023011"/>
            <a:ext cx="3315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const d = new Date();</a:t>
            </a:r>
            <a:br>
              <a:rPr lang="en-US" sz="2400" b="1" dirty="0">
                <a:effectLst/>
              </a:rPr>
            </a:br>
            <a:r>
              <a:rPr lang="en-US" sz="2400" b="1" dirty="0" err="1">
                <a:effectLst/>
              </a:rPr>
              <a:t>d.getFullYear</a:t>
            </a:r>
            <a:r>
              <a:rPr lang="en-US" sz="2400" b="1" dirty="0">
                <a:effectLst/>
              </a:rPr>
              <a:t>();</a:t>
            </a:r>
            <a:endParaRPr lang="en-IN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5682C5-CE95-0202-9123-6517F1D95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00864"/>
              </p:ext>
            </p:extLst>
          </p:nvPr>
        </p:nvGraphicFramePr>
        <p:xfrm>
          <a:off x="1775382" y="801278"/>
          <a:ext cx="6897278" cy="4618212"/>
        </p:xfrm>
        <a:graphic>
          <a:graphicData uri="http://schemas.openxmlformats.org/drawingml/2006/table">
            <a:tbl>
              <a:tblPr/>
              <a:tblGrid>
                <a:gridCol w="2042474">
                  <a:extLst>
                    <a:ext uri="{9D8B030D-6E8A-4147-A177-3AD203B41FA5}">
                      <a16:colId xmlns:a16="http://schemas.microsoft.com/office/drawing/2014/main" val="3453857594"/>
                    </a:ext>
                  </a:extLst>
                </a:gridCol>
                <a:gridCol w="4854804">
                  <a:extLst>
                    <a:ext uri="{9D8B030D-6E8A-4147-A177-3AD203B41FA5}">
                      <a16:colId xmlns:a16="http://schemas.microsoft.com/office/drawing/2014/main" val="4197117948"/>
                    </a:ext>
                  </a:extLst>
                </a:gridCol>
              </a:tblGrid>
              <a:tr h="428470">
                <a:tc>
                  <a:txBody>
                    <a:bodyPr/>
                    <a:lstStyle/>
                    <a:p>
                      <a:r>
                        <a:rPr lang="en-IN" sz="1800" b="1" dirty="0"/>
                        <a:t>Method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Description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056755"/>
                  </a:ext>
                </a:extLst>
              </a:tr>
              <a:tr h="42847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getFullYear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Get year as a four digit number (yyyy)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038637"/>
                  </a:ext>
                </a:extLst>
              </a:tr>
              <a:tr h="42847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getMonth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Get month as a number (0-11)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253756"/>
                  </a:ext>
                </a:extLst>
              </a:tr>
              <a:tr h="42847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getDate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Get day as a number (1-31)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594840"/>
                  </a:ext>
                </a:extLst>
              </a:tr>
              <a:tr h="42847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getDay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Get weekday as a number (0-6)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433684"/>
                  </a:ext>
                </a:extLst>
              </a:tr>
              <a:tr h="42847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getHours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Get hour (0-23)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620849"/>
                  </a:ext>
                </a:extLst>
              </a:tr>
              <a:tr h="42847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getMinutes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Get minute (0-59)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650519"/>
                  </a:ext>
                </a:extLst>
              </a:tr>
              <a:tr h="42847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getSeconds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Get second (0-59)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73385"/>
                  </a:ext>
                </a:extLst>
              </a:tr>
              <a:tr h="428470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getMilliseconds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Get millisecond (0-999)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895462"/>
                  </a:ext>
                </a:extLst>
              </a:tr>
              <a:tr h="761982"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getTime</a:t>
                      </a:r>
                      <a:r>
                        <a:rPr lang="en-IN" sz="1800" b="1" dirty="0"/>
                        <a:t>()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Get time (milliseconds since January 1, 1970)</a:t>
                      </a:r>
                    </a:p>
                  </a:txBody>
                  <a:tcPr marL="78105" marR="78105" marT="39052" marB="390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716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459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Comparison (if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796046"/>
            <a:ext cx="1026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&lt;p&gt;Display "Good day!" if the hour is less than 18:00:&lt;/p&gt;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&lt;p id="demo"&gt;Good Evening!&lt;/p&gt;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&lt;script&gt;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if (new Date().</a:t>
            </a:r>
            <a:r>
              <a:rPr lang="en-US" sz="2400" b="1" dirty="0" err="1">
                <a:effectLst/>
              </a:rPr>
              <a:t>getHours</a:t>
            </a:r>
            <a:r>
              <a:rPr lang="en-US" sz="2400" b="1" dirty="0">
                <a:effectLst/>
              </a:rPr>
              <a:t>() &lt; 18) {</a:t>
            </a:r>
          </a:p>
          <a:p>
            <a:r>
              <a:rPr lang="en-US" sz="2400" b="1" dirty="0">
                <a:effectLst/>
              </a:rPr>
              <a:t>  </a:t>
            </a:r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"Good day!";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r>
              <a:rPr lang="en-US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12794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Comparison (if)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796046"/>
            <a:ext cx="102657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&lt;p id="demo"&gt;&lt;/p&gt;</a:t>
            </a:r>
          </a:p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const hour = new Date().</a:t>
            </a:r>
            <a:r>
              <a:rPr lang="en-US" sz="2400" b="1" dirty="0" err="1">
                <a:effectLst/>
              </a:rPr>
              <a:t>getHours</a:t>
            </a:r>
            <a:r>
              <a:rPr lang="en-US" sz="2400" b="1" dirty="0">
                <a:effectLst/>
              </a:rPr>
              <a:t>(); </a:t>
            </a:r>
          </a:p>
          <a:p>
            <a:r>
              <a:rPr lang="en-US" sz="2400" b="1" dirty="0">
                <a:effectLst/>
              </a:rPr>
              <a:t>let greeting;</a:t>
            </a:r>
          </a:p>
          <a:p>
            <a:r>
              <a:rPr lang="en-US" sz="2400" b="1" dirty="0">
                <a:effectLst/>
              </a:rPr>
              <a:t>if (hour &lt; 18) {</a:t>
            </a:r>
          </a:p>
          <a:p>
            <a:r>
              <a:rPr lang="en-US" sz="2400" b="1" dirty="0">
                <a:effectLst/>
              </a:rPr>
              <a:t>  greeting = "Good day";</a:t>
            </a:r>
          </a:p>
          <a:p>
            <a:r>
              <a:rPr lang="en-US" sz="2400" b="1" dirty="0">
                <a:effectLst/>
              </a:rPr>
              <a:t>} else {</a:t>
            </a:r>
          </a:p>
          <a:p>
            <a:r>
              <a:rPr lang="en-US" sz="2400" b="1" dirty="0">
                <a:effectLst/>
              </a:rPr>
              <a:t>  greeting = "Good evening";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greeting;</a:t>
            </a:r>
          </a:p>
          <a:p>
            <a:r>
              <a:rPr lang="en-US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5043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Comparison (</a:t>
            </a:r>
            <a:r>
              <a:rPr lang="en-US" sz="2800" b="1" dirty="0">
                <a:effectLst/>
              </a:rPr>
              <a:t>else if </a:t>
            </a:r>
            <a:r>
              <a:rPr lang="en-IN" sz="2800" b="1" u="sng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796046"/>
            <a:ext cx="102657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const time = new Date().</a:t>
            </a:r>
            <a:r>
              <a:rPr lang="en-US" sz="2400" b="1" dirty="0" err="1">
                <a:effectLst/>
              </a:rPr>
              <a:t>getHours</a:t>
            </a:r>
            <a:r>
              <a:rPr lang="en-US" sz="2400" b="1" dirty="0">
                <a:effectLst/>
              </a:rPr>
              <a:t>();</a:t>
            </a:r>
          </a:p>
          <a:p>
            <a:r>
              <a:rPr lang="en-US" sz="2400" b="1" dirty="0">
                <a:effectLst/>
              </a:rPr>
              <a:t>let greeting;</a:t>
            </a:r>
          </a:p>
          <a:p>
            <a:r>
              <a:rPr lang="en-US" sz="2400" b="1" dirty="0">
                <a:effectLst/>
              </a:rPr>
              <a:t>if (time &lt; 10) {</a:t>
            </a:r>
          </a:p>
          <a:p>
            <a:r>
              <a:rPr lang="en-US" sz="2400" b="1" dirty="0">
                <a:effectLst/>
              </a:rPr>
              <a:t>  greeting = "Good morning";</a:t>
            </a:r>
          </a:p>
          <a:p>
            <a:r>
              <a:rPr lang="en-US" sz="2400" b="1" dirty="0">
                <a:effectLst/>
              </a:rPr>
              <a:t>} else if (time &lt; 20) {</a:t>
            </a:r>
          </a:p>
          <a:p>
            <a:r>
              <a:rPr lang="en-US" sz="2400" b="1" dirty="0">
                <a:effectLst/>
              </a:rPr>
              <a:t>  greeting = "Good day";</a:t>
            </a:r>
          </a:p>
          <a:p>
            <a:r>
              <a:rPr lang="en-US" sz="2400" b="1" dirty="0">
                <a:effectLst/>
              </a:rPr>
              <a:t>} else {</a:t>
            </a:r>
          </a:p>
          <a:p>
            <a:r>
              <a:rPr lang="en-US" sz="2400" b="1" dirty="0">
                <a:effectLst/>
              </a:rPr>
              <a:t>  greeting = "Good evening";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greeting;</a:t>
            </a:r>
          </a:p>
          <a:p>
            <a:r>
              <a:rPr lang="en-US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59978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Comparison (</a:t>
            </a:r>
            <a:r>
              <a:rPr lang="en-US" sz="2800" b="1" dirty="0">
                <a:effectLst/>
              </a:rPr>
              <a:t>else if </a:t>
            </a:r>
            <a:r>
              <a:rPr lang="en-IN" sz="2800" b="1" u="sng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let text;</a:t>
            </a:r>
          </a:p>
          <a:p>
            <a:r>
              <a:rPr lang="en-US" sz="2400" b="1" dirty="0">
                <a:effectLst/>
              </a:rPr>
              <a:t>switch (new Date().</a:t>
            </a:r>
            <a:r>
              <a:rPr lang="en-US" sz="2400" b="1" dirty="0" err="1">
                <a:effectLst/>
              </a:rPr>
              <a:t>getDay</a:t>
            </a:r>
            <a:r>
              <a:rPr lang="en-US" sz="2400" b="1" dirty="0">
                <a:effectLst/>
              </a:rPr>
              <a:t>()) {</a:t>
            </a:r>
          </a:p>
          <a:p>
            <a:r>
              <a:rPr lang="en-US" sz="2400" b="1" dirty="0">
                <a:effectLst/>
              </a:rPr>
              <a:t>  case 6:</a:t>
            </a:r>
          </a:p>
          <a:p>
            <a:r>
              <a:rPr lang="en-US" sz="2400" b="1" dirty="0">
                <a:effectLst/>
              </a:rPr>
              <a:t>    text = "Today is Saturday";</a:t>
            </a:r>
          </a:p>
          <a:p>
            <a:r>
              <a:rPr lang="en-US" sz="2400" b="1" dirty="0">
                <a:effectLst/>
              </a:rPr>
              <a:t>    break;</a:t>
            </a:r>
          </a:p>
          <a:p>
            <a:r>
              <a:rPr lang="en-US" sz="2400" b="1" dirty="0">
                <a:effectLst/>
              </a:rPr>
              <a:t>  case 0:</a:t>
            </a:r>
          </a:p>
          <a:p>
            <a:r>
              <a:rPr lang="en-US" sz="2400" b="1" dirty="0">
                <a:effectLst/>
              </a:rPr>
              <a:t>    text = "Today is Sunday";</a:t>
            </a:r>
          </a:p>
          <a:p>
            <a:r>
              <a:rPr lang="en-US" sz="2400" b="1" dirty="0">
                <a:effectLst/>
              </a:rPr>
              <a:t>    break;</a:t>
            </a:r>
          </a:p>
          <a:p>
            <a:r>
              <a:rPr lang="en-US" sz="2400" b="1" dirty="0">
                <a:effectLst/>
              </a:rPr>
              <a:t>  default:</a:t>
            </a:r>
          </a:p>
          <a:p>
            <a:r>
              <a:rPr lang="en-US" sz="2400" b="1" dirty="0">
                <a:effectLst/>
              </a:rPr>
              <a:t>    text = "Looking forward to the Weekend";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text;</a:t>
            </a:r>
          </a:p>
          <a:p>
            <a:r>
              <a:rPr lang="en-US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3458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let text = "";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for (let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= 0;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&lt; 5;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++) {</a:t>
            </a:r>
          </a:p>
          <a:p>
            <a:r>
              <a:rPr lang="en-US" sz="2400" b="1" dirty="0">
                <a:effectLst/>
              </a:rPr>
              <a:t>  text += "The number is " +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+ "&lt;</a:t>
            </a:r>
            <a:r>
              <a:rPr lang="en-US" sz="2400" b="1" dirty="0" err="1">
                <a:effectLst/>
              </a:rPr>
              <a:t>br</a:t>
            </a:r>
            <a:r>
              <a:rPr lang="en-US" sz="2400" b="1" dirty="0">
                <a:effectLst/>
              </a:rPr>
              <a:t>&gt;";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text;</a:t>
            </a:r>
          </a:p>
          <a:p>
            <a:r>
              <a:rPr lang="en-US" sz="2400" b="1" dirty="0">
                <a:effectLst/>
              </a:rPr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49109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&lt;p id="demo"&gt;&lt;/p&gt;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const cars = ["BMW", "Volvo", "Saab", "Ford"];</a:t>
            </a:r>
          </a:p>
          <a:p>
            <a:r>
              <a:rPr lang="en-US" sz="2400" b="1" dirty="0">
                <a:effectLst/>
              </a:rPr>
              <a:t>let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 err="1">
                <a:effectLst/>
              </a:rPr>
              <a:t>len</a:t>
            </a:r>
            <a:r>
              <a:rPr lang="en-US" sz="2400" b="1" dirty="0">
                <a:effectLst/>
              </a:rPr>
              <a:t>, text;</a:t>
            </a:r>
          </a:p>
          <a:p>
            <a:r>
              <a:rPr lang="en-US" sz="2400" b="1" dirty="0">
                <a:effectLst/>
              </a:rPr>
              <a:t>for (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= 0, </a:t>
            </a:r>
            <a:r>
              <a:rPr lang="en-US" sz="2400" b="1" dirty="0" err="1">
                <a:effectLst/>
              </a:rPr>
              <a:t>len</a:t>
            </a:r>
            <a:r>
              <a:rPr lang="en-US" sz="2400" b="1" dirty="0">
                <a:effectLst/>
              </a:rPr>
              <a:t> = </a:t>
            </a:r>
            <a:r>
              <a:rPr lang="en-US" sz="2400" b="1" dirty="0" err="1">
                <a:effectLst/>
              </a:rPr>
              <a:t>cars.length</a:t>
            </a:r>
            <a:r>
              <a:rPr lang="en-US" sz="2400" b="1" dirty="0">
                <a:effectLst/>
              </a:rPr>
              <a:t>, text = "";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&lt; </a:t>
            </a:r>
            <a:r>
              <a:rPr lang="en-US" sz="2400" b="1" dirty="0" err="1">
                <a:effectLst/>
              </a:rPr>
              <a:t>len</a:t>
            </a:r>
            <a:r>
              <a:rPr lang="en-US" sz="2400" b="1" dirty="0">
                <a:effectLst/>
              </a:rPr>
              <a:t>;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++) {</a:t>
            </a:r>
          </a:p>
          <a:p>
            <a:r>
              <a:rPr lang="en-US" sz="2400" b="1" dirty="0">
                <a:effectLst/>
              </a:rPr>
              <a:t>  text += cars[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] + "&lt;</a:t>
            </a:r>
            <a:r>
              <a:rPr lang="en-US" sz="2400" b="1" dirty="0" err="1">
                <a:effectLst/>
              </a:rPr>
              <a:t>br</a:t>
            </a:r>
            <a:r>
              <a:rPr lang="en-US" sz="2400" b="1" dirty="0">
                <a:effectLst/>
              </a:rPr>
              <a:t>&gt;";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text;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78172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let text = "";</a:t>
            </a:r>
          </a:p>
          <a:p>
            <a:r>
              <a:rPr lang="en-US" sz="2400" b="1" dirty="0">
                <a:effectLst/>
              </a:rPr>
              <a:t>let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= 0;</a:t>
            </a:r>
          </a:p>
          <a:p>
            <a:r>
              <a:rPr lang="en-US" sz="2400" b="1" dirty="0">
                <a:effectLst/>
              </a:rPr>
              <a:t>while (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&lt; 10) {</a:t>
            </a:r>
          </a:p>
          <a:p>
            <a:r>
              <a:rPr lang="en-US" sz="2400" b="1" dirty="0">
                <a:effectLst/>
              </a:rPr>
              <a:t>  text +="&lt;</a:t>
            </a:r>
            <a:r>
              <a:rPr lang="en-US" sz="2400" b="1" dirty="0" err="1">
                <a:effectLst/>
              </a:rPr>
              <a:t>br</a:t>
            </a:r>
            <a:r>
              <a:rPr lang="en-US" sz="2400" b="1" dirty="0">
                <a:effectLst/>
              </a:rPr>
              <a:t>&gt;"+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;</a:t>
            </a:r>
          </a:p>
          <a:p>
            <a:r>
              <a:rPr lang="en-US" sz="2400" b="1" dirty="0">
                <a:effectLst/>
              </a:rPr>
              <a:t> 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++;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text;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4965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9F5B3-D848-4EC8-D116-5367202A9EF8}"/>
              </a:ext>
            </a:extLst>
          </p:cNvPr>
          <p:cNvSpPr txBox="1"/>
          <p:nvPr/>
        </p:nvSpPr>
        <p:spPr>
          <a:xfrm>
            <a:off x="2066827" y="578904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JavaScript</a:t>
            </a:r>
            <a:r>
              <a:rPr lang="en-IN" sz="3200" b="1" dirty="0"/>
              <a:t> </a:t>
            </a:r>
            <a:r>
              <a:rPr lang="en-IN" sz="3200" b="1" u="sng" dirty="0"/>
              <a:t>Display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029161-BCDF-BB2B-B5E8-B714D6D3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827" y="871291"/>
            <a:ext cx="873662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into an HTML element,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into the HTML output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into an alert box,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window.alert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into the browser console, using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82B9A6-1EB7-7BF1-420E-C44A4039D8AF}"/>
              </a:ext>
            </a:extLst>
          </p:cNvPr>
          <p:cNvSpPr txBox="1"/>
          <p:nvPr/>
        </p:nvSpPr>
        <p:spPr>
          <a:xfrm>
            <a:off x="2389695" y="199139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A52A2A"/>
                </a:solidFill>
                <a:effectLst/>
              </a:rPr>
              <a:t>"demo"</a:t>
            </a:r>
            <a:r>
              <a:rPr lang="en-IN" dirty="0">
                <a:solidFill>
                  <a:srgbClr val="000000"/>
                </a:solidFill>
                <a:effectLst/>
              </a:rPr>
              <a:t>).</a:t>
            </a:r>
            <a:r>
              <a:rPr lang="en-IN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dirty="0">
                <a:solidFill>
                  <a:srgbClr val="000000"/>
                </a:solidFill>
                <a:effectLst/>
              </a:rPr>
              <a:t> = 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D55B8-832C-6794-913D-8ADCDCD32B65}"/>
              </a:ext>
            </a:extLst>
          </p:cNvPr>
          <p:cNvSpPr txBox="1"/>
          <p:nvPr/>
        </p:nvSpPr>
        <p:spPr>
          <a:xfrm>
            <a:off x="2491034" y="3279642"/>
            <a:ext cx="5993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effectLst/>
              </a:rPr>
              <a:t>document.write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);       or  </a:t>
            </a:r>
            <a:r>
              <a:rPr lang="it-IT" dirty="0">
                <a:solidFill>
                  <a:srgbClr val="FF0000"/>
                </a:solidFill>
                <a:effectLst/>
              </a:rPr>
              <a:t>onclick</a:t>
            </a:r>
            <a:r>
              <a:rPr lang="it-IT" dirty="0">
                <a:solidFill>
                  <a:srgbClr val="0000CD"/>
                </a:solidFill>
                <a:effectLst/>
              </a:rPr>
              <a:t>="document.write(5 + 6)"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C9292-7ED9-EC6B-C92E-4A2CE62693FA}"/>
              </a:ext>
            </a:extLst>
          </p:cNvPr>
          <p:cNvSpPr txBox="1"/>
          <p:nvPr/>
        </p:nvSpPr>
        <p:spPr>
          <a:xfrm>
            <a:off x="2594729" y="44972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effectLst/>
              </a:rPr>
              <a:t>window.alert</a:t>
            </a:r>
            <a:r>
              <a:rPr lang="en-IN" dirty="0">
                <a:solidFill>
                  <a:srgbClr val="000000"/>
                </a:solidFill>
                <a:effectLst/>
              </a:rPr>
              <a:t>(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);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2EF49-EE26-3FB8-35CE-E2E88FB86293}"/>
              </a:ext>
            </a:extLst>
          </p:cNvPr>
          <p:cNvSpPr txBox="1"/>
          <p:nvPr/>
        </p:nvSpPr>
        <p:spPr>
          <a:xfrm>
            <a:off x="5114041" y="44972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</a:rPr>
              <a:t>alert(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);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3A3BE-7FC2-1DE8-C971-F180399CA2ED}"/>
              </a:ext>
            </a:extLst>
          </p:cNvPr>
          <p:cNvSpPr txBox="1"/>
          <p:nvPr/>
        </p:nvSpPr>
        <p:spPr>
          <a:xfrm>
            <a:off x="2707850" y="580204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</a:rPr>
              <a:t>console.log(</a:t>
            </a:r>
            <a:r>
              <a:rPr lang="en-IN" dirty="0">
                <a:solidFill>
                  <a:srgbClr val="FF0000"/>
                </a:solidFill>
                <a:effectLst/>
              </a:rPr>
              <a:t>5</a:t>
            </a:r>
            <a:r>
              <a:rPr lang="en-IN" dirty="0">
                <a:solidFill>
                  <a:srgbClr val="000000"/>
                </a:solidFill>
                <a:effectLst/>
              </a:rPr>
              <a:t> + </a:t>
            </a:r>
            <a:r>
              <a:rPr lang="en-IN" dirty="0">
                <a:solidFill>
                  <a:srgbClr val="FF0000"/>
                </a:solidFill>
                <a:effectLst/>
              </a:rPr>
              <a:t>6</a:t>
            </a:r>
            <a:r>
              <a:rPr lang="en-IN" dirty="0">
                <a:solidFill>
                  <a:srgbClr val="000000"/>
                </a:solidFill>
                <a:effectLst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52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While Loop (Break)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let text = "";</a:t>
            </a:r>
          </a:p>
          <a:p>
            <a:r>
              <a:rPr lang="en-US" sz="2400" b="1" dirty="0">
                <a:effectLst/>
              </a:rPr>
              <a:t>for (let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= 0;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&lt; 10;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++) {</a:t>
            </a:r>
          </a:p>
          <a:p>
            <a:r>
              <a:rPr lang="en-US" sz="2400" b="1" dirty="0">
                <a:effectLst/>
              </a:rPr>
              <a:t>  if (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=== 3)</a:t>
            </a:r>
          </a:p>
          <a:p>
            <a:r>
              <a:rPr lang="en-US" sz="2400" b="1" dirty="0">
                <a:effectLst/>
              </a:rPr>
              <a:t>  { </a:t>
            </a:r>
          </a:p>
          <a:p>
            <a:r>
              <a:rPr lang="en-US" sz="2400" b="1" dirty="0">
                <a:effectLst/>
              </a:rPr>
              <a:t>  break; </a:t>
            </a:r>
          </a:p>
          <a:p>
            <a:r>
              <a:rPr lang="en-US" sz="2400" b="1" dirty="0">
                <a:effectLst/>
              </a:rPr>
              <a:t>  }</a:t>
            </a:r>
          </a:p>
          <a:p>
            <a:r>
              <a:rPr lang="en-US" sz="2400" b="1" dirty="0">
                <a:effectLst/>
              </a:rPr>
              <a:t>  text += "The number is " + </a:t>
            </a:r>
            <a:r>
              <a:rPr lang="en-US" sz="2400" b="1" dirty="0" err="1">
                <a:effectLst/>
              </a:rPr>
              <a:t>i</a:t>
            </a:r>
            <a:r>
              <a:rPr lang="en-US" sz="2400" b="1" dirty="0">
                <a:effectLst/>
              </a:rPr>
              <a:t> + "&lt;</a:t>
            </a:r>
            <a:r>
              <a:rPr lang="en-US" sz="2400" b="1" dirty="0" err="1">
                <a:effectLst/>
              </a:rPr>
              <a:t>br</a:t>
            </a:r>
            <a:r>
              <a:rPr lang="en-US" sz="2400" b="1" dirty="0">
                <a:effectLst/>
              </a:rPr>
              <a:t>&gt;";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text;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9037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Map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// Create a Map</a:t>
            </a:r>
          </a:p>
          <a:p>
            <a:r>
              <a:rPr lang="en-US" sz="2400" b="1" dirty="0">
                <a:effectLst/>
              </a:rPr>
              <a:t>const fruits = new Map([</a:t>
            </a:r>
          </a:p>
          <a:p>
            <a:r>
              <a:rPr lang="en-US" sz="2400" b="1" dirty="0">
                <a:effectLst/>
              </a:rPr>
              <a:t>  ["apples", 500],</a:t>
            </a:r>
          </a:p>
          <a:p>
            <a:r>
              <a:rPr lang="en-US" sz="2400" b="1" dirty="0">
                <a:effectLst/>
              </a:rPr>
              <a:t>  ["bananas", 300],</a:t>
            </a:r>
          </a:p>
          <a:p>
            <a:r>
              <a:rPr lang="en-US" sz="2400" b="1" dirty="0">
                <a:effectLst/>
              </a:rPr>
              <a:t>  ["oranges", 200]</a:t>
            </a:r>
          </a:p>
          <a:p>
            <a:r>
              <a:rPr lang="en-US" sz="2400" b="1" dirty="0">
                <a:effectLst/>
              </a:rPr>
              <a:t>]);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let numb = </a:t>
            </a:r>
            <a:r>
              <a:rPr lang="en-US" sz="2400" b="1" dirty="0" err="1">
                <a:effectLst/>
              </a:rPr>
              <a:t>fruits.get</a:t>
            </a:r>
            <a:r>
              <a:rPr lang="en-US" sz="2400" b="1" dirty="0">
                <a:effectLst/>
              </a:rPr>
              <a:t>("apples");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"There are " + numb + " apples.";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09404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</a:t>
            </a:r>
            <a:r>
              <a:rPr lang="en-IN" sz="2800" b="1" u="sng" dirty="0" err="1"/>
              <a:t>typeof</a:t>
            </a:r>
            <a:endParaRPr lang="en-IN" sz="28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// Create a Map</a:t>
            </a:r>
          </a:p>
          <a:p>
            <a:r>
              <a:rPr lang="en-US" sz="2400" b="1" dirty="0">
                <a:effectLst/>
              </a:rPr>
              <a:t>const fruits = new Map([</a:t>
            </a:r>
          </a:p>
          <a:p>
            <a:r>
              <a:rPr lang="en-US" sz="2400" b="1" dirty="0">
                <a:effectLst/>
              </a:rPr>
              <a:t>  ["apples", 500],</a:t>
            </a:r>
          </a:p>
          <a:p>
            <a:r>
              <a:rPr lang="en-US" sz="2400" b="1" dirty="0">
                <a:effectLst/>
              </a:rPr>
              <a:t>  ["bananas", 300],</a:t>
            </a:r>
          </a:p>
          <a:p>
            <a:r>
              <a:rPr lang="en-US" sz="2400" b="1" dirty="0">
                <a:effectLst/>
              </a:rPr>
              <a:t>  ["oranges", 200]</a:t>
            </a:r>
          </a:p>
          <a:p>
            <a:r>
              <a:rPr lang="en-US" sz="2400" b="1" dirty="0">
                <a:effectLst/>
              </a:rPr>
              <a:t>]);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let numb = </a:t>
            </a:r>
            <a:r>
              <a:rPr lang="en-US" sz="2400" b="1" dirty="0" err="1">
                <a:effectLst/>
              </a:rPr>
              <a:t>fruits.get</a:t>
            </a:r>
            <a:r>
              <a:rPr lang="en-US" sz="2400" b="1" dirty="0">
                <a:effectLst/>
              </a:rPr>
              <a:t>("apples");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"There are " + numb + " apples.";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19464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Object </a:t>
            </a:r>
            <a:r>
              <a:rPr lang="en-IN" sz="2800" b="1" u="sng" dirty="0" err="1"/>
              <a:t>Destructuring</a:t>
            </a:r>
            <a:endParaRPr lang="en-IN" sz="28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// Create an Object</a:t>
            </a:r>
          </a:p>
          <a:p>
            <a:r>
              <a:rPr lang="en-US" sz="2400" b="1" dirty="0">
                <a:effectLst/>
              </a:rPr>
              <a:t>const person = {</a:t>
            </a:r>
          </a:p>
          <a:p>
            <a:r>
              <a:rPr lang="en-US" sz="2400" b="1" dirty="0">
                <a:effectLst/>
              </a:rPr>
              <a:t>  </a:t>
            </a:r>
            <a:r>
              <a:rPr lang="en-US" sz="2400" b="1" dirty="0" err="1">
                <a:effectLst/>
              </a:rPr>
              <a:t>firstName</a:t>
            </a:r>
            <a:r>
              <a:rPr lang="en-US" sz="2400" b="1" dirty="0">
                <a:effectLst/>
              </a:rPr>
              <a:t>: "John",</a:t>
            </a:r>
          </a:p>
          <a:p>
            <a:r>
              <a:rPr lang="en-US" sz="2400" b="1" dirty="0">
                <a:effectLst/>
              </a:rPr>
              <a:t>  </a:t>
            </a:r>
            <a:r>
              <a:rPr lang="en-US" sz="2400" b="1" dirty="0" err="1">
                <a:effectLst/>
              </a:rPr>
              <a:t>lastName</a:t>
            </a:r>
            <a:r>
              <a:rPr lang="en-US" sz="2400" b="1" dirty="0">
                <a:effectLst/>
              </a:rPr>
              <a:t>: "Doe",</a:t>
            </a:r>
          </a:p>
          <a:p>
            <a:r>
              <a:rPr lang="en-US" sz="2400" b="1" dirty="0">
                <a:effectLst/>
              </a:rPr>
              <a:t>  age: 50</a:t>
            </a:r>
          </a:p>
          <a:p>
            <a:r>
              <a:rPr lang="en-US" sz="2400" b="1" dirty="0">
                <a:effectLst/>
              </a:rPr>
              <a:t>};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// </a:t>
            </a:r>
            <a:r>
              <a:rPr lang="en-US" sz="2400" b="1" dirty="0" err="1">
                <a:effectLst/>
              </a:rPr>
              <a:t>Destructuring</a:t>
            </a: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let {</a:t>
            </a:r>
            <a:r>
              <a:rPr lang="en-US" sz="2400" b="1" dirty="0" err="1">
                <a:effectLst/>
              </a:rPr>
              <a:t>firstName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 err="1">
                <a:effectLst/>
              </a:rPr>
              <a:t>lastName</a:t>
            </a:r>
            <a:r>
              <a:rPr lang="en-US" sz="2400" b="1" dirty="0">
                <a:effectLst/>
              </a:rPr>
              <a:t>} = person;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// Display Primitive Values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</a:t>
            </a:r>
          </a:p>
          <a:p>
            <a:r>
              <a:rPr lang="en-US" sz="2400" b="1" dirty="0" err="1">
                <a:effectLst/>
              </a:rPr>
              <a:t>firstName</a:t>
            </a:r>
            <a:r>
              <a:rPr lang="en-US" sz="2400" b="1" dirty="0">
                <a:effectLst/>
              </a:rPr>
              <a:t> + " " + </a:t>
            </a:r>
            <a:r>
              <a:rPr lang="en-US" sz="2400" b="1" dirty="0" err="1">
                <a:effectLst/>
              </a:rPr>
              <a:t>lastName</a:t>
            </a:r>
            <a:r>
              <a:rPr lang="en-US" sz="2400" b="1" dirty="0">
                <a:effectLst/>
              </a:rPr>
              <a:t>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93804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String </a:t>
            </a:r>
            <a:r>
              <a:rPr lang="en-IN" sz="2800" b="1" u="sng" dirty="0" err="1"/>
              <a:t>Destructuring</a:t>
            </a:r>
            <a:endParaRPr lang="en-IN" sz="28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let name = "W3Schools";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// </a:t>
            </a:r>
            <a:r>
              <a:rPr lang="en-US" sz="2400" b="1" dirty="0" err="1">
                <a:effectLst/>
              </a:rPr>
              <a:t>Destructuring</a:t>
            </a: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let [a1, a2, a3, a4, a5] = name;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// Display Value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a1;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84514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Object </a:t>
            </a:r>
            <a:r>
              <a:rPr lang="en-IN" sz="2800" b="1" u="sng" dirty="0" err="1"/>
              <a:t>Destructuring</a:t>
            </a:r>
            <a:endParaRPr lang="en-IN" sz="28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// Create an Array</a:t>
            </a:r>
          </a:p>
          <a:p>
            <a:r>
              <a:rPr lang="en-US" sz="2400" b="1" dirty="0">
                <a:effectLst/>
              </a:rPr>
              <a:t>const fruits = ["Bananas", "Oranges", "Apples", "Mangos"];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// </a:t>
            </a:r>
            <a:r>
              <a:rPr lang="en-US" sz="2400" b="1" dirty="0" err="1">
                <a:effectLst/>
              </a:rPr>
              <a:t>Destructuring</a:t>
            </a: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let [fruit1, fruit2] = fruits;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// Display Primitive Values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fruit1 + " " + fruit2;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06955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Swapping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let </a:t>
            </a:r>
            <a:r>
              <a:rPr lang="en-US" sz="2400" b="1" dirty="0" err="1">
                <a:effectLst/>
              </a:rPr>
              <a:t>firstName</a:t>
            </a:r>
            <a:r>
              <a:rPr lang="en-US" sz="2400" b="1" dirty="0">
                <a:effectLst/>
              </a:rPr>
              <a:t> = "John";</a:t>
            </a:r>
          </a:p>
          <a:p>
            <a:r>
              <a:rPr lang="en-US" sz="2400" b="1" dirty="0">
                <a:effectLst/>
              </a:rPr>
              <a:t>let </a:t>
            </a:r>
            <a:r>
              <a:rPr lang="en-US" sz="2400" b="1" dirty="0" err="1">
                <a:effectLst/>
              </a:rPr>
              <a:t>lastName</a:t>
            </a:r>
            <a:r>
              <a:rPr lang="en-US" sz="2400" b="1" dirty="0">
                <a:effectLst/>
              </a:rPr>
              <a:t> = "Doe";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// Destructing</a:t>
            </a:r>
          </a:p>
          <a:p>
            <a:r>
              <a:rPr lang="en-US" sz="2400" b="1" dirty="0">
                <a:effectLst/>
              </a:rPr>
              <a:t>[</a:t>
            </a:r>
            <a:r>
              <a:rPr lang="en-US" sz="2400" b="1" dirty="0" err="1">
                <a:effectLst/>
              </a:rPr>
              <a:t>firstName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 err="1">
                <a:effectLst/>
              </a:rPr>
              <a:t>lastName</a:t>
            </a:r>
            <a:r>
              <a:rPr lang="en-US" sz="2400" b="1" dirty="0">
                <a:effectLst/>
              </a:rPr>
              <a:t>] = [</a:t>
            </a:r>
            <a:r>
              <a:rPr lang="en-US" sz="2400" b="1" dirty="0" err="1">
                <a:effectLst/>
              </a:rPr>
              <a:t>lastName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 err="1">
                <a:effectLst/>
              </a:rPr>
              <a:t>firstName</a:t>
            </a:r>
            <a:r>
              <a:rPr lang="en-US" sz="2400" b="1" dirty="0">
                <a:effectLst/>
              </a:rPr>
              <a:t>];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// Display the Values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 </a:t>
            </a:r>
            <a:r>
              <a:rPr lang="en-US" sz="2400" b="1" dirty="0" err="1">
                <a:effectLst/>
              </a:rPr>
              <a:t>firstName</a:t>
            </a:r>
            <a:r>
              <a:rPr lang="en-US" sz="2400" b="1" dirty="0">
                <a:effectLst/>
              </a:rPr>
              <a:t> + " " + </a:t>
            </a:r>
            <a:r>
              <a:rPr lang="en-US" sz="2400" b="1" dirty="0" err="1">
                <a:effectLst/>
              </a:rPr>
              <a:t>lastName</a:t>
            </a:r>
            <a:r>
              <a:rPr lang="en-US" sz="2400" b="1" dirty="0">
                <a:effectLst/>
              </a:rPr>
              <a:t>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6027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Classes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class Car {</a:t>
            </a:r>
          </a:p>
          <a:p>
            <a:r>
              <a:rPr lang="en-US" sz="2400" b="1" dirty="0">
                <a:effectLst/>
              </a:rPr>
              <a:t>  constructor(name, year) {</a:t>
            </a:r>
          </a:p>
          <a:p>
            <a:r>
              <a:rPr lang="en-US" sz="2400" b="1" dirty="0">
                <a:effectLst/>
              </a:rPr>
              <a:t>    this.name = name;</a:t>
            </a:r>
          </a:p>
          <a:p>
            <a:r>
              <a:rPr lang="en-US" sz="2400" b="1" dirty="0">
                <a:effectLst/>
              </a:rPr>
              <a:t>    </a:t>
            </a:r>
            <a:r>
              <a:rPr lang="en-US" sz="2400" b="1" dirty="0" err="1">
                <a:effectLst/>
              </a:rPr>
              <a:t>this.year</a:t>
            </a:r>
            <a:r>
              <a:rPr lang="en-US" sz="2400" b="1" dirty="0">
                <a:effectLst/>
              </a:rPr>
              <a:t> = year;</a:t>
            </a:r>
          </a:p>
          <a:p>
            <a:r>
              <a:rPr lang="en-US" sz="2400" b="1" dirty="0">
                <a:effectLst/>
              </a:rPr>
              <a:t>  }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const myCar1 = new Car("Ford", 2014);</a:t>
            </a:r>
          </a:p>
          <a:p>
            <a:r>
              <a:rPr lang="en-US" sz="2400" b="1" dirty="0">
                <a:effectLst/>
              </a:rPr>
              <a:t>const myCar2 = new Car("Audi", 2019);</a:t>
            </a:r>
          </a:p>
          <a:p>
            <a:endParaRPr lang="en-US" sz="2400" b="1" dirty="0">
              <a:effectLst/>
            </a:endParaRP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</a:t>
            </a:r>
          </a:p>
          <a:p>
            <a:r>
              <a:rPr lang="en-US" sz="2400" b="1" dirty="0">
                <a:effectLst/>
              </a:rPr>
              <a:t>myCar1.name + " " + myCar2.name;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91061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Class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46C10-B462-C6FC-A195-CB8FFBE2903C}"/>
              </a:ext>
            </a:extLst>
          </p:cNvPr>
          <p:cNvSpPr txBox="1"/>
          <p:nvPr/>
        </p:nvSpPr>
        <p:spPr>
          <a:xfrm>
            <a:off x="1662261" y="667314"/>
            <a:ext cx="102657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</a:rPr>
              <a:t>&lt;script&gt;</a:t>
            </a:r>
          </a:p>
          <a:p>
            <a:r>
              <a:rPr lang="en-US" sz="2400" b="1" dirty="0">
                <a:effectLst/>
              </a:rPr>
              <a:t>class Car {</a:t>
            </a:r>
          </a:p>
          <a:p>
            <a:r>
              <a:rPr lang="en-US" sz="2400" b="1" dirty="0">
                <a:effectLst/>
              </a:rPr>
              <a:t>  constructor(name, year) {</a:t>
            </a:r>
          </a:p>
          <a:p>
            <a:r>
              <a:rPr lang="en-US" sz="2400" b="1" dirty="0">
                <a:effectLst/>
              </a:rPr>
              <a:t>    this.name = name;</a:t>
            </a:r>
          </a:p>
          <a:p>
            <a:r>
              <a:rPr lang="en-US" sz="2400" b="1" dirty="0">
                <a:effectLst/>
              </a:rPr>
              <a:t>    </a:t>
            </a:r>
            <a:r>
              <a:rPr lang="en-US" sz="2400" b="1" dirty="0" err="1">
                <a:effectLst/>
              </a:rPr>
              <a:t>this.year</a:t>
            </a:r>
            <a:r>
              <a:rPr lang="en-US" sz="2400" b="1" dirty="0">
                <a:effectLst/>
              </a:rPr>
              <a:t> = year;</a:t>
            </a:r>
          </a:p>
          <a:p>
            <a:r>
              <a:rPr lang="en-US" sz="2400" b="1" dirty="0">
                <a:effectLst/>
              </a:rPr>
              <a:t>  }</a:t>
            </a:r>
          </a:p>
          <a:p>
            <a:r>
              <a:rPr lang="en-US" sz="2400" b="1" dirty="0">
                <a:effectLst/>
              </a:rPr>
              <a:t>  age() {</a:t>
            </a:r>
          </a:p>
          <a:p>
            <a:r>
              <a:rPr lang="en-US" sz="2400" b="1" dirty="0">
                <a:effectLst/>
              </a:rPr>
              <a:t>    const date = new Date();</a:t>
            </a:r>
          </a:p>
          <a:p>
            <a:r>
              <a:rPr lang="en-US" sz="2400" b="1" dirty="0">
                <a:effectLst/>
              </a:rPr>
              <a:t>    return </a:t>
            </a:r>
            <a:r>
              <a:rPr lang="en-US" sz="2400" b="1" dirty="0" err="1">
                <a:effectLst/>
              </a:rPr>
              <a:t>date.getFullYear</a:t>
            </a:r>
            <a:r>
              <a:rPr lang="en-US" sz="2400" b="1" dirty="0">
                <a:effectLst/>
              </a:rPr>
              <a:t>() - </a:t>
            </a:r>
            <a:r>
              <a:rPr lang="en-US" sz="2400" b="1" dirty="0" err="1">
                <a:effectLst/>
              </a:rPr>
              <a:t>this.year</a:t>
            </a:r>
            <a:r>
              <a:rPr lang="en-US" sz="2400" b="1" dirty="0">
                <a:effectLst/>
              </a:rPr>
              <a:t>;</a:t>
            </a:r>
          </a:p>
          <a:p>
            <a:r>
              <a:rPr lang="en-US" sz="2400" b="1" dirty="0">
                <a:effectLst/>
              </a:rPr>
              <a:t>  }</a:t>
            </a:r>
          </a:p>
          <a:p>
            <a:r>
              <a:rPr lang="en-US" sz="2400" b="1" dirty="0">
                <a:effectLst/>
              </a:rPr>
              <a:t>}</a:t>
            </a:r>
          </a:p>
          <a:p>
            <a:r>
              <a:rPr lang="en-US" sz="2400" b="1" dirty="0">
                <a:effectLst/>
              </a:rPr>
              <a:t>const </a:t>
            </a:r>
            <a:r>
              <a:rPr lang="en-US" sz="2400" b="1" dirty="0" err="1">
                <a:effectLst/>
              </a:rPr>
              <a:t>myCar</a:t>
            </a:r>
            <a:r>
              <a:rPr lang="en-US" sz="2400" b="1" dirty="0">
                <a:effectLst/>
              </a:rPr>
              <a:t> = new Car("Ford", 2014);</a:t>
            </a:r>
          </a:p>
          <a:p>
            <a:r>
              <a:rPr lang="en-US" sz="2400" b="1" dirty="0" err="1">
                <a:effectLst/>
              </a:rPr>
              <a:t>document.getElementById</a:t>
            </a:r>
            <a:r>
              <a:rPr lang="en-US" sz="2400" b="1" dirty="0">
                <a:effectLst/>
              </a:rPr>
              <a:t>("demo").</a:t>
            </a:r>
            <a:r>
              <a:rPr lang="en-US" sz="2400" b="1" dirty="0" err="1">
                <a:effectLst/>
              </a:rPr>
              <a:t>innerHTML</a:t>
            </a:r>
            <a:r>
              <a:rPr lang="en-US" sz="2400" b="1" dirty="0">
                <a:effectLst/>
              </a:rPr>
              <a:t> =</a:t>
            </a:r>
          </a:p>
          <a:p>
            <a:r>
              <a:rPr lang="en-US" sz="2400" b="1" dirty="0">
                <a:effectLst/>
              </a:rPr>
              <a:t>"My car is " + </a:t>
            </a:r>
            <a:r>
              <a:rPr lang="en-US" sz="2400" b="1" dirty="0" err="1">
                <a:effectLst/>
              </a:rPr>
              <a:t>myCar.age</a:t>
            </a:r>
            <a:r>
              <a:rPr lang="en-US" sz="2400" b="1" dirty="0">
                <a:effectLst/>
              </a:rPr>
              <a:t>() + " years old.";</a:t>
            </a:r>
          </a:p>
          <a:p>
            <a:r>
              <a:rPr lang="en-US" sz="2400" b="1" dirty="0">
                <a:effectLst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88819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C5BE4-9AEF-5948-8A69-E3C3EB1376A4}"/>
              </a:ext>
            </a:extLst>
          </p:cNvPr>
          <p:cNvSpPr txBox="1"/>
          <p:nvPr/>
        </p:nvSpPr>
        <p:spPr>
          <a:xfrm>
            <a:off x="1662261" y="144094"/>
            <a:ext cx="8245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Passing</a:t>
            </a:r>
            <a:r>
              <a:rPr lang="en-US" sz="2800" u="sng" dirty="0"/>
              <a:t> a </a:t>
            </a:r>
            <a:r>
              <a:rPr lang="en-US" sz="2800" b="1" u="sng" dirty="0"/>
              <a:t>value from one HTML page to another (</a:t>
            </a:r>
            <a:r>
              <a:rPr lang="en-US" sz="2800" b="1" u="sng" dirty="0" err="1"/>
              <a:t>js</a:t>
            </a:r>
            <a:r>
              <a:rPr lang="en-US" sz="2800" b="1" u="sng" dirty="0"/>
              <a:t>)</a:t>
            </a:r>
            <a:endParaRPr lang="en-IN" sz="2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6BA7C-57A0-191D-BFAF-6EECCCF3BF7A}"/>
              </a:ext>
            </a:extLst>
          </p:cNvPr>
          <p:cNvSpPr txBox="1"/>
          <p:nvPr/>
        </p:nvSpPr>
        <p:spPr>
          <a:xfrm>
            <a:off x="1662261" y="667314"/>
            <a:ext cx="103286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Page1.html</a:t>
            </a:r>
          </a:p>
          <a:p>
            <a:r>
              <a:rPr lang="en-IN" sz="2400" b="1" dirty="0"/>
              <a:t>&lt;input type="text" id="</a:t>
            </a:r>
            <a:r>
              <a:rPr lang="en-IN" sz="2400" b="1" dirty="0" err="1"/>
              <a:t>inputnumber</a:t>
            </a:r>
            <a:r>
              <a:rPr lang="en-IN" sz="2400" b="1" dirty="0"/>
              <a:t>" placeholder="Enter a Number"&gt; </a:t>
            </a:r>
          </a:p>
          <a:p>
            <a:r>
              <a:rPr lang="en-IN" sz="2400" b="1" dirty="0"/>
              <a:t>        &lt;button onclick="</a:t>
            </a:r>
            <a:r>
              <a:rPr lang="en-IN" sz="2400" b="1" dirty="0" err="1"/>
              <a:t>sendValue</a:t>
            </a:r>
            <a:r>
              <a:rPr lang="en-IN" sz="2400" b="1" dirty="0"/>
              <a:t>()"&gt;Send Value&lt;/button&gt;      </a:t>
            </a:r>
          </a:p>
          <a:p>
            <a:r>
              <a:rPr lang="en-IN" sz="2400" b="1" dirty="0"/>
              <a:t>        &lt;script&gt; </a:t>
            </a:r>
          </a:p>
          <a:p>
            <a:r>
              <a:rPr lang="en-IN" sz="2400" b="1" dirty="0"/>
              <a:t>            function </a:t>
            </a:r>
            <a:r>
              <a:rPr lang="en-IN" sz="2400" b="1" dirty="0" err="1"/>
              <a:t>sendValue</a:t>
            </a:r>
            <a:r>
              <a:rPr lang="en-IN" sz="2400" b="1" dirty="0"/>
              <a:t>() {           </a:t>
            </a:r>
          </a:p>
          <a:p>
            <a:r>
              <a:rPr lang="en-IN" sz="2400" b="1" dirty="0"/>
              <a:t>                </a:t>
            </a:r>
            <a:r>
              <a:rPr lang="en-IN" sz="2400" b="1" dirty="0" err="1"/>
              <a:t>const</a:t>
            </a:r>
            <a:r>
              <a:rPr lang="en-IN" sz="2400" b="1" dirty="0"/>
              <a:t> </a:t>
            </a:r>
            <a:r>
              <a:rPr lang="en-IN" sz="2400" b="1" dirty="0" err="1"/>
              <a:t>vnum</a:t>
            </a:r>
            <a:r>
              <a:rPr lang="en-IN" sz="2400" b="1" dirty="0"/>
              <a:t> = </a:t>
            </a:r>
            <a:r>
              <a:rPr lang="en-IN" sz="2400" b="1" dirty="0" err="1"/>
              <a:t>document.getElementById</a:t>
            </a:r>
            <a:r>
              <a:rPr lang="en-IN" sz="2400" b="1" dirty="0"/>
              <a:t>('</a:t>
            </a:r>
            <a:r>
              <a:rPr lang="en-IN" sz="2400" b="1" dirty="0" err="1"/>
              <a:t>inputnumber</a:t>
            </a:r>
            <a:r>
              <a:rPr lang="en-IN" sz="2400" b="1" dirty="0"/>
              <a:t>').value; </a:t>
            </a:r>
          </a:p>
          <a:p>
            <a:r>
              <a:rPr lang="en-IN" sz="2400" b="1" dirty="0"/>
              <a:t>                </a:t>
            </a:r>
            <a:r>
              <a:rPr lang="en-IN" sz="2400" b="1" dirty="0" err="1"/>
              <a:t>sessionStorage.setItem</a:t>
            </a:r>
            <a:r>
              <a:rPr lang="en-IN" sz="2400" b="1" dirty="0"/>
              <a:t>('</a:t>
            </a:r>
            <a:r>
              <a:rPr lang="en-IN" sz="2400" b="1" dirty="0" err="1"/>
              <a:t>lname</a:t>
            </a:r>
            <a:r>
              <a:rPr lang="en-IN" sz="2400" b="1" dirty="0"/>
              <a:t>', </a:t>
            </a:r>
            <a:r>
              <a:rPr lang="en-IN" sz="2400" b="1" dirty="0" err="1"/>
              <a:t>vnum</a:t>
            </a:r>
            <a:r>
              <a:rPr lang="en-IN" sz="2400" b="1" dirty="0"/>
              <a:t>); </a:t>
            </a:r>
          </a:p>
          <a:p>
            <a:r>
              <a:rPr lang="en-IN" sz="2400" b="1" dirty="0"/>
              <a:t>                </a:t>
            </a:r>
            <a:r>
              <a:rPr lang="en-IN" sz="2400" b="1" dirty="0" err="1"/>
              <a:t>window.location.href</a:t>
            </a:r>
            <a:r>
              <a:rPr lang="en-IN" sz="2400" b="1" dirty="0"/>
              <a:t> = 'page2.html'; </a:t>
            </a:r>
          </a:p>
          <a:p>
            <a:r>
              <a:rPr lang="en-IN" sz="2400" b="1" dirty="0"/>
              <a:t>            } </a:t>
            </a:r>
          </a:p>
          <a:p>
            <a:r>
              <a:rPr lang="en-IN" sz="2400" b="1" dirty="0"/>
              <a:t>        &lt;/script&gt;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74340-AC8A-588D-8A62-F41095603AA3}"/>
              </a:ext>
            </a:extLst>
          </p:cNvPr>
          <p:cNvSpPr txBox="1"/>
          <p:nvPr/>
        </p:nvSpPr>
        <p:spPr>
          <a:xfrm>
            <a:off x="1558566" y="4277412"/>
            <a:ext cx="97630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Page1.html</a:t>
            </a:r>
          </a:p>
          <a:p>
            <a:r>
              <a:rPr lang="en-IN" sz="2400" b="1" dirty="0"/>
              <a:t> &lt;label id="</a:t>
            </a:r>
            <a:r>
              <a:rPr lang="en-IN" sz="2400" b="1" dirty="0" err="1"/>
              <a:t>lname</a:t>
            </a:r>
            <a:r>
              <a:rPr lang="en-IN" sz="2400" b="1" dirty="0"/>
              <a:t>"&gt;&lt;/label&gt; </a:t>
            </a:r>
          </a:p>
          <a:p>
            <a:r>
              <a:rPr lang="en-IN" sz="2400" b="1" dirty="0"/>
              <a:t>&lt;script&gt; </a:t>
            </a:r>
          </a:p>
          <a:p>
            <a:r>
              <a:rPr lang="en-IN" sz="2400" b="1" dirty="0"/>
              <a:t>          </a:t>
            </a:r>
            <a:r>
              <a:rPr lang="en-IN" sz="2400" b="1" dirty="0" err="1"/>
              <a:t>const</a:t>
            </a:r>
            <a:r>
              <a:rPr lang="en-IN" sz="2400" b="1" dirty="0"/>
              <a:t> </a:t>
            </a:r>
            <a:r>
              <a:rPr lang="en-IN" sz="2400" b="1" dirty="0" err="1"/>
              <a:t>vnum</a:t>
            </a:r>
            <a:r>
              <a:rPr lang="en-IN" sz="2400" b="1" dirty="0"/>
              <a:t> = </a:t>
            </a:r>
            <a:r>
              <a:rPr lang="en-IN" sz="2400" b="1" dirty="0" err="1"/>
              <a:t>sessionStorage.getItem</a:t>
            </a:r>
            <a:r>
              <a:rPr lang="en-IN" sz="2400" b="1" dirty="0"/>
              <a:t>('</a:t>
            </a:r>
            <a:r>
              <a:rPr lang="en-IN" sz="2400" b="1" dirty="0" err="1"/>
              <a:t>lname</a:t>
            </a:r>
            <a:r>
              <a:rPr lang="en-IN" sz="2400" b="1" dirty="0"/>
              <a:t>’); 	</a:t>
            </a:r>
            <a:r>
              <a:rPr lang="en-IN" sz="2400" b="1" dirty="0" err="1"/>
              <a:t>document.getElementById</a:t>
            </a:r>
            <a:r>
              <a:rPr lang="en-IN" sz="2400" b="1" dirty="0"/>
              <a:t>('</a:t>
            </a:r>
            <a:r>
              <a:rPr lang="en-IN" sz="2400" b="1" dirty="0" err="1"/>
              <a:t>lname</a:t>
            </a:r>
            <a:r>
              <a:rPr lang="en-IN" sz="2400" b="1" dirty="0"/>
              <a:t>').</a:t>
            </a:r>
            <a:r>
              <a:rPr lang="en-IN" sz="2400" b="1" dirty="0" err="1"/>
              <a:t>textContent</a:t>
            </a:r>
            <a:r>
              <a:rPr lang="en-IN" sz="2400" b="1" dirty="0"/>
              <a:t> = </a:t>
            </a:r>
            <a:r>
              <a:rPr lang="en-IN" sz="2400" b="1" dirty="0" err="1"/>
              <a:t>vnum</a:t>
            </a:r>
            <a:r>
              <a:rPr lang="en-IN" sz="2400" b="1" dirty="0"/>
              <a:t>;</a:t>
            </a:r>
          </a:p>
          <a:p>
            <a:r>
              <a:rPr lang="en-IN" sz="2400" b="1" dirty="0"/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5014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0A23A5-84AD-D13B-66B4-B6DA8B72B90A}"/>
              </a:ext>
            </a:extLst>
          </p:cNvPr>
          <p:cNvSpPr txBox="1"/>
          <p:nvPr/>
        </p:nvSpPr>
        <p:spPr>
          <a:xfrm>
            <a:off x="1774596" y="29610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Keywords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B4B294-0194-1F0F-3C80-89EF818F4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78331"/>
              </p:ext>
            </p:extLst>
          </p:nvPr>
        </p:nvGraphicFramePr>
        <p:xfrm>
          <a:off x="2108755" y="1347640"/>
          <a:ext cx="8967740" cy="4704368"/>
        </p:xfrm>
        <a:graphic>
          <a:graphicData uri="http://schemas.openxmlformats.org/drawingml/2006/table">
            <a:tbl>
              <a:tblPr/>
              <a:tblGrid>
                <a:gridCol w="1548845">
                  <a:extLst>
                    <a:ext uri="{9D8B030D-6E8A-4147-A177-3AD203B41FA5}">
                      <a16:colId xmlns:a16="http://schemas.microsoft.com/office/drawing/2014/main" val="3056993727"/>
                    </a:ext>
                  </a:extLst>
                </a:gridCol>
                <a:gridCol w="7418895">
                  <a:extLst>
                    <a:ext uri="{9D8B030D-6E8A-4147-A177-3AD203B41FA5}">
                      <a16:colId xmlns:a16="http://schemas.microsoft.com/office/drawing/2014/main" val="3952895882"/>
                    </a:ext>
                  </a:extLst>
                </a:gridCol>
              </a:tblGrid>
              <a:tr h="42648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</a:rPr>
                        <a:t>Keyword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021683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/>
                        <a:t>var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Declares a variable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236569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/>
                        <a:t>let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Declares a block variable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737674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 dirty="0" err="1"/>
                        <a:t>const</a:t>
                      </a:r>
                      <a:endParaRPr lang="en-IN" sz="2400" b="1" dirty="0"/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Declares a block constant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281564"/>
                  </a:ext>
                </a:extLst>
              </a:tr>
              <a:tr h="536372">
                <a:tc>
                  <a:txBody>
                    <a:bodyPr/>
                    <a:lstStyle/>
                    <a:p>
                      <a:r>
                        <a:rPr lang="en-IN" sz="2400" b="1"/>
                        <a:t>if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Marks a block of statements to be executed on a condition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590304"/>
                  </a:ext>
                </a:extLst>
              </a:tr>
              <a:tr h="536372">
                <a:tc>
                  <a:txBody>
                    <a:bodyPr/>
                    <a:lstStyle/>
                    <a:p>
                      <a:r>
                        <a:rPr lang="en-IN" sz="2400" b="1"/>
                        <a:t>switch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Marks a block of statements to be executed in different cases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21268"/>
                  </a:ext>
                </a:extLst>
              </a:tr>
              <a:tr h="536372">
                <a:tc>
                  <a:txBody>
                    <a:bodyPr/>
                    <a:lstStyle/>
                    <a:p>
                      <a:r>
                        <a:rPr lang="en-IN" sz="2400" b="1"/>
                        <a:t>for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Marks a block of statements to be executed in a loop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329389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/>
                        <a:t>function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Declares a function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90525"/>
                  </a:ext>
                </a:extLst>
              </a:tr>
              <a:tr h="426480">
                <a:tc>
                  <a:txBody>
                    <a:bodyPr/>
                    <a:lstStyle/>
                    <a:p>
                      <a:r>
                        <a:rPr lang="en-IN" sz="2400" b="1"/>
                        <a:t>return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Exits a function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499439"/>
                  </a:ext>
                </a:extLst>
              </a:tr>
              <a:tr h="536372">
                <a:tc>
                  <a:txBody>
                    <a:bodyPr/>
                    <a:lstStyle/>
                    <a:p>
                      <a:r>
                        <a:rPr lang="en-IN" sz="2400" b="1" dirty="0"/>
                        <a:t>try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Implements error handling to a block of statements</a:t>
                      </a:r>
                    </a:p>
                  </a:txBody>
                  <a:tcPr marL="60081" marR="60081" marT="30040" marB="300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5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133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077FB-043A-4FD2-00B1-3662C3444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BAFA5-B2DF-4BF1-94C8-42D5D3F02CA2}"/>
              </a:ext>
            </a:extLst>
          </p:cNvPr>
          <p:cNvSpPr txBox="1"/>
          <p:nvPr/>
        </p:nvSpPr>
        <p:spPr>
          <a:xfrm>
            <a:off x="1662261" y="144094"/>
            <a:ext cx="8245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The JavaScript </a:t>
            </a:r>
            <a:r>
              <a:rPr lang="en-IN" sz="2800" b="1" i="1" u="sng" dirty="0"/>
              <a:t>this</a:t>
            </a:r>
            <a:r>
              <a:rPr lang="en-IN" sz="2800" b="1" u="sng" dirty="0"/>
              <a:t>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6E233-EC0F-5F6D-857D-935A3A4B8A56}"/>
              </a:ext>
            </a:extLst>
          </p:cNvPr>
          <p:cNvSpPr txBox="1"/>
          <p:nvPr/>
        </p:nvSpPr>
        <p:spPr>
          <a:xfrm>
            <a:off x="1662261" y="667314"/>
            <a:ext cx="103286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&lt;script&gt;</a:t>
            </a:r>
          </a:p>
          <a:p>
            <a:r>
              <a:rPr lang="en-US" sz="2400" b="1" dirty="0"/>
              <a:t>// Create an object:</a:t>
            </a:r>
          </a:p>
          <a:p>
            <a:r>
              <a:rPr lang="en-US" sz="2400" b="1" dirty="0"/>
              <a:t>const person = {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firstName</a:t>
            </a:r>
            <a:r>
              <a:rPr lang="en-US" sz="2400" b="1" dirty="0"/>
              <a:t>: "John",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lastName</a:t>
            </a:r>
            <a:r>
              <a:rPr lang="en-US" sz="2400" b="1" dirty="0"/>
              <a:t>: "Doe",</a:t>
            </a:r>
          </a:p>
          <a:p>
            <a:r>
              <a:rPr lang="en-US" sz="2400" b="1" dirty="0"/>
              <a:t>  id: 5566,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fullName</a:t>
            </a:r>
            <a:r>
              <a:rPr lang="en-US" sz="2400" b="1" dirty="0"/>
              <a:t> : function() {</a:t>
            </a:r>
          </a:p>
          <a:p>
            <a:r>
              <a:rPr lang="en-US" sz="2400" b="1" dirty="0"/>
              <a:t>    return </a:t>
            </a:r>
            <a:r>
              <a:rPr lang="en-US" sz="2400" b="1" dirty="0" err="1"/>
              <a:t>this.firstName</a:t>
            </a:r>
            <a:r>
              <a:rPr lang="en-US" sz="2400" b="1" dirty="0"/>
              <a:t> + " " + </a:t>
            </a:r>
            <a:r>
              <a:rPr lang="en-US" sz="2400" b="1" dirty="0" err="1"/>
              <a:t>this.lastName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}</a:t>
            </a:r>
          </a:p>
          <a:p>
            <a:r>
              <a:rPr lang="en-US" sz="2400" b="1" dirty="0"/>
              <a:t>};</a:t>
            </a:r>
          </a:p>
          <a:p>
            <a:endParaRPr lang="en-US" sz="2400" b="1" dirty="0"/>
          </a:p>
          <a:p>
            <a:r>
              <a:rPr lang="en-US" sz="2400" b="1" dirty="0"/>
              <a:t>// Display data from the object:</a:t>
            </a:r>
          </a:p>
          <a:p>
            <a:r>
              <a:rPr lang="en-US" sz="2400" b="1" dirty="0" err="1"/>
              <a:t>document.getElementById</a:t>
            </a:r>
            <a:r>
              <a:rPr lang="en-US" sz="2400" b="1" dirty="0"/>
              <a:t>("demo").</a:t>
            </a:r>
            <a:r>
              <a:rPr lang="en-US" sz="2400" b="1" dirty="0" err="1"/>
              <a:t>innerHTML</a:t>
            </a:r>
            <a:r>
              <a:rPr lang="en-US" sz="2400" b="1" dirty="0"/>
              <a:t> = </a:t>
            </a:r>
            <a:r>
              <a:rPr lang="en-US" sz="2400" b="1" dirty="0" err="1"/>
              <a:t>person.fullName</a:t>
            </a:r>
            <a:r>
              <a:rPr lang="en-US" sz="2400" b="1" dirty="0"/>
              <a:t>();</a:t>
            </a:r>
          </a:p>
          <a:p>
            <a:r>
              <a:rPr lang="en-US" sz="2400" b="1" dirty="0"/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31361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62289-9AF3-05C2-53F7-5F6E34879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25AF7-5EF0-18F9-07F9-3A778321D5AA}"/>
              </a:ext>
            </a:extLst>
          </p:cNvPr>
          <p:cNvSpPr txBox="1"/>
          <p:nvPr/>
        </p:nvSpPr>
        <p:spPr>
          <a:xfrm>
            <a:off x="1662261" y="144094"/>
            <a:ext cx="8245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AC9F5-0A35-9763-ADE3-2F608A7F38D9}"/>
              </a:ext>
            </a:extLst>
          </p:cNvPr>
          <p:cNvSpPr txBox="1"/>
          <p:nvPr/>
        </p:nvSpPr>
        <p:spPr>
          <a:xfrm>
            <a:off x="1662261" y="667314"/>
            <a:ext cx="1032863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&lt;script&gt;</a:t>
            </a:r>
          </a:p>
          <a:p>
            <a:r>
              <a:rPr lang="en-US" sz="2400" b="1" dirty="0"/>
              <a:t>class Car {</a:t>
            </a:r>
          </a:p>
          <a:p>
            <a:r>
              <a:rPr lang="en-US" sz="2400" b="1" dirty="0"/>
              <a:t>  constructor(name, year) {</a:t>
            </a:r>
          </a:p>
          <a:p>
            <a:r>
              <a:rPr lang="en-US" sz="2400" b="1" dirty="0"/>
              <a:t>    this.name = name;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this.year</a:t>
            </a:r>
            <a:r>
              <a:rPr lang="en-US" sz="2400" b="1" dirty="0"/>
              <a:t> = year;</a:t>
            </a:r>
          </a:p>
          <a:p>
            <a:r>
              <a:rPr lang="en-US" sz="2400" b="1" dirty="0"/>
              <a:t>  }</a:t>
            </a:r>
          </a:p>
          <a:p>
            <a:r>
              <a:rPr lang="en-US" sz="2400" b="1" dirty="0"/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const myCar1 = new Car("Ford", 2014);</a:t>
            </a:r>
          </a:p>
          <a:p>
            <a:r>
              <a:rPr lang="en-US" sz="2400" b="1" dirty="0"/>
              <a:t>const myCar2 = new Car("Audi", 2019);</a:t>
            </a:r>
          </a:p>
          <a:p>
            <a:endParaRPr lang="en-US" sz="2400" b="1" dirty="0"/>
          </a:p>
          <a:p>
            <a:r>
              <a:rPr lang="en-US" sz="2400" b="1" dirty="0" err="1"/>
              <a:t>document.getElementById</a:t>
            </a:r>
            <a:r>
              <a:rPr lang="en-US" sz="2400" b="1" dirty="0"/>
              <a:t>("demo").</a:t>
            </a:r>
            <a:r>
              <a:rPr lang="en-US" sz="2400" b="1" dirty="0" err="1"/>
              <a:t>innerHTML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myCar1.name + " " + myCar2.name;</a:t>
            </a:r>
          </a:p>
          <a:p>
            <a:r>
              <a:rPr lang="en-US" sz="2400" b="1" dirty="0"/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190700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F79F-6642-C1B1-2D20-17D82EF02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3CD1B-D48D-1DF7-04B9-E65FFC7AF2B6}"/>
              </a:ext>
            </a:extLst>
          </p:cNvPr>
          <p:cNvSpPr txBox="1"/>
          <p:nvPr/>
        </p:nvSpPr>
        <p:spPr>
          <a:xfrm>
            <a:off x="1662261" y="144094"/>
            <a:ext cx="8245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Class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3F892-B062-EEAE-DA91-63FCF9C3D9A8}"/>
              </a:ext>
            </a:extLst>
          </p:cNvPr>
          <p:cNvSpPr txBox="1"/>
          <p:nvPr/>
        </p:nvSpPr>
        <p:spPr>
          <a:xfrm>
            <a:off x="1662261" y="667314"/>
            <a:ext cx="103286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&lt;script&gt;</a:t>
            </a:r>
          </a:p>
          <a:p>
            <a:r>
              <a:rPr lang="en-US" sz="2400" b="1" dirty="0"/>
              <a:t>class Car {</a:t>
            </a:r>
          </a:p>
          <a:p>
            <a:r>
              <a:rPr lang="en-US" sz="2400" b="1" dirty="0"/>
              <a:t>  constructor(name, year) {</a:t>
            </a:r>
          </a:p>
          <a:p>
            <a:r>
              <a:rPr lang="en-US" sz="2400" b="1" dirty="0"/>
              <a:t>    this.name = name;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this.year</a:t>
            </a:r>
            <a:r>
              <a:rPr lang="en-US" sz="2400" b="1" dirty="0"/>
              <a:t> = year;</a:t>
            </a:r>
          </a:p>
          <a:p>
            <a:r>
              <a:rPr lang="en-US" sz="2400" b="1" dirty="0"/>
              <a:t>  }</a:t>
            </a:r>
          </a:p>
          <a:p>
            <a:r>
              <a:rPr lang="en-US" sz="2400" b="1" dirty="0"/>
              <a:t>  age() {</a:t>
            </a:r>
          </a:p>
          <a:p>
            <a:r>
              <a:rPr lang="en-US" sz="2400" b="1" dirty="0"/>
              <a:t>    const date = new Date();</a:t>
            </a:r>
          </a:p>
          <a:p>
            <a:r>
              <a:rPr lang="en-US" sz="2400" b="1" dirty="0"/>
              <a:t>    return </a:t>
            </a:r>
            <a:r>
              <a:rPr lang="en-US" sz="2400" b="1" dirty="0" err="1"/>
              <a:t>date.getFullYear</a:t>
            </a:r>
            <a:r>
              <a:rPr lang="en-US" sz="2400" b="1" dirty="0"/>
              <a:t>() - </a:t>
            </a:r>
            <a:r>
              <a:rPr lang="en-US" sz="2400" b="1" dirty="0" err="1"/>
              <a:t>this.year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}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const </a:t>
            </a:r>
            <a:r>
              <a:rPr lang="en-US" sz="2400" b="1" dirty="0" err="1"/>
              <a:t>myCar</a:t>
            </a:r>
            <a:r>
              <a:rPr lang="en-US" sz="2400" b="1" dirty="0"/>
              <a:t> = new Car("Ford", 2014);</a:t>
            </a:r>
          </a:p>
          <a:p>
            <a:r>
              <a:rPr lang="en-US" sz="2400" b="1" dirty="0" err="1"/>
              <a:t>document.getElementById</a:t>
            </a:r>
            <a:r>
              <a:rPr lang="en-US" sz="2400" b="1" dirty="0"/>
              <a:t>("demo").</a:t>
            </a:r>
            <a:r>
              <a:rPr lang="en-US" sz="2400" b="1" dirty="0" err="1"/>
              <a:t>innerHTML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"My car is " + </a:t>
            </a:r>
            <a:r>
              <a:rPr lang="en-US" sz="2400" b="1" dirty="0" err="1"/>
              <a:t>myCar.age</a:t>
            </a:r>
            <a:r>
              <a:rPr lang="en-US" sz="2400" b="1" dirty="0"/>
              <a:t>() + " years old.";</a:t>
            </a:r>
          </a:p>
          <a:p>
            <a:r>
              <a:rPr lang="en-US" sz="2400" b="1" dirty="0"/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42568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B93E6-E489-DBFE-E8F6-BFBEF35AB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A67ED-658A-E2C9-FB25-9ADD4BC77D50}"/>
              </a:ext>
            </a:extLst>
          </p:cNvPr>
          <p:cNvSpPr txBox="1"/>
          <p:nvPr/>
        </p:nvSpPr>
        <p:spPr>
          <a:xfrm>
            <a:off x="1662261" y="144094"/>
            <a:ext cx="8245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Class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02FDE-6801-911D-EC14-B8574E540DC0}"/>
              </a:ext>
            </a:extLst>
          </p:cNvPr>
          <p:cNvSpPr txBox="1"/>
          <p:nvPr/>
        </p:nvSpPr>
        <p:spPr>
          <a:xfrm>
            <a:off x="1662261" y="667314"/>
            <a:ext cx="103286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&lt;script&gt;</a:t>
            </a:r>
          </a:p>
          <a:p>
            <a:r>
              <a:rPr lang="en-US" sz="2400" b="1" dirty="0"/>
              <a:t>class Car {</a:t>
            </a:r>
          </a:p>
          <a:p>
            <a:r>
              <a:rPr lang="en-US" sz="2400" b="1" dirty="0"/>
              <a:t>  constructor(name, year) {</a:t>
            </a:r>
          </a:p>
          <a:p>
            <a:r>
              <a:rPr lang="en-US" sz="2400" b="1" dirty="0"/>
              <a:t>    this.name = name;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this.year</a:t>
            </a:r>
            <a:r>
              <a:rPr lang="en-US" sz="2400" b="1" dirty="0"/>
              <a:t> = year;</a:t>
            </a:r>
          </a:p>
          <a:p>
            <a:r>
              <a:rPr lang="en-US" sz="2400" b="1" dirty="0"/>
              <a:t>  }</a:t>
            </a:r>
          </a:p>
          <a:p>
            <a:r>
              <a:rPr lang="en-US" sz="2400" b="1" dirty="0"/>
              <a:t>  age() {</a:t>
            </a:r>
          </a:p>
          <a:p>
            <a:r>
              <a:rPr lang="en-US" sz="2400" b="1" dirty="0"/>
              <a:t>    const date = new Date();</a:t>
            </a:r>
          </a:p>
          <a:p>
            <a:r>
              <a:rPr lang="en-US" sz="2400" b="1" dirty="0"/>
              <a:t>    return </a:t>
            </a:r>
            <a:r>
              <a:rPr lang="en-US" sz="2400" b="1" dirty="0" err="1"/>
              <a:t>date.getFullYear</a:t>
            </a:r>
            <a:r>
              <a:rPr lang="en-US" sz="2400" b="1" dirty="0"/>
              <a:t>() - </a:t>
            </a:r>
            <a:r>
              <a:rPr lang="en-US" sz="2400" b="1" dirty="0" err="1"/>
              <a:t>this.year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}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const </a:t>
            </a:r>
            <a:r>
              <a:rPr lang="en-US" sz="2400" b="1" dirty="0" err="1"/>
              <a:t>myCar</a:t>
            </a:r>
            <a:r>
              <a:rPr lang="en-US" sz="2400" b="1" dirty="0"/>
              <a:t> = new Car("Ford", 2014);</a:t>
            </a:r>
          </a:p>
          <a:p>
            <a:r>
              <a:rPr lang="en-US" sz="2400" b="1" dirty="0" err="1"/>
              <a:t>document.getElementById</a:t>
            </a:r>
            <a:r>
              <a:rPr lang="en-US" sz="2400" b="1" dirty="0"/>
              <a:t>("demo").</a:t>
            </a:r>
            <a:r>
              <a:rPr lang="en-US" sz="2400" b="1" dirty="0" err="1"/>
              <a:t>innerHTML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"My car is " + </a:t>
            </a:r>
            <a:r>
              <a:rPr lang="en-US" sz="2400" b="1" dirty="0" err="1"/>
              <a:t>myCar.age</a:t>
            </a:r>
            <a:r>
              <a:rPr lang="en-US" sz="2400" b="1" dirty="0"/>
              <a:t>() + " years old.";</a:t>
            </a:r>
          </a:p>
          <a:p>
            <a:r>
              <a:rPr lang="en-US" sz="2400" b="1" dirty="0"/>
              <a:t>&lt;/script&gt;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2528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55D10-5F00-DE08-0166-C7688F90882C}"/>
              </a:ext>
            </a:extLst>
          </p:cNvPr>
          <p:cNvSpPr txBox="1"/>
          <p:nvPr/>
        </p:nvSpPr>
        <p:spPr>
          <a:xfrm>
            <a:off x="1878291" y="38094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A265A-0410-8974-D8E7-8EB616C0517D}"/>
              </a:ext>
            </a:extLst>
          </p:cNvPr>
          <p:cNvSpPr txBox="1"/>
          <p:nvPr/>
        </p:nvSpPr>
        <p:spPr>
          <a:xfrm>
            <a:off x="1878291" y="1233002"/>
            <a:ext cx="102657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 dirty="0"/>
          </a:p>
          <a:p>
            <a:r>
              <a:rPr lang="en-IN" sz="2400" b="1" dirty="0"/>
              <a:t>&lt;p id="demo"&gt;&lt;/p&gt;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x, y, z;  // Statement 1</a:t>
            </a:r>
          </a:p>
          <a:p>
            <a:r>
              <a:rPr lang="en-IN" sz="2400" b="1" dirty="0"/>
              <a:t>x = 5;        // Statement 2</a:t>
            </a:r>
          </a:p>
          <a:p>
            <a:r>
              <a:rPr lang="en-IN" sz="2400" b="1" dirty="0"/>
              <a:t>y = 6;        // Statement 3</a:t>
            </a:r>
          </a:p>
          <a:p>
            <a:r>
              <a:rPr lang="en-IN" sz="2400" b="1" dirty="0"/>
              <a:t>z = x + y;    // Statement 4</a:t>
            </a:r>
          </a:p>
          <a:p>
            <a:endParaRPr lang="en-IN" sz="2400" b="1" dirty="0"/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="The value of z is " + z + ".";  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7106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55D10-5F00-DE08-0166-C7688F90882C}"/>
              </a:ext>
            </a:extLst>
          </p:cNvPr>
          <p:cNvSpPr txBox="1"/>
          <p:nvPr/>
        </p:nvSpPr>
        <p:spPr>
          <a:xfrm>
            <a:off x="1878291" y="38094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A265A-0410-8974-D8E7-8EB616C0517D}"/>
              </a:ext>
            </a:extLst>
          </p:cNvPr>
          <p:cNvSpPr txBox="1"/>
          <p:nvPr/>
        </p:nvSpPr>
        <p:spPr>
          <a:xfrm>
            <a:off x="1878291" y="1233002"/>
            <a:ext cx="102657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id="demo1"&gt;&lt;/p&gt;</a:t>
            </a:r>
          </a:p>
          <a:p>
            <a:r>
              <a:rPr lang="en-IN" sz="2400" b="1" dirty="0"/>
              <a:t>&lt;p id="demo2"&gt;&lt;/p&gt;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function </a:t>
            </a:r>
            <a:r>
              <a:rPr lang="en-IN" sz="2400" b="1" dirty="0" err="1"/>
              <a:t>myFunction</a:t>
            </a:r>
            <a:r>
              <a:rPr lang="en-IN" sz="2400" b="1" dirty="0"/>
              <a:t>() {</a:t>
            </a:r>
          </a:p>
          <a:p>
            <a:r>
              <a:rPr lang="en-IN" sz="2400" b="1" dirty="0"/>
              <a:t>  </a:t>
            </a:r>
            <a:r>
              <a:rPr lang="en-IN" sz="2400" b="1" dirty="0" err="1"/>
              <a:t>document.getElementById</a:t>
            </a:r>
            <a:r>
              <a:rPr lang="en-IN" sz="2400" b="1" dirty="0"/>
              <a:t>("demo1").</a:t>
            </a:r>
            <a:r>
              <a:rPr lang="en-IN" sz="2400" b="1" dirty="0" err="1"/>
              <a:t>innerHTML</a:t>
            </a:r>
            <a:r>
              <a:rPr lang="en-IN" sz="2400" b="1" dirty="0"/>
              <a:t> = "Hello Dolly!";</a:t>
            </a:r>
          </a:p>
          <a:p>
            <a:r>
              <a:rPr lang="en-IN" sz="2400" b="1" dirty="0"/>
              <a:t>  </a:t>
            </a:r>
            <a:r>
              <a:rPr lang="en-IN" sz="2400" b="1" dirty="0" err="1"/>
              <a:t>document.getElementById</a:t>
            </a:r>
            <a:r>
              <a:rPr lang="en-IN" sz="2400" b="1" dirty="0"/>
              <a:t>("demo2").</a:t>
            </a:r>
            <a:r>
              <a:rPr lang="en-IN" sz="2400" b="1" dirty="0" err="1"/>
              <a:t>innerHTML</a:t>
            </a:r>
            <a:r>
              <a:rPr lang="en-IN" sz="2400" b="1" dirty="0"/>
              <a:t> = "How are you?";</a:t>
            </a:r>
          </a:p>
          <a:p>
            <a:r>
              <a:rPr lang="en-IN" sz="2400" b="1" dirty="0"/>
              <a:t>}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67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255D10-5F00-DE08-0166-C7688F90882C}"/>
              </a:ext>
            </a:extLst>
          </p:cNvPr>
          <p:cNvSpPr txBox="1"/>
          <p:nvPr/>
        </p:nvSpPr>
        <p:spPr>
          <a:xfrm>
            <a:off x="1878291" y="38094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A265A-0410-8974-D8E7-8EB616C0517D}"/>
              </a:ext>
            </a:extLst>
          </p:cNvPr>
          <p:cNvSpPr txBox="1"/>
          <p:nvPr/>
        </p:nvSpPr>
        <p:spPr>
          <a:xfrm>
            <a:off x="1878291" y="904162"/>
            <a:ext cx="102657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x;</a:t>
            </a:r>
          </a:p>
          <a:p>
            <a:r>
              <a:rPr lang="en-IN" sz="2400" b="1" dirty="0"/>
              <a:t>x = 6;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x;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9133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D0925-7010-A093-B6E7-9F3ABDF4E5D9}"/>
              </a:ext>
            </a:extLst>
          </p:cNvPr>
          <p:cNvSpPr txBox="1"/>
          <p:nvPr/>
        </p:nvSpPr>
        <p:spPr>
          <a:xfrm>
            <a:off x="1926211" y="1822065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Operators  (</a:t>
            </a:r>
            <a:r>
              <a:rPr lang="en-IN" sz="2800" b="1" dirty="0"/>
              <a:t>arithmetic operators)</a:t>
            </a:r>
            <a:endParaRPr lang="en-IN" sz="2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2015E-3B69-87D5-C8CB-1422AEEAAD8D}"/>
              </a:ext>
            </a:extLst>
          </p:cNvPr>
          <p:cNvSpPr txBox="1"/>
          <p:nvPr/>
        </p:nvSpPr>
        <p:spPr>
          <a:xfrm>
            <a:off x="1926211" y="2345285"/>
            <a:ext cx="102657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(5 + 6) * 10;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641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846E8-F282-4CEF-F747-B26923510D7E}"/>
              </a:ext>
            </a:extLst>
          </p:cNvPr>
          <p:cNvSpPr txBox="1"/>
          <p:nvPr/>
        </p:nvSpPr>
        <p:spPr>
          <a:xfrm>
            <a:off x="1831943" y="1529834"/>
            <a:ext cx="78313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JavaScript Operators  (</a:t>
            </a:r>
            <a:r>
              <a:rPr lang="en-IN" sz="2800" b="1" dirty="0"/>
              <a:t>assignment operators)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B63D7-0776-0DA4-CC26-424A41AF5AC3}"/>
              </a:ext>
            </a:extLst>
          </p:cNvPr>
          <p:cNvSpPr txBox="1"/>
          <p:nvPr/>
        </p:nvSpPr>
        <p:spPr>
          <a:xfrm>
            <a:off x="1831943" y="2053054"/>
            <a:ext cx="102657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&lt;p id="demo"&gt;&lt;/p&gt;</a:t>
            </a:r>
          </a:p>
          <a:p>
            <a:endParaRPr lang="en-IN" sz="2400" b="1" dirty="0"/>
          </a:p>
          <a:p>
            <a:r>
              <a:rPr lang="en-IN" sz="2400" b="1" dirty="0"/>
              <a:t>&lt;script&gt;</a:t>
            </a:r>
          </a:p>
          <a:p>
            <a:r>
              <a:rPr lang="en-IN" sz="2400" b="1" dirty="0"/>
              <a:t>let x, y;</a:t>
            </a:r>
          </a:p>
          <a:p>
            <a:r>
              <a:rPr lang="en-IN" sz="2400" b="1" dirty="0"/>
              <a:t>x = 5;</a:t>
            </a:r>
          </a:p>
          <a:p>
            <a:r>
              <a:rPr lang="en-IN" sz="2400" b="1" dirty="0"/>
              <a:t>y = 6;</a:t>
            </a:r>
          </a:p>
          <a:p>
            <a:r>
              <a:rPr lang="en-IN" sz="2400" b="1" dirty="0" err="1"/>
              <a:t>document.getElementById</a:t>
            </a:r>
            <a:r>
              <a:rPr lang="en-IN" sz="2400" b="1" dirty="0"/>
              <a:t>("demo").</a:t>
            </a:r>
            <a:r>
              <a:rPr lang="en-IN" sz="2400" b="1" dirty="0" err="1"/>
              <a:t>innerHTML</a:t>
            </a:r>
            <a:r>
              <a:rPr lang="en-IN" sz="2400" b="1" dirty="0"/>
              <a:t> = x + y;</a:t>
            </a:r>
          </a:p>
          <a:p>
            <a:r>
              <a:rPr lang="en-IN" sz="2400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17650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610</TotalTime>
  <Words>3053</Words>
  <Application>Microsoft Office PowerPoint</Application>
  <PresentationFormat>Widescreen</PresentationFormat>
  <Paragraphs>525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Arial Unicode MS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sangam</dc:creator>
  <cp:lastModifiedBy>kumar sangam</cp:lastModifiedBy>
  <cp:revision>21</cp:revision>
  <dcterms:created xsi:type="dcterms:W3CDTF">2024-09-04T03:54:15Z</dcterms:created>
  <dcterms:modified xsi:type="dcterms:W3CDTF">2024-10-07T06:55:15Z</dcterms:modified>
</cp:coreProperties>
</file>