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80" r:id="rId8"/>
    <p:sldId id="281" r:id="rId9"/>
    <p:sldId id="279" r:id="rId10"/>
    <p:sldId id="262" r:id="rId11"/>
    <p:sldId id="263"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660"/>
  </p:normalViewPr>
  <p:slideViewPr>
    <p:cSldViewPr>
      <p:cViewPr>
        <p:scale>
          <a:sx n="100" d="100"/>
          <a:sy n="100" d="100"/>
        </p:scale>
        <p:origin x="-516" y="48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62BF94-10CF-42E5-AA3A-741398F927F5}" type="datetimeFigureOut">
              <a:rPr lang="en-US" smtClean="0"/>
              <a:pPr/>
              <a:t>7/12/2024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A270A2-816A-4A3F-A1C6-4BFED89D6EE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A270A2-816A-4A3F-A1C6-4BFED89D6EE2}"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874E15-7287-4C43-9007-1B086D440E52}" type="datetimeFigureOut">
              <a:rPr lang="en-US" smtClean="0"/>
              <a:pPr/>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321DA-724C-470F-9973-75FA28095BB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874E15-7287-4C43-9007-1B086D440E52}" type="datetimeFigureOut">
              <a:rPr lang="en-US" smtClean="0"/>
              <a:pPr/>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321DA-724C-470F-9973-75FA28095BB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874E15-7287-4C43-9007-1B086D440E52}" type="datetimeFigureOut">
              <a:rPr lang="en-US" smtClean="0"/>
              <a:pPr/>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321DA-724C-470F-9973-75FA28095BB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874E15-7287-4C43-9007-1B086D440E52}" type="datetimeFigureOut">
              <a:rPr lang="en-US" smtClean="0"/>
              <a:pPr/>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321DA-724C-470F-9973-75FA28095BB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874E15-7287-4C43-9007-1B086D440E52}" type="datetimeFigureOut">
              <a:rPr lang="en-US" smtClean="0"/>
              <a:pPr/>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321DA-724C-470F-9973-75FA28095BB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874E15-7287-4C43-9007-1B086D440E52}" type="datetimeFigureOut">
              <a:rPr lang="en-US" smtClean="0"/>
              <a:pPr/>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321DA-724C-470F-9973-75FA28095BB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874E15-7287-4C43-9007-1B086D440E52}" type="datetimeFigureOut">
              <a:rPr lang="en-US" smtClean="0"/>
              <a:pPr/>
              <a:t>7/12/2024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E321DA-724C-470F-9973-75FA28095BB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874E15-7287-4C43-9007-1B086D440E52}" type="datetimeFigureOut">
              <a:rPr lang="en-US" smtClean="0"/>
              <a:pPr/>
              <a:t>7/12/2024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E321DA-724C-470F-9973-75FA28095BB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74E15-7287-4C43-9007-1B086D440E52}" type="datetimeFigureOut">
              <a:rPr lang="en-US" smtClean="0"/>
              <a:pPr/>
              <a:t>7/12/2024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E321DA-724C-470F-9973-75FA28095BB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874E15-7287-4C43-9007-1B086D440E52}" type="datetimeFigureOut">
              <a:rPr lang="en-US" smtClean="0"/>
              <a:pPr/>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321DA-724C-470F-9973-75FA28095BB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874E15-7287-4C43-9007-1B086D440E52}" type="datetimeFigureOut">
              <a:rPr lang="en-US" smtClean="0"/>
              <a:pPr/>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321DA-724C-470F-9973-75FA28095BB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74E15-7287-4C43-9007-1B086D440E52}" type="datetimeFigureOut">
              <a:rPr lang="en-US" smtClean="0"/>
              <a:pPr/>
              <a:t>7/12/2024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E321DA-724C-470F-9973-75FA28095BB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uru99.com/mobile-testing.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mp;--%20operators.txt" TargetMode="External"/><Relationship Id="rId2" Type="http://schemas.openxmlformats.org/officeDocument/2006/relationships/hyperlink" Target="arithmatic%20operators.txt" TargetMode="External"/><Relationship Id="rId1" Type="http://schemas.openxmlformats.org/officeDocument/2006/relationships/slideLayout" Target="../slideLayouts/slideLayout3.xml"/><Relationship Id="rId4" Type="http://schemas.openxmlformats.org/officeDocument/2006/relationships/hyperlink" Target="Stringsconcat.txt"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comprison%20operators.tx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logical%20operators.txt"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tutorialsteacher.com/javascript/javascript-if-else-condition" TargetMode="External"/><Relationship Id="rId2" Type="http://schemas.openxmlformats.org/officeDocument/2006/relationships/hyperlink" Target="assignment%20operators.tx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ternary%20oprators.txt" TargetMode="External"/><Relationship Id="rId1" Type="http://schemas.openxmlformats.org/officeDocument/2006/relationships/slideLayout" Target="../slideLayouts/slideLayout2.xml"/><Relationship Id="rId5" Type="http://schemas.openxmlformats.org/officeDocument/2006/relationships/hyperlink" Target="string22.html" TargetMode="External"/><Relationship Id="rId4" Type="http://schemas.openxmlformats.org/officeDocument/2006/relationships/hyperlink" Target="numberscript.html"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undefine.html" TargetMode="External"/><Relationship Id="rId3" Type="http://schemas.openxmlformats.org/officeDocument/2006/relationships/hyperlink" Target="https://www.tutorialsteacher.com/javascript/javascript-switch" TargetMode="External"/><Relationship Id="rId7" Type="http://schemas.openxmlformats.org/officeDocument/2006/relationships/hyperlink" Target="bool3.html" TargetMode="External"/><Relationship Id="rId2" Type="http://schemas.openxmlformats.org/officeDocument/2006/relationships/hyperlink" Target="https://www.tutorialsteacher.com/javascript/javascript-if-else-condition" TargetMode="External"/><Relationship Id="rId1" Type="http://schemas.openxmlformats.org/officeDocument/2006/relationships/slideLayout" Target="../slideLayouts/slideLayout1.xml"/><Relationship Id="rId6" Type="http://schemas.openxmlformats.org/officeDocument/2006/relationships/hyperlink" Target="alertbool.html" TargetMode="External"/><Relationship Id="rId5" Type="http://schemas.openxmlformats.org/officeDocument/2006/relationships/hyperlink" Target="if%20boolen.html" TargetMode="External"/><Relationship Id="rId10" Type="http://schemas.openxmlformats.org/officeDocument/2006/relationships/hyperlink" Target="object22.html" TargetMode="External"/><Relationship Id="rId4" Type="http://schemas.openxmlformats.org/officeDocument/2006/relationships/hyperlink" Target="https://www.tutorialsteacher.com/javascript/javascript-while-loop" TargetMode="External"/><Relationship Id="rId9" Type="http://schemas.openxmlformats.org/officeDocument/2006/relationships/hyperlink" Target="null.htm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ifelse.html" TargetMode="External"/><Relationship Id="rId2" Type="http://schemas.openxmlformats.org/officeDocument/2006/relationships/hyperlink" Target="if2.html"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ifelsemore.html"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while.html" TargetMode="External"/><Relationship Id="rId2" Type="http://schemas.openxmlformats.org/officeDocument/2006/relationships/hyperlink" Target="for%20loop.html" TargetMode="External"/><Relationship Id="rId1" Type="http://schemas.openxmlformats.org/officeDocument/2006/relationships/slideLayout" Target="../slideLayouts/slideLayout1.xml"/><Relationship Id="rId4" Type="http://schemas.openxmlformats.org/officeDocument/2006/relationships/hyperlink" Target="dowhile.html"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switch2.html" TargetMode="External"/><Relationship Id="rId2" Type="http://schemas.openxmlformats.org/officeDocument/2006/relationships/hyperlink" Target="switch1.html"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array2.html" TargetMode="External"/><Relationship Id="rId2" Type="http://schemas.openxmlformats.org/officeDocument/2006/relationships/hyperlink" Target="array1.html" TargetMode="External"/><Relationship Id="rId1" Type="http://schemas.openxmlformats.org/officeDocument/2006/relationships/slideLayout" Target="../slideLayouts/slideLayout1.xml"/><Relationship Id="rId6" Type="http://schemas.openxmlformats.org/officeDocument/2006/relationships/hyperlink" Target="push1.html" TargetMode="External"/><Relationship Id="rId5" Type="http://schemas.openxmlformats.org/officeDocument/2006/relationships/hyperlink" Target="arraystring.html" TargetMode="External"/><Relationship Id="rId4" Type="http://schemas.openxmlformats.org/officeDocument/2006/relationships/hyperlink" Target="array%20constratuor.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guru99.com/java-tutorial.html"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reversesort.html" TargetMode="External"/><Relationship Id="rId2" Type="http://schemas.openxmlformats.org/officeDocument/2006/relationships/hyperlink" Target="arraysort.html" TargetMode="External"/><Relationship Id="rId1" Type="http://schemas.openxmlformats.org/officeDocument/2006/relationships/slideLayout" Target="../slideLayouts/slideLayout1.xml"/><Relationship Id="rId5" Type="http://schemas.openxmlformats.org/officeDocument/2006/relationships/hyperlink" Target="function2.html" TargetMode="External"/><Relationship Id="rId4" Type="http://schemas.openxmlformats.org/officeDocument/2006/relationships/hyperlink" Target="function1.htm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function4.html" TargetMode="External"/><Relationship Id="rId2" Type="http://schemas.openxmlformats.org/officeDocument/2006/relationships/hyperlink" Target="function3.html" TargetMode="External"/><Relationship Id="rId1" Type="http://schemas.openxmlformats.org/officeDocument/2006/relationships/slideLayout" Target="../slideLayouts/slideLayout1.xml"/><Relationship Id="rId5" Type="http://schemas.openxmlformats.org/officeDocument/2006/relationships/hyperlink" Target="funanonymous.html" TargetMode="External"/><Relationship Id="rId4" Type="http://schemas.openxmlformats.org/officeDocument/2006/relationships/hyperlink" Target="funreturn.html"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javatpoint.com/html-tutorial" TargetMode="External"/><Relationship Id="rId2" Type="http://schemas.openxmlformats.org/officeDocument/2006/relationships/hyperlink" Target="https://www.javatpoint.com/javascript-tutorial"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hyperlink" Target="over&amp;out.html" TargetMode="External"/><Relationship Id="rId3" Type="http://schemas.openxmlformats.org/officeDocument/2006/relationships/hyperlink" Target="animation2.html" TargetMode="External"/><Relationship Id="rId7" Type="http://schemas.openxmlformats.org/officeDocument/2006/relationships/hyperlink" Target="onfoucse%20event.html" TargetMode="External"/><Relationship Id="rId2" Type="http://schemas.openxmlformats.org/officeDocument/2006/relationships/hyperlink" Target="annmation-1.html" TargetMode="External"/><Relationship Id="rId1" Type="http://schemas.openxmlformats.org/officeDocument/2006/relationships/slideLayout" Target="../slideLayouts/slideLayout1.xml"/><Relationship Id="rId6" Type="http://schemas.openxmlformats.org/officeDocument/2006/relationships/hyperlink" Target="onmouseevent.html" TargetMode="External"/><Relationship Id="rId5" Type="http://schemas.openxmlformats.org/officeDocument/2006/relationships/hyperlink" Target="jsevent1.html" TargetMode="External"/><Relationship Id="rId4" Type="http://schemas.openxmlformats.org/officeDocument/2006/relationships/hyperlink" Target="annmation-3.html" TargetMode="External"/><Relationship Id="rId9" Type="http://schemas.openxmlformats.org/officeDocument/2006/relationships/hyperlink" Target="changeuppercase.html"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mailto:nayakjagankumar79@gmail.com" TargetMode="External"/><Relationship Id="rId2" Type="http://schemas.openxmlformats.org/officeDocument/2006/relationships/hyperlink" Target="mailto:abhisekmahapatro424@gmail.com"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undeclarvariable.html" TargetMode="External"/><Relationship Id="rId2" Type="http://schemas.openxmlformats.org/officeDocument/2006/relationships/hyperlink" Target="varableexam.html"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r>
              <a:rPr lang="en-US" sz="4000" b="1" dirty="0">
                <a:solidFill>
                  <a:schemeClr val="tx1"/>
                </a:solidFill>
              </a:rPr>
              <a:t>What is </a:t>
            </a:r>
            <a:r>
              <a:rPr lang="en-US" sz="4000" b="1" dirty="0" smtClean="0">
                <a:solidFill>
                  <a:schemeClr val="tx1"/>
                </a:solidFill>
              </a:rPr>
              <a:t>JavaScript</a:t>
            </a:r>
            <a:endParaRPr lang="en-US" sz="4000" b="1" dirty="0">
              <a:solidFill>
                <a:schemeClr val="tx1"/>
              </a:solidFill>
            </a:endParaRPr>
          </a:p>
          <a:p>
            <a:pPr algn="just"/>
            <a:r>
              <a:rPr lang="en-US" sz="2400" dirty="0">
                <a:solidFill>
                  <a:schemeClr val="tx1"/>
                </a:solidFill>
              </a:rPr>
              <a:t>JavaScript is a very powerful </a:t>
            </a:r>
            <a:r>
              <a:rPr lang="en-US" sz="2400" b="1" dirty="0">
                <a:solidFill>
                  <a:schemeClr val="tx1"/>
                </a:solidFill>
              </a:rPr>
              <a:t>client-side scripting language</a:t>
            </a:r>
            <a:r>
              <a:rPr lang="en-US" sz="2400" dirty="0">
                <a:solidFill>
                  <a:schemeClr val="tx1"/>
                </a:solidFill>
              </a:rPr>
              <a:t>. JavaScript is used mainly for enhancing the interaction of a user with the webpage. In other words, you can make your webpage more lively and interactive, with the help of JavaScript. JavaScript is also being used widely in game development and</a:t>
            </a:r>
            <a:r>
              <a:rPr lang="en-US" sz="2400" dirty="0">
                <a:solidFill>
                  <a:schemeClr val="tx1"/>
                </a:solidFill>
                <a:hlinkClick r:id="rId2"/>
              </a:rPr>
              <a:t> Mobile </a:t>
            </a:r>
            <a:r>
              <a:rPr lang="en-US" sz="2400" dirty="0">
                <a:solidFill>
                  <a:schemeClr val="tx1"/>
                </a:solidFill>
              </a:rPr>
              <a:t>application development</a:t>
            </a:r>
            <a:r>
              <a:rPr lang="en-US" sz="2400" dirty="0" smtClean="0">
                <a:solidFill>
                  <a:schemeClr val="tx1"/>
                </a:solidFill>
              </a:rPr>
              <a:t>.</a:t>
            </a:r>
          </a:p>
          <a:p>
            <a:pPr algn="just"/>
            <a:endParaRPr lang="en-US" sz="2400" dirty="0">
              <a:solidFill>
                <a:schemeClr val="tx1"/>
              </a:solidFill>
            </a:endParaRPr>
          </a:p>
          <a:p>
            <a:pPr algn="just"/>
            <a:endParaRPr lang="en-US" sz="2400" dirty="0" smtClean="0">
              <a:solidFill>
                <a:schemeClr val="tx1"/>
              </a:solidFill>
            </a:endParaRPr>
          </a:p>
          <a:p>
            <a:pPr algn="just"/>
            <a:endParaRPr lang="en-US" sz="2400" dirty="0">
              <a:solidFill>
                <a:schemeClr val="tx1"/>
              </a:solidFill>
            </a:endParaRPr>
          </a:p>
          <a:p>
            <a:pPr algn="just"/>
            <a:endParaRPr lang="en-US" sz="2400" dirty="0" smtClean="0">
              <a:solidFill>
                <a:schemeClr val="tx1"/>
              </a:solidFill>
            </a:endParaRPr>
          </a:p>
          <a:p>
            <a:pPr algn="just"/>
            <a:endParaRPr lang="en-US" sz="2400" dirty="0">
              <a:solidFill>
                <a:schemeClr val="tx1"/>
              </a:solidFill>
            </a:endParaRPr>
          </a:p>
          <a:p>
            <a:pPr algn="just"/>
            <a:endParaRPr lang="en-US" sz="2400" dirty="0" smtClean="0">
              <a:solidFill>
                <a:schemeClr val="tx1"/>
              </a:solidFill>
            </a:endParaRPr>
          </a:p>
          <a:p>
            <a:r>
              <a:rPr lang="en-US" b="1" dirty="0" err="1">
                <a:solidFill>
                  <a:schemeClr val="tx1"/>
                </a:solidFill>
              </a:rPr>
              <a:t>Javascript</a:t>
            </a:r>
            <a:r>
              <a:rPr lang="en-US" b="1" dirty="0">
                <a:solidFill>
                  <a:schemeClr val="tx1"/>
                </a:solidFill>
              </a:rPr>
              <a:t> History</a:t>
            </a:r>
          </a:p>
          <a:p>
            <a:pPr algn="just"/>
            <a:r>
              <a:rPr lang="en-US" sz="2400" dirty="0">
                <a:solidFill>
                  <a:schemeClr val="tx1"/>
                </a:solidFill>
              </a:rPr>
              <a:t>JavaScript was developed by Brendan </a:t>
            </a:r>
            <a:r>
              <a:rPr lang="en-US" sz="2400" dirty="0" err="1">
                <a:solidFill>
                  <a:schemeClr val="tx1"/>
                </a:solidFill>
              </a:rPr>
              <a:t>Eich</a:t>
            </a:r>
            <a:r>
              <a:rPr lang="en-US" sz="2400" dirty="0">
                <a:solidFill>
                  <a:schemeClr val="tx1"/>
                </a:solidFill>
              </a:rPr>
              <a:t> in 1995, which appeared in Netscape, a popular browser of that time.</a:t>
            </a:r>
          </a:p>
          <a:p>
            <a:pPr algn="just"/>
            <a:endParaRPr lang="en-US" sz="2400" dirty="0">
              <a:solidFill>
                <a:schemeClr val="tx1"/>
              </a:solidFill>
            </a:endParaRPr>
          </a:p>
          <a:p>
            <a:endParaRPr lang="en-US" dirty="0"/>
          </a:p>
        </p:txBody>
      </p:sp>
      <p:pic>
        <p:nvPicPr>
          <p:cNvPr id="4" name="Picture 3" descr="javascript1_1.png"/>
          <p:cNvPicPr>
            <a:picLocks noChangeAspect="1"/>
          </p:cNvPicPr>
          <p:nvPr/>
        </p:nvPicPr>
        <p:blipFill>
          <a:blip r:embed="rId3"/>
          <a:stretch>
            <a:fillRect/>
          </a:stretch>
        </p:blipFill>
        <p:spPr>
          <a:xfrm>
            <a:off x="762000" y="2590800"/>
            <a:ext cx="7924800" cy="25146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1015663"/>
          </a:xfrm>
          <a:prstGeom prst="rect">
            <a:avLst/>
          </a:prstGeom>
          <a:noFill/>
        </p:spPr>
        <p:txBody>
          <a:bodyPr wrap="square" rtlCol="0">
            <a:spAutoFit/>
          </a:bodyPr>
          <a:lstStyle/>
          <a:p>
            <a:r>
              <a:rPr lang="en-US" sz="2000" dirty="0" smtClean="0">
                <a:hlinkClick r:id="rId2" action="ppaction://hlinkfile"/>
              </a:rPr>
              <a:t>Example 1: JavaScript </a:t>
            </a:r>
            <a:r>
              <a:rPr lang="en-US" sz="2000" dirty="0" err="1" smtClean="0">
                <a:hlinkClick r:id="rId2" action="ppaction://hlinkfile"/>
              </a:rPr>
              <a:t>Arithmatic</a:t>
            </a:r>
            <a:r>
              <a:rPr lang="en-US" sz="2000" dirty="0" smtClean="0">
                <a:hlinkClick r:id="rId2" action="ppaction://hlinkfile"/>
              </a:rPr>
              <a:t> Operators</a:t>
            </a:r>
            <a:endParaRPr lang="en-US" sz="2000" dirty="0" smtClean="0"/>
          </a:p>
          <a:p>
            <a:r>
              <a:rPr lang="en-US" sz="2000" dirty="0" smtClean="0">
                <a:hlinkClick r:id="rId3" action="ppaction://hlinkfile"/>
              </a:rPr>
              <a:t>Example 2:++&amp;--Operators</a:t>
            </a:r>
            <a:endParaRPr lang="en-US" sz="2000" dirty="0" smtClean="0"/>
          </a:p>
          <a:p>
            <a:r>
              <a:rPr lang="en-US" sz="2000" dirty="0" smtClean="0">
                <a:hlinkClick r:id="rId4" action="ppaction://hlinkfile"/>
              </a:rPr>
              <a:t>Example 3:String </a:t>
            </a:r>
            <a:r>
              <a:rPr lang="en-US" sz="2000" dirty="0" err="1" smtClean="0">
                <a:hlinkClick r:id="rId4" action="ppaction://hlinkfile"/>
              </a:rPr>
              <a:t>ConcatOperators</a:t>
            </a:r>
            <a:endParaRPr lang="en-US" dirty="0"/>
          </a:p>
        </p:txBody>
      </p:sp>
      <p:sp>
        <p:nvSpPr>
          <p:cNvPr id="6" name="Rectangle 5"/>
          <p:cNvSpPr/>
          <p:nvPr/>
        </p:nvSpPr>
        <p:spPr>
          <a:xfrm>
            <a:off x="0" y="990600"/>
            <a:ext cx="9144000" cy="1261884"/>
          </a:xfrm>
          <a:prstGeom prst="rect">
            <a:avLst/>
          </a:prstGeom>
        </p:spPr>
        <p:txBody>
          <a:bodyPr wrap="square">
            <a:spAutoFit/>
          </a:bodyPr>
          <a:lstStyle/>
          <a:p>
            <a:pPr>
              <a:buNone/>
            </a:pPr>
            <a:r>
              <a:rPr lang="en-US" sz="2400" b="1" dirty="0" smtClean="0"/>
              <a:t>Comparison Operators</a:t>
            </a:r>
          </a:p>
          <a:p>
            <a:pPr marL="50800" indent="1588" algn="just">
              <a:spcBef>
                <a:spcPts val="0"/>
              </a:spcBef>
              <a:buNone/>
            </a:pPr>
            <a:r>
              <a:rPr lang="en-US" sz="2000" dirty="0" smtClean="0"/>
              <a:t>JavaScript provides comparison operators that compare two operands and return a </a:t>
            </a:r>
            <a:r>
              <a:rPr lang="en-US" sz="2000" dirty="0" err="1" smtClean="0"/>
              <a:t>boolean</a:t>
            </a:r>
            <a:r>
              <a:rPr lang="en-US" sz="2000" dirty="0" smtClean="0"/>
              <a:t> value true or false</a:t>
            </a:r>
            <a:r>
              <a:rPr lang="en-US" sz="3200" dirty="0" smtClean="0"/>
              <a:t>. </a:t>
            </a:r>
            <a:endParaRPr lang="en-US" sz="3200" dirty="0"/>
          </a:p>
        </p:txBody>
      </p:sp>
      <p:graphicFrame>
        <p:nvGraphicFramePr>
          <p:cNvPr id="7" name="Table 6"/>
          <p:cNvGraphicFramePr>
            <a:graphicFrameLocks noGrp="1"/>
          </p:cNvGraphicFramePr>
          <p:nvPr/>
        </p:nvGraphicFramePr>
        <p:xfrm>
          <a:off x="228600" y="2325328"/>
          <a:ext cx="8610600" cy="4456472"/>
        </p:xfrm>
        <a:graphic>
          <a:graphicData uri="http://schemas.openxmlformats.org/drawingml/2006/table">
            <a:tbl>
              <a:tblPr firstRow="1" bandRow="1">
                <a:tableStyleId>{5C22544A-7EE6-4342-B048-85BDC9FD1C3A}</a:tableStyleId>
              </a:tblPr>
              <a:tblGrid>
                <a:gridCol w="1148080"/>
                <a:gridCol w="7462520"/>
              </a:tblGrid>
              <a:tr h="592116">
                <a:tc>
                  <a:txBody>
                    <a:bodyPr/>
                    <a:lstStyle/>
                    <a:p>
                      <a:pPr algn="ctr"/>
                      <a:r>
                        <a:rPr lang="en-US" dirty="0"/>
                        <a:t>Operators </a:t>
                      </a:r>
                    </a:p>
                  </a:txBody>
                  <a:tcPr anchor="ctr"/>
                </a:tc>
                <a:tc>
                  <a:txBody>
                    <a:bodyPr/>
                    <a:lstStyle/>
                    <a:p>
                      <a:pPr algn="ctr"/>
                      <a:r>
                        <a:rPr lang="en-US" dirty="0"/>
                        <a:t>Description </a:t>
                      </a:r>
                    </a:p>
                  </a:txBody>
                  <a:tcPr anchor="ctr"/>
                </a:tc>
              </a:tr>
              <a:tr h="501021">
                <a:tc>
                  <a:txBody>
                    <a:bodyPr/>
                    <a:lstStyle/>
                    <a:p>
                      <a:r>
                        <a:rPr lang="en-US" dirty="0"/>
                        <a:t>== </a:t>
                      </a:r>
                    </a:p>
                  </a:txBody>
                  <a:tcPr anchor="ctr"/>
                </a:tc>
                <a:tc>
                  <a:txBody>
                    <a:bodyPr/>
                    <a:lstStyle/>
                    <a:p>
                      <a:r>
                        <a:rPr lang="en-US"/>
                        <a:t>Compares the equality of two operands without considering type. </a:t>
                      </a:r>
                    </a:p>
                  </a:txBody>
                  <a:tcPr anchor="ctr"/>
                </a:tc>
              </a:tr>
              <a:tr h="437255">
                <a:tc>
                  <a:txBody>
                    <a:bodyPr/>
                    <a:lstStyle/>
                    <a:p>
                      <a:r>
                        <a:rPr lang="en-US"/>
                        <a:t>=== </a:t>
                      </a:r>
                    </a:p>
                  </a:txBody>
                  <a:tcPr anchor="ctr"/>
                </a:tc>
                <a:tc>
                  <a:txBody>
                    <a:bodyPr/>
                    <a:lstStyle/>
                    <a:p>
                      <a:r>
                        <a:rPr lang="en-US" dirty="0"/>
                        <a:t>Compares equality of two operands with type. </a:t>
                      </a:r>
                    </a:p>
                  </a:txBody>
                  <a:tcPr anchor="ctr"/>
                </a:tc>
              </a:tr>
              <a:tr h="364379">
                <a:tc>
                  <a:txBody>
                    <a:bodyPr/>
                    <a:lstStyle/>
                    <a:p>
                      <a:r>
                        <a:rPr lang="en-US"/>
                        <a:t>!= </a:t>
                      </a:r>
                    </a:p>
                  </a:txBody>
                  <a:tcPr anchor="ctr"/>
                </a:tc>
                <a:tc>
                  <a:txBody>
                    <a:bodyPr/>
                    <a:lstStyle/>
                    <a:p>
                      <a:r>
                        <a:rPr lang="en-US" dirty="0"/>
                        <a:t>Compares inequality of two operands. </a:t>
                      </a:r>
                    </a:p>
                  </a:txBody>
                  <a:tcPr anchor="ctr"/>
                </a:tc>
              </a:tr>
              <a:tr h="612157">
                <a:tc>
                  <a:txBody>
                    <a:bodyPr/>
                    <a:lstStyle/>
                    <a:p>
                      <a:r>
                        <a:rPr lang="en-US"/>
                        <a:t>&gt; </a:t>
                      </a:r>
                    </a:p>
                  </a:txBody>
                  <a:tcPr anchor="ctr"/>
                </a:tc>
                <a:tc>
                  <a:txBody>
                    <a:bodyPr/>
                    <a:lstStyle/>
                    <a:p>
                      <a:r>
                        <a:rPr lang="en-US" dirty="0"/>
                        <a:t>Returns a </a:t>
                      </a:r>
                      <a:r>
                        <a:rPr lang="en-US" dirty="0" err="1"/>
                        <a:t>boolean</a:t>
                      </a:r>
                      <a:r>
                        <a:rPr lang="en-US" dirty="0"/>
                        <a:t> value true if the left-side value is greater than the right-side value; otherwise, returns false. </a:t>
                      </a:r>
                    </a:p>
                  </a:txBody>
                  <a:tcPr anchor="ctr"/>
                </a:tc>
              </a:tr>
              <a:tr h="612157">
                <a:tc>
                  <a:txBody>
                    <a:bodyPr/>
                    <a:lstStyle/>
                    <a:p>
                      <a:r>
                        <a:rPr lang="en-US"/>
                        <a:t>&lt; </a:t>
                      </a:r>
                    </a:p>
                  </a:txBody>
                  <a:tcPr anchor="ctr"/>
                </a:tc>
                <a:tc>
                  <a:txBody>
                    <a:bodyPr/>
                    <a:lstStyle/>
                    <a:p>
                      <a:r>
                        <a:rPr lang="en-US" dirty="0"/>
                        <a:t>Returns a </a:t>
                      </a:r>
                      <a:r>
                        <a:rPr lang="en-US" dirty="0" err="1"/>
                        <a:t>boolean</a:t>
                      </a:r>
                      <a:r>
                        <a:rPr lang="en-US" dirty="0"/>
                        <a:t> value true if the left-side value is less than the right-side value; otherwise, returns false. </a:t>
                      </a:r>
                    </a:p>
                  </a:txBody>
                  <a:tcPr anchor="ctr"/>
                </a:tc>
              </a:tr>
              <a:tr h="612157">
                <a:tc>
                  <a:txBody>
                    <a:bodyPr/>
                    <a:lstStyle/>
                    <a:p>
                      <a:r>
                        <a:rPr lang="en-US"/>
                        <a:t>&gt;= </a:t>
                      </a:r>
                    </a:p>
                  </a:txBody>
                  <a:tcPr anchor="ctr"/>
                </a:tc>
                <a:tc>
                  <a:txBody>
                    <a:bodyPr/>
                    <a:lstStyle/>
                    <a:p>
                      <a:r>
                        <a:rPr lang="en-US" dirty="0"/>
                        <a:t>Returns a </a:t>
                      </a:r>
                      <a:r>
                        <a:rPr lang="en-US" dirty="0" err="1"/>
                        <a:t>boolean</a:t>
                      </a:r>
                      <a:r>
                        <a:rPr lang="en-US" dirty="0"/>
                        <a:t> value true if the left-side value is greater than or equal to the right-side value; otherwise, returns false. </a:t>
                      </a:r>
                    </a:p>
                  </a:txBody>
                  <a:tcPr anchor="ctr"/>
                </a:tc>
              </a:tr>
              <a:tr h="612157">
                <a:tc>
                  <a:txBody>
                    <a:bodyPr/>
                    <a:lstStyle/>
                    <a:p>
                      <a:r>
                        <a:rPr lang="en-US"/>
                        <a:t>&lt;= </a:t>
                      </a:r>
                    </a:p>
                  </a:txBody>
                  <a:tcPr anchor="ctr"/>
                </a:tc>
                <a:tc>
                  <a:txBody>
                    <a:bodyPr/>
                    <a:lstStyle/>
                    <a:p>
                      <a:r>
                        <a:rPr lang="en-US" dirty="0"/>
                        <a:t>Returns a </a:t>
                      </a:r>
                      <a:r>
                        <a:rPr lang="en-US" dirty="0" err="1"/>
                        <a:t>boolean</a:t>
                      </a:r>
                      <a:r>
                        <a:rPr lang="en-US" dirty="0"/>
                        <a:t> value true if the left-side value is less than or equal to the right-side value; otherwise, returns false. </a:t>
                      </a:r>
                    </a:p>
                  </a:txBody>
                  <a:tcPr anchor="ct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7239000" cy="369332"/>
          </a:xfrm>
          <a:prstGeom prst="rect">
            <a:avLst/>
          </a:prstGeom>
          <a:noFill/>
        </p:spPr>
        <p:txBody>
          <a:bodyPr wrap="square" rtlCol="0">
            <a:spAutoFit/>
          </a:bodyPr>
          <a:lstStyle/>
          <a:p>
            <a:r>
              <a:rPr lang="en-US" dirty="0" smtClean="0">
                <a:hlinkClick r:id="rId3" action="ppaction://hlinkfile"/>
              </a:rPr>
              <a:t>EXAMPLE 1:  comparison operator</a:t>
            </a:r>
            <a:endParaRPr lang="en-US" dirty="0"/>
          </a:p>
        </p:txBody>
      </p:sp>
      <p:sp>
        <p:nvSpPr>
          <p:cNvPr id="7" name="Rectangle 6"/>
          <p:cNvSpPr/>
          <p:nvPr/>
        </p:nvSpPr>
        <p:spPr>
          <a:xfrm>
            <a:off x="0" y="446782"/>
            <a:ext cx="9144000" cy="1077218"/>
          </a:xfrm>
          <a:prstGeom prst="rect">
            <a:avLst/>
          </a:prstGeom>
        </p:spPr>
        <p:txBody>
          <a:bodyPr wrap="square">
            <a:spAutoFit/>
          </a:bodyPr>
          <a:lstStyle/>
          <a:p>
            <a:pPr>
              <a:buNone/>
            </a:pPr>
            <a:r>
              <a:rPr lang="en-US" sz="2400" b="1" dirty="0" smtClean="0"/>
              <a:t>Logical Operators</a:t>
            </a:r>
          </a:p>
          <a:p>
            <a:pPr>
              <a:buNone/>
            </a:pPr>
            <a:r>
              <a:rPr lang="en-US" dirty="0" smtClean="0"/>
              <a:t>    </a:t>
            </a:r>
            <a:r>
              <a:rPr lang="en-US" sz="2000" dirty="0" smtClean="0"/>
              <a:t>In JavaScript, the logical operators are used to combine two or more conditions. JavaScript provides the following logical operators. </a:t>
            </a:r>
          </a:p>
        </p:txBody>
      </p:sp>
      <p:graphicFrame>
        <p:nvGraphicFramePr>
          <p:cNvPr id="8" name="Table 7"/>
          <p:cNvGraphicFramePr>
            <a:graphicFrameLocks noGrp="1"/>
          </p:cNvGraphicFramePr>
          <p:nvPr/>
        </p:nvGraphicFramePr>
        <p:xfrm>
          <a:off x="228600" y="1676400"/>
          <a:ext cx="8686800" cy="3088005"/>
        </p:xfrm>
        <a:graphic>
          <a:graphicData uri="http://schemas.openxmlformats.org/drawingml/2006/table">
            <a:tbl>
              <a:tblPr firstRow="1" bandRow="1">
                <a:tableStyleId>{5C22544A-7EE6-4342-B048-85BDC9FD1C3A}</a:tableStyleId>
              </a:tblPr>
              <a:tblGrid>
                <a:gridCol w="1085850"/>
                <a:gridCol w="7600950"/>
              </a:tblGrid>
              <a:tr h="619125">
                <a:tc>
                  <a:txBody>
                    <a:bodyPr/>
                    <a:lstStyle/>
                    <a:p>
                      <a:pPr algn="ctr"/>
                      <a:r>
                        <a:rPr lang="en-US" dirty="0"/>
                        <a:t>Operator </a:t>
                      </a:r>
                    </a:p>
                  </a:txBody>
                  <a:tcPr anchor="ctr"/>
                </a:tc>
                <a:tc>
                  <a:txBody>
                    <a:bodyPr/>
                    <a:lstStyle/>
                    <a:p>
                      <a:pPr algn="ctr"/>
                      <a:r>
                        <a:rPr lang="en-US" dirty="0"/>
                        <a:t>Description </a:t>
                      </a:r>
                    </a:p>
                  </a:txBody>
                  <a:tcPr anchor="ctr"/>
                </a:tc>
              </a:tr>
              <a:tr h="523875">
                <a:tc>
                  <a:txBody>
                    <a:bodyPr/>
                    <a:lstStyle/>
                    <a:p>
                      <a:r>
                        <a:rPr lang="en-US"/>
                        <a:t>&amp;&amp; </a:t>
                      </a:r>
                    </a:p>
                  </a:txBody>
                  <a:tcPr anchor="ctr"/>
                </a:tc>
                <a:tc>
                  <a:txBody>
                    <a:bodyPr/>
                    <a:lstStyle/>
                    <a:p>
                      <a:r>
                        <a:rPr lang="en-US" dirty="0"/>
                        <a:t>&amp;&amp; is known as AND operator. It checks whether two operands are non-zero or not (0, false, undefined, null or "" are considered as zero). It returns 1 if they are non-zero; otherwise, returns 0. </a:t>
                      </a:r>
                    </a:p>
                  </a:txBody>
                  <a:tcPr anchor="ctr"/>
                </a:tc>
              </a:tr>
              <a:tr h="457200">
                <a:tc>
                  <a:txBody>
                    <a:bodyPr/>
                    <a:lstStyle/>
                    <a:p>
                      <a:r>
                        <a:rPr lang="en-US"/>
                        <a:t>|| </a:t>
                      </a:r>
                    </a:p>
                  </a:txBody>
                  <a:tcPr anchor="ctr"/>
                </a:tc>
                <a:tc>
                  <a:txBody>
                    <a:bodyPr/>
                    <a:lstStyle/>
                    <a:p>
                      <a:r>
                        <a:rPr lang="en-US" dirty="0"/>
                        <a:t>|| is known as OR operator. It checks whether any one of the two operands is non-zero or not (0, false, undefined, null or "" is considered as zero). It returns 1 if any one of </a:t>
                      </a:r>
                      <a:r>
                        <a:rPr lang="en-US" dirty="0" err="1"/>
                        <a:t>of</a:t>
                      </a:r>
                      <a:r>
                        <a:rPr lang="en-US" dirty="0"/>
                        <a:t> them is non-zero; otherwise, returns 0. </a:t>
                      </a:r>
                    </a:p>
                  </a:txBody>
                  <a:tcPr anchor="ctr"/>
                </a:tc>
              </a:tr>
              <a:tr h="381000">
                <a:tc>
                  <a:txBody>
                    <a:bodyPr/>
                    <a:lstStyle/>
                    <a:p>
                      <a:r>
                        <a:rPr lang="en-US"/>
                        <a:t>! </a:t>
                      </a:r>
                    </a:p>
                  </a:txBody>
                  <a:tcPr anchor="ctr"/>
                </a:tc>
                <a:tc>
                  <a:txBody>
                    <a:bodyPr/>
                    <a:lstStyle/>
                    <a:p>
                      <a:r>
                        <a:rPr lang="en-US" dirty="0"/>
                        <a:t>! is known as NOT operator. It reverses the </a:t>
                      </a:r>
                      <a:r>
                        <a:rPr lang="en-US" dirty="0" err="1"/>
                        <a:t>boolean</a:t>
                      </a:r>
                      <a:r>
                        <a:rPr lang="en-US" dirty="0"/>
                        <a:t> result of the operand (or condition). !false returns true, and !true returns false. </a:t>
                      </a:r>
                    </a:p>
                  </a:txBody>
                  <a:tcPr anchor="ctr"/>
                </a:tc>
              </a:tr>
            </a:tbl>
          </a:graphicData>
        </a:graphic>
      </p:graphicFrame>
      <p:sp>
        <p:nvSpPr>
          <p:cNvPr id="9" name="TextBox 8"/>
          <p:cNvSpPr txBox="1"/>
          <p:nvPr/>
        </p:nvSpPr>
        <p:spPr>
          <a:xfrm>
            <a:off x="304800" y="4876800"/>
            <a:ext cx="3962400" cy="369332"/>
          </a:xfrm>
          <a:prstGeom prst="rect">
            <a:avLst/>
          </a:prstGeom>
          <a:noFill/>
        </p:spPr>
        <p:txBody>
          <a:bodyPr wrap="square" rtlCol="0">
            <a:spAutoFit/>
          </a:bodyPr>
          <a:lstStyle/>
          <a:p>
            <a:r>
              <a:rPr lang="en-US" dirty="0" smtClean="0">
                <a:hlinkClick r:id="rId4" action="ppaction://hlinkfile"/>
              </a:rPr>
              <a:t>EXAMPLE 1: Logical Operators</a:t>
            </a:r>
            <a:endParaRPr lang="en-US" dirty="0"/>
          </a:p>
        </p:txBody>
      </p:sp>
      <p:sp>
        <p:nvSpPr>
          <p:cNvPr id="10" name="Rectangle 9"/>
          <p:cNvSpPr/>
          <p:nvPr/>
        </p:nvSpPr>
        <p:spPr>
          <a:xfrm>
            <a:off x="0" y="5410200"/>
            <a:ext cx="9144000" cy="1138773"/>
          </a:xfrm>
          <a:prstGeom prst="rect">
            <a:avLst/>
          </a:prstGeom>
        </p:spPr>
        <p:txBody>
          <a:bodyPr wrap="square">
            <a:spAutoFit/>
          </a:bodyPr>
          <a:lstStyle/>
          <a:p>
            <a:pPr>
              <a:buNone/>
            </a:pPr>
            <a:r>
              <a:rPr lang="en-US" sz="2400" b="1" dirty="0" smtClean="0"/>
              <a:t>Assignment Operators</a:t>
            </a:r>
          </a:p>
          <a:p>
            <a:pPr>
              <a:buNone/>
            </a:pPr>
            <a:r>
              <a:rPr lang="en-US" sz="2000" dirty="0" smtClean="0"/>
              <a:t>JavaScript provides the assignment operators to assign values to variables with less key strokes</a:t>
            </a:r>
            <a:r>
              <a:rPr lang="en-US" sz="2400" dirty="0" smtClean="0"/>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None/>
            </a:pPr>
            <a:endParaRPr lang="en-US" sz="2400" dirty="0" smtClean="0"/>
          </a:p>
          <a:p>
            <a:pPr>
              <a:buNone/>
            </a:pPr>
            <a:endParaRPr lang="en-US" sz="2400" dirty="0"/>
          </a:p>
        </p:txBody>
      </p:sp>
      <p:graphicFrame>
        <p:nvGraphicFramePr>
          <p:cNvPr id="4" name="Table 3"/>
          <p:cNvGraphicFramePr>
            <a:graphicFrameLocks noGrp="1"/>
          </p:cNvGraphicFramePr>
          <p:nvPr/>
        </p:nvGraphicFramePr>
        <p:xfrm>
          <a:off x="76200" y="76200"/>
          <a:ext cx="8915400" cy="4802946"/>
        </p:xfrm>
        <a:graphic>
          <a:graphicData uri="http://schemas.openxmlformats.org/drawingml/2006/table">
            <a:tbl>
              <a:tblPr firstRow="1" bandRow="1">
                <a:tableStyleId>{5C22544A-7EE6-4342-B048-85BDC9FD1C3A}</a:tableStyleId>
              </a:tblPr>
              <a:tblGrid>
                <a:gridCol w="1232210"/>
                <a:gridCol w="7683190"/>
              </a:tblGrid>
              <a:tr h="914399">
                <a:tc>
                  <a:txBody>
                    <a:bodyPr/>
                    <a:lstStyle/>
                    <a:p>
                      <a:r>
                        <a:rPr lang="en-US" dirty="0"/>
                        <a:t>Assignment operators </a:t>
                      </a:r>
                    </a:p>
                  </a:txBody>
                  <a:tcPr anchor="ctr"/>
                </a:tc>
                <a:tc>
                  <a:txBody>
                    <a:bodyPr/>
                    <a:lstStyle/>
                    <a:p>
                      <a:pPr algn="ctr"/>
                      <a:r>
                        <a:rPr lang="en-US" dirty="0"/>
                        <a:t>Description </a:t>
                      </a:r>
                    </a:p>
                  </a:txBody>
                  <a:tcPr anchor="ctr"/>
                </a:tc>
              </a:tr>
              <a:tr h="581467">
                <a:tc>
                  <a:txBody>
                    <a:bodyPr/>
                    <a:lstStyle/>
                    <a:p>
                      <a:r>
                        <a:rPr lang="en-US"/>
                        <a:t>= </a:t>
                      </a:r>
                    </a:p>
                  </a:txBody>
                  <a:tcPr anchor="ctr"/>
                </a:tc>
                <a:tc>
                  <a:txBody>
                    <a:bodyPr/>
                    <a:lstStyle/>
                    <a:p>
                      <a:r>
                        <a:rPr lang="en-US" dirty="0"/>
                        <a:t>Assigns right operand value to the left operand. </a:t>
                      </a:r>
                    </a:p>
                  </a:txBody>
                  <a:tcPr anchor="ctr"/>
                </a:tc>
              </a:tr>
              <a:tr h="533400">
                <a:tc>
                  <a:txBody>
                    <a:bodyPr/>
                    <a:lstStyle/>
                    <a:p>
                      <a:r>
                        <a:rPr lang="en-US"/>
                        <a:t>+= </a:t>
                      </a:r>
                    </a:p>
                  </a:txBody>
                  <a:tcPr anchor="ctr"/>
                </a:tc>
                <a:tc>
                  <a:txBody>
                    <a:bodyPr/>
                    <a:lstStyle/>
                    <a:p>
                      <a:r>
                        <a:rPr lang="en-US"/>
                        <a:t>Sums up left and right operand values and assigns the result to the left operand. </a:t>
                      </a:r>
                    </a:p>
                  </a:txBody>
                  <a:tcPr anchor="ctr"/>
                </a:tc>
              </a:tr>
              <a:tr h="762000">
                <a:tc>
                  <a:txBody>
                    <a:bodyPr/>
                    <a:lstStyle/>
                    <a:p>
                      <a:r>
                        <a:rPr lang="en-US"/>
                        <a:t>-= </a:t>
                      </a:r>
                    </a:p>
                  </a:txBody>
                  <a:tcPr anchor="ctr"/>
                </a:tc>
                <a:tc>
                  <a:txBody>
                    <a:bodyPr/>
                    <a:lstStyle/>
                    <a:p>
                      <a:r>
                        <a:rPr lang="en-US" dirty="0"/>
                        <a:t>Subtract right operand value from the left operand value and assigns the result to the left operand. </a:t>
                      </a:r>
                    </a:p>
                  </a:txBody>
                  <a:tcPr anchor="ctr"/>
                </a:tc>
              </a:tr>
              <a:tr h="609600">
                <a:tc>
                  <a:txBody>
                    <a:bodyPr/>
                    <a:lstStyle/>
                    <a:p>
                      <a:r>
                        <a:rPr lang="en-US" dirty="0"/>
                        <a:t>*= </a:t>
                      </a:r>
                    </a:p>
                  </a:txBody>
                  <a:tcPr anchor="ctr"/>
                </a:tc>
                <a:tc>
                  <a:txBody>
                    <a:bodyPr/>
                    <a:lstStyle/>
                    <a:p>
                      <a:r>
                        <a:rPr lang="en-US" dirty="0"/>
                        <a:t>Multiply left and right operand values and assigns the result to the left operand. </a:t>
                      </a:r>
                    </a:p>
                  </a:txBody>
                  <a:tcPr anchor="ctr"/>
                </a:tc>
              </a:tr>
              <a:tr h="762000">
                <a:tc>
                  <a:txBody>
                    <a:bodyPr/>
                    <a:lstStyle/>
                    <a:p>
                      <a:r>
                        <a:rPr lang="en-US"/>
                        <a:t>/= </a:t>
                      </a:r>
                    </a:p>
                  </a:txBody>
                  <a:tcPr anchor="ctr"/>
                </a:tc>
                <a:tc>
                  <a:txBody>
                    <a:bodyPr/>
                    <a:lstStyle/>
                    <a:p>
                      <a:r>
                        <a:rPr lang="en-US"/>
                        <a:t>Divide left operand value by right operand value and assign the result to the left operand. </a:t>
                      </a:r>
                    </a:p>
                  </a:txBody>
                  <a:tcPr anchor="ctr"/>
                </a:tc>
              </a:tr>
              <a:tr h="457200">
                <a:tc>
                  <a:txBody>
                    <a:bodyPr/>
                    <a:lstStyle/>
                    <a:p>
                      <a:r>
                        <a:rPr lang="en-US"/>
                        <a:t>%= </a:t>
                      </a:r>
                    </a:p>
                  </a:txBody>
                  <a:tcPr anchor="ctr"/>
                </a:tc>
                <a:tc>
                  <a:txBody>
                    <a:bodyPr/>
                    <a:lstStyle/>
                    <a:p>
                      <a:r>
                        <a:rPr lang="en-US" dirty="0"/>
                        <a:t>Get the modulus of left operand divide by right operand and assign resulted modulus to the left operand. </a:t>
                      </a:r>
                    </a:p>
                  </a:txBody>
                  <a:tcPr anchor="ctr"/>
                </a:tc>
              </a:tr>
            </a:tbl>
          </a:graphicData>
        </a:graphic>
      </p:graphicFrame>
      <p:sp>
        <p:nvSpPr>
          <p:cNvPr id="5" name="TextBox 4"/>
          <p:cNvSpPr txBox="1"/>
          <p:nvPr/>
        </p:nvSpPr>
        <p:spPr>
          <a:xfrm>
            <a:off x="0" y="4953000"/>
            <a:ext cx="3886200" cy="369332"/>
          </a:xfrm>
          <a:prstGeom prst="rect">
            <a:avLst/>
          </a:prstGeom>
          <a:noFill/>
        </p:spPr>
        <p:txBody>
          <a:bodyPr wrap="square" rtlCol="0">
            <a:spAutoFit/>
          </a:bodyPr>
          <a:lstStyle/>
          <a:p>
            <a:r>
              <a:rPr lang="en-US" dirty="0" smtClean="0">
                <a:hlinkClick r:id="rId2" action="ppaction://hlinkfile"/>
              </a:rPr>
              <a:t>EXAMPLE 1: Assignment Operator</a:t>
            </a:r>
            <a:endParaRPr lang="en-US" dirty="0"/>
          </a:p>
        </p:txBody>
      </p:sp>
      <p:sp>
        <p:nvSpPr>
          <p:cNvPr id="6" name="Rectangle 5"/>
          <p:cNvSpPr/>
          <p:nvPr/>
        </p:nvSpPr>
        <p:spPr>
          <a:xfrm>
            <a:off x="0" y="5334000"/>
            <a:ext cx="9144000" cy="1446550"/>
          </a:xfrm>
          <a:prstGeom prst="rect">
            <a:avLst/>
          </a:prstGeom>
        </p:spPr>
        <p:txBody>
          <a:bodyPr wrap="square">
            <a:spAutoFit/>
          </a:bodyPr>
          <a:lstStyle/>
          <a:p>
            <a:pPr>
              <a:buNone/>
            </a:pPr>
            <a:r>
              <a:rPr lang="en-US" sz="2800" b="1" dirty="0" smtClean="0"/>
              <a:t>Ternary Operator</a:t>
            </a:r>
          </a:p>
          <a:p>
            <a:pPr marL="50800" indent="1588" algn="just">
              <a:buNone/>
            </a:pPr>
            <a:r>
              <a:rPr lang="en-US" sz="2000" dirty="0" smtClean="0"/>
              <a:t>JavaScript provides a special operator called ternary operator :? that assigns a value to a variable based on some condition. This is the short form of the </a:t>
            </a:r>
            <a:r>
              <a:rPr lang="en-US" sz="2000" dirty="0" smtClean="0">
                <a:hlinkClick r:id="rId3"/>
              </a:rPr>
              <a:t>if else condition</a:t>
            </a:r>
            <a:r>
              <a:rPr lang="en-US" sz="2000" dirty="0" smtClean="0"/>
              <a:t>. </a:t>
            </a:r>
          </a:p>
          <a:p>
            <a:pPr>
              <a:buNone/>
            </a:pPr>
            <a:r>
              <a:rPr lang="en-US" sz="2000" dirty="0" smtClean="0"/>
              <a:t>      Syntax:    &lt;condition&gt; ? &lt;value1&gt; : &lt;value2&gt;;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50800" indent="1588" algn="just">
              <a:buNone/>
            </a:pPr>
            <a:r>
              <a:rPr lang="en-US" sz="2000" dirty="0" smtClean="0"/>
              <a:t>The ternary operator starts with conditional expression followed by the ? operator. The second part (after ? and before :) will be executed if the condition turns out to be true. Suppose, the condition returns false, then the third part (after :) will be executed. </a:t>
            </a:r>
            <a:r>
              <a:rPr lang="en-US" sz="2000" dirty="0" smtClean="0">
                <a:hlinkClick r:id="rId2" action="ppaction://hlinkfile"/>
              </a:rPr>
              <a:t>EXAMPLE:1 Ternary Operator</a:t>
            </a:r>
            <a:endParaRPr lang="en-US" sz="2000" dirty="0" smtClean="0"/>
          </a:p>
          <a:p>
            <a:pPr algn="ctr">
              <a:buNone/>
            </a:pPr>
            <a:r>
              <a:rPr lang="en-US" b="1" dirty="0" smtClean="0"/>
              <a:t>JavaScript Data Types</a:t>
            </a:r>
          </a:p>
          <a:p>
            <a:pPr marL="58738" indent="1588" algn="just">
              <a:buNone/>
            </a:pPr>
            <a:r>
              <a:rPr lang="en-US" sz="2000" dirty="0" smtClean="0"/>
              <a:t>JavaScript includes data types similar to other programming languages like Java or C#. JavaScript is dynamic and loosely typed language. It means you don't require to specify a type of a variable.</a:t>
            </a:r>
          </a:p>
          <a:p>
            <a:pPr>
              <a:buNone/>
            </a:pPr>
            <a:endParaRPr lang="en-US" sz="2000" dirty="0"/>
          </a:p>
        </p:txBody>
      </p:sp>
      <p:pic>
        <p:nvPicPr>
          <p:cNvPr id="4" name="Picture 3" descr="JS_Type-of-datatype_13Jan17_1418.png"/>
          <p:cNvPicPr>
            <a:picLocks noChangeAspect="1"/>
          </p:cNvPicPr>
          <p:nvPr/>
        </p:nvPicPr>
        <p:blipFill>
          <a:blip r:embed="rId3"/>
          <a:stretch>
            <a:fillRect/>
          </a:stretch>
        </p:blipFill>
        <p:spPr>
          <a:xfrm>
            <a:off x="609600" y="2819400"/>
            <a:ext cx="7239000" cy="1752600"/>
          </a:xfrm>
          <a:prstGeom prst="rect">
            <a:avLst/>
          </a:prstGeom>
        </p:spPr>
      </p:pic>
      <p:sp>
        <p:nvSpPr>
          <p:cNvPr id="5" name="Rectangle 4"/>
          <p:cNvSpPr/>
          <p:nvPr/>
        </p:nvSpPr>
        <p:spPr>
          <a:xfrm>
            <a:off x="0" y="4826675"/>
            <a:ext cx="9144000" cy="1200329"/>
          </a:xfrm>
          <a:prstGeom prst="rect">
            <a:avLst/>
          </a:prstGeom>
        </p:spPr>
        <p:txBody>
          <a:bodyPr wrap="square">
            <a:spAutoFit/>
          </a:bodyPr>
          <a:lstStyle/>
          <a:p>
            <a:r>
              <a:rPr lang="en-US" dirty="0" smtClean="0">
                <a:solidFill>
                  <a:schemeClr val="tx1">
                    <a:lumMod val="95000"/>
                    <a:lumOff val="5000"/>
                  </a:schemeClr>
                </a:solidFill>
              </a:rPr>
              <a:t>Primitive</a:t>
            </a:r>
          </a:p>
          <a:p>
            <a:pPr marL="457200" indent="-457200">
              <a:buFont typeface="+mj-lt"/>
              <a:buAutoNum type="arabicPeriod"/>
            </a:pPr>
            <a:r>
              <a:rPr lang="en-US" dirty="0" smtClean="0"/>
              <a:t>Numbers: Unlike many other programming languages, JavaScript does not define different types of numbers, like integers, short, long, </a:t>
            </a:r>
            <a:r>
              <a:rPr lang="en-US" dirty="0" smtClean="0">
                <a:hlinkClick r:id="rId4" action="ppaction://hlinkfile"/>
              </a:rPr>
              <a:t>floating-point etc.</a:t>
            </a:r>
            <a:endParaRPr lang="en-US" dirty="0" smtClean="0"/>
          </a:p>
          <a:p>
            <a:pPr marL="457200" indent="-457200">
              <a:buFont typeface="+mj-lt"/>
              <a:buAutoNum type="arabicPeriod"/>
            </a:pPr>
            <a:r>
              <a:rPr lang="en-US" dirty="0" smtClean="0"/>
              <a:t>String: JavaScript strings are used for storing and </a:t>
            </a:r>
            <a:r>
              <a:rPr lang="en-US" dirty="0" smtClean="0">
                <a:hlinkClick r:id="rId5" action="ppaction://hlinkfile"/>
              </a:rPr>
              <a:t>manipulating text.</a:t>
            </a:r>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lstStyle/>
          <a:p>
            <a:pPr marL="457200" indent="-457200" algn="l">
              <a:buFont typeface="+mj-lt"/>
              <a:buAutoNum type="arabicPeriod"/>
            </a:pPr>
            <a:r>
              <a:rPr lang="en-US" sz="2000" dirty="0" smtClean="0">
                <a:solidFill>
                  <a:schemeClr val="tx1"/>
                </a:solidFill>
              </a:rPr>
              <a:t>Boolean:</a:t>
            </a:r>
            <a:r>
              <a:rPr lang="en-US" sz="2000" dirty="0" smtClean="0"/>
              <a:t> </a:t>
            </a:r>
            <a:r>
              <a:rPr lang="en-US" sz="2000" dirty="0" smtClean="0">
                <a:solidFill>
                  <a:schemeClr val="tx1"/>
                </a:solidFill>
              </a:rPr>
              <a:t>The </a:t>
            </a:r>
            <a:r>
              <a:rPr lang="en-US" sz="2000" dirty="0" err="1" smtClean="0">
                <a:solidFill>
                  <a:schemeClr val="tx1"/>
                </a:solidFill>
              </a:rPr>
              <a:t>boolean</a:t>
            </a:r>
            <a:r>
              <a:rPr lang="en-US" sz="2000" dirty="0" smtClean="0">
                <a:solidFill>
                  <a:schemeClr val="tx1"/>
                </a:solidFill>
              </a:rPr>
              <a:t> (not Boolean) is a primitive data type in JavaScript. It can have only two values: true or false. It is useful in controlling program flow using conditional statements like </a:t>
            </a:r>
            <a:r>
              <a:rPr lang="en-US" sz="2000" u="sng" dirty="0" smtClean="0">
                <a:solidFill>
                  <a:schemeClr val="tx1"/>
                </a:solidFill>
                <a:hlinkClick r:id="rId2"/>
              </a:rPr>
              <a:t>if else</a:t>
            </a:r>
            <a:r>
              <a:rPr lang="en-US" sz="2000" dirty="0" smtClean="0">
                <a:solidFill>
                  <a:schemeClr val="tx1"/>
                </a:solidFill>
              </a:rPr>
              <a:t>, </a:t>
            </a:r>
            <a:r>
              <a:rPr lang="en-US" sz="2000" u="sng" dirty="0" smtClean="0">
                <a:solidFill>
                  <a:schemeClr val="tx1"/>
                </a:solidFill>
                <a:hlinkClick r:id="rId3"/>
              </a:rPr>
              <a:t>switch</a:t>
            </a:r>
            <a:r>
              <a:rPr lang="en-US" sz="2000" dirty="0" smtClean="0">
                <a:solidFill>
                  <a:schemeClr val="tx1"/>
                </a:solidFill>
              </a:rPr>
              <a:t>, </a:t>
            </a:r>
            <a:r>
              <a:rPr lang="en-US" sz="2000" u="sng" dirty="0" smtClean="0">
                <a:solidFill>
                  <a:schemeClr val="tx1"/>
                </a:solidFill>
                <a:hlinkClick r:id="rId4"/>
              </a:rPr>
              <a:t>while loop</a:t>
            </a:r>
            <a:r>
              <a:rPr lang="en-US" sz="2000" dirty="0" smtClean="0">
                <a:solidFill>
                  <a:schemeClr val="tx1"/>
                </a:solidFill>
              </a:rPr>
              <a:t>, etc. </a:t>
            </a:r>
            <a:r>
              <a:rPr lang="en-US" sz="2000" dirty="0" smtClean="0">
                <a:solidFill>
                  <a:schemeClr val="tx1"/>
                </a:solidFill>
                <a:hlinkClick r:id="rId5" action="ppaction://hlinkfile"/>
              </a:rPr>
              <a:t>exm.1</a:t>
            </a:r>
            <a:r>
              <a:rPr lang="en-US" sz="2000" dirty="0" smtClean="0">
                <a:solidFill>
                  <a:schemeClr val="tx1"/>
                </a:solidFill>
              </a:rPr>
              <a:t> </a:t>
            </a:r>
            <a:r>
              <a:rPr lang="en-US" sz="2000" dirty="0" smtClean="0">
                <a:solidFill>
                  <a:schemeClr val="tx1"/>
                </a:solidFill>
                <a:hlinkClick r:id="rId6" action="ppaction://hlinkfile"/>
              </a:rPr>
              <a:t>,  exm.2</a:t>
            </a:r>
            <a:r>
              <a:rPr lang="en-US" sz="2000" dirty="0" smtClean="0">
                <a:solidFill>
                  <a:schemeClr val="tx1"/>
                </a:solidFill>
              </a:rPr>
              <a:t>, </a:t>
            </a:r>
            <a:r>
              <a:rPr lang="en-US" sz="2000" dirty="0" smtClean="0">
                <a:solidFill>
                  <a:schemeClr val="tx1"/>
                </a:solidFill>
                <a:hlinkClick r:id="rId7" action="ppaction://hlinkfile"/>
              </a:rPr>
              <a:t>exm.3</a:t>
            </a:r>
            <a:endParaRPr lang="en-US" sz="2000" dirty="0" smtClean="0">
              <a:solidFill>
                <a:schemeClr val="tx1"/>
              </a:solidFill>
            </a:endParaRPr>
          </a:p>
          <a:p>
            <a:pPr marL="457200" indent="-457200" algn="l">
              <a:buFont typeface="+mj-lt"/>
              <a:buAutoNum type="arabicPeriod"/>
            </a:pPr>
            <a:r>
              <a:rPr lang="en-US" sz="2000" dirty="0" smtClean="0">
                <a:solidFill>
                  <a:schemeClr val="tx1"/>
                </a:solidFill>
              </a:rPr>
              <a:t>Undefined: Undefined is also a primitive value in JavaScript. A variable or an object has an undefined value when no value is assigned before using it. So you can say that undefined means lack of value or unknown value. </a:t>
            </a:r>
            <a:r>
              <a:rPr lang="en-US" sz="2000" dirty="0" smtClean="0">
                <a:solidFill>
                  <a:schemeClr val="tx1"/>
                </a:solidFill>
                <a:hlinkClick r:id="rId8" action="ppaction://hlinkfile"/>
              </a:rPr>
              <a:t>exm1</a:t>
            </a:r>
            <a:endParaRPr lang="en-US" sz="2000" dirty="0" smtClean="0">
              <a:solidFill>
                <a:schemeClr val="tx1"/>
              </a:solidFill>
            </a:endParaRPr>
          </a:p>
          <a:p>
            <a:pPr marL="457200" indent="-457200" algn="l">
              <a:buFont typeface="+mj-lt"/>
              <a:buAutoNum type="arabicPeriod"/>
            </a:pPr>
            <a:r>
              <a:rPr lang="en-US" sz="2000" dirty="0" err="1" smtClean="0">
                <a:solidFill>
                  <a:schemeClr val="tx1"/>
                </a:solidFill>
              </a:rPr>
              <a:t>Null:This</a:t>
            </a:r>
            <a:r>
              <a:rPr lang="en-US" sz="2000" dirty="0" smtClean="0">
                <a:solidFill>
                  <a:schemeClr val="tx1"/>
                </a:solidFill>
              </a:rPr>
              <a:t> is another special data type that can have only one value-the null value. A null value means that there is no value. It is not equivalent to an empty string ("") or 0, it is simply nothing.</a:t>
            </a:r>
            <a:r>
              <a:rPr lang="en-US" sz="2000" dirty="0" smtClean="0">
                <a:solidFill>
                  <a:schemeClr val="tx1"/>
                </a:solidFill>
                <a:hlinkClick r:id="rId9" action="ppaction://hlinkfile"/>
              </a:rPr>
              <a:t>Exam1</a:t>
            </a:r>
            <a:endParaRPr lang="en-US" sz="2000" dirty="0" smtClean="0">
              <a:solidFill>
                <a:schemeClr val="tx1"/>
              </a:solidFill>
            </a:endParaRPr>
          </a:p>
          <a:p>
            <a:pPr marL="457200" indent="-457200" algn="l">
              <a:buFont typeface="+mj-lt"/>
              <a:buAutoNum type="arabicPeriod"/>
            </a:pPr>
            <a:endParaRPr lang="en-US" sz="2000" dirty="0" smtClean="0">
              <a:solidFill>
                <a:schemeClr val="tx1"/>
              </a:solidFill>
            </a:endParaRPr>
          </a:p>
          <a:p>
            <a:pPr marL="457200" indent="-457200"/>
            <a:r>
              <a:rPr lang="en-US" sz="2800" dirty="0" smtClean="0">
                <a:solidFill>
                  <a:schemeClr val="tx1"/>
                </a:solidFill>
              </a:rPr>
              <a:t>Non Primitive</a:t>
            </a:r>
          </a:p>
          <a:p>
            <a:pPr algn="l"/>
            <a:r>
              <a:rPr lang="en-US" sz="2400" dirty="0" smtClean="0">
                <a:solidFill>
                  <a:schemeClr val="tx1">
                    <a:lumMod val="95000"/>
                    <a:lumOff val="5000"/>
                  </a:schemeClr>
                </a:solidFill>
              </a:rPr>
              <a:t>1. </a:t>
            </a:r>
            <a:r>
              <a:rPr lang="en-US" sz="2400" dirty="0" smtClean="0">
                <a:solidFill>
                  <a:schemeClr val="tx1"/>
                </a:solidFill>
              </a:rPr>
              <a:t>Object: JavaScript object is </a:t>
            </a:r>
            <a:r>
              <a:rPr lang="en-US" sz="2400" b="1" dirty="0" smtClean="0">
                <a:solidFill>
                  <a:schemeClr val="tx1"/>
                </a:solidFill>
              </a:rPr>
              <a:t>a standalone entity that holds multiple values in terms of properties and methods</a:t>
            </a:r>
            <a:r>
              <a:rPr lang="en-US" sz="2400" dirty="0" smtClean="0">
                <a:solidFill>
                  <a:schemeClr val="tx1"/>
                </a:solidFill>
              </a:rPr>
              <a:t>. Object property stores a literal value and method represents function</a:t>
            </a:r>
            <a:r>
              <a:rPr lang="en-US" sz="2400" dirty="0" smtClean="0"/>
              <a:t>.</a:t>
            </a:r>
            <a:r>
              <a:rPr lang="en-US" sz="2400" dirty="0" smtClean="0">
                <a:hlinkClick r:id="rId10" action="ppaction://hlinkfile"/>
              </a:rPr>
              <a:t>exm1</a:t>
            </a:r>
            <a:endParaRPr lang="en-US" sz="2400"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685800"/>
          </a:xfrm>
        </p:spPr>
        <p:txBody>
          <a:bodyPr>
            <a:normAutofit fontScale="90000"/>
          </a:bodyPr>
          <a:lstStyle/>
          <a:p>
            <a:r>
              <a:rPr lang="en-US" sz="3600" b="1" dirty="0" smtClean="0"/>
              <a:t>JavaScript Conditional Statements</a:t>
            </a:r>
            <a:r>
              <a:rPr lang="en-US" dirty="0" smtClean="0"/>
              <a:t/>
            </a:r>
            <a:br>
              <a:rPr lang="en-US" dirty="0" smtClean="0"/>
            </a:br>
            <a:endParaRPr lang="en-US" dirty="0"/>
          </a:p>
        </p:txBody>
      </p:sp>
      <p:sp>
        <p:nvSpPr>
          <p:cNvPr id="3" name="Subtitle 2"/>
          <p:cNvSpPr>
            <a:spLocks noGrp="1"/>
          </p:cNvSpPr>
          <p:nvPr>
            <p:ph type="subTitle" idx="1"/>
          </p:nvPr>
        </p:nvSpPr>
        <p:spPr>
          <a:xfrm>
            <a:off x="0" y="533400"/>
            <a:ext cx="9144000" cy="6324600"/>
          </a:xfrm>
        </p:spPr>
        <p:txBody>
          <a:bodyPr>
            <a:normAutofit fontScale="92500" lnSpcReduction="10000"/>
          </a:bodyPr>
          <a:lstStyle/>
          <a:p>
            <a:pPr algn="l"/>
            <a:r>
              <a:rPr lang="en-US" sz="2000" dirty="0" smtClean="0">
                <a:solidFill>
                  <a:schemeClr val="tx1"/>
                </a:solidFill>
              </a:rPr>
              <a:t>Very often when you write code, you want to perform different actions for different decisions.</a:t>
            </a:r>
          </a:p>
          <a:p>
            <a:pPr algn="l"/>
            <a:r>
              <a:rPr lang="en-US" sz="2000" dirty="0" smtClean="0">
                <a:solidFill>
                  <a:schemeClr val="tx1"/>
                </a:solidFill>
              </a:rPr>
              <a:t>You can use conditional statements in your code to do this.</a:t>
            </a:r>
          </a:p>
          <a:p>
            <a:pPr algn="l"/>
            <a:r>
              <a:rPr lang="en-US" sz="2800" dirty="0" smtClean="0">
                <a:solidFill>
                  <a:schemeClr val="tx1"/>
                </a:solidFill>
              </a:rPr>
              <a:t> if Statement</a:t>
            </a:r>
          </a:p>
          <a:p>
            <a:pPr algn="l"/>
            <a:r>
              <a:rPr lang="en-US" sz="2000" dirty="0" smtClean="0">
                <a:solidFill>
                  <a:schemeClr val="tx1"/>
                </a:solidFill>
              </a:rPr>
              <a:t>Use the if statement to specify a block of JavaScript code to be executed if a condition is true. </a:t>
            </a:r>
            <a:r>
              <a:rPr lang="en-US" sz="2000" dirty="0" smtClean="0">
                <a:solidFill>
                  <a:schemeClr val="tx1"/>
                </a:solidFill>
                <a:hlinkClick r:id="rId2" action="ppaction://hlinkfile"/>
              </a:rPr>
              <a:t>exam1</a:t>
            </a:r>
            <a:endParaRPr lang="en-US" sz="2000" dirty="0" smtClean="0">
              <a:solidFill>
                <a:schemeClr val="tx1"/>
              </a:solidFill>
            </a:endParaRPr>
          </a:p>
          <a:p>
            <a:pPr algn="l"/>
            <a:r>
              <a:rPr lang="en-US" sz="2000" dirty="0" err="1" smtClean="0">
                <a:solidFill>
                  <a:schemeClr val="tx1"/>
                </a:solidFill>
              </a:rPr>
              <a:t>Stantax</a:t>
            </a:r>
            <a:r>
              <a:rPr lang="en-US" sz="2000" dirty="0" smtClean="0">
                <a:solidFill>
                  <a:schemeClr val="tx1"/>
                </a:solidFill>
              </a:rPr>
              <a:t>:  if(expression)</a:t>
            </a:r>
          </a:p>
          <a:p>
            <a:pPr algn="l"/>
            <a:r>
              <a:rPr lang="en-US" sz="2000" dirty="0" smtClean="0">
                <a:solidFill>
                  <a:schemeClr val="tx1"/>
                </a:solidFill>
              </a:rPr>
              <a:t>{  </a:t>
            </a:r>
          </a:p>
          <a:p>
            <a:pPr algn="l"/>
            <a:r>
              <a:rPr lang="en-US" sz="2000" dirty="0" smtClean="0">
                <a:solidFill>
                  <a:schemeClr val="tx1"/>
                </a:solidFill>
              </a:rPr>
              <a:t>//content to be evaluated  </a:t>
            </a:r>
          </a:p>
          <a:p>
            <a:pPr algn="l"/>
            <a:r>
              <a:rPr lang="en-US" sz="2000" dirty="0" smtClean="0">
                <a:solidFill>
                  <a:schemeClr val="tx1"/>
                </a:solidFill>
              </a:rPr>
              <a:t>}  </a:t>
            </a:r>
          </a:p>
          <a:p>
            <a:pPr algn="l"/>
            <a:endParaRPr lang="en-US" sz="2000" dirty="0" smtClean="0">
              <a:solidFill>
                <a:schemeClr val="tx1"/>
              </a:solidFill>
            </a:endParaRPr>
          </a:p>
          <a:p>
            <a:pPr algn="l"/>
            <a:r>
              <a:rPr lang="en-US" sz="2800" dirty="0" smtClean="0">
                <a:solidFill>
                  <a:schemeClr val="tx1"/>
                </a:solidFill>
              </a:rPr>
              <a:t> If...else Statement</a:t>
            </a:r>
          </a:p>
          <a:p>
            <a:pPr algn="l"/>
            <a:r>
              <a:rPr lang="en-US" sz="2000" dirty="0" smtClean="0">
                <a:solidFill>
                  <a:schemeClr val="tx1"/>
                </a:solidFill>
              </a:rPr>
              <a:t>It evaluates the content whether condition is true of false</a:t>
            </a:r>
            <a:r>
              <a:rPr lang="en-US" sz="2000" dirty="0" smtClean="0">
                <a:solidFill>
                  <a:schemeClr val="tx1"/>
                </a:solidFill>
                <a:hlinkClick r:id="rId3" action="ppaction://hlinkfile"/>
              </a:rPr>
              <a:t>. exam1</a:t>
            </a:r>
            <a:endParaRPr lang="en-US" sz="2000" dirty="0" smtClean="0">
              <a:solidFill>
                <a:schemeClr val="tx1"/>
              </a:solidFill>
            </a:endParaRPr>
          </a:p>
          <a:p>
            <a:pPr algn="l"/>
            <a:r>
              <a:rPr lang="en-US" sz="2000" dirty="0" err="1" smtClean="0">
                <a:solidFill>
                  <a:schemeClr val="tx1"/>
                </a:solidFill>
              </a:rPr>
              <a:t>Stantax</a:t>
            </a:r>
            <a:r>
              <a:rPr lang="en-US" sz="2000" dirty="0" smtClean="0">
                <a:solidFill>
                  <a:schemeClr val="tx1"/>
                </a:solidFill>
              </a:rPr>
              <a:t>: if(expression){  </a:t>
            </a:r>
          </a:p>
          <a:p>
            <a:pPr algn="l"/>
            <a:r>
              <a:rPr lang="en-US" sz="2000" dirty="0" smtClean="0">
                <a:solidFill>
                  <a:schemeClr val="tx1"/>
                </a:solidFill>
              </a:rPr>
              <a:t>//content to be evaluated if condition is true  </a:t>
            </a:r>
          </a:p>
          <a:p>
            <a:pPr algn="l"/>
            <a:r>
              <a:rPr lang="en-US" sz="2000" dirty="0" smtClean="0">
                <a:solidFill>
                  <a:schemeClr val="tx1"/>
                </a:solidFill>
              </a:rPr>
              <a:t>}  </a:t>
            </a:r>
          </a:p>
          <a:p>
            <a:pPr algn="l"/>
            <a:r>
              <a:rPr lang="en-US" sz="2000" dirty="0" smtClean="0">
                <a:solidFill>
                  <a:schemeClr val="tx1"/>
                </a:solidFill>
              </a:rPr>
              <a:t>else{  </a:t>
            </a:r>
          </a:p>
          <a:p>
            <a:pPr algn="l"/>
            <a:r>
              <a:rPr lang="en-US" sz="2000" dirty="0" smtClean="0">
                <a:solidFill>
                  <a:schemeClr val="tx1"/>
                </a:solidFill>
              </a:rPr>
              <a:t>//content to be evaluated if condition is false  </a:t>
            </a:r>
          </a:p>
          <a:p>
            <a:pPr algn="l"/>
            <a:r>
              <a:rPr lang="en-US" sz="2000" dirty="0" smtClean="0">
                <a:solidFill>
                  <a:schemeClr val="tx1"/>
                </a:solidFill>
              </a:rPr>
              <a:t>}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l"/>
            <a:r>
              <a:rPr lang="en-US" sz="2800" dirty="0" smtClean="0">
                <a:solidFill>
                  <a:schemeClr val="tx1"/>
                </a:solidFill>
              </a:rPr>
              <a:t>If...else if statement</a:t>
            </a:r>
          </a:p>
          <a:p>
            <a:pPr algn="l"/>
            <a:r>
              <a:rPr lang="en-US" sz="2000" dirty="0" smtClean="0">
                <a:solidFill>
                  <a:schemeClr val="tx1"/>
                </a:solidFill>
              </a:rPr>
              <a:t>It evaluates the content only if expression is true from several expressions</a:t>
            </a:r>
            <a:r>
              <a:rPr lang="en-US" sz="2800" dirty="0" smtClean="0">
                <a:solidFill>
                  <a:schemeClr val="tx1"/>
                </a:solidFill>
              </a:rPr>
              <a:t>.</a:t>
            </a:r>
            <a:r>
              <a:rPr lang="en-US" sz="2800" dirty="0" smtClean="0">
                <a:solidFill>
                  <a:schemeClr val="tx1"/>
                </a:solidFill>
                <a:hlinkClick r:id="rId2" action="ppaction://hlinkfile"/>
              </a:rPr>
              <a:t>Exam1</a:t>
            </a:r>
            <a:endParaRPr lang="en-US" sz="2800" dirty="0" smtClean="0">
              <a:solidFill>
                <a:schemeClr val="tx1"/>
              </a:solidFill>
            </a:endParaRPr>
          </a:p>
          <a:p>
            <a:pPr algn="l"/>
            <a:r>
              <a:rPr lang="en-US" sz="2000" dirty="0" smtClean="0">
                <a:solidFill>
                  <a:schemeClr val="tx1"/>
                </a:solidFill>
              </a:rPr>
              <a:t>Syntax: if(expression1){  </a:t>
            </a:r>
          </a:p>
          <a:p>
            <a:pPr algn="l"/>
            <a:r>
              <a:rPr lang="en-US" sz="2000" dirty="0" smtClean="0">
                <a:solidFill>
                  <a:schemeClr val="tx1"/>
                </a:solidFill>
              </a:rPr>
              <a:t>//content to be evaluated if expression1 is true  </a:t>
            </a:r>
          </a:p>
          <a:p>
            <a:pPr algn="l"/>
            <a:r>
              <a:rPr lang="en-US" sz="2000" dirty="0" smtClean="0">
                <a:solidFill>
                  <a:schemeClr val="tx1"/>
                </a:solidFill>
              </a:rPr>
              <a:t>}  </a:t>
            </a:r>
          </a:p>
          <a:p>
            <a:pPr algn="l"/>
            <a:r>
              <a:rPr lang="en-US" sz="2000" dirty="0" smtClean="0">
                <a:solidFill>
                  <a:schemeClr val="tx1"/>
                </a:solidFill>
              </a:rPr>
              <a:t>else if(expression2){  </a:t>
            </a:r>
          </a:p>
          <a:p>
            <a:pPr algn="l"/>
            <a:r>
              <a:rPr lang="en-US" sz="2000" dirty="0" smtClean="0">
                <a:solidFill>
                  <a:schemeClr val="tx1"/>
                </a:solidFill>
              </a:rPr>
              <a:t>//content to be evaluated if expression2 is true  </a:t>
            </a:r>
          </a:p>
          <a:p>
            <a:pPr algn="l"/>
            <a:r>
              <a:rPr lang="en-US" sz="2000" dirty="0" smtClean="0">
                <a:solidFill>
                  <a:schemeClr val="tx1"/>
                </a:solidFill>
              </a:rPr>
              <a:t>}  </a:t>
            </a:r>
          </a:p>
          <a:p>
            <a:pPr algn="l"/>
            <a:r>
              <a:rPr lang="en-US" sz="2000" dirty="0" smtClean="0">
                <a:solidFill>
                  <a:schemeClr val="tx1"/>
                </a:solidFill>
              </a:rPr>
              <a:t>else if(expression3){  </a:t>
            </a:r>
          </a:p>
          <a:p>
            <a:pPr algn="l"/>
            <a:r>
              <a:rPr lang="en-US" sz="2000" dirty="0" smtClean="0">
                <a:solidFill>
                  <a:schemeClr val="tx1"/>
                </a:solidFill>
              </a:rPr>
              <a:t>//content to be evaluated if expression3 is true  </a:t>
            </a:r>
          </a:p>
          <a:p>
            <a:pPr algn="l"/>
            <a:r>
              <a:rPr lang="en-US" sz="2000" dirty="0" smtClean="0">
                <a:solidFill>
                  <a:schemeClr val="tx1"/>
                </a:solidFill>
              </a:rPr>
              <a:t>}  </a:t>
            </a:r>
          </a:p>
          <a:p>
            <a:pPr algn="l"/>
            <a:r>
              <a:rPr lang="en-US" sz="2000" dirty="0" smtClean="0">
                <a:solidFill>
                  <a:schemeClr val="tx1"/>
                </a:solidFill>
              </a:rPr>
              <a:t>else{  </a:t>
            </a:r>
          </a:p>
          <a:p>
            <a:pPr algn="l"/>
            <a:r>
              <a:rPr lang="en-US" sz="2000" dirty="0" smtClean="0">
                <a:solidFill>
                  <a:schemeClr val="tx1"/>
                </a:solidFill>
              </a:rPr>
              <a:t>//content to be evaluated if no expression is true  </a:t>
            </a:r>
          </a:p>
          <a:p>
            <a:pPr algn="l"/>
            <a:r>
              <a:rPr lang="en-US" sz="2000" dirty="0" smtClean="0">
                <a:solidFill>
                  <a:schemeClr val="tx1"/>
                </a:solidFill>
              </a:rPr>
              <a:t>}  </a:t>
            </a:r>
          </a:p>
          <a:p>
            <a:r>
              <a:rPr lang="en-US" dirty="0" smtClean="0">
                <a:solidFill>
                  <a:schemeClr val="tx1"/>
                </a:solidFill>
              </a:rPr>
              <a:t>JavaScript Loops</a:t>
            </a:r>
          </a:p>
          <a:p>
            <a:pPr algn="just"/>
            <a:r>
              <a:rPr lang="en-US" sz="2200" dirty="0" smtClean="0">
                <a:solidFill>
                  <a:schemeClr val="tx1"/>
                </a:solidFill>
              </a:rPr>
              <a:t>The </a:t>
            </a:r>
            <a:r>
              <a:rPr lang="en-US" sz="2200" b="1" dirty="0" smtClean="0">
                <a:solidFill>
                  <a:schemeClr val="tx1"/>
                </a:solidFill>
              </a:rPr>
              <a:t>JavaScript loops</a:t>
            </a:r>
            <a:r>
              <a:rPr lang="en-US" sz="2200" dirty="0" smtClean="0">
                <a:solidFill>
                  <a:schemeClr val="tx1"/>
                </a:solidFill>
              </a:rPr>
              <a:t> are used </a:t>
            </a:r>
            <a:r>
              <a:rPr lang="en-US" sz="2200" i="1" dirty="0" smtClean="0">
                <a:solidFill>
                  <a:schemeClr val="tx1"/>
                </a:solidFill>
              </a:rPr>
              <a:t>to iterate the piece of code</a:t>
            </a:r>
            <a:r>
              <a:rPr lang="en-US" sz="2200" dirty="0" smtClean="0">
                <a:solidFill>
                  <a:schemeClr val="tx1"/>
                </a:solidFill>
              </a:rPr>
              <a:t> using for, while, do while or for-in loops. It makes the code compact. It is mostly used in array.</a:t>
            </a:r>
          </a:p>
          <a:p>
            <a:pPr algn="just"/>
            <a:endParaRPr lang="en-US" sz="2200" dirty="0">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92500" lnSpcReduction="10000"/>
          </a:bodyPr>
          <a:lstStyle/>
          <a:p>
            <a:r>
              <a:rPr lang="en-US" sz="2800" dirty="0" smtClean="0">
                <a:solidFill>
                  <a:schemeClr val="tx1"/>
                </a:solidFill>
              </a:rPr>
              <a:t>JavaScript</a:t>
            </a:r>
            <a:r>
              <a:rPr lang="en-US" sz="2400" dirty="0" smtClean="0">
                <a:solidFill>
                  <a:schemeClr val="tx1"/>
                </a:solidFill>
              </a:rPr>
              <a:t> For loop</a:t>
            </a:r>
          </a:p>
          <a:p>
            <a:pPr algn="l"/>
            <a:r>
              <a:rPr lang="en-US" sz="1800" dirty="0" smtClean="0">
                <a:solidFill>
                  <a:schemeClr val="tx1"/>
                </a:solidFill>
              </a:rPr>
              <a:t>The </a:t>
            </a:r>
            <a:r>
              <a:rPr lang="en-US" sz="2000" b="1" dirty="0" smtClean="0">
                <a:solidFill>
                  <a:schemeClr val="tx1"/>
                </a:solidFill>
              </a:rPr>
              <a:t>JavaScript</a:t>
            </a:r>
            <a:r>
              <a:rPr lang="en-US" sz="1800" b="1" dirty="0" smtClean="0">
                <a:solidFill>
                  <a:schemeClr val="tx1"/>
                </a:solidFill>
              </a:rPr>
              <a:t> for loop</a:t>
            </a:r>
            <a:r>
              <a:rPr lang="en-US" sz="1800" dirty="0" smtClean="0">
                <a:solidFill>
                  <a:schemeClr val="tx1"/>
                </a:solidFill>
              </a:rPr>
              <a:t> </a:t>
            </a:r>
            <a:r>
              <a:rPr lang="en-US" sz="1800" i="1" dirty="0" smtClean="0">
                <a:solidFill>
                  <a:schemeClr val="tx1"/>
                </a:solidFill>
              </a:rPr>
              <a:t>iterates the elements for the fixed number of times</a:t>
            </a:r>
            <a:r>
              <a:rPr lang="en-US" sz="1800" dirty="0" smtClean="0">
                <a:solidFill>
                  <a:schemeClr val="tx1"/>
                </a:solidFill>
              </a:rPr>
              <a:t>. It should be used if number of iteration is known. </a:t>
            </a:r>
            <a:r>
              <a:rPr lang="en-US" sz="1800" dirty="0" smtClean="0">
                <a:solidFill>
                  <a:schemeClr val="tx1"/>
                </a:solidFill>
                <a:hlinkClick r:id="rId2" action="ppaction://hlinkfile"/>
              </a:rPr>
              <a:t>Exam1</a:t>
            </a:r>
            <a:endParaRPr lang="en-US" sz="1800" dirty="0" smtClean="0">
              <a:solidFill>
                <a:schemeClr val="tx1"/>
              </a:solidFill>
            </a:endParaRPr>
          </a:p>
          <a:p>
            <a:pPr algn="l"/>
            <a:r>
              <a:rPr lang="en-US" sz="1800" dirty="0" smtClean="0">
                <a:solidFill>
                  <a:schemeClr val="tx1"/>
                </a:solidFill>
              </a:rPr>
              <a:t>Syntax: for (initialization; condition; increment)  </a:t>
            </a:r>
          </a:p>
          <a:p>
            <a:pPr algn="l"/>
            <a:r>
              <a:rPr lang="en-US" sz="1800" dirty="0" smtClean="0">
                <a:solidFill>
                  <a:schemeClr val="tx1"/>
                </a:solidFill>
              </a:rPr>
              <a:t>{  </a:t>
            </a:r>
          </a:p>
          <a:p>
            <a:pPr algn="l"/>
            <a:r>
              <a:rPr lang="en-US" sz="1800" dirty="0" smtClean="0">
                <a:solidFill>
                  <a:schemeClr val="tx1"/>
                </a:solidFill>
              </a:rPr>
              <a:t>    code to be executed  </a:t>
            </a:r>
          </a:p>
          <a:p>
            <a:pPr algn="l"/>
            <a:r>
              <a:rPr lang="en-US" sz="1800" dirty="0" smtClean="0">
                <a:solidFill>
                  <a:schemeClr val="tx1"/>
                </a:solidFill>
              </a:rPr>
              <a:t>}  </a:t>
            </a:r>
          </a:p>
          <a:p>
            <a:r>
              <a:rPr lang="en-US" sz="2400" dirty="0" smtClean="0">
                <a:solidFill>
                  <a:schemeClr val="tx1"/>
                </a:solidFill>
              </a:rPr>
              <a:t>JavaScript while loop</a:t>
            </a:r>
          </a:p>
          <a:p>
            <a:pPr algn="l"/>
            <a:r>
              <a:rPr lang="en-US" sz="1800" dirty="0" smtClean="0">
                <a:solidFill>
                  <a:schemeClr val="tx1"/>
                </a:solidFill>
              </a:rPr>
              <a:t>The </a:t>
            </a:r>
            <a:r>
              <a:rPr lang="en-US" sz="1800" b="1" dirty="0" smtClean="0">
                <a:solidFill>
                  <a:schemeClr val="tx1"/>
                </a:solidFill>
              </a:rPr>
              <a:t>JavaScript while loop</a:t>
            </a:r>
            <a:r>
              <a:rPr lang="en-US" sz="1800" dirty="0" smtClean="0">
                <a:solidFill>
                  <a:schemeClr val="tx1"/>
                </a:solidFill>
              </a:rPr>
              <a:t> </a:t>
            </a:r>
            <a:r>
              <a:rPr lang="en-US" sz="1800" i="1" dirty="0" smtClean="0">
                <a:solidFill>
                  <a:schemeClr val="tx1"/>
                </a:solidFill>
              </a:rPr>
              <a:t>iterates the elements for the infinite number of times</a:t>
            </a:r>
            <a:r>
              <a:rPr lang="en-US" sz="1800" dirty="0" smtClean="0">
                <a:solidFill>
                  <a:schemeClr val="tx1"/>
                </a:solidFill>
              </a:rPr>
              <a:t>. It should be used if number of iteration is not known</a:t>
            </a:r>
            <a:r>
              <a:rPr lang="en-US" sz="1800" dirty="0" smtClean="0"/>
              <a:t>. </a:t>
            </a:r>
            <a:r>
              <a:rPr lang="en-US" sz="1800" dirty="0" smtClean="0">
                <a:hlinkClick r:id="rId3" action="ppaction://hlinkfile"/>
              </a:rPr>
              <a:t>Exam1</a:t>
            </a:r>
            <a:r>
              <a:rPr lang="en-US" sz="1800" dirty="0" smtClean="0"/>
              <a:t> </a:t>
            </a:r>
          </a:p>
          <a:p>
            <a:pPr algn="l"/>
            <a:r>
              <a:rPr lang="en-US" sz="1800" dirty="0" smtClean="0">
                <a:solidFill>
                  <a:schemeClr val="tx1"/>
                </a:solidFill>
              </a:rPr>
              <a:t>Syntax:   while (condition)  </a:t>
            </a:r>
          </a:p>
          <a:p>
            <a:pPr algn="l"/>
            <a:r>
              <a:rPr lang="en-US" sz="1800" dirty="0" smtClean="0">
                <a:solidFill>
                  <a:schemeClr val="tx1"/>
                </a:solidFill>
              </a:rPr>
              <a:t>{  </a:t>
            </a:r>
          </a:p>
          <a:p>
            <a:pPr algn="l"/>
            <a:r>
              <a:rPr lang="en-US" sz="1800" dirty="0" smtClean="0">
                <a:solidFill>
                  <a:schemeClr val="tx1"/>
                </a:solidFill>
              </a:rPr>
              <a:t>    code to be executed  </a:t>
            </a:r>
          </a:p>
          <a:p>
            <a:pPr algn="l"/>
            <a:r>
              <a:rPr lang="en-US" sz="1800" dirty="0" smtClean="0">
                <a:solidFill>
                  <a:schemeClr val="tx1"/>
                </a:solidFill>
              </a:rPr>
              <a:t>}  </a:t>
            </a:r>
          </a:p>
          <a:p>
            <a:r>
              <a:rPr lang="en-US" sz="2400" dirty="0" smtClean="0">
                <a:solidFill>
                  <a:schemeClr val="tx1"/>
                </a:solidFill>
              </a:rPr>
              <a:t>JavaScript do while loop</a:t>
            </a:r>
          </a:p>
          <a:p>
            <a:pPr algn="l"/>
            <a:r>
              <a:rPr lang="en-US" sz="1800" dirty="0" smtClean="0">
                <a:solidFill>
                  <a:schemeClr val="tx1"/>
                </a:solidFill>
              </a:rPr>
              <a:t>The </a:t>
            </a:r>
            <a:r>
              <a:rPr lang="en-US" sz="1800" b="1" dirty="0" smtClean="0">
                <a:solidFill>
                  <a:schemeClr val="tx1"/>
                </a:solidFill>
              </a:rPr>
              <a:t>JavaScript do while loop</a:t>
            </a:r>
            <a:r>
              <a:rPr lang="en-US" sz="1800" dirty="0" smtClean="0">
                <a:solidFill>
                  <a:schemeClr val="tx1"/>
                </a:solidFill>
              </a:rPr>
              <a:t> </a:t>
            </a:r>
            <a:r>
              <a:rPr lang="en-US" sz="1800" i="1" dirty="0" smtClean="0">
                <a:solidFill>
                  <a:schemeClr val="tx1"/>
                </a:solidFill>
              </a:rPr>
              <a:t>iterates the elements for the infinite number of times</a:t>
            </a:r>
            <a:r>
              <a:rPr lang="en-US" sz="1800" dirty="0" smtClean="0">
                <a:solidFill>
                  <a:schemeClr val="tx1"/>
                </a:solidFill>
              </a:rPr>
              <a:t> like while loop. But, code is </a:t>
            </a:r>
            <a:r>
              <a:rPr lang="en-US" sz="1800" i="1" dirty="0" smtClean="0">
                <a:solidFill>
                  <a:schemeClr val="tx1"/>
                </a:solidFill>
              </a:rPr>
              <a:t>executed at least</a:t>
            </a:r>
            <a:r>
              <a:rPr lang="en-US" sz="1800" dirty="0" smtClean="0">
                <a:solidFill>
                  <a:schemeClr val="tx1"/>
                </a:solidFill>
              </a:rPr>
              <a:t> once whether condition is true or false. </a:t>
            </a:r>
            <a:r>
              <a:rPr lang="en-US" sz="1800" dirty="0" smtClean="0">
                <a:solidFill>
                  <a:schemeClr val="tx1"/>
                </a:solidFill>
                <a:hlinkClick r:id="rId4" action="ppaction://hlinkfile"/>
              </a:rPr>
              <a:t>Exam 1</a:t>
            </a:r>
            <a:endParaRPr lang="en-US" sz="1800" dirty="0" smtClean="0">
              <a:solidFill>
                <a:schemeClr val="tx1"/>
              </a:solidFill>
            </a:endParaRPr>
          </a:p>
          <a:p>
            <a:pPr algn="l"/>
            <a:r>
              <a:rPr lang="en-US" sz="1800" dirty="0" smtClean="0">
                <a:solidFill>
                  <a:schemeClr val="tx1"/>
                </a:solidFill>
              </a:rPr>
              <a:t>Syntax:  do</a:t>
            </a:r>
          </a:p>
          <a:p>
            <a:pPr algn="l"/>
            <a:r>
              <a:rPr lang="en-US" sz="1800" dirty="0" smtClean="0">
                <a:solidFill>
                  <a:schemeClr val="tx1"/>
                </a:solidFill>
              </a:rPr>
              <a:t>{  </a:t>
            </a:r>
          </a:p>
          <a:p>
            <a:pPr algn="l"/>
            <a:r>
              <a:rPr lang="en-US" sz="1800" dirty="0" smtClean="0">
                <a:solidFill>
                  <a:schemeClr val="tx1"/>
                </a:solidFill>
              </a:rPr>
              <a:t>    code to be executed  </a:t>
            </a:r>
          </a:p>
          <a:p>
            <a:pPr algn="l"/>
            <a:r>
              <a:rPr lang="en-US" sz="1800" dirty="0" smtClean="0">
                <a:solidFill>
                  <a:schemeClr val="tx1"/>
                </a:solidFill>
              </a:rPr>
              <a:t>}</a:t>
            </a:r>
          </a:p>
          <a:p>
            <a:pPr algn="l"/>
            <a:r>
              <a:rPr lang="en-US" sz="1800" dirty="0" smtClean="0">
                <a:solidFill>
                  <a:schemeClr val="tx1"/>
                </a:solidFill>
              </a:rPr>
              <a:t>while (condition);  </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92500" lnSpcReduction="10000"/>
          </a:bodyPr>
          <a:lstStyle/>
          <a:p>
            <a:r>
              <a:rPr lang="en-US" sz="2800" dirty="0" smtClean="0">
                <a:solidFill>
                  <a:schemeClr val="tx1"/>
                </a:solidFill>
              </a:rPr>
              <a:t>JavaScript Switch Statement</a:t>
            </a:r>
          </a:p>
          <a:p>
            <a:pPr algn="l"/>
            <a:r>
              <a:rPr lang="en-US" sz="2000" dirty="0" smtClean="0">
                <a:solidFill>
                  <a:schemeClr val="tx1"/>
                </a:solidFill>
              </a:rPr>
              <a:t>Use the switch statement to select one of many code blocks to be executed. </a:t>
            </a:r>
            <a:r>
              <a:rPr lang="en-US" sz="2000" dirty="0" smtClean="0">
                <a:solidFill>
                  <a:schemeClr val="tx1"/>
                </a:solidFill>
                <a:hlinkClick r:id="rId2" action="ppaction://hlinkfile"/>
              </a:rPr>
              <a:t>Exam1</a:t>
            </a:r>
            <a:r>
              <a:rPr lang="en-US" sz="2000" dirty="0" smtClean="0">
                <a:solidFill>
                  <a:schemeClr val="tx1"/>
                </a:solidFill>
              </a:rPr>
              <a:t> </a:t>
            </a:r>
          </a:p>
          <a:p>
            <a:pPr algn="l"/>
            <a:r>
              <a:rPr lang="en-US" sz="2000" dirty="0" smtClean="0">
                <a:solidFill>
                  <a:schemeClr val="tx1"/>
                </a:solidFill>
                <a:hlinkClick r:id="rId3" action="ppaction://hlinkfile"/>
              </a:rPr>
              <a:t>Exam2</a:t>
            </a:r>
            <a:r>
              <a:rPr lang="en-US" sz="2000" dirty="0" smtClean="0">
                <a:solidFill>
                  <a:schemeClr val="tx1"/>
                </a:solidFill>
              </a:rPr>
              <a:t/>
            </a:r>
            <a:br>
              <a:rPr lang="en-US" sz="2000" dirty="0" smtClean="0">
                <a:solidFill>
                  <a:schemeClr val="tx1"/>
                </a:solidFill>
              </a:rPr>
            </a:br>
            <a:r>
              <a:rPr lang="en-US" sz="2000" dirty="0" err="1" smtClean="0">
                <a:solidFill>
                  <a:schemeClr val="tx1"/>
                </a:solidFill>
              </a:rPr>
              <a:t>Santax:switch</a:t>
            </a:r>
            <a:r>
              <a:rPr lang="en-US" sz="2000" dirty="0" smtClean="0">
                <a:solidFill>
                  <a:schemeClr val="tx1"/>
                </a:solidFill>
              </a:rPr>
              <a:t>(</a:t>
            </a:r>
            <a:r>
              <a:rPr lang="en-US" sz="2000" i="1" dirty="0" smtClean="0">
                <a:solidFill>
                  <a:schemeClr val="tx1"/>
                </a:solidFill>
              </a:rPr>
              <a:t>expression</a:t>
            </a:r>
            <a:r>
              <a:rPr lang="en-US" sz="2000" dirty="0" smtClean="0">
                <a:solidFill>
                  <a:schemeClr val="tx1"/>
                </a:solidFill>
              </a:rPr>
              <a:t>)</a:t>
            </a:r>
          </a:p>
          <a:p>
            <a:pPr algn="l"/>
            <a:r>
              <a:rPr lang="en-US" sz="2000" dirty="0" smtClean="0">
                <a:solidFill>
                  <a:schemeClr val="tx1"/>
                </a:solidFill>
              </a:rPr>
              <a:t> {</a:t>
            </a:r>
            <a:br>
              <a:rPr lang="en-US" sz="2000" dirty="0" smtClean="0">
                <a:solidFill>
                  <a:schemeClr val="tx1"/>
                </a:solidFill>
              </a:rPr>
            </a:br>
            <a:r>
              <a:rPr lang="en-US" sz="2000" dirty="0" smtClean="0">
                <a:solidFill>
                  <a:schemeClr val="tx1"/>
                </a:solidFill>
              </a:rPr>
              <a:t>  case </a:t>
            </a:r>
            <a:r>
              <a:rPr lang="en-US" sz="2000" i="1" dirty="0" smtClean="0">
                <a:solidFill>
                  <a:schemeClr val="tx1"/>
                </a:solidFill>
              </a:rPr>
              <a:t>x</a:t>
            </a:r>
            <a:r>
              <a:rPr lang="en-US" sz="2000" dirty="0" smtClean="0">
                <a:solidFill>
                  <a:schemeClr val="tx1"/>
                </a:solidFill>
              </a:rPr>
              <a:t>:</a:t>
            </a:r>
            <a:br>
              <a:rPr lang="en-US" sz="2000" dirty="0" smtClean="0">
                <a:solidFill>
                  <a:schemeClr val="tx1"/>
                </a:solidFill>
              </a:rPr>
            </a:br>
            <a:r>
              <a:rPr lang="en-US" sz="2000" i="1" dirty="0" smtClean="0">
                <a:solidFill>
                  <a:schemeClr val="tx1"/>
                </a:solidFill>
              </a:rPr>
              <a:t>    // code block</a:t>
            </a:r>
            <a:br>
              <a:rPr lang="en-US" sz="2000" i="1" dirty="0" smtClean="0">
                <a:solidFill>
                  <a:schemeClr val="tx1"/>
                </a:solidFill>
              </a:rPr>
            </a:br>
            <a:r>
              <a:rPr lang="en-US" sz="2000" dirty="0" smtClean="0">
                <a:solidFill>
                  <a:schemeClr val="tx1"/>
                </a:solidFill>
              </a:rPr>
              <a:t>    break;</a:t>
            </a:r>
            <a:br>
              <a:rPr lang="en-US" sz="2000" dirty="0" smtClean="0">
                <a:solidFill>
                  <a:schemeClr val="tx1"/>
                </a:solidFill>
              </a:rPr>
            </a:br>
            <a:r>
              <a:rPr lang="en-US" sz="2000" dirty="0" smtClean="0">
                <a:solidFill>
                  <a:schemeClr val="tx1"/>
                </a:solidFill>
              </a:rPr>
              <a:t>  case </a:t>
            </a:r>
            <a:r>
              <a:rPr lang="en-US" sz="2000" i="1" dirty="0" smtClean="0">
                <a:solidFill>
                  <a:schemeClr val="tx1"/>
                </a:solidFill>
              </a:rPr>
              <a:t>y</a:t>
            </a:r>
            <a:r>
              <a:rPr lang="en-US" sz="2000" dirty="0" smtClean="0">
                <a:solidFill>
                  <a:schemeClr val="tx1"/>
                </a:solidFill>
              </a:rPr>
              <a:t>:</a:t>
            </a:r>
            <a:br>
              <a:rPr lang="en-US" sz="2000" dirty="0" smtClean="0">
                <a:solidFill>
                  <a:schemeClr val="tx1"/>
                </a:solidFill>
              </a:rPr>
            </a:br>
            <a:r>
              <a:rPr lang="en-US" sz="2000" i="1" dirty="0" smtClean="0">
                <a:solidFill>
                  <a:schemeClr val="tx1"/>
                </a:solidFill>
              </a:rPr>
              <a:t>    // code block</a:t>
            </a:r>
            <a:br>
              <a:rPr lang="en-US" sz="2000" i="1" dirty="0" smtClean="0">
                <a:solidFill>
                  <a:schemeClr val="tx1"/>
                </a:solidFill>
              </a:rPr>
            </a:br>
            <a:r>
              <a:rPr lang="en-US" sz="2000" dirty="0" smtClean="0">
                <a:solidFill>
                  <a:schemeClr val="tx1"/>
                </a:solidFill>
              </a:rPr>
              <a:t>    break;</a:t>
            </a:r>
            <a:br>
              <a:rPr lang="en-US" sz="2000" dirty="0" smtClean="0">
                <a:solidFill>
                  <a:schemeClr val="tx1"/>
                </a:solidFill>
              </a:rPr>
            </a:br>
            <a:r>
              <a:rPr lang="en-US" sz="2000" dirty="0" smtClean="0">
                <a:solidFill>
                  <a:schemeClr val="tx1"/>
                </a:solidFill>
              </a:rPr>
              <a:t>  default:</a:t>
            </a:r>
            <a:br>
              <a:rPr lang="en-US" sz="2000" dirty="0" smtClean="0">
                <a:solidFill>
                  <a:schemeClr val="tx1"/>
                </a:solidFill>
              </a:rPr>
            </a:br>
            <a:r>
              <a:rPr lang="en-US" sz="2000" dirty="0" smtClean="0">
                <a:solidFill>
                  <a:schemeClr val="tx1"/>
                </a:solidFill>
              </a:rPr>
              <a:t>    // </a:t>
            </a:r>
            <a:r>
              <a:rPr lang="en-US" sz="2000" i="1" dirty="0" smtClean="0">
                <a:solidFill>
                  <a:schemeClr val="tx1"/>
                </a:solidFill>
              </a:rPr>
              <a:t>code block</a:t>
            </a:r>
            <a:r>
              <a:rPr lang="en-US" sz="2000" dirty="0" smtClean="0">
                <a:solidFill>
                  <a:schemeClr val="tx1"/>
                </a:solidFill>
              </a:rPr>
              <a:t/>
            </a:r>
            <a:br>
              <a:rPr lang="en-US" sz="2000" dirty="0" smtClean="0">
                <a:solidFill>
                  <a:schemeClr val="tx1"/>
                </a:solidFill>
              </a:rPr>
            </a:br>
            <a:r>
              <a:rPr lang="en-US" sz="2000" dirty="0" smtClean="0">
                <a:solidFill>
                  <a:schemeClr val="tx1"/>
                </a:solidFill>
              </a:rPr>
              <a:t>}</a:t>
            </a:r>
          </a:p>
          <a:p>
            <a:r>
              <a:rPr lang="en-US" sz="2800" dirty="0" smtClean="0">
                <a:solidFill>
                  <a:schemeClr val="tx1"/>
                </a:solidFill>
              </a:rPr>
              <a:t>JavaScript </a:t>
            </a:r>
            <a:r>
              <a:rPr lang="en-US" sz="2800" dirty="0" smtClean="0">
                <a:solidFill>
                  <a:schemeClr val="tx1"/>
                </a:solidFill>
              </a:rPr>
              <a:t>Array</a:t>
            </a:r>
          </a:p>
          <a:p>
            <a:pPr algn="l"/>
            <a:r>
              <a:rPr lang="en-US" sz="2000" dirty="0" smtClean="0">
                <a:solidFill>
                  <a:schemeClr val="tx1"/>
                </a:solidFill>
              </a:rPr>
              <a:t>An array is a special variable, which can hold more than one value at a time . </a:t>
            </a:r>
            <a:r>
              <a:rPr lang="en-US" sz="2000" b="1" dirty="0" smtClean="0">
                <a:solidFill>
                  <a:schemeClr val="tx1"/>
                </a:solidFill>
              </a:rPr>
              <a:t>JavaScript array</a:t>
            </a:r>
            <a:r>
              <a:rPr lang="en-US" sz="2000" dirty="0" smtClean="0">
                <a:solidFill>
                  <a:schemeClr val="tx1"/>
                </a:solidFill>
              </a:rPr>
              <a:t> is an object that represents a collection of similar type of elements.</a:t>
            </a:r>
          </a:p>
          <a:p>
            <a:pPr algn="l"/>
            <a:r>
              <a:rPr lang="en-US" sz="2000" dirty="0" smtClean="0">
                <a:solidFill>
                  <a:schemeClr val="tx1"/>
                </a:solidFill>
              </a:rPr>
              <a:t>There are 3 ways to construct array in JavaScript</a:t>
            </a:r>
          </a:p>
          <a:p>
            <a:pPr marL="457200" indent="-457200" algn="l">
              <a:buFont typeface="+mj-lt"/>
              <a:buAutoNum type="arabicPeriod"/>
            </a:pPr>
            <a:r>
              <a:rPr lang="en-US" sz="2000" dirty="0" smtClean="0">
                <a:solidFill>
                  <a:schemeClr val="tx1"/>
                </a:solidFill>
              </a:rPr>
              <a:t>By array literal</a:t>
            </a:r>
          </a:p>
          <a:p>
            <a:pPr marL="457200" indent="-457200" algn="l">
              <a:buFont typeface="+mj-lt"/>
              <a:buAutoNum type="arabicPeriod"/>
            </a:pPr>
            <a:r>
              <a:rPr lang="en-US" sz="2000" dirty="0" smtClean="0">
                <a:solidFill>
                  <a:schemeClr val="tx1"/>
                </a:solidFill>
              </a:rPr>
              <a:t>By creating instance of Array directly (using new keyword)</a:t>
            </a:r>
          </a:p>
          <a:p>
            <a:pPr marL="457200" indent="-457200" algn="l">
              <a:buFont typeface="+mj-lt"/>
              <a:buAutoNum type="arabicPeriod"/>
            </a:pPr>
            <a:r>
              <a:rPr lang="en-US" sz="2000" dirty="0" smtClean="0">
                <a:solidFill>
                  <a:schemeClr val="tx1"/>
                </a:solidFill>
              </a:rPr>
              <a:t>By using an Array constructor (using new keyword)</a:t>
            </a:r>
          </a:p>
          <a:p>
            <a:pPr algn="l"/>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r>
              <a:rPr lang="en-US" sz="2800" dirty="0" smtClean="0">
                <a:solidFill>
                  <a:schemeClr val="tx1"/>
                </a:solidFill>
              </a:rPr>
              <a:t>JavaScript array literal</a:t>
            </a:r>
          </a:p>
          <a:p>
            <a:pPr algn="l"/>
            <a:r>
              <a:rPr lang="en-US" sz="2000" dirty="0" smtClean="0">
                <a:solidFill>
                  <a:schemeClr val="tx1"/>
                </a:solidFill>
              </a:rPr>
              <a:t>The syntax of creating array using array literal is given below:</a:t>
            </a:r>
          </a:p>
          <a:p>
            <a:pPr algn="l"/>
            <a:r>
              <a:rPr lang="en-US" sz="2000" dirty="0" err="1" smtClean="0">
                <a:solidFill>
                  <a:schemeClr val="tx1"/>
                </a:solidFill>
              </a:rPr>
              <a:t>Syantax</a:t>
            </a:r>
            <a:r>
              <a:rPr lang="en-US" sz="2000" dirty="0" smtClean="0">
                <a:solidFill>
                  <a:schemeClr val="tx1"/>
                </a:solidFill>
              </a:rPr>
              <a:t>:  </a:t>
            </a:r>
            <a:r>
              <a:rPr lang="en-US" sz="2000" dirty="0" err="1" smtClean="0">
                <a:solidFill>
                  <a:schemeClr val="tx1"/>
                </a:solidFill>
              </a:rPr>
              <a:t>var</a:t>
            </a:r>
            <a:r>
              <a:rPr lang="en-US" sz="2000" dirty="0" smtClean="0">
                <a:solidFill>
                  <a:schemeClr val="tx1"/>
                </a:solidFill>
              </a:rPr>
              <a:t> </a:t>
            </a:r>
            <a:r>
              <a:rPr lang="en-US" sz="2000" dirty="0" err="1" smtClean="0">
                <a:solidFill>
                  <a:schemeClr val="tx1"/>
                </a:solidFill>
              </a:rPr>
              <a:t>arrayname</a:t>
            </a:r>
            <a:r>
              <a:rPr lang="en-US" sz="2000" dirty="0" smtClean="0">
                <a:solidFill>
                  <a:schemeClr val="tx1"/>
                </a:solidFill>
              </a:rPr>
              <a:t>=[value1,value2.....</a:t>
            </a:r>
            <a:r>
              <a:rPr lang="en-US" sz="2000" dirty="0" err="1" smtClean="0">
                <a:solidFill>
                  <a:schemeClr val="tx1"/>
                </a:solidFill>
              </a:rPr>
              <a:t>valueN</a:t>
            </a:r>
            <a:r>
              <a:rPr lang="en-US" sz="2000" dirty="0" smtClean="0">
                <a:solidFill>
                  <a:schemeClr val="tx1"/>
                </a:solidFill>
              </a:rPr>
              <a:t>];  </a:t>
            </a:r>
          </a:p>
          <a:p>
            <a:pPr algn="l"/>
            <a:r>
              <a:rPr lang="en-US" sz="2000" dirty="0" smtClean="0">
                <a:solidFill>
                  <a:schemeClr val="tx1"/>
                </a:solidFill>
              </a:rPr>
              <a:t>As you can see, values are contained inside [ ] and separated by , (comma). </a:t>
            </a:r>
            <a:r>
              <a:rPr lang="en-US" sz="2000" dirty="0" smtClean="0">
                <a:solidFill>
                  <a:schemeClr val="tx1"/>
                </a:solidFill>
                <a:hlinkClick r:id="rId2" action="ppaction://hlinkfile"/>
              </a:rPr>
              <a:t>Exam 1</a:t>
            </a:r>
            <a:endParaRPr lang="en-US" sz="2000" dirty="0" smtClean="0">
              <a:solidFill>
                <a:schemeClr val="tx1"/>
              </a:solidFill>
            </a:endParaRPr>
          </a:p>
          <a:p>
            <a:r>
              <a:rPr lang="en-US" sz="2800" dirty="0" smtClean="0">
                <a:solidFill>
                  <a:schemeClr val="tx1"/>
                </a:solidFill>
              </a:rPr>
              <a:t>JavaScript Array directly (new keyword</a:t>
            </a:r>
            <a:r>
              <a:rPr lang="en-US" dirty="0" smtClean="0"/>
              <a:t>)</a:t>
            </a:r>
          </a:p>
          <a:p>
            <a:pPr algn="l"/>
            <a:r>
              <a:rPr lang="en-US" sz="2000" dirty="0" smtClean="0">
                <a:solidFill>
                  <a:schemeClr val="tx1"/>
                </a:solidFill>
              </a:rPr>
              <a:t>The syntax of creating array directly is given below:</a:t>
            </a:r>
          </a:p>
          <a:p>
            <a:pPr algn="l"/>
            <a:r>
              <a:rPr lang="en-US" sz="2000" dirty="0" err="1" smtClean="0">
                <a:solidFill>
                  <a:schemeClr val="tx1"/>
                </a:solidFill>
              </a:rPr>
              <a:t>var</a:t>
            </a:r>
            <a:r>
              <a:rPr lang="en-US" sz="2000" dirty="0" smtClean="0">
                <a:solidFill>
                  <a:schemeClr val="tx1"/>
                </a:solidFill>
              </a:rPr>
              <a:t> </a:t>
            </a:r>
            <a:r>
              <a:rPr lang="en-US" sz="2000" dirty="0" err="1" smtClean="0">
                <a:solidFill>
                  <a:schemeClr val="tx1"/>
                </a:solidFill>
              </a:rPr>
              <a:t>arrayname</a:t>
            </a:r>
            <a:r>
              <a:rPr lang="en-US" sz="2000" dirty="0" smtClean="0">
                <a:solidFill>
                  <a:schemeClr val="tx1"/>
                </a:solidFill>
              </a:rPr>
              <a:t>=new Array();  </a:t>
            </a:r>
          </a:p>
          <a:p>
            <a:pPr algn="l"/>
            <a:r>
              <a:rPr lang="en-US" sz="2000" dirty="0" smtClean="0">
                <a:solidFill>
                  <a:schemeClr val="tx1"/>
                </a:solidFill>
              </a:rPr>
              <a:t>Here, </a:t>
            </a:r>
            <a:r>
              <a:rPr lang="en-US" sz="2000" b="1" dirty="0" smtClean="0">
                <a:solidFill>
                  <a:schemeClr val="tx1"/>
                </a:solidFill>
              </a:rPr>
              <a:t>new keyword</a:t>
            </a:r>
            <a:r>
              <a:rPr lang="en-US" sz="2000" dirty="0" smtClean="0">
                <a:solidFill>
                  <a:schemeClr val="tx1"/>
                </a:solidFill>
              </a:rPr>
              <a:t> is used to create instance of array. </a:t>
            </a:r>
            <a:r>
              <a:rPr lang="en-US" sz="2000" dirty="0" smtClean="0">
                <a:solidFill>
                  <a:schemeClr val="tx1"/>
                </a:solidFill>
                <a:hlinkClick r:id="rId3" action="ppaction://hlinkfile"/>
              </a:rPr>
              <a:t>Exam 2</a:t>
            </a:r>
            <a:endParaRPr lang="en-US" sz="2000" dirty="0" smtClean="0">
              <a:solidFill>
                <a:schemeClr val="tx1"/>
              </a:solidFill>
            </a:endParaRPr>
          </a:p>
          <a:p>
            <a:r>
              <a:rPr lang="en-US" sz="2800" dirty="0" smtClean="0">
                <a:solidFill>
                  <a:schemeClr val="tx1"/>
                </a:solidFill>
              </a:rPr>
              <a:t>JavaScript array constructor (new keyword)</a:t>
            </a:r>
          </a:p>
          <a:p>
            <a:pPr algn="l"/>
            <a:r>
              <a:rPr lang="en-US" sz="2000" dirty="0" smtClean="0">
                <a:solidFill>
                  <a:schemeClr val="tx1"/>
                </a:solidFill>
              </a:rPr>
              <a:t>Here, you need to create instance of array by passing arguments in constructor so that we don't have to provide value explicitly. </a:t>
            </a:r>
            <a:r>
              <a:rPr lang="en-US" sz="2000" dirty="0" smtClean="0">
                <a:solidFill>
                  <a:schemeClr val="tx1"/>
                </a:solidFill>
                <a:hlinkClick r:id="rId4" action="ppaction://hlinkfile"/>
              </a:rPr>
              <a:t>Exam 3</a:t>
            </a:r>
            <a:endParaRPr lang="en-US" sz="2000" dirty="0" smtClean="0">
              <a:solidFill>
                <a:schemeClr val="tx1"/>
              </a:solidFill>
            </a:endParaRPr>
          </a:p>
          <a:p>
            <a:r>
              <a:rPr lang="en-US" sz="2800" dirty="0" smtClean="0">
                <a:solidFill>
                  <a:schemeClr val="tx1"/>
                </a:solidFill>
              </a:rPr>
              <a:t>JavaScript Array Methods</a:t>
            </a:r>
          </a:p>
          <a:p>
            <a:pPr algn="l"/>
            <a:r>
              <a:rPr lang="en-US" sz="2000" u="sng" dirty="0" smtClean="0">
                <a:solidFill>
                  <a:schemeClr val="tx1"/>
                </a:solidFill>
              </a:rPr>
              <a:t>Converting Arrays to Strings</a:t>
            </a:r>
          </a:p>
          <a:p>
            <a:pPr algn="l"/>
            <a:r>
              <a:rPr lang="en-US" sz="2000" dirty="0" smtClean="0">
                <a:solidFill>
                  <a:schemeClr val="tx1"/>
                </a:solidFill>
              </a:rPr>
              <a:t>The JavaScript method </a:t>
            </a:r>
            <a:r>
              <a:rPr lang="en-US" sz="2000" dirty="0" err="1" smtClean="0">
                <a:solidFill>
                  <a:schemeClr val="tx1"/>
                </a:solidFill>
              </a:rPr>
              <a:t>toString</a:t>
            </a:r>
            <a:r>
              <a:rPr lang="en-US" sz="2000" dirty="0" smtClean="0">
                <a:solidFill>
                  <a:schemeClr val="tx1"/>
                </a:solidFill>
              </a:rPr>
              <a:t>() converts an array to a string of (comma separated) array values. </a:t>
            </a:r>
            <a:r>
              <a:rPr lang="en-US" sz="2000" dirty="0" smtClean="0">
                <a:solidFill>
                  <a:schemeClr val="tx1"/>
                </a:solidFill>
                <a:hlinkClick r:id="rId5" action="ppaction://hlinkfile"/>
              </a:rPr>
              <a:t>Exam 1</a:t>
            </a:r>
            <a:endParaRPr lang="en-US" sz="2000" dirty="0" smtClean="0">
              <a:solidFill>
                <a:schemeClr val="tx1"/>
              </a:solidFill>
            </a:endParaRPr>
          </a:p>
          <a:p>
            <a:pPr algn="l"/>
            <a:r>
              <a:rPr lang="en-US" sz="2000" u="sng" dirty="0" smtClean="0">
                <a:solidFill>
                  <a:schemeClr val="tx1"/>
                </a:solidFill>
              </a:rPr>
              <a:t>Pushing</a:t>
            </a:r>
          </a:p>
          <a:p>
            <a:pPr algn="l"/>
            <a:r>
              <a:rPr lang="en-US" sz="2000" dirty="0" smtClean="0">
                <a:solidFill>
                  <a:schemeClr val="tx1"/>
                </a:solidFill>
              </a:rPr>
              <a:t>The push() method adds a new element to an array (at the end): </a:t>
            </a:r>
            <a:r>
              <a:rPr lang="en-US" sz="2000" dirty="0" smtClean="0">
                <a:solidFill>
                  <a:schemeClr val="tx1"/>
                </a:solidFill>
                <a:hlinkClick r:id="rId6" action="ppaction://hlinkfile"/>
              </a:rPr>
              <a:t>Exam1</a:t>
            </a:r>
            <a:endParaRPr lang="en-US" sz="2000" dirty="0" smtClean="0">
              <a:solidFill>
                <a:schemeClr val="tx1"/>
              </a:solidFill>
            </a:endParaRPr>
          </a:p>
          <a:p>
            <a:pPr algn="l"/>
            <a:endParaRPr lang="en-US"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endParaRPr lang="en-US" dirty="0" smtClean="0"/>
          </a:p>
          <a:p>
            <a:endParaRPr lang="en-US" dirty="0"/>
          </a:p>
          <a:p>
            <a:endParaRPr lang="en-US" dirty="0" smtClean="0"/>
          </a:p>
          <a:p>
            <a:endParaRPr lang="en-US" dirty="0"/>
          </a:p>
          <a:p>
            <a:pPr algn="just"/>
            <a:endParaRPr lang="en-US" sz="2200" dirty="0">
              <a:solidFill>
                <a:schemeClr val="tx1"/>
              </a:solidFill>
            </a:endParaRPr>
          </a:p>
          <a:p>
            <a:pPr algn="just"/>
            <a:r>
              <a:rPr lang="en-US" sz="2200" dirty="0" smtClean="0">
                <a:solidFill>
                  <a:schemeClr val="tx1"/>
                </a:solidFill>
              </a:rPr>
              <a:t>The </a:t>
            </a:r>
            <a:r>
              <a:rPr lang="en-US" sz="2200" dirty="0">
                <a:solidFill>
                  <a:schemeClr val="tx1"/>
                </a:solidFill>
              </a:rPr>
              <a:t>language was initially called </a:t>
            </a:r>
            <a:r>
              <a:rPr lang="en-US" sz="2200" dirty="0" err="1">
                <a:solidFill>
                  <a:schemeClr val="tx1"/>
                </a:solidFill>
              </a:rPr>
              <a:t>LiveScript</a:t>
            </a:r>
            <a:r>
              <a:rPr lang="en-US" sz="2200" dirty="0">
                <a:solidFill>
                  <a:schemeClr val="tx1"/>
                </a:solidFill>
              </a:rPr>
              <a:t> and was later renamed JavaScript. There are many programmers who think that JavaScript and</a:t>
            </a:r>
            <a:r>
              <a:rPr lang="en-US" sz="2200" dirty="0">
                <a:solidFill>
                  <a:schemeClr val="tx1"/>
                </a:solidFill>
                <a:hlinkClick r:id="rId2"/>
              </a:rPr>
              <a:t> Java </a:t>
            </a:r>
            <a:r>
              <a:rPr lang="en-US" sz="2200" dirty="0">
                <a:solidFill>
                  <a:schemeClr val="tx1"/>
                </a:solidFill>
              </a:rPr>
              <a:t>are the same. In fact, </a:t>
            </a:r>
            <a:r>
              <a:rPr lang="en-US" sz="2200" b="1" dirty="0">
                <a:solidFill>
                  <a:schemeClr val="tx1"/>
                </a:solidFill>
              </a:rPr>
              <a:t>JavaScript and Java are very much unrelated. Java is a very complex programming language whereas JavaScript is only a scripting language</a:t>
            </a:r>
            <a:r>
              <a:rPr lang="en-US" sz="2200" dirty="0">
                <a:solidFill>
                  <a:schemeClr val="tx1"/>
                </a:solidFill>
              </a:rPr>
              <a:t>. The syntax of JavaScript is mostly influenced by the programming language C</a:t>
            </a:r>
            <a:r>
              <a:rPr lang="en-US" sz="2200" dirty="0" smtClean="0">
                <a:solidFill>
                  <a:schemeClr val="tx1"/>
                </a:solidFill>
              </a:rPr>
              <a:t>.</a:t>
            </a:r>
          </a:p>
          <a:p>
            <a:r>
              <a:rPr lang="en-US" b="1" dirty="0">
                <a:solidFill>
                  <a:schemeClr val="tx1"/>
                </a:solidFill>
              </a:rPr>
              <a:t>A Simple JavaScript Program</a:t>
            </a:r>
          </a:p>
          <a:p>
            <a:pPr algn="just"/>
            <a:r>
              <a:rPr lang="en-US" sz="2200" dirty="0">
                <a:solidFill>
                  <a:schemeClr val="tx1"/>
                </a:solidFill>
              </a:rPr>
              <a:t>You should place all your JavaScript code within </a:t>
            </a:r>
            <a:r>
              <a:rPr lang="en-US" sz="2200" b="1" dirty="0">
                <a:solidFill>
                  <a:schemeClr val="tx1"/>
                </a:solidFill>
              </a:rPr>
              <a:t>&lt;script</a:t>
            </a:r>
            <a:r>
              <a:rPr lang="en-US" sz="2200" b="1">
                <a:solidFill>
                  <a:schemeClr val="tx1"/>
                </a:solidFill>
              </a:rPr>
              <a:t>&gt; </a:t>
            </a:r>
            <a:r>
              <a:rPr lang="en-US" sz="2200" b="1" smtClean="0">
                <a:solidFill>
                  <a:schemeClr val="tx1"/>
                </a:solidFill>
              </a:rPr>
              <a:t>…</a:t>
            </a:r>
            <a:r>
              <a:rPr lang="en-US" sz="2200" dirty="0">
                <a:solidFill>
                  <a:schemeClr val="tx1"/>
                </a:solidFill>
              </a:rPr>
              <a:t> </a:t>
            </a:r>
            <a:r>
              <a:rPr lang="en-US" sz="2200" b="1" smtClean="0">
                <a:solidFill>
                  <a:schemeClr val="tx1"/>
                </a:solidFill>
              </a:rPr>
              <a:t>&lt;/script&gt; tag </a:t>
            </a:r>
            <a:r>
              <a:rPr lang="en-US" sz="2200" dirty="0">
                <a:solidFill>
                  <a:schemeClr val="tx1"/>
                </a:solidFill>
              </a:rPr>
              <a:t>and </a:t>
            </a:r>
            <a:r>
              <a:rPr lang="en-US" sz="2200" dirty="0" smtClean="0">
                <a:solidFill>
                  <a:schemeClr val="tx1"/>
                </a:solidFill>
              </a:rPr>
              <a:t>if </a:t>
            </a:r>
            <a:r>
              <a:rPr lang="en-US" sz="2200" dirty="0">
                <a:solidFill>
                  <a:schemeClr val="tx1"/>
                </a:solidFill>
              </a:rPr>
              <a:t>you are keeping your JavaScript code within the HTML document itself. This helps your browser distinguish your JavaScript code from the rest of the code.</a:t>
            </a:r>
          </a:p>
          <a:p>
            <a:pPr algn="just"/>
            <a:endParaRPr lang="en-US" sz="2200" dirty="0">
              <a:solidFill>
                <a:schemeClr val="tx1"/>
              </a:solidFill>
            </a:endParaRPr>
          </a:p>
        </p:txBody>
      </p:sp>
      <p:pic>
        <p:nvPicPr>
          <p:cNvPr id="4" name="Picture 3" descr="javascript1_2.jpg"/>
          <p:cNvPicPr>
            <a:picLocks noChangeAspect="1"/>
          </p:cNvPicPr>
          <p:nvPr/>
        </p:nvPicPr>
        <p:blipFill>
          <a:blip r:embed="rId3"/>
          <a:stretch>
            <a:fillRect/>
          </a:stretch>
        </p:blipFill>
        <p:spPr>
          <a:xfrm>
            <a:off x="3657600" y="1"/>
            <a:ext cx="2262188" cy="27432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92500" lnSpcReduction="10000"/>
          </a:bodyPr>
          <a:lstStyle/>
          <a:p>
            <a:pPr algn="l"/>
            <a:r>
              <a:rPr lang="en-US" sz="2400" dirty="0" smtClean="0">
                <a:solidFill>
                  <a:schemeClr val="tx1">
                    <a:lumMod val="85000"/>
                    <a:lumOff val="15000"/>
                  </a:schemeClr>
                </a:solidFill>
              </a:rPr>
              <a:t> </a:t>
            </a:r>
            <a:r>
              <a:rPr lang="en-US" sz="2400" dirty="0" smtClean="0">
                <a:solidFill>
                  <a:schemeClr val="tx1"/>
                </a:solidFill>
              </a:rPr>
              <a:t>Sorting Arrays</a:t>
            </a:r>
          </a:p>
          <a:p>
            <a:pPr algn="l"/>
            <a:r>
              <a:rPr lang="en-US" sz="2000" dirty="0" smtClean="0">
                <a:solidFill>
                  <a:schemeClr val="tx1"/>
                </a:solidFill>
              </a:rPr>
              <a:t>The sort() method sorts an array alphabetically: </a:t>
            </a:r>
            <a:r>
              <a:rPr lang="en-US" sz="2000" dirty="0" smtClean="0">
                <a:solidFill>
                  <a:schemeClr val="tx1"/>
                </a:solidFill>
                <a:hlinkClick r:id="rId2" action="ppaction://hlinkfile"/>
              </a:rPr>
              <a:t>Exam 1</a:t>
            </a:r>
            <a:endParaRPr lang="en-US" sz="2000" dirty="0" smtClean="0">
              <a:solidFill>
                <a:schemeClr val="tx1"/>
              </a:solidFill>
            </a:endParaRPr>
          </a:p>
          <a:p>
            <a:pPr algn="l"/>
            <a:endParaRPr lang="en-US" sz="2000" dirty="0" smtClean="0">
              <a:solidFill>
                <a:schemeClr val="tx1"/>
              </a:solidFill>
            </a:endParaRPr>
          </a:p>
          <a:p>
            <a:pPr algn="l"/>
            <a:r>
              <a:rPr lang="en-US" sz="2400" dirty="0" smtClean="0">
                <a:solidFill>
                  <a:schemeClr val="tx1"/>
                </a:solidFill>
              </a:rPr>
              <a:t>Reversing an Array</a:t>
            </a:r>
          </a:p>
          <a:p>
            <a:pPr algn="l"/>
            <a:r>
              <a:rPr lang="en-US" sz="2000" dirty="0" smtClean="0">
                <a:solidFill>
                  <a:schemeClr val="tx1"/>
                </a:solidFill>
              </a:rPr>
              <a:t>The reverse() method reverses the elements in an array.</a:t>
            </a:r>
          </a:p>
          <a:p>
            <a:pPr algn="l"/>
            <a:r>
              <a:rPr lang="en-US" sz="2000" dirty="0" smtClean="0">
                <a:solidFill>
                  <a:schemeClr val="tx1"/>
                </a:solidFill>
              </a:rPr>
              <a:t>You can use it to sort an array in descending order:</a:t>
            </a:r>
            <a:r>
              <a:rPr lang="en-US" sz="2000" dirty="0" smtClean="0">
                <a:solidFill>
                  <a:schemeClr val="tx1"/>
                </a:solidFill>
                <a:hlinkClick r:id="rId3" action="ppaction://hlinkfile"/>
              </a:rPr>
              <a:t>Exam1</a:t>
            </a:r>
            <a:endParaRPr lang="en-US" sz="2000" dirty="0" smtClean="0">
              <a:solidFill>
                <a:schemeClr val="tx1"/>
              </a:solidFill>
            </a:endParaRPr>
          </a:p>
          <a:p>
            <a:pPr algn="l"/>
            <a:endParaRPr lang="en-US" sz="2000" dirty="0" smtClean="0">
              <a:solidFill>
                <a:schemeClr val="tx1">
                  <a:lumMod val="85000"/>
                  <a:lumOff val="15000"/>
                </a:schemeClr>
              </a:solidFill>
            </a:endParaRPr>
          </a:p>
          <a:p>
            <a:r>
              <a:rPr lang="en-US" dirty="0" smtClean="0">
                <a:solidFill>
                  <a:schemeClr val="tx1"/>
                </a:solidFill>
              </a:rPr>
              <a:t>JavaScript Functions</a:t>
            </a:r>
          </a:p>
          <a:p>
            <a:pPr algn="l"/>
            <a:r>
              <a:rPr lang="en-US" sz="2000" dirty="0" smtClean="0">
                <a:solidFill>
                  <a:schemeClr val="tx1"/>
                </a:solidFill>
              </a:rPr>
              <a:t>JavaScript provides functions similar to most of the scripting and programming languages.</a:t>
            </a:r>
          </a:p>
          <a:p>
            <a:pPr algn="l"/>
            <a:r>
              <a:rPr lang="en-US" sz="2000" dirty="0" smtClean="0">
                <a:solidFill>
                  <a:schemeClr val="tx1"/>
                </a:solidFill>
              </a:rPr>
              <a:t>In JavaScript, a function allows you to define a block of code, give it a name and then execute it as many times as you want.</a:t>
            </a:r>
          </a:p>
          <a:p>
            <a:pPr algn="l"/>
            <a:r>
              <a:rPr lang="en-US" sz="2000" dirty="0" smtClean="0">
                <a:solidFill>
                  <a:schemeClr val="tx1"/>
                </a:solidFill>
              </a:rPr>
              <a:t>A JavaScript function can be defined using </a:t>
            </a:r>
            <a:r>
              <a:rPr lang="en-US" sz="2000" b="1" dirty="0" smtClean="0">
                <a:solidFill>
                  <a:schemeClr val="tx1"/>
                </a:solidFill>
              </a:rPr>
              <a:t>function</a:t>
            </a:r>
            <a:r>
              <a:rPr lang="en-US" sz="2000" dirty="0" smtClean="0">
                <a:solidFill>
                  <a:schemeClr val="tx1"/>
                </a:solidFill>
              </a:rPr>
              <a:t> keyword. </a:t>
            </a:r>
            <a:r>
              <a:rPr lang="en-US" sz="2000" dirty="0" smtClean="0">
                <a:solidFill>
                  <a:schemeClr val="tx1"/>
                </a:solidFill>
                <a:hlinkClick r:id="rId4" action="ppaction://hlinkfile"/>
              </a:rPr>
              <a:t>EXAM1</a:t>
            </a:r>
            <a:r>
              <a:rPr lang="en-US" sz="2000" dirty="0" smtClean="0">
                <a:solidFill>
                  <a:schemeClr val="tx1"/>
                </a:solidFill>
              </a:rPr>
              <a:t>, </a:t>
            </a:r>
            <a:r>
              <a:rPr lang="en-US" sz="2000" dirty="0" smtClean="0">
                <a:solidFill>
                  <a:schemeClr val="tx1"/>
                </a:solidFill>
                <a:hlinkClick r:id="rId5" action="ppaction://hlinkfile"/>
              </a:rPr>
              <a:t>EXAM2</a:t>
            </a:r>
            <a:endParaRPr lang="en-US" sz="2000" dirty="0" smtClean="0">
              <a:solidFill>
                <a:schemeClr val="tx1"/>
              </a:solidFill>
            </a:endParaRPr>
          </a:p>
          <a:p>
            <a:pPr algn="l"/>
            <a:r>
              <a:rPr lang="en-US" sz="2000" dirty="0" smtClean="0">
                <a:solidFill>
                  <a:schemeClr val="tx1"/>
                </a:solidFill>
              </a:rPr>
              <a:t>Syntax:</a:t>
            </a:r>
          </a:p>
          <a:p>
            <a:pPr algn="l"/>
            <a:r>
              <a:rPr lang="en-US" sz="2000" dirty="0" smtClean="0">
                <a:solidFill>
                  <a:schemeClr val="tx1"/>
                </a:solidFill>
              </a:rPr>
              <a:t>//defining a function</a:t>
            </a:r>
          </a:p>
          <a:p>
            <a:pPr algn="l"/>
            <a:r>
              <a:rPr lang="en-US" sz="2000" dirty="0" smtClean="0">
                <a:solidFill>
                  <a:schemeClr val="tx1"/>
                </a:solidFill>
              </a:rPr>
              <a:t> function &lt;function-name&gt;()</a:t>
            </a:r>
          </a:p>
          <a:p>
            <a:pPr algn="l"/>
            <a:r>
              <a:rPr lang="en-US" sz="2000" dirty="0" smtClean="0">
                <a:solidFill>
                  <a:schemeClr val="tx1"/>
                </a:solidFill>
              </a:rPr>
              <a:t> {</a:t>
            </a:r>
          </a:p>
          <a:p>
            <a:pPr algn="l"/>
            <a:r>
              <a:rPr lang="en-US" sz="2000" dirty="0" smtClean="0">
                <a:solidFill>
                  <a:schemeClr val="tx1"/>
                </a:solidFill>
              </a:rPr>
              <a:t> // code to be executed </a:t>
            </a:r>
          </a:p>
          <a:p>
            <a:pPr algn="l"/>
            <a:r>
              <a:rPr lang="en-US" sz="2000" dirty="0" smtClean="0">
                <a:solidFill>
                  <a:schemeClr val="tx1"/>
                </a:solidFill>
              </a:rPr>
              <a:t>};</a:t>
            </a:r>
          </a:p>
          <a:p>
            <a:pPr algn="l"/>
            <a:r>
              <a:rPr lang="en-US" sz="2000" dirty="0" smtClean="0">
                <a:solidFill>
                  <a:schemeClr val="tx1"/>
                </a:solidFill>
              </a:rPr>
              <a:t> //calling a function </a:t>
            </a:r>
          </a:p>
          <a:p>
            <a:pPr algn="l"/>
            <a:r>
              <a:rPr lang="en-US" sz="2000" dirty="0" smtClean="0">
                <a:solidFill>
                  <a:schemeClr val="tx1"/>
                </a:solidFill>
              </a:rPr>
              <a:t>&lt;function-name&gt;();</a:t>
            </a:r>
          </a:p>
          <a:p>
            <a:pPr algn="l"/>
            <a:endParaRPr lang="en-US" dirty="0">
              <a:solidFill>
                <a:schemeClr val="tx1">
                  <a:lumMod val="85000"/>
                  <a:lumOff val="15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lstStyle/>
          <a:p>
            <a:r>
              <a:rPr lang="en-US" sz="3000" dirty="0" smtClean="0">
                <a:solidFill>
                  <a:schemeClr val="tx1"/>
                </a:solidFill>
              </a:rPr>
              <a:t>Function Parameters</a:t>
            </a:r>
          </a:p>
          <a:p>
            <a:pPr algn="l"/>
            <a:r>
              <a:rPr lang="en-US" sz="2000" dirty="0" smtClean="0">
                <a:solidFill>
                  <a:schemeClr val="tx1"/>
                </a:solidFill>
              </a:rPr>
              <a:t>A function can have one or more parameters, which will be supplied by the calling code and can be used inside a function. JavaScript is a dynamic type scripting language, so a function parameter can have value of any data type. </a:t>
            </a:r>
            <a:r>
              <a:rPr lang="en-US" sz="2000" dirty="0" smtClean="0">
                <a:solidFill>
                  <a:schemeClr val="tx1"/>
                </a:solidFill>
                <a:hlinkClick r:id="rId2" action="ppaction://hlinkfile"/>
              </a:rPr>
              <a:t>EXAM3</a:t>
            </a:r>
            <a:r>
              <a:rPr lang="en-US" sz="2000" dirty="0" smtClean="0">
                <a:solidFill>
                  <a:schemeClr val="tx1"/>
                </a:solidFill>
              </a:rPr>
              <a:t> , </a:t>
            </a:r>
            <a:r>
              <a:rPr lang="en-US" sz="2000" dirty="0" smtClean="0">
                <a:solidFill>
                  <a:schemeClr val="tx1"/>
                </a:solidFill>
                <a:hlinkClick r:id="rId2" action="ppaction://hlinkfile"/>
              </a:rPr>
              <a:t>EXAM4</a:t>
            </a:r>
            <a:endParaRPr lang="en-US" sz="2000" dirty="0" smtClean="0">
              <a:solidFill>
                <a:schemeClr val="tx1"/>
              </a:solidFill>
            </a:endParaRPr>
          </a:p>
          <a:p>
            <a:r>
              <a:rPr lang="en-US" sz="3000" dirty="0" smtClean="0">
                <a:solidFill>
                  <a:schemeClr val="tx1"/>
                </a:solidFill>
              </a:rPr>
              <a:t>Calling a Function</a:t>
            </a:r>
          </a:p>
          <a:p>
            <a:pPr algn="l"/>
            <a:r>
              <a:rPr lang="en-US" sz="2000" dirty="0" smtClean="0">
                <a:solidFill>
                  <a:schemeClr val="tx1"/>
                </a:solidFill>
              </a:rPr>
              <a:t>To invoke a function somewhere later in the script, you would simply need to write the name of that function as shown in the following code. </a:t>
            </a:r>
            <a:r>
              <a:rPr lang="en-US" sz="2000" dirty="0" smtClean="0">
                <a:solidFill>
                  <a:schemeClr val="tx1"/>
                </a:solidFill>
                <a:hlinkClick r:id="rId3" action="ppaction://hlinkfile"/>
              </a:rPr>
              <a:t>EXAM 1</a:t>
            </a:r>
            <a:endParaRPr lang="en-US" sz="2000" dirty="0" smtClean="0">
              <a:solidFill>
                <a:schemeClr val="tx1"/>
              </a:solidFill>
            </a:endParaRPr>
          </a:p>
          <a:p>
            <a:pPr algn="l"/>
            <a:endParaRPr lang="en-US" sz="2000" dirty="0" smtClean="0">
              <a:solidFill>
                <a:schemeClr val="tx1"/>
              </a:solidFill>
            </a:endParaRPr>
          </a:p>
          <a:p>
            <a:r>
              <a:rPr lang="en-US" sz="3000" dirty="0" smtClean="0">
                <a:solidFill>
                  <a:schemeClr val="tx1"/>
                </a:solidFill>
              </a:rPr>
              <a:t>Return Value</a:t>
            </a:r>
          </a:p>
          <a:p>
            <a:pPr algn="l"/>
            <a:r>
              <a:rPr lang="en-US" sz="2000" dirty="0" smtClean="0">
                <a:solidFill>
                  <a:schemeClr val="tx1"/>
                </a:solidFill>
              </a:rPr>
              <a:t>A function can return zero or one value using return keyword. </a:t>
            </a:r>
            <a:r>
              <a:rPr lang="en-US" sz="2000" dirty="0" smtClean="0">
                <a:solidFill>
                  <a:schemeClr val="tx1"/>
                </a:solidFill>
                <a:hlinkClick r:id="rId4" action="ppaction://hlinkfile"/>
              </a:rPr>
              <a:t>EXAM1</a:t>
            </a:r>
            <a:r>
              <a:rPr lang="en-US" sz="2000" dirty="0" smtClean="0">
                <a:solidFill>
                  <a:schemeClr val="tx1"/>
                </a:solidFill>
              </a:rPr>
              <a:t> </a:t>
            </a:r>
          </a:p>
          <a:p>
            <a:pPr algn="l"/>
            <a:endParaRPr lang="en-US" sz="2000" dirty="0" smtClean="0">
              <a:solidFill>
                <a:schemeClr val="tx1"/>
              </a:solidFill>
            </a:endParaRPr>
          </a:p>
          <a:p>
            <a:r>
              <a:rPr lang="en-US" sz="3000" dirty="0" smtClean="0">
                <a:solidFill>
                  <a:schemeClr val="tx1"/>
                </a:solidFill>
              </a:rPr>
              <a:t>JavaScript a Anonymous Function</a:t>
            </a:r>
          </a:p>
          <a:p>
            <a:pPr algn="l"/>
            <a:r>
              <a:rPr lang="en-US" sz="2000" dirty="0" smtClean="0">
                <a:solidFill>
                  <a:schemeClr val="tx1"/>
                </a:solidFill>
              </a:rPr>
              <a:t>Allows us to define a function without any name. This unnamed function is called anonymous function. Anonymous function must be assigned to a variable. </a:t>
            </a:r>
            <a:r>
              <a:rPr lang="en-US" sz="2000" dirty="0" smtClean="0">
                <a:solidFill>
                  <a:schemeClr val="tx1"/>
                </a:solidFill>
                <a:hlinkClick r:id="rId5" action="ppaction://hlinkfile"/>
              </a:rPr>
              <a:t>EXAM 1</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lstStyle/>
          <a:p>
            <a:r>
              <a:rPr lang="en-US" b="1" dirty="0" smtClean="0">
                <a:solidFill>
                  <a:schemeClr val="tx1"/>
                </a:solidFill>
              </a:rPr>
              <a:t>JavaScript Events</a:t>
            </a:r>
          </a:p>
          <a:p>
            <a:pPr algn="l"/>
            <a:r>
              <a:rPr lang="en-US" sz="2000" dirty="0" smtClean="0">
                <a:solidFill>
                  <a:schemeClr val="tx1"/>
                </a:solidFill>
              </a:rPr>
              <a:t>The change in the state of an object is known as an </a:t>
            </a:r>
            <a:r>
              <a:rPr lang="en-US" sz="2000" b="1" dirty="0" smtClean="0">
                <a:solidFill>
                  <a:schemeClr val="tx1"/>
                </a:solidFill>
              </a:rPr>
              <a:t>Event</a:t>
            </a:r>
            <a:r>
              <a:rPr lang="en-US" sz="2000" dirty="0" smtClean="0">
                <a:solidFill>
                  <a:schemeClr val="tx1"/>
                </a:solidFill>
              </a:rPr>
              <a:t>. In html, there are various events which represents that some activity is performed by the user or by the browser. When </a:t>
            </a:r>
            <a:r>
              <a:rPr lang="en-US" sz="2000" dirty="0" err="1" smtClean="0">
                <a:solidFill>
                  <a:schemeClr val="tx1"/>
                </a:solidFill>
                <a:hlinkClick r:id="rId2"/>
              </a:rPr>
              <a:t>javascript</a:t>
            </a:r>
            <a:r>
              <a:rPr lang="en-US" sz="2000" dirty="0" err="1" smtClean="0">
                <a:solidFill>
                  <a:schemeClr val="tx1"/>
                </a:solidFill>
              </a:rPr>
              <a:t>code</a:t>
            </a:r>
            <a:r>
              <a:rPr lang="en-US" sz="2000" dirty="0" smtClean="0">
                <a:solidFill>
                  <a:schemeClr val="tx1"/>
                </a:solidFill>
              </a:rPr>
              <a:t> is included in </a:t>
            </a:r>
            <a:r>
              <a:rPr lang="en-US" sz="2000" dirty="0" smtClean="0">
                <a:solidFill>
                  <a:schemeClr val="tx1"/>
                </a:solidFill>
                <a:hlinkClick r:id="rId3"/>
              </a:rPr>
              <a:t>HTML</a:t>
            </a:r>
            <a:r>
              <a:rPr lang="en-US" sz="2000" dirty="0" smtClean="0">
                <a:solidFill>
                  <a:schemeClr val="tx1"/>
                </a:solidFill>
              </a:rPr>
              <a:t>, </a:t>
            </a:r>
            <a:r>
              <a:rPr lang="en-US" sz="2000" dirty="0" err="1" smtClean="0">
                <a:solidFill>
                  <a:schemeClr val="tx1"/>
                </a:solidFill>
              </a:rPr>
              <a:t>js</a:t>
            </a:r>
            <a:r>
              <a:rPr lang="en-US" sz="2000" dirty="0" smtClean="0">
                <a:solidFill>
                  <a:schemeClr val="tx1"/>
                </a:solidFill>
              </a:rPr>
              <a:t> react over these events and allow the execution. This process of reacting over the events is called </a:t>
            </a:r>
            <a:r>
              <a:rPr lang="en-US" sz="2000" b="1" dirty="0" smtClean="0">
                <a:solidFill>
                  <a:schemeClr val="tx1"/>
                </a:solidFill>
              </a:rPr>
              <a:t>Event Handling</a:t>
            </a:r>
            <a:r>
              <a:rPr lang="en-US" sz="2000" dirty="0" smtClean="0">
                <a:solidFill>
                  <a:schemeClr val="tx1"/>
                </a:solidFill>
              </a:rPr>
              <a:t>. Thus, </a:t>
            </a:r>
            <a:r>
              <a:rPr lang="en-US" sz="2000" dirty="0" err="1" smtClean="0">
                <a:solidFill>
                  <a:schemeClr val="tx1"/>
                </a:solidFill>
              </a:rPr>
              <a:t>js</a:t>
            </a:r>
            <a:r>
              <a:rPr lang="en-US" sz="2000" dirty="0" smtClean="0">
                <a:solidFill>
                  <a:schemeClr val="tx1"/>
                </a:solidFill>
              </a:rPr>
              <a:t> handles the HTML events via </a:t>
            </a:r>
            <a:r>
              <a:rPr lang="en-US" sz="2000" b="1" dirty="0" smtClean="0">
                <a:solidFill>
                  <a:schemeClr val="tx1"/>
                </a:solidFill>
              </a:rPr>
              <a:t>Event Handlers</a:t>
            </a:r>
            <a:r>
              <a:rPr lang="en-US" sz="2000" dirty="0" smtClean="0">
                <a:solidFill>
                  <a:schemeClr val="tx1"/>
                </a:solidFill>
              </a:rPr>
              <a:t>.</a:t>
            </a:r>
          </a:p>
          <a:p>
            <a:pPr algn="l"/>
            <a:r>
              <a:rPr lang="en-US" sz="2000" b="1" dirty="0" smtClean="0">
                <a:solidFill>
                  <a:schemeClr val="tx1"/>
                </a:solidFill>
              </a:rPr>
              <a:t>For example</a:t>
            </a:r>
            <a:r>
              <a:rPr lang="en-US" sz="2000" dirty="0" smtClean="0">
                <a:solidFill>
                  <a:schemeClr val="tx1"/>
                </a:solidFill>
              </a:rPr>
              <a:t>, when a user clicks over the browser, add </a:t>
            </a:r>
            <a:r>
              <a:rPr lang="en-US" sz="2000" dirty="0" err="1" smtClean="0">
                <a:solidFill>
                  <a:schemeClr val="tx1"/>
                </a:solidFill>
              </a:rPr>
              <a:t>js</a:t>
            </a:r>
            <a:r>
              <a:rPr lang="en-US" sz="2000" dirty="0" smtClean="0">
                <a:solidFill>
                  <a:schemeClr val="tx1"/>
                </a:solidFill>
              </a:rPr>
              <a:t> code, which will execute the task to be performed on the event.</a:t>
            </a:r>
          </a:p>
          <a:p>
            <a:endParaRPr lang="en-US" dirty="0"/>
          </a:p>
        </p:txBody>
      </p:sp>
      <p:graphicFrame>
        <p:nvGraphicFramePr>
          <p:cNvPr id="7" name="Content Placeholder 4"/>
          <p:cNvGraphicFramePr>
            <a:graphicFrameLocks/>
          </p:cNvGraphicFramePr>
          <p:nvPr/>
        </p:nvGraphicFramePr>
        <p:xfrm>
          <a:off x="152400" y="3025006"/>
          <a:ext cx="8763000" cy="3375794"/>
        </p:xfrm>
        <a:graphic>
          <a:graphicData uri="http://schemas.openxmlformats.org/drawingml/2006/table">
            <a:tbl>
              <a:tblPr firstRow="1" bandRow="1">
                <a:tableStyleId>{5C22544A-7EE6-4342-B048-85BDC9FD1C3A}</a:tableStyleId>
              </a:tblPr>
              <a:tblGrid>
                <a:gridCol w="1782305"/>
                <a:gridCol w="1633780"/>
                <a:gridCol w="5346915"/>
              </a:tblGrid>
              <a:tr h="378049">
                <a:tc>
                  <a:txBody>
                    <a:bodyPr/>
                    <a:lstStyle/>
                    <a:p>
                      <a:pPr algn="ctr" fontAlgn="t"/>
                      <a:r>
                        <a:rPr lang="en-US" sz="1400" dirty="0">
                          <a:solidFill>
                            <a:srgbClr val="000000"/>
                          </a:solidFill>
                          <a:latin typeface="times new roman"/>
                        </a:rPr>
                        <a:t>Event Performed</a:t>
                      </a:r>
                    </a:p>
                  </a:txBody>
                  <a:tcPr marL="114300" marR="114300" marT="114300" marB="114300"/>
                </a:tc>
                <a:tc>
                  <a:txBody>
                    <a:bodyPr/>
                    <a:lstStyle/>
                    <a:p>
                      <a:pPr algn="ctr" fontAlgn="t"/>
                      <a:r>
                        <a:rPr lang="en-US" sz="1400" dirty="0">
                          <a:solidFill>
                            <a:srgbClr val="000000"/>
                          </a:solidFill>
                          <a:latin typeface="times new roman"/>
                        </a:rPr>
                        <a:t>Event Handler</a:t>
                      </a:r>
                    </a:p>
                  </a:txBody>
                  <a:tcPr marL="114300" marR="114300" marT="114300" marB="114300"/>
                </a:tc>
                <a:tc>
                  <a:txBody>
                    <a:bodyPr/>
                    <a:lstStyle/>
                    <a:p>
                      <a:pPr algn="ctr" fontAlgn="t"/>
                      <a:r>
                        <a:rPr lang="en-US" sz="1400">
                          <a:solidFill>
                            <a:srgbClr val="000000"/>
                          </a:solidFill>
                          <a:latin typeface="times new roman"/>
                        </a:rPr>
                        <a:t>Description</a:t>
                      </a:r>
                    </a:p>
                  </a:txBody>
                  <a:tcPr marL="114300" marR="114300" marT="114300" marB="114300"/>
                </a:tc>
              </a:tr>
              <a:tr h="392103">
                <a:tc>
                  <a:txBody>
                    <a:bodyPr/>
                    <a:lstStyle/>
                    <a:p>
                      <a:pPr algn="ctr" fontAlgn="t"/>
                      <a:r>
                        <a:rPr lang="en-US" sz="1400" dirty="0">
                          <a:solidFill>
                            <a:srgbClr val="333333"/>
                          </a:solidFill>
                          <a:latin typeface="inter-regular"/>
                        </a:rPr>
                        <a:t>click</a:t>
                      </a:r>
                    </a:p>
                  </a:txBody>
                  <a:tcPr marL="76200" marR="76200" marT="76200" marB="76200"/>
                </a:tc>
                <a:tc>
                  <a:txBody>
                    <a:bodyPr/>
                    <a:lstStyle/>
                    <a:p>
                      <a:pPr algn="ctr" fontAlgn="t"/>
                      <a:r>
                        <a:rPr lang="en-US" sz="1400" dirty="0" err="1">
                          <a:solidFill>
                            <a:srgbClr val="333333"/>
                          </a:solidFill>
                          <a:latin typeface="inter-regular"/>
                        </a:rPr>
                        <a:t>onclick</a:t>
                      </a:r>
                      <a:endParaRPr lang="en-US" sz="1400" dirty="0">
                        <a:solidFill>
                          <a:srgbClr val="333333"/>
                        </a:solidFill>
                        <a:latin typeface="inter-regular"/>
                      </a:endParaRPr>
                    </a:p>
                  </a:txBody>
                  <a:tcPr marL="76200" marR="76200" marT="76200" marB="76200"/>
                </a:tc>
                <a:tc>
                  <a:txBody>
                    <a:bodyPr/>
                    <a:lstStyle/>
                    <a:p>
                      <a:pPr algn="ctr" fontAlgn="t"/>
                      <a:r>
                        <a:rPr lang="en-US" sz="1400" dirty="0">
                          <a:solidFill>
                            <a:srgbClr val="333333"/>
                          </a:solidFill>
                          <a:latin typeface="inter-regular"/>
                        </a:rPr>
                        <a:t>When mouse click on an element</a:t>
                      </a:r>
                    </a:p>
                  </a:txBody>
                  <a:tcPr marL="76200" marR="76200" marT="76200" marB="76200"/>
                </a:tc>
              </a:tr>
              <a:tr h="545535">
                <a:tc>
                  <a:txBody>
                    <a:bodyPr/>
                    <a:lstStyle/>
                    <a:p>
                      <a:pPr algn="ctr" fontAlgn="t"/>
                      <a:r>
                        <a:rPr lang="en-US" sz="1400" dirty="0" err="1">
                          <a:solidFill>
                            <a:srgbClr val="333333"/>
                          </a:solidFill>
                          <a:latin typeface="inter-regular"/>
                        </a:rPr>
                        <a:t>mouseover</a:t>
                      </a:r>
                      <a:endParaRPr lang="en-US" sz="1400" dirty="0">
                        <a:solidFill>
                          <a:srgbClr val="333333"/>
                        </a:solidFill>
                        <a:latin typeface="inter-regular"/>
                      </a:endParaRPr>
                    </a:p>
                  </a:txBody>
                  <a:tcPr marL="76200" marR="76200" marT="76200" marB="76200"/>
                </a:tc>
                <a:tc>
                  <a:txBody>
                    <a:bodyPr/>
                    <a:lstStyle/>
                    <a:p>
                      <a:pPr algn="ctr" fontAlgn="t"/>
                      <a:r>
                        <a:rPr lang="en-US" sz="1400" dirty="0" err="1">
                          <a:solidFill>
                            <a:srgbClr val="333333"/>
                          </a:solidFill>
                          <a:latin typeface="inter-regular"/>
                        </a:rPr>
                        <a:t>onmouseover</a:t>
                      </a:r>
                      <a:endParaRPr lang="en-US" sz="1400" dirty="0">
                        <a:solidFill>
                          <a:srgbClr val="333333"/>
                        </a:solidFill>
                        <a:latin typeface="inter-regular"/>
                      </a:endParaRPr>
                    </a:p>
                  </a:txBody>
                  <a:tcPr marL="76200" marR="76200" marT="76200" marB="76200"/>
                </a:tc>
                <a:tc>
                  <a:txBody>
                    <a:bodyPr/>
                    <a:lstStyle/>
                    <a:p>
                      <a:pPr algn="ctr" fontAlgn="t"/>
                      <a:r>
                        <a:rPr lang="en-US" sz="1400" dirty="0">
                          <a:solidFill>
                            <a:srgbClr val="333333"/>
                          </a:solidFill>
                          <a:latin typeface="inter-regular"/>
                        </a:rPr>
                        <a:t>When the cursor of the mouse comes over the element</a:t>
                      </a:r>
                    </a:p>
                  </a:txBody>
                  <a:tcPr marL="76200" marR="76200" marT="76200" marB="76200"/>
                </a:tc>
              </a:tr>
              <a:tr h="499049">
                <a:tc>
                  <a:txBody>
                    <a:bodyPr/>
                    <a:lstStyle/>
                    <a:p>
                      <a:pPr algn="ctr" fontAlgn="t"/>
                      <a:r>
                        <a:rPr lang="en-US" sz="1400">
                          <a:solidFill>
                            <a:srgbClr val="333333"/>
                          </a:solidFill>
                          <a:latin typeface="inter-regular"/>
                        </a:rPr>
                        <a:t>mouseout</a:t>
                      </a:r>
                    </a:p>
                  </a:txBody>
                  <a:tcPr marL="76200" marR="76200" marT="76200" marB="76200"/>
                </a:tc>
                <a:tc>
                  <a:txBody>
                    <a:bodyPr/>
                    <a:lstStyle/>
                    <a:p>
                      <a:pPr algn="ctr" fontAlgn="t"/>
                      <a:r>
                        <a:rPr lang="en-US" sz="1400" dirty="0" err="1">
                          <a:solidFill>
                            <a:srgbClr val="333333"/>
                          </a:solidFill>
                          <a:latin typeface="inter-regular"/>
                        </a:rPr>
                        <a:t>onmouseout</a:t>
                      </a:r>
                      <a:endParaRPr lang="en-US" sz="1400" dirty="0">
                        <a:solidFill>
                          <a:srgbClr val="333333"/>
                        </a:solidFill>
                        <a:latin typeface="inter-regular"/>
                      </a:endParaRPr>
                    </a:p>
                  </a:txBody>
                  <a:tcPr marL="76200" marR="76200" marT="76200" marB="76200"/>
                </a:tc>
                <a:tc>
                  <a:txBody>
                    <a:bodyPr/>
                    <a:lstStyle/>
                    <a:p>
                      <a:pPr algn="ctr" fontAlgn="t"/>
                      <a:r>
                        <a:rPr lang="en-US" sz="1400" dirty="0">
                          <a:solidFill>
                            <a:srgbClr val="333333"/>
                          </a:solidFill>
                          <a:latin typeface="inter-regular"/>
                        </a:rPr>
                        <a:t>When the cursor of the mouse leaves an element</a:t>
                      </a:r>
                    </a:p>
                  </a:txBody>
                  <a:tcPr marL="76200" marR="76200" marT="76200" marB="76200"/>
                </a:tc>
              </a:tr>
              <a:tr h="499049">
                <a:tc>
                  <a:txBody>
                    <a:bodyPr/>
                    <a:lstStyle/>
                    <a:p>
                      <a:pPr algn="ctr" fontAlgn="t"/>
                      <a:r>
                        <a:rPr lang="en-US" sz="1400">
                          <a:solidFill>
                            <a:srgbClr val="333333"/>
                          </a:solidFill>
                          <a:latin typeface="inter-regular"/>
                        </a:rPr>
                        <a:t>mousedown</a:t>
                      </a:r>
                    </a:p>
                  </a:txBody>
                  <a:tcPr marL="76200" marR="76200" marT="76200" marB="76200"/>
                </a:tc>
                <a:tc>
                  <a:txBody>
                    <a:bodyPr/>
                    <a:lstStyle/>
                    <a:p>
                      <a:pPr algn="ctr" fontAlgn="t"/>
                      <a:r>
                        <a:rPr lang="en-US" sz="1400">
                          <a:solidFill>
                            <a:srgbClr val="333333"/>
                          </a:solidFill>
                          <a:latin typeface="inter-regular"/>
                        </a:rPr>
                        <a:t>onmousedown</a:t>
                      </a:r>
                    </a:p>
                  </a:txBody>
                  <a:tcPr marL="76200" marR="76200" marT="76200" marB="76200"/>
                </a:tc>
                <a:tc>
                  <a:txBody>
                    <a:bodyPr/>
                    <a:lstStyle/>
                    <a:p>
                      <a:pPr algn="ctr" fontAlgn="t"/>
                      <a:r>
                        <a:rPr lang="en-US" sz="1400" dirty="0">
                          <a:solidFill>
                            <a:srgbClr val="333333"/>
                          </a:solidFill>
                          <a:latin typeface="inter-regular"/>
                        </a:rPr>
                        <a:t>When the mouse button is pressed over the element</a:t>
                      </a:r>
                    </a:p>
                  </a:txBody>
                  <a:tcPr marL="76200" marR="76200" marT="76200" marB="76200"/>
                </a:tc>
              </a:tr>
              <a:tr h="499049">
                <a:tc>
                  <a:txBody>
                    <a:bodyPr/>
                    <a:lstStyle/>
                    <a:p>
                      <a:pPr algn="ctr" fontAlgn="t"/>
                      <a:r>
                        <a:rPr lang="en-US" sz="1400">
                          <a:solidFill>
                            <a:srgbClr val="333333"/>
                          </a:solidFill>
                          <a:latin typeface="inter-regular"/>
                        </a:rPr>
                        <a:t>mouseup</a:t>
                      </a:r>
                    </a:p>
                  </a:txBody>
                  <a:tcPr marL="76200" marR="76200" marT="76200" marB="76200"/>
                </a:tc>
                <a:tc>
                  <a:txBody>
                    <a:bodyPr/>
                    <a:lstStyle/>
                    <a:p>
                      <a:pPr algn="ctr" fontAlgn="t"/>
                      <a:r>
                        <a:rPr lang="en-US" sz="1400">
                          <a:solidFill>
                            <a:srgbClr val="333333"/>
                          </a:solidFill>
                          <a:latin typeface="inter-regular"/>
                        </a:rPr>
                        <a:t>onmouseup</a:t>
                      </a:r>
                    </a:p>
                  </a:txBody>
                  <a:tcPr marL="76200" marR="76200" marT="76200" marB="76200"/>
                </a:tc>
                <a:tc>
                  <a:txBody>
                    <a:bodyPr/>
                    <a:lstStyle/>
                    <a:p>
                      <a:pPr algn="ctr" fontAlgn="t"/>
                      <a:r>
                        <a:rPr lang="en-US" sz="1400" dirty="0">
                          <a:solidFill>
                            <a:srgbClr val="333333"/>
                          </a:solidFill>
                          <a:latin typeface="inter-regular"/>
                        </a:rPr>
                        <a:t>When the mouse button is released over the element</a:t>
                      </a:r>
                    </a:p>
                  </a:txBody>
                  <a:tcPr marL="76200" marR="76200" marT="76200" marB="76200"/>
                </a:tc>
              </a:tr>
              <a:tr h="499049">
                <a:tc>
                  <a:txBody>
                    <a:bodyPr/>
                    <a:lstStyle/>
                    <a:p>
                      <a:pPr algn="ctr" fontAlgn="t"/>
                      <a:r>
                        <a:rPr lang="en-US" sz="1400">
                          <a:solidFill>
                            <a:srgbClr val="333333"/>
                          </a:solidFill>
                          <a:latin typeface="inter-regular"/>
                        </a:rPr>
                        <a:t>mousemove</a:t>
                      </a:r>
                    </a:p>
                  </a:txBody>
                  <a:tcPr marL="76200" marR="76200" marT="76200" marB="76200"/>
                </a:tc>
                <a:tc>
                  <a:txBody>
                    <a:bodyPr/>
                    <a:lstStyle/>
                    <a:p>
                      <a:pPr algn="ctr" fontAlgn="t"/>
                      <a:r>
                        <a:rPr lang="en-US" sz="1400">
                          <a:solidFill>
                            <a:srgbClr val="333333"/>
                          </a:solidFill>
                          <a:latin typeface="inter-regular"/>
                        </a:rPr>
                        <a:t>onmousemove</a:t>
                      </a:r>
                    </a:p>
                  </a:txBody>
                  <a:tcPr marL="76200" marR="76200" marT="76200" marB="76200"/>
                </a:tc>
                <a:tc>
                  <a:txBody>
                    <a:bodyPr/>
                    <a:lstStyle/>
                    <a:p>
                      <a:pPr algn="ctr" fontAlgn="t"/>
                      <a:r>
                        <a:rPr lang="en-US" sz="1400" dirty="0">
                          <a:solidFill>
                            <a:srgbClr val="333333"/>
                          </a:solidFill>
                          <a:latin typeface="inter-regular"/>
                        </a:rPr>
                        <a:t>When the mouse movement takes place.</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09600" y="3048000"/>
            <a:ext cx="7772400" cy="914400"/>
          </a:xfrm>
        </p:spPr>
        <p:txBody>
          <a:bodyPr>
            <a:normAutofit fontScale="90000"/>
          </a:bodyPr>
          <a:lstStyle/>
          <a:p>
            <a:r>
              <a:rPr lang="en-US" dirty="0" smtClean="0"/>
              <a:t>JavaScript HTML DOM Animation</a:t>
            </a:r>
            <a:br>
              <a:rPr lang="en-US" dirty="0" smtClean="0"/>
            </a:br>
            <a:endParaRPr lang="en-US" dirty="0"/>
          </a:p>
        </p:txBody>
      </p:sp>
      <p:sp>
        <p:nvSpPr>
          <p:cNvPr id="7" name="Subtitle 6"/>
          <p:cNvSpPr>
            <a:spLocks noGrp="1"/>
          </p:cNvSpPr>
          <p:nvPr>
            <p:ph type="subTitle" idx="1"/>
          </p:nvPr>
        </p:nvSpPr>
        <p:spPr>
          <a:xfrm>
            <a:off x="0" y="3657600"/>
            <a:ext cx="9144000" cy="3200400"/>
          </a:xfrm>
        </p:spPr>
        <p:txBody>
          <a:bodyPr>
            <a:normAutofit/>
          </a:bodyPr>
          <a:lstStyle/>
          <a:p>
            <a:pPr algn="l"/>
            <a:r>
              <a:rPr lang="en-US" sz="2000" dirty="0" smtClean="0">
                <a:solidFill>
                  <a:schemeClr val="tx1"/>
                </a:solidFill>
              </a:rPr>
              <a:t>To demonstrate how to create HTML animations with JavaScript, we will use a simple web page.</a:t>
            </a:r>
          </a:p>
          <a:p>
            <a:r>
              <a:rPr lang="en-US" sz="2400" b="1" dirty="0" smtClean="0">
                <a:solidFill>
                  <a:schemeClr val="tx1"/>
                </a:solidFill>
              </a:rPr>
              <a:t>Animation Code</a:t>
            </a:r>
          </a:p>
          <a:p>
            <a:pPr algn="l"/>
            <a:r>
              <a:rPr lang="en-US" sz="2000" dirty="0" smtClean="0">
                <a:solidFill>
                  <a:schemeClr val="tx1"/>
                </a:solidFill>
              </a:rPr>
              <a:t>JavaScript animations are done by programming gradual changes in an element's style.</a:t>
            </a:r>
          </a:p>
          <a:p>
            <a:pPr algn="l"/>
            <a:r>
              <a:rPr lang="en-US" sz="2000" dirty="0" smtClean="0">
                <a:solidFill>
                  <a:schemeClr val="tx1"/>
                </a:solidFill>
              </a:rPr>
              <a:t>The changes are called by a timer. When the timer interval is small, the animation looks continuous.</a:t>
            </a:r>
          </a:p>
          <a:p>
            <a:pPr algn="l"/>
            <a:endParaRPr lang="en-US" sz="2000" dirty="0" smtClean="0">
              <a:solidFill>
                <a:schemeClr val="tx1"/>
              </a:solidFill>
            </a:endParaRPr>
          </a:p>
          <a:p>
            <a:pPr algn="l"/>
            <a:r>
              <a:rPr lang="en-US" sz="2000" dirty="0" smtClean="0">
                <a:solidFill>
                  <a:schemeClr val="tx1"/>
                </a:solidFill>
                <a:hlinkClick r:id="rId2" action="ppaction://hlinkfile"/>
              </a:rPr>
              <a:t>EXAM1</a:t>
            </a:r>
            <a:r>
              <a:rPr lang="en-US" sz="2000" dirty="0" smtClean="0">
                <a:solidFill>
                  <a:schemeClr val="tx1"/>
                </a:solidFill>
              </a:rPr>
              <a:t>, </a:t>
            </a:r>
            <a:r>
              <a:rPr lang="en-US" sz="2000" dirty="0" smtClean="0">
                <a:solidFill>
                  <a:schemeClr val="tx1"/>
                </a:solidFill>
                <a:hlinkClick r:id="rId3" action="ppaction://hlinkfile"/>
              </a:rPr>
              <a:t>EXAM2</a:t>
            </a:r>
            <a:r>
              <a:rPr lang="en-US" sz="2000" dirty="0" smtClean="0">
                <a:solidFill>
                  <a:schemeClr val="tx1"/>
                </a:solidFill>
              </a:rPr>
              <a:t>, </a:t>
            </a:r>
            <a:r>
              <a:rPr lang="en-US" sz="2000" dirty="0" smtClean="0">
                <a:solidFill>
                  <a:schemeClr val="tx1"/>
                </a:solidFill>
                <a:hlinkClick r:id="rId4" action="ppaction://hlinkfile"/>
              </a:rPr>
              <a:t>EXAM3</a:t>
            </a:r>
            <a:endParaRPr lang="en-US" sz="2000" dirty="0" smtClean="0">
              <a:solidFill>
                <a:schemeClr val="tx1"/>
              </a:solidFill>
            </a:endParaRPr>
          </a:p>
          <a:p>
            <a:endParaRPr lang="en-US" dirty="0"/>
          </a:p>
        </p:txBody>
      </p:sp>
      <p:graphicFrame>
        <p:nvGraphicFramePr>
          <p:cNvPr id="3" name="Content Placeholder 2"/>
          <p:cNvGraphicFramePr>
            <a:graphicFrameLocks noGrp="1"/>
          </p:cNvGraphicFramePr>
          <p:nvPr>
            <p:ph sz="half" idx="4294967295"/>
          </p:nvPr>
        </p:nvGraphicFramePr>
        <p:xfrm>
          <a:off x="533400" y="914400"/>
          <a:ext cx="8610600" cy="1229981"/>
        </p:xfrm>
        <a:graphic>
          <a:graphicData uri="http://schemas.openxmlformats.org/drawingml/2006/table">
            <a:tbl>
              <a:tblPr firstRow="1" bandRow="1">
                <a:tableStyleId>{5C22544A-7EE6-4342-B048-85BDC9FD1C3A}</a:tableStyleId>
              </a:tblPr>
              <a:tblGrid>
                <a:gridCol w="2870200"/>
                <a:gridCol w="2870200"/>
                <a:gridCol w="2870200"/>
              </a:tblGrid>
              <a:tr h="592949">
                <a:tc>
                  <a:txBody>
                    <a:bodyPr/>
                    <a:lstStyle/>
                    <a:p>
                      <a:pPr marL="0" marR="0">
                        <a:lnSpc>
                          <a:spcPct val="115000"/>
                        </a:lnSpc>
                        <a:spcBef>
                          <a:spcPts val="0"/>
                        </a:spcBef>
                        <a:spcAft>
                          <a:spcPts val="0"/>
                        </a:spcAft>
                      </a:pPr>
                      <a:r>
                        <a:rPr lang="en-US" sz="2000" b="1" dirty="0">
                          <a:solidFill>
                            <a:srgbClr val="000000"/>
                          </a:solidFill>
                          <a:latin typeface="Times New Roman"/>
                          <a:ea typeface="Times New Roman"/>
                          <a:cs typeface="Times New Roman"/>
                        </a:rPr>
                        <a:t>Event Performed</a:t>
                      </a:r>
                      <a:endParaRPr lang="en-US" sz="2000" dirty="0">
                        <a:latin typeface="Calibri"/>
                        <a:ea typeface="Calibri"/>
                        <a:cs typeface="Times New Roman"/>
                      </a:endParaRPr>
                    </a:p>
                  </a:txBody>
                  <a:tcPr marL="57150" marR="57150" marT="57150" marB="57150"/>
                </a:tc>
                <a:tc>
                  <a:txBody>
                    <a:bodyPr/>
                    <a:lstStyle/>
                    <a:p>
                      <a:pPr marL="0" marR="0">
                        <a:lnSpc>
                          <a:spcPct val="115000"/>
                        </a:lnSpc>
                        <a:spcBef>
                          <a:spcPts val="0"/>
                        </a:spcBef>
                        <a:spcAft>
                          <a:spcPts val="0"/>
                        </a:spcAft>
                      </a:pPr>
                      <a:r>
                        <a:rPr lang="en-US" sz="2000" b="1">
                          <a:solidFill>
                            <a:srgbClr val="000000"/>
                          </a:solidFill>
                          <a:latin typeface="Times New Roman"/>
                          <a:ea typeface="Times New Roman"/>
                          <a:cs typeface="Times New Roman"/>
                        </a:rPr>
                        <a:t>Event Handler</a:t>
                      </a:r>
                      <a:endParaRPr lang="en-US" sz="2000">
                        <a:latin typeface="Calibri"/>
                        <a:ea typeface="Calibri"/>
                        <a:cs typeface="Times New Roman"/>
                      </a:endParaRPr>
                    </a:p>
                  </a:txBody>
                  <a:tcPr marL="57150" marR="57150" marT="57150" marB="57150"/>
                </a:tc>
                <a:tc>
                  <a:txBody>
                    <a:bodyPr/>
                    <a:lstStyle/>
                    <a:p>
                      <a:pPr marL="0" marR="0">
                        <a:lnSpc>
                          <a:spcPct val="115000"/>
                        </a:lnSpc>
                        <a:spcBef>
                          <a:spcPts val="0"/>
                        </a:spcBef>
                        <a:spcAft>
                          <a:spcPts val="0"/>
                        </a:spcAft>
                      </a:pPr>
                      <a:r>
                        <a:rPr lang="en-US" sz="2000" b="1" dirty="0">
                          <a:solidFill>
                            <a:srgbClr val="000000"/>
                          </a:solidFill>
                          <a:latin typeface="Times New Roman"/>
                          <a:ea typeface="Times New Roman"/>
                          <a:cs typeface="Times New Roman"/>
                        </a:rPr>
                        <a:t>Description</a:t>
                      </a:r>
                      <a:endParaRPr lang="en-US" sz="2000" dirty="0">
                        <a:latin typeface="Calibri"/>
                        <a:ea typeface="Calibri"/>
                        <a:cs typeface="Times New Roman"/>
                      </a:endParaRPr>
                    </a:p>
                  </a:txBody>
                  <a:tcPr marL="57150" marR="57150" marT="57150" marB="57150"/>
                </a:tc>
              </a:tr>
              <a:tr h="626251">
                <a:tc>
                  <a:txBody>
                    <a:bodyPr/>
                    <a:lstStyle/>
                    <a:p>
                      <a:pPr marL="0" marR="0" algn="just">
                        <a:lnSpc>
                          <a:spcPct val="115000"/>
                        </a:lnSpc>
                        <a:spcBef>
                          <a:spcPts val="0"/>
                        </a:spcBef>
                        <a:spcAft>
                          <a:spcPts val="0"/>
                        </a:spcAft>
                      </a:pPr>
                      <a:r>
                        <a:rPr lang="en-US" sz="1600">
                          <a:solidFill>
                            <a:srgbClr val="333333"/>
                          </a:solidFill>
                          <a:latin typeface="Segoe UI"/>
                          <a:ea typeface="Times New Roman"/>
                          <a:cs typeface="Times New Roman"/>
                        </a:rPr>
                        <a:t>Keydown &amp; Keyup</a:t>
                      </a:r>
                      <a:endParaRPr lang="en-US" sz="1600">
                        <a:latin typeface="Calibri"/>
                        <a:ea typeface="Calibri"/>
                        <a:cs typeface="Times New Roman"/>
                      </a:endParaRPr>
                    </a:p>
                  </a:txBody>
                  <a:tcPr marL="38100" marR="38100" marT="38100" marB="38100"/>
                </a:tc>
                <a:tc>
                  <a:txBody>
                    <a:bodyPr/>
                    <a:lstStyle/>
                    <a:p>
                      <a:pPr marL="0" marR="0" algn="just">
                        <a:lnSpc>
                          <a:spcPct val="115000"/>
                        </a:lnSpc>
                        <a:spcBef>
                          <a:spcPts val="0"/>
                        </a:spcBef>
                        <a:spcAft>
                          <a:spcPts val="0"/>
                        </a:spcAft>
                      </a:pPr>
                      <a:r>
                        <a:rPr lang="en-US" sz="1600" dirty="0" err="1">
                          <a:solidFill>
                            <a:srgbClr val="333333"/>
                          </a:solidFill>
                          <a:latin typeface="Segoe UI"/>
                          <a:ea typeface="Times New Roman"/>
                          <a:cs typeface="Times New Roman"/>
                        </a:rPr>
                        <a:t>onkeydown</a:t>
                      </a:r>
                      <a:r>
                        <a:rPr lang="en-US" sz="1600" dirty="0">
                          <a:solidFill>
                            <a:srgbClr val="333333"/>
                          </a:solidFill>
                          <a:latin typeface="Segoe UI"/>
                          <a:ea typeface="Times New Roman"/>
                          <a:cs typeface="Times New Roman"/>
                        </a:rPr>
                        <a:t> &amp; </a:t>
                      </a:r>
                      <a:r>
                        <a:rPr lang="en-US" sz="1600" dirty="0" err="1">
                          <a:solidFill>
                            <a:srgbClr val="333333"/>
                          </a:solidFill>
                          <a:latin typeface="Segoe UI"/>
                          <a:ea typeface="Times New Roman"/>
                          <a:cs typeface="Times New Roman"/>
                        </a:rPr>
                        <a:t>onkeyup</a:t>
                      </a:r>
                      <a:endParaRPr lang="en-US" sz="1600" dirty="0">
                        <a:latin typeface="Calibri"/>
                        <a:ea typeface="Calibri"/>
                        <a:cs typeface="Times New Roman"/>
                      </a:endParaRPr>
                    </a:p>
                  </a:txBody>
                  <a:tcPr marL="38100" marR="38100" marT="38100" marB="38100"/>
                </a:tc>
                <a:tc>
                  <a:txBody>
                    <a:bodyPr/>
                    <a:lstStyle/>
                    <a:p>
                      <a:pPr marL="0" marR="0" algn="just">
                        <a:lnSpc>
                          <a:spcPct val="115000"/>
                        </a:lnSpc>
                        <a:spcBef>
                          <a:spcPts val="0"/>
                        </a:spcBef>
                        <a:spcAft>
                          <a:spcPts val="0"/>
                        </a:spcAft>
                      </a:pPr>
                      <a:r>
                        <a:rPr lang="en-US" sz="1600" dirty="0">
                          <a:solidFill>
                            <a:srgbClr val="333333"/>
                          </a:solidFill>
                          <a:latin typeface="Segoe UI"/>
                          <a:ea typeface="Times New Roman"/>
                          <a:cs typeface="Times New Roman"/>
                        </a:rPr>
                        <a:t>When the user press and then release the key</a:t>
                      </a:r>
                      <a:endParaRPr lang="en-US" sz="1600" dirty="0">
                        <a:latin typeface="Calibri"/>
                        <a:ea typeface="Calibri"/>
                        <a:cs typeface="Times New Roman"/>
                      </a:endParaRPr>
                    </a:p>
                  </a:txBody>
                  <a:tcPr marL="38100" marR="38100" marT="38100" marB="38100"/>
                </a:tc>
              </a:tr>
            </a:tbl>
          </a:graphicData>
        </a:graphic>
      </p:graphicFrame>
      <p:sp>
        <p:nvSpPr>
          <p:cNvPr id="4" name="Rectangle 3"/>
          <p:cNvSpPr/>
          <p:nvPr/>
        </p:nvSpPr>
        <p:spPr>
          <a:xfrm>
            <a:off x="228600" y="381000"/>
            <a:ext cx="3062185" cy="584775"/>
          </a:xfrm>
          <a:prstGeom prst="rect">
            <a:avLst/>
          </a:prstGeom>
        </p:spPr>
        <p:txBody>
          <a:bodyPr wrap="none">
            <a:spAutoFit/>
          </a:bodyPr>
          <a:lstStyle/>
          <a:p>
            <a:r>
              <a:rPr lang="en-US" sz="3200" dirty="0" smtClean="0"/>
              <a:t>Keyboard events:</a:t>
            </a:r>
            <a:endParaRPr lang="en-US" sz="3200" dirty="0"/>
          </a:p>
        </p:txBody>
      </p:sp>
      <p:sp>
        <p:nvSpPr>
          <p:cNvPr id="5" name="TextBox 4"/>
          <p:cNvSpPr txBox="1"/>
          <p:nvPr/>
        </p:nvSpPr>
        <p:spPr>
          <a:xfrm>
            <a:off x="381000" y="2209800"/>
            <a:ext cx="7162800" cy="369332"/>
          </a:xfrm>
          <a:prstGeom prst="rect">
            <a:avLst/>
          </a:prstGeom>
          <a:noFill/>
        </p:spPr>
        <p:txBody>
          <a:bodyPr wrap="square" rtlCol="0">
            <a:spAutoFit/>
          </a:bodyPr>
          <a:lstStyle/>
          <a:p>
            <a:r>
              <a:rPr lang="en-US" dirty="0" smtClean="0">
                <a:hlinkClick r:id="rId5" action="ppaction://hlinkfile"/>
              </a:rPr>
              <a:t>EXAM1</a:t>
            </a:r>
            <a:r>
              <a:rPr lang="en-US" dirty="0" smtClean="0"/>
              <a:t>  ,  </a:t>
            </a:r>
            <a:r>
              <a:rPr lang="en-US" dirty="0" smtClean="0">
                <a:hlinkClick r:id="rId6" action="ppaction://hlinkfile"/>
              </a:rPr>
              <a:t>EXAM2</a:t>
            </a:r>
            <a:r>
              <a:rPr lang="en-US" dirty="0" smtClean="0"/>
              <a:t>,  </a:t>
            </a:r>
            <a:r>
              <a:rPr lang="en-US" dirty="0" smtClean="0">
                <a:hlinkClick r:id="rId7" action="ppaction://hlinkfile"/>
              </a:rPr>
              <a:t>EXAM3</a:t>
            </a:r>
            <a:r>
              <a:rPr lang="en-US" dirty="0" smtClean="0"/>
              <a:t>, </a:t>
            </a:r>
            <a:r>
              <a:rPr lang="en-US" dirty="0" smtClean="0">
                <a:hlinkClick r:id="rId8" action="ppaction://hlinkfile"/>
              </a:rPr>
              <a:t>EXAM4</a:t>
            </a:r>
            <a:r>
              <a:rPr lang="en-US" dirty="0" smtClean="0"/>
              <a:t>, </a:t>
            </a:r>
            <a:r>
              <a:rPr lang="en-US" dirty="0" smtClean="0">
                <a:hlinkClick r:id="rId9" action="ppaction://hlinkfile"/>
              </a:rPr>
              <a:t>Exam5</a:t>
            </a:r>
            <a:r>
              <a:rPr lang="en-US" dirty="0" smtClean="0"/>
              <a:t>,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609600"/>
          </a:xfrm>
        </p:spPr>
        <p:txBody>
          <a:bodyPr>
            <a:normAutofit fontScale="90000"/>
          </a:bodyPr>
          <a:lstStyle/>
          <a:p>
            <a:r>
              <a:rPr lang="en-US" b="1" dirty="0" smtClean="0"/>
              <a:t>JavaScript Form Validation</a:t>
            </a:r>
            <a:br>
              <a:rPr lang="en-US" b="1" dirty="0" smtClean="0"/>
            </a:br>
            <a:endParaRPr lang="en-US" b="1" dirty="0"/>
          </a:p>
        </p:txBody>
      </p:sp>
      <p:sp>
        <p:nvSpPr>
          <p:cNvPr id="3" name="Subtitle 2"/>
          <p:cNvSpPr>
            <a:spLocks noGrp="1"/>
          </p:cNvSpPr>
          <p:nvPr>
            <p:ph type="subTitle" idx="1"/>
          </p:nvPr>
        </p:nvSpPr>
        <p:spPr>
          <a:xfrm>
            <a:off x="152400" y="762000"/>
            <a:ext cx="8839200" cy="2514600"/>
          </a:xfrm>
        </p:spPr>
        <p:txBody>
          <a:bodyPr>
            <a:normAutofit fontScale="85000" lnSpcReduction="10000"/>
          </a:bodyPr>
          <a:lstStyle/>
          <a:p>
            <a:pPr algn="l"/>
            <a:r>
              <a:rPr lang="en-US" b="1" dirty="0" smtClean="0">
                <a:solidFill>
                  <a:schemeClr val="tx1"/>
                </a:solidFill>
              </a:rPr>
              <a:t>Validation is a method to authenticate the user. JavaScript provides the facility to validate the form on the client-side so data processing will be faster than server-side validation. It is preferred by most of the web developers. Through JavaScript, we can validate name, password, email, date, mobile numbers and more fields.</a:t>
            </a:r>
            <a:endParaRPr lang="en-US" b="1" dirty="0">
              <a:solidFill>
                <a:schemeClr val="tx1"/>
              </a:solidFill>
            </a:endParaRPr>
          </a:p>
        </p:txBody>
      </p:sp>
      <p:pic>
        <p:nvPicPr>
          <p:cNvPr id="4" name="Picture 3" descr="validation-300x148.png"/>
          <p:cNvPicPr>
            <a:picLocks noChangeAspect="1"/>
          </p:cNvPicPr>
          <p:nvPr/>
        </p:nvPicPr>
        <p:blipFill>
          <a:blip r:embed="rId2"/>
          <a:stretch>
            <a:fillRect/>
          </a:stretch>
        </p:blipFill>
        <p:spPr>
          <a:xfrm>
            <a:off x="1981200" y="3200400"/>
            <a:ext cx="4800600" cy="25146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4343400"/>
            <a:ext cx="9144000" cy="4419600"/>
          </a:xfrm>
        </p:spPr>
        <p:txBody>
          <a:bodyPr>
            <a:noAutofit/>
          </a:bodyPr>
          <a:lstStyle/>
          <a:p>
            <a:pPr>
              <a:spcBef>
                <a:spcPts val="0"/>
              </a:spcBef>
            </a:pPr>
            <a:r>
              <a:rPr lang="en-US" sz="2400" b="1" dirty="0" smtClean="0">
                <a:solidFill>
                  <a:schemeClr val="tx1"/>
                </a:solidFill>
              </a:rPr>
              <a:t>Client-side</a:t>
            </a:r>
            <a:r>
              <a:rPr lang="en-US" sz="2400" dirty="0" smtClean="0">
                <a:solidFill>
                  <a:schemeClr val="tx1"/>
                </a:solidFill>
              </a:rPr>
              <a:t> validation prevents the client from knowing whether the form is okay before reloading a page. Whereas, </a:t>
            </a:r>
            <a:r>
              <a:rPr lang="en-US" sz="2400" b="1" dirty="0" smtClean="0">
                <a:solidFill>
                  <a:schemeClr val="tx1"/>
                </a:solidFill>
              </a:rPr>
              <a:t>Server-side</a:t>
            </a:r>
            <a:r>
              <a:rPr lang="en-US" sz="2400" dirty="0" smtClean="0">
                <a:solidFill>
                  <a:schemeClr val="tx1"/>
                </a:solidFill>
              </a:rPr>
              <a:t> validation is important due to the fact that client-side validation can be completely bypassed by turning off JavaScript.</a:t>
            </a:r>
          </a:p>
          <a:p>
            <a:r>
              <a:rPr lang="en-US" sz="2400" b="1" dirty="0" smtClean="0">
                <a:solidFill>
                  <a:schemeClr val="tx1"/>
                </a:solidFill>
              </a:rPr>
              <a:t>JavaScript Validation: Example</a:t>
            </a:r>
            <a:endParaRPr lang="en-US" sz="2400" dirty="0" smtClean="0">
              <a:solidFill>
                <a:schemeClr val="tx1"/>
              </a:solidFill>
            </a:endParaRPr>
          </a:p>
          <a:p>
            <a:r>
              <a:rPr lang="en-US" sz="2400" dirty="0" smtClean="0">
                <a:solidFill>
                  <a:schemeClr val="tx1"/>
                </a:solidFill>
              </a:rPr>
              <a:t>The following example is a code in HTML, CSS, and JavaScript to validate a form where:</a:t>
            </a:r>
          </a:p>
          <a:p>
            <a:r>
              <a:rPr lang="en-US" sz="2400" b="1" dirty="0" smtClean="0">
                <a:solidFill>
                  <a:schemeClr val="tx1"/>
                </a:solidFill>
              </a:rPr>
              <a:t>HTML</a:t>
            </a:r>
            <a:r>
              <a:rPr lang="en-US" sz="2400" dirty="0" smtClean="0">
                <a:solidFill>
                  <a:schemeClr val="tx1"/>
                </a:solidFill>
              </a:rPr>
              <a:t> is used to </a:t>
            </a:r>
            <a:r>
              <a:rPr lang="en-US" sz="2400" b="1" dirty="0" smtClean="0">
                <a:solidFill>
                  <a:schemeClr val="tx1"/>
                </a:solidFill>
              </a:rPr>
              <a:t>create</a:t>
            </a:r>
            <a:r>
              <a:rPr lang="en-US" sz="2400" dirty="0" smtClean="0">
                <a:solidFill>
                  <a:schemeClr val="tx1"/>
                </a:solidFill>
              </a:rPr>
              <a:t> the form.</a:t>
            </a:r>
          </a:p>
          <a:p>
            <a:r>
              <a:rPr lang="en-US" sz="2400" b="1" dirty="0" smtClean="0">
                <a:solidFill>
                  <a:schemeClr val="tx1"/>
                </a:solidFill>
              </a:rPr>
              <a:t>JavaScript</a:t>
            </a:r>
            <a:r>
              <a:rPr lang="en-US" sz="2400" dirty="0" smtClean="0">
                <a:solidFill>
                  <a:schemeClr val="tx1"/>
                </a:solidFill>
              </a:rPr>
              <a:t> is used to </a:t>
            </a:r>
            <a:r>
              <a:rPr lang="en-US" sz="2400" b="1" dirty="0" smtClean="0">
                <a:solidFill>
                  <a:schemeClr val="tx1"/>
                </a:solidFill>
              </a:rPr>
              <a:t>validate</a:t>
            </a:r>
            <a:r>
              <a:rPr lang="en-US" sz="2400" dirty="0" smtClean="0">
                <a:solidFill>
                  <a:schemeClr val="tx1"/>
                </a:solidFill>
              </a:rPr>
              <a:t> the form.</a:t>
            </a:r>
          </a:p>
          <a:p>
            <a:endParaRPr lang="en-US" sz="2400" dirty="0" smtClean="0">
              <a:solidFill>
                <a:schemeClr val="tx1"/>
              </a:solidFill>
            </a:endParaRPr>
          </a:p>
          <a:p>
            <a:r>
              <a:rPr lang="en-US" sz="2400" dirty="0" smtClean="0">
                <a:solidFill>
                  <a:schemeClr val="tx1"/>
                </a:solidFill>
                <a:hlinkClick r:id="rId2"/>
              </a:rPr>
              <a:t>abhisekmahapatro424@gmail.com</a:t>
            </a:r>
            <a:endParaRPr lang="en-US" sz="2400" dirty="0" smtClean="0">
              <a:solidFill>
                <a:schemeClr val="tx1"/>
              </a:solidFill>
            </a:endParaRPr>
          </a:p>
          <a:p>
            <a:r>
              <a:rPr lang="en-US" sz="2400" dirty="0" smtClean="0">
                <a:solidFill>
                  <a:schemeClr val="tx1"/>
                </a:solidFill>
                <a:hlinkClick r:id="rId3"/>
              </a:rPr>
              <a:t>nayakjagankumar79@gmail.com</a:t>
            </a:r>
            <a:endParaRPr lang="en-US" sz="2400" dirty="0" smtClean="0">
              <a:solidFill>
                <a:schemeClr val="tx1"/>
              </a:solidFill>
            </a:endParaRPr>
          </a:p>
          <a:p>
            <a:endParaRPr lang="en-US" sz="2400" dirty="0" smtClean="0">
              <a:solidFill>
                <a:schemeClr val="tx1"/>
              </a:solidFill>
            </a:endParaRPr>
          </a:p>
          <a:p>
            <a:endParaRPr lang="en-US" sz="2400" dirty="0" smtClean="0">
              <a:solidFill>
                <a:schemeClr val="tx1"/>
              </a:solidFill>
            </a:endParaRPr>
          </a:p>
          <a:p>
            <a:endParaRPr lang="en-US" sz="2400" dirty="0" smtClean="0">
              <a:solidFill>
                <a:schemeClr val="tx1"/>
              </a:solidFill>
            </a:endParaRPr>
          </a:p>
          <a:p>
            <a:endParaRPr lang="en-US" sz="2400" dirty="0" smtClean="0">
              <a:solidFill>
                <a:schemeClr val="tx1"/>
              </a:solidFill>
            </a:endParaRPr>
          </a:p>
          <a:p>
            <a:endParaRPr lang="en-US" sz="2400" dirty="0" smtClean="0">
              <a:solidFill>
                <a:schemeClr val="tx1"/>
              </a:solidFill>
            </a:endParaRPr>
          </a:p>
          <a:p>
            <a:pPr>
              <a:spcBef>
                <a:spcPts val="0"/>
              </a:spcBef>
            </a:pP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txBody>
          <a:bodyPr>
            <a:normAutofit fontScale="90000"/>
          </a:bodyPr>
          <a:lstStyle/>
          <a:p>
            <a:r>
              <a:rPr lang="en-US" sz="3200" dirty="0">
                <a:latin typeface="Arial" pitchFamily="34" charset="0"/>
                <a:cs typeface="Arial" pitchFamily="34" charset="0"/>
              </a:rPr>
              <a:t>Hello World Example</a:t>
            </a:r>
            <a:r>
              <a:rPr lang="en-US" sz="3200" dirty="0" smtClean="0">
                <a:latin typeface="Arial" pitchFamily="34" charset="0"/>
                <a:cs typeface="Arial" pitchFamily="34" charset="0"/>
              </a:rPr>
              <a:t>:</a:t>
            </a:r>
            <a:br>
              <a:rPr lang="en-US" sz="3200" dirty="0" smtClean="0">
                <a:latin typeface="Arial" pitchFamily="34" charset="0"/>
                <a:cs typeface="Arial" pitchFamily="34" charset="0"/>
              </a:rPr>
            </a:br>
            <a:r>
              <a:rPr lang="en-US" sz="2200" b="0" dirty="0" smtClean="0">
                <a:latin typeface="Arial" pitchFamily="34" charset="0"/>
                <a:cs typeface="Arial" pitchFamily="34" charset="0"/>
              </a:rPr>
              <a:t>&lt;html&gt;</a:t>
            </a:r>
            <a:br>
              <a:rPr lang="en-US" sz="2200" b="0" dirty="0" smtClean="0">
                <a:latin typeface="Arial" pitchFamily="34" charset="0"/>
                <a:cs typeface="Arial" pitchFamily="34" charset="0"/>
              </a:rPr>
            </a:br>
            <a:r>
              <a:rPr lang="en-US" sz="2200" b="0" dirty="0" smtClean="0">
                <a:latin typeface="Arial" pitchFamily="34" charset="0"/>
                <a:cs typeface="Arial" pitchFamily="34" charset="0"/>
              </a:rPr>
              <a:t>&lt;head&gt;</a:t>
            </a:r>
            <a:br>
              <a:rPr lang="en-US" sz="2200" b="0" dirty="0" smtClean="0">
                <a:latin typeface="Arial" pitchFamily="34" charset="0"/>
                <a:cs typeface="Arial" pitchFamily="34" charset="0"/>
              </a:rPr>
            </a:br>
            <a:r>
              <a:rPr lang="en-US" sz="2200" b="0" dirty="0" smtClean="0">
                <a:latin typeface="Arial" pitchFamily="34" charset="0"/>
                <a:cs typeface="Arial" pitchFamily="34" charset="0"/>
              </a:rPr>
              <a:t>	&lt;title&gt;My First JavaScript code!!!&lt;/title&gt;</a:t>
            </a:r>
            <a:br>
              <a:rPr lang="en-US" sz="2200" b="0" dirty="0" smtClean="0">
                <a:latin typeface="Arial" pitchFamily="34" charset="0"/>
                <a:cs typeface="Arial" pitchFamily="34" charset="0"/>
              </a:rPr>
            </a:br>
            <a:r>
              <a:rPr lang="en-US" sz="2200" b="0" dirty="0" smtClean="0">
                <a:latin typeface="Arial" pitchFamily="34" charset="0"/>
                <a:cs typeface="Arial" pitchFamily="34" charset="0"/>
              </a:rPr>
              <a:t>	&lt;script type="text/</a:t>
            </a:r>
            <a:r>
              <a:rPr lang="en-US" sz="2200" b="0" dirty="0" err="1" smtClean="0">
                <a:latin typeface="Arial" pitchFamily="34" charset="0"/>
                <a:cs typeface="Arial" pitchFamily="34" charset="0"/>
              </a:rPr>
              <a:t>javascript</a:t>
            </a:r>
            <a:r>
              <a:rPr lang="en-US" sz="2200" b="0" dirty="0" smtClean="0">
                <a:latin typeface="Arial" pitchFamily="34" charset="0"/>
                <a:cs typeface="Arial" pitchFamily="34" charset="0"/>
              </a:rPr>
              <a:t>"&gt;</a:t>
            </a:r>
            <a:br>
              <a:rPr lang="en-US" sz="2200" b="0" dirty="0" smtClean="0">
                <a:latin typeface="Arial" pitchFamily="34" charset="0"/>
                <a:cs typeface="Arial" pitchFamily="34" charset="0"/>
              </a:rPr>
            </a:br>
            <a:r>
              <a:rPr lang="en-US" sz="2200" b="0" dirty="0" smtClean="0">
                <a:latin typeface="Arial" pitchFamily="34" charset="0"/>
                <a:cs typeface="Arial" pitchFamily="34" charset="0"/>
              </a:rPr>
              <a:t>		alert("Hello World!");</a:t>
            </a:r>
            <a:br>
              <a:rPr lang="en-US" sz="2200" b="0" dirty="0" smtClean="0">
                <a:latin typeface="Arial" pitchFamily="34" charset="0"/>
                <a:cs typeface="Arial" pitchFamily="34" charset="0"/>
              </a:rPr>
            </a:br>
            <a:r>
              <a:rPr lang="en-US" sz="2200" b="0" dirty="0" smtClean="0">
                <a:latin typeface="Arial" pitchFamily="34" charset="0"/>
                <a:cs typeface="Arial" pitchFamily="34" charset="0"/>
              </a:rPr>
              <a:t>	&lt;/script&gt;</a:t>
            </a:r>
            <a:br>
              <a:rPr lang="en-US" sz="2200" b="0" dirty="0" smtClean="0">
                <a:latin typeface="Arial" pitchFamily="34" charset="0"/>
                <a:cs typeface="Arial" pitchFamily="34" charset="0"/>
              </a:rPr>
            </a:br>
            <a:r>
              <a:rPr lang="en-US" sz="2200" b="0" dirty="0" smtClean="0">
                <a:latin typeface="Arial" pitchFamily="34" charset="0"/>
                <a:cs typeface="Arial" pitchFamily="34" charset="0"/>
              </a:rPr>
              <a:t>&lt;/head&gt;</a:t>
            </a:r>
            <a:br>
              <a:rPr lang="en-US" sz="2200" b="0" dirty="0" smtClean="0">
                <a:latin typeface="Arial" pitchFamily="34" charset="0"/>
                <a:cs typeface="Arial" pitchFamily="34" charset="0"/>
              </a:rPr>
            </a:br>
            <a:r>
              <a:rPr lang="en-US" sz="2200" b="0" dirty="0" smtClean="0">
                <a:latin typeface="Arial" pitchFamily="34" charset="0"/>
                <a:cs typeface="Arial" pitchFamily="34" charset="0"/>
              </a:rPr>
              <a:t>&lt;body&gt;</a:t>
            </a:r>
            <a:br>
              <a:rPr lang="en-US" sz="2200" b="0" dirty="0" smtClean="0">
                <a:latin typeface="Arial" pitchFamily="34" charset="0"/>
                <a:cs typeface="Arial" pitchFamily="34" charset="0"/>
              </a:rPr>
            </a:br>
            <a:r>
              <a:rPr lang="en-US" sz="2200" b="0" dirty="0" smtClean="0">
                <a:latin typeface="Arial" pitchFamily="34" charset="0"/>
                <a:cs typeface="Arial" pitchFamily="34" charset="0"/>
              </a:rPr>
              <a:t>&lt;/body&gt;</a:t>
            </a:r>
            <a:br>
              <a:rPr lang="en-US" sz="2200" b="0" dirty="0" smtClean="0">
                <a:latin typeface="Arial" pitchFamily="34" charset="0"/>
                <a:cs typeface="Arial" pitchFamily="34" charset="0"/>
              </a:rPr>
            </a:br>
            <a:r>
              <a:rPr lang="en-US" sz="2200" b="0" dirty="0" smtClean="0">
                <a:latin typeface="Arial" pitchFamily="34" charset="0"/>
                <a:cs typeface="Arial" pitchFamily="34" charset="0"/>
              </a:rPr>
              <a:t>&lt;/html&gt;</a:t>
            </a:r>
            <a:r>
              <a:rPr lang="en-US" sz="2200" b="0" dirty="0" smtClean="0">
                <a:latin typeface="+mn-lt"/>
              </a:rPr>
              <a:t/>
            </a:r>
            <a:br>
              <a:rPr lang="en-US" sz="2200" b="0" dirty="0" smtClean="0">
                <a:latin typeface="+mn-lt"/>
              </a:rPr>
            </a:br>
            <a:r>
              <a:rPr lang="en-US" sz="2200" b="0" dirty="0">
                <a:latin typeface="+mn-lt"/>
              </a:rPr>
              <a:t/>
            </a:r>
            <a:br>
              <a:rPr lang="en-US" sz="2200" b="0" dirty="0">
                <a:latin typeface="+mn-lt"/>
              </a:rPr>
            </a:br>
            <a:r>
              <a:rPr lang="en-US" sz="2400" dirty="0" smtClean="0">
                <a:latin typeface="Arial" pitchFamily="34" charset="0"/>
                <a:cs typeface="Arial" pitchFamily="34" charset="0"/>
              </a:rPr>
              <a:t>Summary:</a:t>
            </a:r>
            <a:r>
              <a:rPr lang="en-US" sz="2400" dirty="0">
                <a:latin typeface="Arial" pitchFamily="34" charset="0"/>
                <a:cs typeface="Arial" pitchFamily="34" charset="0"/>
              </a:rPr>
              <a:t/>
            </a:r>
            <a:br>
              <a:rPr lang="en-US" sz="2400" dirty="0">
                <a:latin typeface="Arial" pitchFamily="34" charset="0"/>
                <a:cs typeface="Arial" pitchFamily="34" charset="0"/>
              </a:rPr>
            </a:br>
            <a:r>
              <a:rPr lang="en-US" sz="2200" dirty="0" smtClean="0">
                <a:latin typeface="Arial" pitchFamily="34" charset="0"/>
                <a:cs typeface="Arial" pitchFamily="34" charset="0"/>
              </a:rPr>
              <a:t>1. </a:t>
            </a:r>
            <a:r>
              <a:rPr lang="en-US" sz="2200" b="0" dirty="0" smtClean="0">
                <a:latin typeface="Arial" pitchFamily="34" charset="0"/>
                <a:cs typeface="Arial" pitchFamily="34" charset="0"/>
              </a:rPr>
              <a:t>JavaScript </a:t>
            </a:r>
            <a:r>
              <a:rPr lang="en-US" sz="2200" b="0" dirty="0">
                <a:latin typeface="Arial" pitchFamily="34" charset="0"/>
                <a:cs typeface="Arial" pitchFamily="34" charset="0"/>
              </a:rPr>
              <a:t>is a </a:t>
            </a:r>
            <a:r>
              <a:rPr lang="en-US" sz="2200" dirty="0">
                <a:latin typeface="Arial" pitchFamily="34" charset="0"/>
                <a:cs typeface="Arial" pitchFamily="34" charset="0"/>
              </a:rPr>
              <a:t>client-side scripting </a:t>
            </a:r>
            <a:r>
              <a:rPr lang="en-US" sz="2200" dirty="0" err="1" smtClean="0">
                <a:latin typeface="Arial" pitchFamily="34" charset="0"/>
                <a:cs typeface="Arial" pitchFamily="34" charset="0"/>
              </a:rPr>
              <a:t>anguage</a:t>
            </a:r>
            <a:r>
              <a:rPr lang="en-US" sz="2200" b="0" dirty="0">
                <a:latin typeface="Arial" pitchFamily="34" charset="0"/>
                <a:cs typeface="Arial" pitchFamily="34" charset="0"/>
              </a:rPr>
              <a:t> developed by Brendan </a:t>
            </a:r>
            <a:r>
              <a:rPr lang="en-US" sz="2200" b="0" dirty="0" err="1">
                <a:latin typeface="Arial" pitchFamily="34" charset="0"/>
                <a:cs typeface="Arial" pitchFamily="34" charset="0"/>
              </a:rPr>
              <a:t>Eich</a:t>
            </a:r>
            <a:r>
              <a:rPr lang="en-US" sz="2200" b="0" dirty="0">
                <a:latin typeface="Arial" pitchFamily="34" charset="0"/>
                <a:cs typeface="Arial" pitchFamily="34" charset="0"/>
              </a:rPr>
              <a:t>.</a:t>
            </a:r>
            <a:br>
              <a:rPr lang="en-US" sz="2200" b="0" dirty="0">
                <a:latin typeface="Arial" pitchFamily="34" charset="0"/>
                <a:cs typeface="Arial" pitchFamily="34" charset="0"/>
              </a:rPr>
            </a:br>
            <a:r>
              <a:rPr lang="en-US" sz="2200" b="0" dirty="0" smtClean="0">
                <a:latin typeface="Arial" pitchFamily="34" charset="0"/>
                <a:cs typeface="Arial" pitchFamily="34" charset="0"/>
              </a:rPr>
              <a:t>2. JavaScript </a:t>
            </a:r>
            <a:r>
              <a:rPr lang="en-US" sz="2200" b="0" dirty="0">
                <a:latin typeface="Arial" pitchFamily="34" charset="0"/>
                <a:cs typeface="Arial" pitchFamily="34" charset="0"/>
              </a:rPr>
              <a:t>can be </a:t>
            </a:r>
            <a:r>
              <a:rPr lang="en-US" sz="2200" dirty="0">
                <a:latin typeface="Arial" pitchFamily="34" charset="0"/>
                <a:cs typeface="Arial" pitchFamily="34" charset="0"/>
              </a:rPr>
              <a:t>run on any operating systems</a:t>
            </a:r>
            <a:r>
              <a:rPr lang="en-US" sz="2200" b="0" dirty="0">
                <a:latin typeface="Arial" pitchFamily="34" charset="0"/>
                <a:cs typeface="Arial" pitchFamily="34" charset="0"/>
              </a:rPr>
              <a:t> and almost all web browsers.</a:t>
            </a:r>
            <a:br>
              <a:rPr lang="en-US" sz="2200" b="0" dirty="0">
                <a:latin typeface="Arial" pitchFamily="34" charset="0"/>
                <a:cs typeface="Arial" pitchFamily="34" charset="0"/>
              </a:rPr>
            </a:br>
            <a:r>
              <a:rPr lang="en-US" sz="2200" b="0" dirty="0" smtClean="0">
                <a:latin typeface="Arial" pitchFamily="34" charset="0"/>
                <a:cs typeface="Arial" pitchFamily="34" charset="0"/>
              </a:rPr>
              <a:t>3. You </a:t>
            </a:r>
            <a:r>
              <a:rPr lang="en-US" sz="2200" b="0" dirty="0">
                <a:latin typeface="Arial" pitchFamily="34" charset="0"/>
                <a:cs typeface="Arial" pitchFamily="34" charset="0"/>
              </a:rPr>
              <a:t>need a text editor to write JavaScript code and a browser to display your web page.</a:t>
            </a:r>
            <a:r>
              <a:rPr lang="en-US" sz="2400" b="0" dirty="0">
                <a:latin typeface="+mn-lt"/>
              </a:rPr>
              <a:t/>
            </a:r>
            <a:br>
              <a:rPr lang="en-US" sz="2400" b="0" dirty="0">
                <a:latin typeface="+mn-lt"/>
              </a:rPr>
            </a:br>
            <a:r>
              <a:rPr lang="en-US" sz="2200" dirty="0">
                <a:latin typeface="+mn-lt"/>
              </a:rPr>
              <a:t/>
            </a:r>
            <a:br>
              <a:rPr lang="en-US" sz="2200" dirty="0">
                <a:latin typeface="+mn-lt"/>
              </a:rPr>
            </a:br>
            <a:endParaRPr lang="en-US" sz="2200" dirty="0">
              <a:latin typeface="+mn-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92500" lnSpcReduction="10000"/>
          </a:bodyPr>
          <a:lstStyle/>
          <a:p>
            <a:r>
              <a:rPr lang="en-US" sz="3600" dirty="0">
                <a:solidFill>
                  <a:schemeClr val="tx1"/>
                </a:solidFill>
              </a:rPr>
              <a:t>JavaScript Display Possibilities</a:t>
            </a:r>
          </a:p>
          <a:p>
            <a:pPr algn="just"/>
            <a:r>
              <a:rPr lang="en-US" sz="2400" dirty="0">
                <a:solidFill>
                  <a:schemeClr val="tx1"/>
                </a:solidFill>
              </a:rPr>
              <a:t>JavaScript can "display" data in different ways:</a:t>
            </a:r>
          </a:p>
          <a:p>
            <a:pPr algn="just">
              <a:buFont typeface="Arial" pitchFamily="34" charset="0"/>
              <a:buChar char="•"/>
            </a:pPr>
            <a:r>
              <a:rPr lang="en-US" sz="2400" dirty="0">
                <a:solidFill>
                  <a:schemeClr val="tx1"/>
                </a:solidFill>
              </a:rPr>
              <a:t>Writing into an HTML element, using </a:t>
            </a:r>
            <a:r>
              <a:rPr lang="en-US" sz="2400" dirty="0" err="1">
                <a:solidFill>
                  <a:schemeClr val="tx1"/>
                </a:solidFill>
              </a:rPr>
              <a:t>innerHTML</a:t>
            </a:r>
            <a:r>
              <a:rPr lang="en-US" sz="2400" dirty="0">
                <a:solidFill>
                  <a:schemeClr val="tx1"/>
                </a:solidFill>
              </a:rPr>
              <a:t>.</a:t>
            </a:r>
          </a:p>
          <a:p>
            <a:pPr algn="just">
              <a:buFont typeface="Arial" pitchFamily="34" charset="0"/>
              <a:buChar char="•"/>
            </a:pPr>
            <a:r>
              <a:rPr lang="en-US" sz="2400" dirty="0">
                <a:solidFill>
                  <a:schemeClr val="tx1"/>
                </a:solidFill>
              </a:rPr>
              <a:t>Writing into the HTML output using </a:t>
            </a:r>
            <a:r>
              <a:rPr lang="en-US" sz="2400" dirty="0" err="1">
                <a:solidFill>
                  <a:schemeClr val="tx1"/>
                </a:solidFill>
              </a:rPr>
              <a:t>document.write</a:t>
            </a:r>
            <a:r>
              <a:rPr lang="en-US" sz="2400" dirty="0">
                <a:solidFill>
                  <a:schemeClr val="tx1"/>
                </a:solidFill>
              </a:rPr>
              <a:t>().</a:t>
            </a:r>
          </a:p>
          <a:p>
            <a:pPr algn="just">
              <a:buFont typeface="Arial" pitchFamily="34" charset="0"/>
              <a:buChar char="•"/>
            </a:pPr>
            <a:r>
              <a:rPr lang="en-US" sz="2400" dirty="0">
                <a:solidFill>
                  <a:schemeClr val="tx1"/>
                </a:solidFill>
              </a:rPr>
              <a:t>Writing into an alert box, using </a:t>
            </a:r>
            <a:r>
              <a:rPr lang="en-US" sz="2400" dirty="0" err="1">
                <a:solidFill>
                  <a:schemeClr val="tx1"/>
                </a:solidFill>
              </a:rPr>
              <a:t>window.alert</a:t>
            </a:r>
            <a:r>
              <a:rPr lang="en-US" sz="2400" dirty="0">
                <a:solidFill>
                  <a:schemeClr val="tx1"/>
                </a:solidFill>
              </a:rPr>
              <a:t>().</a:t>
            </a:r>
          </a:p>
          <a:p>
            <a:r>
              <a:rPr lang="en-US" dirty="0">
                <a:solidFill>
                  <a:schemeClr val="tx1"/>
                </a:solidFill>
              </a:rPr>
              <a:t>Using </a:t>
            </a:r>
            <a:r>
              <a:rPr lang="en-US" dirty="0" err="1" smtClean="0">
                <a:solidFill>
                  <a:schemeClr val="tx1"/>
                </a:solidFill>
              </a:rPr>
              <a:t>innerHTML</a:t>
            </a:r>
            <a:endParaRPr lang="en-US" dirty="0" smtClean="0">
              <a:solidFill>
                <a:schemeClr val="tx1"/>
              </a:solidFill>
            </a:endParaRPr>
          </a:p>
          <a:p>
            <a:pPr algn="l"/>
            <a:r>
              <a:rPr lang="en-US" sz="2400" dirty="0" smtClean="0">
                <a:solidFill>
                  <a:schemeClr val="tx1"/>
                </a:solidFill>
              </a:rPr>
              <a:t>To </a:t>
            </a:r>
            <a:r>
              <a:rPr lang="en-US" sz="2400" dirty="0">
                <a:solidFill>
                  <a:schemeClr val="tx1"/>
                </a:solidFill>
              </a:rPr>
              <a:t>access an HTML element, JavaScript can </a:t>
            </a:r>
            <a:r>
              <a:rPr lang="en-US" sz="2400" dirty="0" smtClean="0">
                <a:solidFill>
                  <a:schemeClr val="tx1"/>
                </a:solidFill>
              </a:rPr>
              <a:t>use  the </a:t>
            </a:r>
            <a:r>
              <a:rPr lang="en-US" sz="2400" dirty="0" err="1" smtClean="0">
                <a:solidFill>
                  <a:schemeClr val="tx1"/>
                </a:solidFill>
              </a:rPr>
              <a:t>document.getElementById</a:t>
            </a:r>
            <a:r>
              <a:rPr lang="en-US" sz="2400" dirty="0" smtClean="0">
                <a:solidFill>
                  <a:schemeClr val="tx1"/>
                </a:solidFill>
              </a:rPr>
              <a:t>(id) method.</a:t>
            </a:r>
            <a:endParaRPr lang="en-US" sz="2400" dirty="0">
              <a:solidFill>
                <a:schemeClr val="tx1"/>
              </a:solidFill>
            </a:endParaRPr>
          </a:p>
          <a:p>
            <a:pPr algn="l"/>
            <a:r>
              <a:rPr lang="en-US" sz="2400" dirty="0" err="1" smtClean="0">
                <a:solidFill>
                  <a:schemeClr val="tx1"/>
                </a:solidFill>
              </a:rPr>
              <a:t>Exampale</a:t>
            </a:r>
            <a:r>
              <a:rPr lang="en-US" sz="2400" dirty="0" smtClean="0">
                <a:solidFill>
                  <a:schemeClr val="tx1"/>
                </a:solidFill>
              </a:rPr>
              <a:t> 1.  &lt;html&gt;</a:t>
            </a:r>
          </a:p>
          <a:p>
            <a:pPr algn="l"/>
            <a:r>
              <a:rPr lang="en-US" sz="2400" dirty="0" smtClean="0">
                <a:solidFill>
                  <a:schemeClr val="tx1"/>
                </a:solidFill>
              </a:rPr>
              <a:t>&lt;body&gt;</a:t>
            </a:r>
          </a:p>
          <a:p>
            <a:pPr algn="l"/>
            <a:r>
              <a:rPr lang="en-US" sz="2400" dirty="0" smtClean="0">
                <a:solidFill>
                  <a:schemeClr val="tx1"/>
                </a:solidFill>
              </a:rPr>
              <a:t>&lt;h2&gt;My First Web Page&lt;/h2&gt;</a:t>
            </a:r>
          </a:p>
          <a:p>
            <a:pPr algn="l"/>
            <a:r>
              <a:rPr lang="en-US" sz="2400" dirty="0" smtClean="0">
                <a:solidFill>
                  <a:schemeClr val="tx1"/>
                </a:solidFill>
              </a:rPr>
              <a:t>&lt;p id="demo"&gt;&lt;/p&gt;</a:t>
            </a:r>
          </a:p>
          <a:p>
            <a:pPr algn="l"/>
            <a:r>
              <a:rPr lang="en-US" sz="2400" dirty="0" smtClean="0">
                <a:solidFill>
                  <a:schemeClr val="tx1"/>
                </a:solidFill>
              </a:rPr>
              <a:t>&lt;script&gt;</a:t>
            </a:r>
          </a:p>
          <a:p>
            <a:pPr algn="l"/>
            <a:r>
              <a:rPr lang="en-US" sz="2400" dirty="0" err="1" smtClean="0">
                <a:solidFill>
                  <a:schemeClr val="tx1"/>
                </a:solidFill>
              </a:rPr>
              <a:t>document.getElementById</a:t>
            </a:r>
            <a:r>
              <a:rPr lang="en-US" sz="2400" dirty="0" smtClean="0">
                <a:solidFill>
                  <a:schemeClr val="tx1"/>
                </a:solidFill>
              </a:rPr>
              <a:t>("demo").</a:t>
            </a:r>
            <a:r>
              <a:rPr lang="en-US" sz="2400" dirty="0" err="1" smtClean="0">
                <a:solidFill>
                  <a:schemeClr val="tx1"/>
                </a:solidFill>
              </a:rPr>
              <a:t>innerHTML</a:t>
            </a:r>
            <a:r>
              <a:rPr lang="en-US" sz="2400" dirty="0" smtClean="0">
                <a:solidFill>
                  <a:schemeClr val="tx1"/>
                </a:solidFill>
              </a:rPr>
              <a:t> = 15 + 26;</a:t>
            </a:r>
          </a:p>
          <a:p>
            <a:pPr algn="l"/>
            <a:r>
              <a:rPr lang="en-US" sz="2400" dirty="0" smtClean="0">
                <a:solidFill>
                  <a:schemeClr val="tx1"/>
                </a:solidFill>
              </a:rPr>
              <a:t>&lt;/script&gt;</a:t>
            </a:r>
          </a:p>
          <a:p>
            <a:pPr algn="l"/>
            <a:r>
              <a:rPr lang="en-US" sz="2400" dirty="0" smtClean="0">
                <a:solidFill>
                  <a:schemeClr val="tx1"/>
                </a:solidFill>
              </a:rPr>
              <a:t>&lt;/body&gt;</a:t>
            </a:r>
          </a:p>
          <a:p>
            <a:pPr algn="l"/>
            <a:r>
              <a:rPr lang="en-US" sz="2400" dirty="0" smtClean="0">
                <a:solidFill>
                  <a:schemeClr val="tx1"/>
                </a:solidFill>
              </a:rPr>
              <a:t>&lt;/html&gt;</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lnSpcReduction="10000"/>
          </a:bodyPr>
          <a:lstStyle/>
          <a:p>
            <a:r>
              <a:rPr lang="en-US" dirty="0">
                <a:solidFill>
                  <a:schemeClr val="tx1"/>
                </a:solidFill>
              </a:rPr>
              <a:t>Using </a:t>
            </a:r>
            <a:r>
              <a:rPr lang="en-US" dirty="0" err="1">
                <a:solidFill>
                  <a:schemeClr val="tx1"/>
                </a:solidFill>
              </a:rPr>
              <a:t>document.write</a:t>
            </a:r>
            <a:r>
              <a:rPr lang="en-US" dirty="0">
                <a:solidFill>
                  <a:schemeClr val="tx1"/>
                </a:solidFill>
              </a:rPr>
              <a:t>()</a:t>
            </a:r>
          </a:p>
          <a:p>
            <a:pPr algn="l"/>
            <a:r>
              <a:rPr lang="en-US" sz="2400" dirty="0">
                <a:solidFill>
                  <a:schemeClr val="tx1"/>
                </a:solidFill>
              </a:rPr>
              <a:t>For testing purposes, it is convenient to </a:t>
            </a:r>
            <a:r>
              <a:rPr lang="en-US" sz="2400" dirty="0" smtClean="0">
                <a:solidFill>
                  <a:schemeClr val="tx1"/>
                </a:solidFill>
              </a:rPr>
              <a:t>use </a:t>
            </a:r>
            <a:r>
              <a:rPr lang="en-US" sz="2400" dirty="0" err="1" smtClean="0">
                <a:solidFill>
                  <a:schemeClr val="tx1"/>
                </a:solidFill>
              </a:rPr>
              <a:t>document.write</a:t>
            </a:r>
            <a:r>
              <a:rPr lang="en-US" sz="2400" dirty="0" smtClean="0">
                <a:solidFill>
                  <a:schemeClr val="tx1"/>
                </a:solidFill>
              </a:rPr>
              <a:t>()</a:t>
            </a:r>
          </a:p>
          <a:p>
            <a:pPr algn="l"/>
            <a:r>
              <a:rPr lang="en-US" sz="2400" dirty="0" err="1" smtClean="0">
                <a:solidFill>
                  <a:schemeClr val="tx1"/>
                </a:solidFill>
              </a:rPr>
              <a:t>Exampale</a:t>
            </a:r>
            <a:r>
              <a:rPr lang="en-US" sz="2400" dirty="0" smtClean="0">
                <a:solidFill>
                  <a:schemeClr val="tx1"/>
                </a:solidFill>
              </a:rPr>
              <a:t> 2.  &lt;html&gt;</a:t>
            </a:r>
          </a:p>
          <a:p>
            <a:pPr algn="l"/>
            <a:r>
              <a:rPr lang="en-US" sz="2400" dirty="0" smtClean="0">
                <a:solidFill>
                  <a:schemeClr val="tx1"/>
                </a:solidFill>
              </a:rPr>
              <a:t>&lt;body&gt;</a:t>
            </a:r>
          </a:p>
          <a:p>
            <a:pPr algn="l"/>
            <a:r>
              <a:rPr lang="en-US" sz="2400" dirty="0" smtClean="0">
                <a:solidFill>
                  <a:schemeClr val="tx1"/>
                </a:solidFill>
              </a:rPr>
              <a:t>&lt;h2&gt;My First Web Page&lt;/h2&gt;</a:t>
            </a:r>
          </a:p>
          <a:p>
            <a:pPr algn="l"/>
            <a:r>
              <a:rPr lang="en-US" sz="2400" dirty="0">
                <a:solidFill>
                  <a:schemeClr val="tx1"/>
                </a:solidFill>
              </a:rPr>
              <a:t>&lt;script&gt;</a:t>
            </a:r>
            <a:br>
              <a:rPr lang="en-US" sz="2400" dirty="0">
                <a:solidFill>
                  <a:schemeClr val="tx1"/>
                </a:solidFill>
              </a:rPr>
            </a:br>
            <a:r>
              <a:rPr lang="en-US" sz="2400" dirty="0" err="1">
                <a:solidFill>
                  <a:schemeClr val="tx1"/>
                </a:solidFill>
              </a:rPr>
              <a:t>document.write</a:t>
            </a:r>
            <a:r>
              <a:rPr lang="en-US" sz="2400" dirty="0">
                <a:solidFill>
                  <a:schemeClr val="tx1"/>
                </a:solidFill>
              </a:rPr>
              <a:t>(5 + 6);</a:t>
            </a:r>
            <a:br>
              <a:rPr lang="en-US" sz="2400" dirty="0">
                <a:solidFill>
                  <a:schemeClr val="tx1"/>
                </a:solidFill>
              </a:rPr>
            </a:br>
            <a:r>
              <a:rPr lang="en-US" sz="2400" dirty="0">
                <a:solidFill>
                  <a:schemeClr val="tx1"/>
                </a:solidFill>
              </a:rPr>
              <a:t>&lt;/script</a:t>
            </a:r>
            <a:r>
              <a:rPr lang="en-US" sz="2400" dirty="0" smtClean="0">
                <a:solidFill>
                  <a:schemeClr val="tx1"/>
                </a:solidFill>
              </a:rPr>
              <a:t>&gt;</a:t>
            </a:r>
          </a:p>
          <a:p>
            <a:pPr algn="l"/>
            <a:r>
              <a:rPr lang="en-US" sz="2400" dirty="0" smtClean="0">
                <a:solidFill>
                  <a:schemeClr val="tx1"/>
                </a:solidFill>
              </a:rPr>
              <a:t>&lt;/body&gt;</a:t>
            </a:r>
          </a:p>
          <a:p>
            <a:pPr algn="l"/>
            <a:r>
              <a:rPr lang="en-US" sz="2400" dirty="0" smtClean="0">
                <a:solidFill>
                  <a:schemeClr val="tx1"/>
                </a:solidFill>
              </a:rPr>
              <a:t>&lt;/html&gt;</a:t>
            </a:r>
          </a:p>
          <a:p>
            <a:pPr algn="l"/>
            <a:endParaRPr lang="en-US" sz="2400" dirty="0" smtClean="0">
              <a:solidFill>
                <a:schemeClr val="tx1"/>
              </a:solidFill>
            </a:endParaRPr>
          </a:p>
          <a:p>
            <a:pPr algn="l"/>
            <a:r>
              <a:rPr lang="en-US" sz="2400" dirty="0" err="1" smtClean="0">
                <a:solidFill>
                  <a:schemeClr val="tx1"/>
                </a:solidFill>
              </a:rPr>
              <a:t>Exampale</a:t>
            </a:r>
            <a:r>
              <a:rPr lang="en-US" sz="2400" dirty="0" smtClean="0">
                <a:solidFill>
                  <a:schemeClr val="tx1"/>
                </a:solidFill>
              </a:rPr>
              <a:t> 3.  &lt;html&gt;</a:t>
            </a:r>
          </a:p>
          <a:p>
            <a:pPr algn="l"/>
            <a:r>
              <a:rPr lang="en-US" sz="2400" dirty="0" smtClean="0">
                <a:solidFill>
                  <a:schemeClr val="tx1"/>
                </a:solidFill>
              </a:rPr>
              <a:t>&lt;body&gt;</a:t>
            </a:r>
          </a:p>
          <a:p>
            <a:pPr algn="l"/>
            <a:r>
              <a:rPr lang="en-US" sz="2400" dirty="0" smtClean="0">
                <a:solidFill>
                  <a:schemeClr val="tx1"/>
                </a:solidFill>
              </a:rPr>
              <a:t>&lt;h2&gt;My First Web Page&lt;/h2&gt;</a:t>
            </a:r>
          </a:p>
          <a:p>
            <a:pPr algn="l"/>
            <a:r>
              <a:rPr lang="en-US" sz="2400" dirty="0">
                <a:solidFill>
                  <a:schemeClr val="tx1"/>
                </a:solidFill>
              </a:rPr>
              <a:t>&lt;button type="button" </a:t>
            </a:r>
            <a:r>
              <a:rPr lang="en-US" sz="2400" dirty="0" err="1">
                <a:solidFill>
                  <a:schemeClr val="tx1"/>
                </a:solidFill>
              </a:rPr>
              <a:t>onclick</a:t>
            </a:r>
            <a:r>
              <a:rPr lang="en-US" sz="2400" dirty="0">
                <a:solidFill>
                  <a:schemeClr val="tx1"/>
                </a:solidFill>
              </a:rPr>
              <a:t>="</a:t>
            </a:r>
            <a:r>
              <a:rPr lang="en-US" sz="2400" dirty="0" err="1">
                <a:solidFill>
                  <a:schemeClr val="tx1"/>
                </a:solidFill>
              </a:rPr>
              <a:t>document.write</a:t>
            </a:r>
            <a:r>
              <a:rPr lang="en-US" sz="2400" dirty="0">
                <a:solidFill>
                  <a:schemeClr val="tx1"/>
                </a:solidFill>
              </a:rPr>
              <a:t>(5 + 6)"&gt;Try it&lt;/button&gt;</a:t>
            </a:r>
            <a:r>
              <a:rPr lang="en-US" sz="2400" dirty="0" smtClean="0">
                <a:solidFill>
                  <a:schemeClr val="tx1"/>
                </a:solidFill>
              </a:rPr>
              <a:t/>
            </a:r>
            <a:br>
              <a:rPr lang="en-US" sz="2400" dirty="0" smtClean="0">
                <a:solidFill>
                  <a:schemeClr val="tx1"/>
                </a:solidFill>
              </a:rPr>
            </a:br>
            <a:r>
              <a:rPr lang="en-US" sz="2400" dirty="0" smtClean="0">
                <a:solidFill>
                  <a:schemeClr val="tx1"/>
                </a:solidFill>
              </a:rPr>
              <a:t>&lt;/body&gt;</a:t>
            </a:r>
          </a:p>
          <a:p>
            <a:pPr algn="l"/>
            <a:r>
              <a:rPr lang="en-US" sz="2400" dirty="0" smtClean="0">
                <a:solidFill>
                  <a:schemeClr val="tx1"/>
                </a:solidFill>
              </a:rPr>
              <a:t>&lt;/html</a:t>
            </a:r>
            <a:r>
              <a:rPr lang="en-US" sz="2000" dirty="0" smtClean="0">
                <a:solidFill>
                  <a:schemeClr val="tx1"/>
                </a:solidFill>
              </a:rPr>
              <a:t>&gt;</a:t>
            </a:r>
          </a:p>
          <a:p>
            <a:pPr algn="l"/>
            <a:endParaRPr lang="en-US" sz="2000" dirty="0" smtClean="0">
              <a:solidFill>
                <a:schemeClr val="tx1"/>
              </a:solidFill>
            </a:endParaRPr>
          </a:p>
          <a:p>
            <a:pPr algn="l"/>
            <a:endParaRPr lang="en-US" sz="2000" dirty="0">
              <a:solidFill>
                <a:schemeClr val="tx1"/>
              </a:solidFill>
            </a:endParaRP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lstStyle/>
          <a:p>
            <a:r>
              <a:rPr lang="en-US" dirty="0">
                <a:solidFill>
                  <a:schemeClr val="tx1"/>
                </a:solidFill>
              </a:rPr>
              <a:t>Using </a:t>
            </a:r>
            <a:r>
              <a:rPr lang="en-US" dirty="0" err="1">
                <a:solidFill>
                  <a:schemeClr val="tx1"/>
                </a:solidFill>
              </a:rPr>
              <a:t>window.alert</a:t>
            </a:r>
            <a:r>
              <a:rPr lang="en-US" dirty="0">
                <a:solidFill>
                  <a:schemeClr val="tx1"/>
                </a:solidFill>
              </a:rPr>
              <a:t>()</a:t>
            </a:r>
          </a:p>
          <a:p>
            <a:pPr algn="l"/>
            <a:r>
              <a:rPr lang="en-US" sz="2400" dirty="0">
                <a:solidFill>
                  <a:schemeClr val="tx1"/>
                </a:solidFill>
              </a:rPr>
              <a:t>You can use an alert box to display data</a:t>
            </a:r>
            <a:r>
              <a:rPr lang="en-US" sz="2400" dirty="0" smtClean="0">
                <a:solidFill>
                  <a:schemeClr val="tx1"/>
                </a:solidFill>
              </a:rPr>
              <a:t>:</a:t>
            </a:r>
          </a:p>
          <a:p>
            <a:pPr algn="l"/>
            <a:r>
              <a:rPr lang="en-US" sz="2400" dirty="0" err="1" smtClean="0">
                <a:solidFill>
                  <a:schemeClr val="tx1"/>
                </a:solidFill>
              </a:rPr>
              <a:t>Exampale</a:t>
            </a:r>
            <a:r>
              <a:rPr lang="en-US" sz="2400" dirty="0" smtClean="0">
                <a:solidFill>
                  <a:schemeClr val="tx1"/>
                </a:solidFill>
              </a:rPr>
              <a:t> 4.  &lt;html&gt;</a:t>
            </a:r>
          </a:p>
          <a:p>
            <a:pPr algn="l"/>
            <a:r>
              <a:rPr lang="en-US" sz="2400" dirty="0" smtClean="0">
                <a:solidFill>
                  <a:schemeClr val="tx1"/>
                </a:solidFill>
              </a:rPr>
              <a:t>&lt;body&gt;</a:t>
            </a:r>
          </a:p>
          <a:p>
            <a:pPr algn="l"/>
            <a:r>
              <a:rPr lang="en-US" sz="2400" dirty="0" smtClean="0">
                <a:solidFill>
                  <a:schemeClr val="tx1"/>
                </a:solidFill>
              </a:rPr>
              <a:t>&lt;h2&gt;My First Web Page&lt;/h2&gt;</a:t>
            </a:r>
          </a:p>
          <a:p>
            <a:pPr algn="l"/>
            <a:r>
              <a:rPr lang="en-US" sz="2400" dirty="0">
                <a:solidFill>
                  <a:schemeClr val="tx1"/>
                </a:solidFill>
              </a:rPr>
              <a:t>&lt;script&gt;</a:t>
            </a:r>
            <a:br>
              <a:rPr lang="en-US" sz="2400" dirty="0">
                <a:solidFill>
                  <a:schemeClr val="tx1"/>
                </a:solidFill>
              </a:rPr>
            </a:br>
            <a:r>
              <a:rPr lang="en-US" sz="2400" dirty="0" err="1">
                <a:solidFill>
                  <a:schemeClr val="tx1"/>
                </a:solidFill>
              </a:rPr>
              <a:t>window.alert</a:t>
            </a:r>
            <a:r>
              <a:rPr lang="en-US" sz="2400" dirty="0">
                <a:solidFill>
                  <a:schemeClr val="tx1"/>
                </a:solidFill>
              </a:rPr>
              <a:t>(5 + 6);</a:t>
            </a:r>
            <a:br>
              <a:rPr lang="en-US" sz="2400" dirty="0">
                <a:solidFill>
                  <a:schemeClr val="tx1"/>
                </a:solidFill>
              </a:rPr>
            </a:br>
            <a:r>
              <a:rPr lang="en-US" sz="2400" dirty="0">
                <a:solidFill>
                  <a:schemeClr val="tx1"/>
                </a:solidFill>
              </a:rPr>
              <a:t>&lt;/script</a:t>
            </a:r>
            <a:r>
              <a:rPr lang="en-US" sz="2400" dirty="0" smtClean="0">
                <a:solidFill>
                  <a:schemeClr val="tx1"/>
                </a:solidFill>
              </a:rPr>
              <a:t>&gt;</a:t>
            </a:r>
          </a:p>
          <a:p>
            <a:pPr algn="l"/>
            <a:r>
              <a:rPr lang="en-US" sz="2400" dirty="0" smtClean="0">
                <a:solidFill>
                  <a:schemeClr val="tx1"/>
                </a:solidFill>
              </a:rPr>
              <a:t>&lt;/body&gt;</a:t>
            </a:r>
          </a:p>
          <a:p>
            <a:pPr algn="l"/>
            <a:r>
              <a:rPr lang="en-US" sz="2400" dirty="0" smtClean="0">
                <a:solidFill>
                  <a:schemeClr val="tx1"/>
                </a:solidFill>
              </a:rPr>
              <a:t>&lt;/html&gt;</a:t>
            </a:r>
          </a:p>
          <a:p>
            <a:pPr algn="just"/>
            <a:endParaRPr lang="en-US" sz="2000" dirty="0" smtClean="0">
              <a:solidFill>
                <a:schemeClr val="tx1"/>
              </a:solidFill>
            </a:endParaRPr>
          </a:p>
          <a:p>
            <a:pPr algn="l"/>
            <a:endParaRPr lang="en-US" sz="2000" dirty="0">
              <a:solidFill>
                <a:schemeClr val="tx1"/>
              </a:solidFill>
            </a:endParaRPr>
          </a:p>
          <a:p>
            <a:endParaRPr lang="en-US" dirty="0"/>
          </a:p>
        </p:txBody>
      </p:sp>
      <p:sp>
        <p:nvSpPr>
          <p:cNvPr id="4" name="Rectangle 1"/>
          <p:cNvSpPr>
            <a:spLocks noChangeArrowheads="1"/>
          </p:cNvSpPr>
          <p:nvPr/>
        </p:nvSpPr>
        <p:spPr bwMode="auto">
          <a:xfrm>
            <a:off x="0" y="4648200"/>
            <a:ext cx="9144000" cy="1287475"/>
          </a:xfrm>
          <a:prstGeom prst="rect">
            <a:avLst/>
          </a:prstGeom>
          <a:solidFill>
            <a:srgbClr val="FFFFFF"/>
          </a:solidFill>
          <a:ln w="9525">
            <a:noFill/>
            <a:miter lim="800000"/>
            <a:headEnd/>
            <a:tailEnd/>
          </a:ln>
          <a:effectLst/>
        </p:spPr>
        <p:txBody>
          <a:bodyPr vert="horz" wrap="square" lIns="0" tIns="88872"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dirty="0" smtClean="0">
                <a:ln>
                  <a:noFill/>
                </a:ln>
                <a:solidFill>
                  <a:srgbClr val="000000"/>
                </a:solidFill>
                <a:effectLst/>
                <a:latin typeface="Segoe UI" pitchFamily="34" charset="0"/>
                <a:cs typeface="Segoe UI" pitchFamily="34" charset="0"/>
              </a:rPr>
              <a:t>JavaScript Keywords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cs typeface="Arial" pitchFamily="34" charset="0"/>
              </a:rPr>
              <a:t> JavaScript statements often start with a </a:t>
            </a:r>
            <a:r>
              <a:rPr kumimoji="0" lang="en-US" b="1" i="0" u="none" strike="noStrike" cap="none" normalizeH="0" baseline="0" dirty="0" smtClean="0">
                <a:ln>
                  <a:noFill/>
                </a:ln>
                <a:solidFill>
                  <a:srgbClr val="000000"/>
                </a:solidFill>
                <a:effectLst/>
                <a:latin typeface="Verdana" pitchFamily="34" charset="0"/>
                <a:cs typeface="Arial" pitchFamily="34" charset="0"/>
              </a:rPr>
              <a:t>keyword</a:t>
            </a:r>
            <a:r>
              <a:rPr kumimoji="0" lang="en-US" b="0" i="0" u="none" strike="noStrike" cap="none" normalizeH="0" baseline="0" dirty="0" smtClean="0">
                <a:ln>
                  <a:noFill/>
                </a:ln>
                <a:solidFill>
                  <a:srgbClr val="000000"/>
                </a:solidFill>
                <a:effectLst/>
                <a:latin typeface="Verdana" pitchFamily="34" charset="0"/>
                <a:cs typeface="Arial" pitchFamily="34" charset="0"/>
              </a:rPr>
              <a:t> to identify the JavaScript  action to be performed.</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 y="152403"/>
          <a:ext cx="8763000" cy="6476997"/>
        </p:xfrm>
        <a:graphic>
          <a:graphicData uri="http://schemas.openxmlformats.org/drawingml/2006/table">
            <a:tbl>
              <a:tblPr/>
              <a:tblGrid>
                <a:gridCol w="2117725"/>
                <a:gridCol w="6645275"/>
              </a:tblGrid>
              <a:tr h="542999">
                <a:tc>
                  <a:txBody>
                    <a:bodyPr/>
                    <a:lstStyle/>
                    <a:p>
                      <a:pPr algn="l" fontAlgn="t"/>
                      <a:r>
                        <a:rPr lang="en-US" sz="2400" dirty="0"/>
                        <a:t>Keyword</a:t>
                      </a:r>
                    </a:p>
                  </a:txBody>
                  <a:tcPr marL="115455" marR="57727" marT="57727" marB="5772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dirty="0"/>
                        <a:t>Description</a:t>
                      </a:r>
                    </a:p>
                  </a:txBody>
                  <a:tcPr marL="57727" marR="57727" marT="57727" marB="5772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542999">
                <a:tc>
                  <a:txBody>
                    <a:bodyPr/>
                    <a:lstStyle/>
                    <a:p>
                      <a:pPr algn="l" fontAlgn="t"/>
                      <a:r>
                        <a:rPr lang="en-US" sz="2400" dirty="0" err="1"/>
                        <a:t>var</a:t>
                      </a:r>
                      <a:endParaRPr lang="en-US" sz="2400" dirty="0"/>
                    </a:p>
                  </a:txBody>
                  <a:tcPr marL="115455" marR="57727" marT="57727" marB="5772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400" dirty="0"/>
                        <a:t>Declares a variable</a:t>
                      </a:r>
                    </a:p>
                  </a:txBody>
                  <a:tcPr marL="57727" marR="57727" marT="57727" marB="5772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542999">
                <a:tc>
                  <a:txBody>
                    <a:bodyPr/>
                    <a:lstStyle/>
                    <a:p>
                      <a:pPr algn="l" fontAlgn="t"/>
                      <a:r>
                        <a:rPr lang="en-US" sz="2400" dirty="0"/>
                        <a:t>let</a:t>
                      </a:r>
                    </a:p>
                  </a:txBody>
                  <a:tcPr marL="115455" marR="57727" marT="57727" marB="5772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dirty="0"/>
                        <a:t>Declares a block variable</a:t>
                      </a:r>
                    </a:p>
                  </a:txBody>
                  <a:tcPr marL="57727" marR="57727" marT="57727" marB="5772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542999">
                <a:tc>
                  <a:txBody>
                    <a:bodyPr/>
                    <a:lstStyle/>
                    <a:p>
                      <a:pPr algn="l" fontAlgn="t"/>
                      <a:r>
                        <a:rPr lang="en-US" sz="2400" dirty="0"/>
                        <a:t>const</a:t>
                      </a:r>
                    </a:p>
                  </a:txBody>
                  <a:tcPr marL="115455" marR="57727" marT="57727" marB="5772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400" dirty="0"/>
                        <a:t>Declares a block constant</a:t>
                      </a:r>
                    </a:p>
                  </a:txBody>
                  <a:tcPr marL="57727" marR="57727" marT="57727" marB="5772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955721">
                <a:tc>
                  <a:txBody>
                    <a:bodyPr/>
                    <a:lstStyle/>
                    <a:p>
                      <a:pPr algn="l" fontAlgn="t"/>
                      <a:r>
                        <a:rPr lang="en-US" sz="2400" dirty="0"/>
                        <a:t>if</a:t>
                      </a:r>
                    </a:p>
                  </a:txBody>
                  <a:tcPr marL="115455" marR="57727" marT="57727" marB="5772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dirty="0"/>
                        <a:t>Marks a block of statements to be executed on a condition</a:t>
                      </a:r>
                    </a:p>
                  </a:txBody>
                  <a:tcPr marL="57727" marR="57727" marT="57727" marB="5772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955721">
                <a:tc>
                  <a:txBody>
                    <a:bodyPr/>
                    <a:lstStyle/>
                    <a:p>
                      <a:pPr algn="l" fontAlgn="t"/>
                      <a:r>
                        <a:rPr lang="en-US" sz="2400" dirty="0"/>
                        <a:t>switch</a:t>
                      </a:r>
                    </a:p>
                  </a:txBody>
                  <a:tcPr marL="115455" marR="57727" marT="57727" marB="5772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400" dirty="0"/>
                        <a:t>Marks a block of statements to be executed in different cases</a:t>
                      </a:r>
                    </a:p>
                  </a:txBody>
                  <a:tcPr marL="57727" marR="57727" marT="57727" marB="5772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542999">
                <a:tc>
                  <a:txBody>
                    <a:bodyPr/>
                    <a:lstStyle/>
                    <a:p>
                      <a:pPr algn="l" fontAlgn="t"/>
                      <a:r>
                        <a:rPr lang="en-US" sz="2400" dirty="0"/>
                        <a:t>for</a:t>
                      </a:r>
                    </a:p>
                  </a:txBody>
                  <a:tcPr marL="115455" marR="57727" marT="57727" marB="5772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dirty="0"/>
                        <a:t>Marks a block of statements to be executed in a loop</a:t>
                      </a:r>
                    </a:p>
                  </a:txBody>
                  <a:tcPr marL="57727" marR="57727" marT="57727" marB="5772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542999">
                <a:tc>
                  <a:txBody>
                    <a:bodyPr/>
                    <a:lstStyle/>
                    <a:p>
                      <a:pPr algn="l" fontAlgn="t"/>
                      <a:r>
                        <a:rPr lang="en-US" sz="2400" dirty="0"/>
                        <a:t>function</a:t>
                      </a:r>
                    </a:p>
                  </a:txBody>
                  <a:tcPr marL="115455" marR="57727" marT="57727" marB="5772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400" dirty="0"/>
                        <a:t>Declares a function</a:t>
                      </a:r>
                    </a:p>
                  </a:txBody>
                  <a:tcPr marL="57727" marR="57727" marT="57727" marB="5772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542999">
                <a:tc>
                  <a:txBody>
                    <a:bodyPr/>
                    <a:lstStyle/>
                    <a:p>
                      <a:pPr algn="l" fontAlgn="t"/>
                      <a:r>
                        <a:rPr lang="en-US" sz="2400" dirty="0"/>
                        <a:t>return</a:t>
                      </a:r>
                    </a:p>
                  </a:txBody>
                  <a:tcPr marL="115455" marR="57727" marT="57727" marB="5772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dirty="0"/>
                        <a:t>Exits a function</a:t>
                      </a:r>
                    </a:p>
                  </a:txBody>
                  <a:tcPr marL="57727" marR="57727" marT="57727" marB="5772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764562">
                <a:tc>
                  <a:txBody>
                    <a:bodyPr/>
                    <a:lstStyle/>
                    <a:p>
                      <a:pPr algn="l" fontAlgn="t"/>
                      <a:r>
                        <a:rPr lang="en-US" sz="2400" dirty="0"/>
                        <a:t>try</a:t>
                      </a:r>
                    </a:p>
                  </a:txBody>
                  <a:tcPr marL="115455" marR="57727" marT="57727" marB="5772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2400" dirty="0"/>
                        <a:t>Implements error handling to a block of statements</a:t>
                      </a:r>
                    </a:p>
                  </a:txBody>
                  <a:tcPr marL="57727" marR="57727" marT="57727" marB="5772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2575"/>
            <a:ext cx="9144000" cy="1470025"/>
          </a:xfrm>
        </p:spPr>
        <p:txBody>
          <a:bodyPr>
            <a:normAutofit fontScale="90000"/>
          </a:bodyPr>
          <a:lstStyle/>
          <a:p>
            <a:pPr algn="l"/>
            <a:r>
              <a:rPr lang="en-US" sz="4900" b="1" dirty="0" smtClean="0"/>
              <a:t>What are Variables</a:t>
            </a:r>
            <a:br>
              <a:rPr lang="en-US" sz="4900" b="1" dirty="0" smtClean="0"/>
            </a:br>
            <a:r>
              <a:rPr lang="en-US" sz="2200" dirty="0" smtClean="0"/>
              <a:t>Variables are containers for storing data (storing data values).</a:t>
            </a:r>
            <a:br>
              <a:rPr lang="en-US" sz="2200" dirty="0" smtClean="0"/>
            </a:br>
            <a:r>
              <a:rPr lang="en-US" sz="2200" dirty="0" smtClean="0"/>
              <a:t>In this example, x, y, and z, are variables, declared with the </a:t>
            </a:r>
            <a:r>
              <a:rPr lang="en-US" sz="2200" dirty="0" err="1" smtClean="0"/>
              <a:t>var</a:t>
            </a:r>
            <a:r>
              <a:rPr lang="en-US" sz="2200" dirty="0" smtClean="0"/>
              <a:t> keyword:</a:t>
            </a:r>
            <a:br>
              <a:rPr lang="en-US" sz="2200" dirty="0" smtClean="0"/>
            </a:br>
            <a:r>
              <a:rPr lang="en-US" sz="2200" dirty="0" smtClean="0">
                <a:hlinkClick r:id="rId2" action="ppaction://hlinkfile"/>
              </a:rPr>
              <a:t>EXAMPLE1:</a:t>
            </a:r>
            <a:r>
              <a:rPr lang="en-US" sz="2200" dirty="0" smtClean="0"/>
              <a:t>  </a:t>
            </a:r>
            <a:r>
              <a:rPr lang="en-US" sz="2200" dirty="0" smtClean="0">
                <a:hlinkClick r:id="rId3" action="ppaction://hlinkfile"/>
              </a:rPr>
              <a:t>example2:</a:t>
            </a:r>
            <a:r>
              <a:rPr lang="en-US" dirty="0" smtClean="0"/>
              <a:t/>
            </a:r>
            <a:br>
              <a:rPr lang="en-US" dirty="0" smtClean="0"/>
            </a:br>
            <a:endParaRPr lang="en-US" dirty="0"/>
          </a:p>
        </p:txBody>
      </p:sp>
      <p:sp>
        <p:nvSpPr>
          <p:cNvPr id="3" name="TextBox 2"/>
          <p:cNvSpPr txBox="1"/>
          <p:nvPr/>
        </p:nvSpPr>
        <p:spPr>
          <a:xfrm>
            <a:off x="0" y="1828800"/>
            <a:ext cx="9144000" cy="2800767"/>
          </a:xfrm>
          <a:prstGeom prst="rect">
            <a:avLst/>
          </a:prstGeom>
          <a:noFill/>
        </p:spPr>
        <p:txBody>
          <a:bodyPr wrap="square" rtlCol="0">
            <a:spAutoFit/>
          </a:bodyPr>
          <a:lstStyle/>
          <a:p>
            <a:r>
              <a:rPr lang="en-US" sz="3600" b="1" dirty="0" smtClean="0"/>
              <a:t>JavaScript Let</a:t>
            </a:r>
          </a:p>
          <a:p>
            <a:r>
              <a:rPr lang="en-US" sz="2000" dirty="0" smtClean="0"/>
              <a:t>JavaScript </a:t>
            </a:r>
            <a:r>
              <a:rPr lang="en-US" sz="2000" b="1" dirty="0" smtClean="0"/>
              <a:t>let </a:t>
            </a:r>
            <a:r>
              <a:rPr lang="en-US" sz="2000" dirty="0" smtClean="0"/>
              <a:t>is a keyword used to declare variables in JavaScript that are block scoped.</a:t>
            </a:r>
          </a:p>
          <a:p>
            <a:r>
              <a:rPr lang="en-US" sz="2000" b="1" dirty="0" smtClean="0"/>
              <a:t>Block Scope: </a:t>
            </a:r>
            <a:r>
              <a:rPr lang="en-US" sz="2000" dirty="0" smtClean="0"/>
              <a:t>The variables which are declared inside the { } block are known as block-scoped variables. variables declared by the </a:t>
            </a:r>
            <a:r>
              <a:rPr lang="en-US" sz="2000" dirty="0" err="1" smtClean="0"/>
              <a:t>var</a:t>
            </a:r>
            <a:r>
              <a:rPr lang="en-US" sz="2000" dirty="0" smtClean="0"/>
              <a:t> keyword cannot be block-scoped.</a:t>
            </a:r>
          </a:p>
          <a:p>
            <a:endParaRPr lang="en-US" sz="2000" b="1" dirty="0" smtClean="0"/>
          </a:p>
          <a:p>
            <a:r>
              <a:rPr lang="en-US" sz="2000" b="1" dirty="0" smtClean="0"/>
              <a:t>Example1</a:t>
            </a:r>
            <a:r>
              <a:rPr lang="en-US" sz="2000" b="1" smtClean="0"/>
              <a:t>:    Example2: </a:t>
            </a:r>
            <a:endParaRPr lang="en-US" sz="2000" b="1" dirty="0" smtClean="0"/>
          </a:p>
          <a:p>
            <a:endParaRPr lang="en-US" sz="20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2809"/>
            <a:ext cx="9144000" cy="2677656"/>
          </a:xfrm>
          <a:prstGeom prst="rect">
            <a:avLst/>
          </a:prstGeom>
        </p:spPr>
        <p:txBody>
          <a:bodyPr wrap="square">
            <a:spAutoFit/>
          </a:bodyPr>
          <a:lstStyle/>
          <a:p>
            <a:pPr algn="ctr"/>
            <a:r>
              <a:rPr lang="en-US" sz="3200" dirty="0" err="1" smtClean="0"/>
              <a:t>Javascript</a:t>
            </a:r>
            <a:r>
              <a:rPr lang="en-US" sz="3200" dirty="0" smtClean="0"/>
              <a:t> Operators</a:t>
            </a:r>
          </a:p>
          <a:p>
            <a:pPr algn="just"/>
            <a:r>
              <a:rPr lang="en-US" sz="2000" dirty="0" smtClean="0"/>
              <a:t>JavaScript includes operators same as other languages. An operator performs some operation on single or multiple operands (data value) and produces a result. JavaScript includes following categories of operators.</a:t>
            </a:r>
          </a:p>
          <a:p>
            <a:pPr algn="ctr"/>
            <a:r>
              <a:rPr lang="en-US" sz="3200" dirty="0" smtClean="0"/>
              <a:t>Arithmetic Operators</a:t>
            </a:r>
          </a:p>
          <a:p>
            <a:pPr algn="just"/>
            <a:r>
              <a:rPr lang="en-US" sz="2000" dirty="0" smtClean="0"/>
              <a:t>Arithmetic operators are used to perform mathematical operations between numeric operands</a:t>
            </a:r>
            <a:r>
              <a:rPr lang="en-US" sz="2400" dirty="0" smtClean="0"/>
              <a:t>.</a:t>
            </a:r>
            <a:endParaRPr lang="en-US" sz="2400" dirty="0"/>
          </a:p>
        </p:txBody>
      </p:sp>
      <p:graphicFrame>
        <p:nvGraphicFramePr>
          <p:cNvPr id="3" name="Content Placeholder 3"/>
          <p:cNvGraphicFramePr>
            <a:graphicFrameLocks/>
          </p:cNvGraphicFramePr>
          <p:nvPr/>
        </p:nvGraphicFramePr>
        <p:xfrm>
          <a:off x="0" y="2743200"/>
          <a:ext cx="9067800" cy="3798986"/>
        </p:xfrm>
        <a:graphic>
          <a:graphicData uri="http://schemas.openxmlformats.org/drawingml/2006/table">
            <a:tbl>
              <a:tblPr firstRow="1" bandRow="1">
                <a:tableStyleId>{5C22544A-7EE6-4342-B048-85BDC9FD1C3A}</a:tableStyleId>
              </a:tblPr>
              <a:tblGrid>
                <a:gridCol w="1847144"/>
                <a:gridCol w="7220656"/>
              </a:tblGrid>
              <a:tr h="381000">
                <a:tc>
                  <a:txBody>
                    <a:bodyPr/>
                    <a:lstStyle/>
                    <a:p>
                      <a:pPr algn="ctr" fontAlgn="b"/>
                      <a:r>
                        <a:rPr lang="en-US" sz="2400" b="1" dirty="0">
                          <a:solidFill>
                            <a:srgbClr val="FFFFFF"/>
                          </a:solidFill>
                        </a:rPr>
                        <a:t>Operator</a:t>
                      </a:r>
                    </a:p>
                  </a:txBody>
                  <a:tcPr/>
                </a:tc>
                <a:tc>
                  <a:txBody>
                    <a:bodyPr/>
                    <a:lstStyle/>
                    <a:p>
                      <a:pPr algn="ctr"/>
                      <a:r>
                        <a:rPr lang="en-US" sz="2400" b="1" i="0" kern="1200" dirty="0" smtClean="0">
                          <a:solidFill>
                            <a:schemeClr val="lt1"/>
                          </a:solidFill>
                          <a:latin typeface="+mn-lt"/>
                          <a:ea typeface="+mn-ea"/>
                          <a:cs typeface="+mn-cs"/>
                        </a:rPr>
                        <a:t>Description</a:t>
                      </a:r>
                      <a:endParaRPr lang="en-US" sz="2400" b="1" dirty="0"/>
                    </a:p>
                  </a:txBody>
                  <a:tcPr/>
                </a:tc>
              </a:tr>
              <a:tr h="477398">
                <a:tc>
                  <a:txBody>
                    <a:bodyPr/>
                    <a:lstStyle/>
                    <a:p>
                      <a:pPr algn="ctr"/>
                      <a:r>
                        <a:rPr lang="en-US" sz="2000" dirty="0" smtClean="0"/>
                        <a:t>+</a:t>
                      </a:r>
                      <a:endParaRPr lang="en-US" sz="2000" dirty="0"/>
                    </a:p>
                  </a:txBody>
                  <a:tcPr/>
                </a:tc>
                <a:tc>
                  <a:txBody>
                    <a:bodyPr/>
                    <a:lstStyle/>
                    <a:p>
                      <a:pPr algn="ctr"/>
                      <a:r>
                        <a:rPr lang="en-US" sz="2000" b="0" i="0" kern="1200" dirty="0" smtClean="0">
                          <a:solidFill>
                            <a:schemeClr val="dk1"/>
                          </a:solidFill>
                          <a:latin typeface="+mn-lt"/>
                          <a:ea typeface="+mn-ea"/>
                          <a:cs typeface="+mn-cs"/>
                        </a:rPr>
                        <a:t>Adds two numeric operands.</a:t>
                      </a:r>
                      <a:endParaRPr lang="en-US" sz="2000" dirty="0"/>
                    </a:p>
                  </a:txBody>
                  <a:tcPr/>
                </a:tc>
              </a:tr>
              <a:tr h="477398">
                <a:tc>
                  <a:txBody>
                    <a:bodyPr/>
                    <a:lstStyle/>
                    <a:p>
                      <a:pPr algn="ctr"/>
                      <a:r>
                        <a:rPr lang="en-US" sz="2000" dirty="0" smtClean="0"/>
                        <a:t>-</a:t>
                      </a:r>
                      <a:endParaRPr lang="en-US" sz="2000" dirty="0"/>
                    </a:p>
                  </a:txBody>
                  <a:tcPr/>
                </a:tc>
                <a:tc>
                  <a:txBody>
                    <a:bodyPr/>
                    <a:lstStyle/>
                    <a:p>
                      <a:pPr algn="ctr"/>
                      <a:r>
                        <a:rPr lang="en-US" sz="2000" b="0" i="0" kern="1200" dirty="0" smtClean="0">
                          <a:solidFill>
                            <a:schemeClr val="dk1"/>
                          </a:solidFill>
                          <a:latin typeface="+mn-lt"/>
                          <a:ea typeface="+mn-ea"/>
                          <a:cs typeface="+mn-cs"/>
                        </a:rPr>
                        <a:t>Subtract right operand from left operand</a:t>
                      </a:r>
                      <a:endParaRPr lang="en-US" sz="2000" dirty="0"/>
                    </a:p>
                  </a:txBody>
                  <a:tcPr/>
                </a:tc>
              </a:tr>
              <a:tr h="477398">
                <a:tc>
                  <a:txBody>
                    <a:bodyPr/>
                    <a:lstStyle/>
                    <a:p>
                      <a:pPr algn="ctr"/>
                      <a:r>
                        <a:rPr lang="en-US" sz="2000" dirty="0" smtClean="0"/>
                        <a:t>*</a:t>
                      </a:r>
                      <a:endParaRPr lang="en-US" sz="2000" dirty="0"/>
                    </a:p>
                  </a:txBody>
                  <a:tcPr/>
                </a:tc>
                <a:tc>
                  <a:txBody>
                    <a:bodyPr/>
                    <a:lstStyle/>
                    <a:p>
                      <a:pPr algn="ctr"/>
                      <a:r>
                        <a:rPr lang="en-US" sz="2000" b="0" i="0" kern="1200" dirty="0" smtClean="0">
                          <a:solidFill>
                            <a:schemeClr val="dk1"/>
                          </a:solidFill>
                          <a:latin typeface="+mn-lt"/>
                          <a:ea typeface="+mn-ea"/>
                          <a:cs typeface="+mn-cs"/>
                        </a:rPr>
                        <a:t>Multiply two numeric operands.</a:t>
                      </a:r>
                      <a:endParaRPr lang="en-US" sz="2000" dirty="0"/>
                    </a:p>
                  </a:txBody>
                  <a:tcPr/>
                </a:tc>
              </a:tr>
              <a:tr h="477398">
                <a:tc>
                  <a:txBody>
                    <a:bodyPr/>
                    <a:lstStyle/>
                    <a:p>
                      <a:pPr algn="ctr"/>
                      <a:r>
                        <a:rPr lang="en-US" sz="2000" dirty="0" smtClean="0"/>
                        <a:t>/</a:t>
                      </a:r>
                      <a:endParaRPr lang="en-US" sz="2000" dirty="0"/>
                    </a:p>
                  </a:txBody>
                  <a:tcPr/>
                </a:tc>
                <a:tc>
                  <a:txBody>
                    <a:bodyPr/>
                    <a:lstStyle/>
                    <a:p>
                      <a:pPr algn="ctr"/>
                      <a:r>
                        <a:rPr lang="en-US" sz="2000" b="0" i="0" kern="1200" dirty="0" smtClean="0">
                          <a:solidFill>
                            <a:schemeClr val="dk1"/>
                          </a:solidFill>
                          <a:latin typeface="+mn-lt"/>
                          <a:ea typeface="+mn-ea"/>
                          <a:cs typeface="+mn-cs"/>
                        </a:rPr>
                        <a:t>Divide left operand by right operand</a:t>
                      </a:r>
                      <a:endParaRPr lang="en-US" sz="2000" dirty="0"/>
                    </a:p>
                  </a:txBody>
                  <a:tcPr/>
                </a:tc>
              </a:tr>
              <a:tr h="477398">
                <a:tc>
                  <a:txBody>
                    <a:bodyPr/>
                    <a:lstStyle/>
                    <a:p>
                      <a:pPr algn="ctr"/>
                      <a:r>
                        <a:rPr lang="en-US" sz="2000" dirty="0" smtClean="0"/>
                        <a:t>%</a:t>
                      </a:r>
                      <a:endParaRPr lang="en-US" sz="2000" dirty="0"/>
                    </a:p>
                  </a:txBody>
                  <a:tcPr/>
                </a:tc>
                <a:tc>
                  <a:txBody>
                    <a:bodyPr/>
                    <a:lstStyle/>
                    <a:p>
                      <a:pPr algn="ctr"/>
                      <a:r>
                        <a:rPr lang="en-US" sz="2000" b="0" i="0" kern="1200" dirty="0" smtClean="0">
                          <a:solidFill>
                            <a:schemeClr val="dk1"/>
                          </a:solidFill>
                          <a:latin typeface="+mn-lt"/>
                          <a:ea typeface="+mn-ea"/>
                          <a:cs typeface="+mn-cs"/>
                        </a:rPr>
                        <a:t>Modulus operator. Returns remainder of two operands.</a:t>
                      </a:r>
                      <a:endParaRPr lang="en-US" sz="2000" dirty="0"/>
                    </a:p>
                  </a:txBody>
                  <a:tcPr/>
                </a:tc>
              </a:tr>
              <a:tr h="477398">
                <a:tc>
                  <a:txBody>
                    <a:bodyPr/>
                    <a:lstStyle/>
                    <a:p>
                      <a:pPr algn="ctr"/>
                      <a:r>
                        <a:rPr lang="en-US" sz="2000" dirty="0" smtClean="0"/>
                        <a:t>++</a:t>
                      </a:r>
                      <a:endParaRPr lang="en-US" sz="2000" dirty="0"/>
                    </a:p>
                  </a:txBody>
                  <a:tcPr/>
                </a:tc>
                <a:tc>
                  <a:txBody>
                    <a:bodyPr/>
                    <a:lstStyle/>
                    <a:p>
                      <a:pPr algn="ctr"/>
                      <a:r>
                        <a:rPr lang="en-US" sz="2000" b="0" i="0" kern="1200" dirty="0" smtClean="0">
                          <a:solidFill>
                            <a:schemeClr val="dk1"/>
                          </a:solidFill>
                          <a:latin typeface="+mn-lt"/>
                          <a:ea typeface="+mn-ea"/>
                          <a:cs typeface="+mn-cs"/>
                        </a:rPr>
                        <a:t>Increment operator. Increase operand value by one</a:t>
                      </a:r>
                      <a:endParaRPr lang="en-US" sz="2000" dirty="0"/>
                    </a:p>
                  </a:txBody>
                  <a:tcPr/>
                </a:tc>
              </a:tr>
              <a:tr h="477398">
                <a:tc>
                  <a:txBody>
                    <a:bodyPr/>
                    <a:lstStyle/>
                    <a:p>
                      <a:pPr algn="ctr"/>
                      <a:r>
                        <a:rPr lang="en-US" sz="2000" dirty="0" smtClean="0"/>
                        <a:t>--</a:t>
                      </a:r>
                      <a:endParaRPr lang="en-US" sz="2000" dirty="0"/>
                    </a:p>
                  </a:txBody>
                  <a:tcPr/>
                </a:tc>
                <a:tc>
                  <a:txBody>
                    <a:bodyPr/>
                    <a:lstStyle/>
                    <a:p>
                      <a:pPr algn="ctr"/>
                      <a:r>
                        <a:rPr lang="en-US" sz="2000" b="0" i="0" kern="1200" dirty="0" smtClean="0">
                          <a:solidFill>
                            <a:schemeClr val="dk1"/>
                          </a:solidFill>
                          <a:latin typeface="+mn-lt"/>
                          <a:ea typeface="+mn-ea"/>
                          <a:cs typeface="+mn-cs"/>
                        </a:rPr>
                        <a:t>Decrement operator. Decrease value by one</a:t>
                      </a:r>
                      <a:endParaRPr lang="en-US" sz="2000" dirty="0"/>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208386</TotalTime>
  <Words>1321</Words>
  <Application>Microsoft Office PowerPoint</Application>
  <PresentationFormat>On-screen Show (4:3)</PresentationFormat>
  <Paragraphs>333</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Slide 1</vt:lpstr>
      <vt:lpstr>Slide 2</vt:lpstr>
      <vt:lpstr>Hello World Example: &lt;html&gt; &lt;head&gt;  &lt;title&gt;My First JavaScript code!!!&lt;/title&gt;  &lt;script type="text/javascript"&gt;   alert("Hello World!");  &lt;/script&gt; &lt;/head&gt; &lt;body&gt; &lt;/body&gt; &lt;/html&gt;  Summary: 1. JavaScript is a client-side scripting anguage developed by Brendan Eich. 2. JavaScript can be run on any operating systems and almost all web browsers. 3. You need a text editor to write JavaScript code and a browser to display your web page.  </vt:lpstr>
      <vt:lpstr>Slide 4</vt:lpstr>
      <vt:lpstr>Slide 5</vt:lpstr>
      <vt:lpstr>Slide 6</vt:lpstr>
      <vt:lpstr>Slide 7</vt:lpstr>
      <vt:lpstr>What are Variables Variables are containers for storing data (storing data values). In this example, x, y, and z, are variables, declared with the var keyword: EXAMPLE1:  example2: </vt:lpstr>
      <vt:lpstr>Slide 9</vt:lpstr>
      <vt:lpstr>Slide 10</vt:lpstr>
      <vt:lpstr>Slide 11</vt:lpstr>
      <vt:lpstr>Slide 12</vt:lpstr>
      <vt:lpstr>Slide 13</vt:lpstr>
      <vt:lpstr>Slide 14</vt:lpstr>
      <vt:lpstr>JavaScript Conditional Statements </vt:lpstr>
      <vt:lpstr>Slide 16</vt:lpstr>
      <vt:lpstr>Slide 17</vt:lpstr>
      <vt:lpstr>Slide 18</vt:lpstr>
      <vt:lpstr>Slide 19</vt:lpstr>
      <vt:lpstr>Slide 20</vt:lpstr>
      <vt:lpstr>Slide 21</vt:lpstr>
      <vt:lpstr>Slide 22</vt:lpstr>
      <vt:lpstr>JavaScript HTML DOM Animation </vt:lpstr>
      <vt:lpstr>JavaScript Form Validation </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aceit</dc:creator>
  <cp:lastModifiedBy>aceit</cp:lastModifiedBy>
  <cp:revision>206</cp:revision>
  <dcterms:created xsi:type="dcterms:W3CDTF">2021-08-24T07:27:41Z</dcterms:created>
  <dcterms:modified xsi:type="dcterms:W3CDTF">2024-07-12T10:56:39Z</dcterms:modified>
</cp:coreProperties>
</file>