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261" r:id="rId3"/>
    <p:sldId id="262" r:id="rId4"/>
    <p:sldId id="267" r:id="rId5"/>
    <p:sldId id="268" r:id="rId6"/>
    <p:sldId id="269" r:id="rId7"/>
    <p:sldId id="264" r:id="rId8"/>
    <p:sldId id="265" r:id="rId9"/>
    <p:sldId id="271" r:id="rId10"/>
    <p:sldId id="273" r:id="rId11"/>
    <p:sldId id="274" r:id="rId12"/>
    <p:sldId id="275" r:id="rId13"/>
    <p:sldId id="276" r:id="rId14"/>
    <p:sldId id="272" r:id="rId15"/>
    <p:sldId id="260" r:id="rId16"/>
    <p:sldId id="277" r:id="rId17"/>
    <p:sldId id="278" r:id="rId18"/>
    <p:sldId id="279" r:id="rId19"/>
    <p:sldId id="280" r:id="rId20"/>
    <p:sldId id="282" r:id="rId21"/>
    <p:sldId id="281" r:id="rId22"/>
    <p:sldId id="284" r:id="rId23"/>
    <p:sldId id="283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323F6-AE29-4839-8910-B0507F9CB8FD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97726-46AB-4C84-A59C-8204E109F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75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97726-46AB-4C84-A59C-8204E109FF3B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92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A261-2CA7-1C16-6802-7B74D2F4D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FB067-1D54-35EA-9AEE-FA7DA2793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D00F1-C237-8C82-DD29-DBAE0812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3953-B206-4094-AAFD-DB383F67DDFE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16A8E-0DED-1BCF-CDDA-919B3B3F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5FA24-F1E0-F063-BC16-2D8CA908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02F9-EBF9-4F1A-9C27-DC6BB0BBB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16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DECD-27BC-CC04-5FDE-9BB0DD34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27E22-5A05-A1BC-D97B-29415C13C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F4BD5-6596-8BCD-35B5-D39255DE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3953-B206-4094-AAFD-DB383F67DDFE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3543F-1A4D-E7CF-0F4E-267B912D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3E65-08AC-6B3D-4085-C5B63F97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02F9-EBF9-4F1A-9C27-DC6BB0BBB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30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BDBA1-2521-3B0A-6735-E8E393412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3ABE6-38EB-50EC-6D0D-AF87DAE61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51951-DD3C-7367-C603-E5AA3E95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3953-B206-4094-AAFD-DB383F67DDFE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DE703-FBD9-071D-870A-8778401A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FE080-B239-BE89-E85F-1AD9F2E1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02F9-EBF9-4F1A-9C27-DC6BB0BBB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082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29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343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3B4D-1E96-CB8B-0A10-D8849BEF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35B7B-29DC-DA3A-9AA8-A8AA0B5C3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189F4-F4C8-7F1E-10D1-86BB93AA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3953-B206-4094-AAFD-DB383F67DDFE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C1767-D0A7-9EF3-F1D0-8913296A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5574B-E46F-6B74-488F-863DEA00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02F9-EBF9-4F1A-9C27-DC6BB0BBB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77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29EF-E54B-D68F-8454-8FA29CF2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28DA6-5AF9-5844-A975-FD443BFDF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3B26D-2894-22D6-21BD-09142994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3953-B206-4094-AAFD-DB383F67DDFE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2A47B-A2A8-78CD-51EE-12FE512B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E663B-3E5B-88D7-F228-A034E8D0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02F9-EBF9-4F1A-9C27-DC6BB0BBB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85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4103-C3C7-9B9F-A192-C2C87848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838F7-5465-0F91-4782-1270A2ACA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8A982-8E13-413A-1098-1CA150B6E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3E84E-E300-EA86-3FAA-58CB1B04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3953-B206-4094-AAFD-DB383F67DDFE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281A5-A502-6E68-FCF5-917821AF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8E462-721F-8D3B-387E-4BA18AB0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02F9-EBF9-4F1A-9C27-DC6BB0BBB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44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6825-363F-544D-A2AC-BE315726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CA696-3AE1-39EB-21D7-6AFF953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9CC60-F3ED-E647-D6CE-4F20DF766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80785-352D-C3F8-8391-E0F5D732F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2DAB5-8393-C9BE-A549-337BA71D1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48216-38F1-B392-5F3B-5B94D6E6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3953-B206-4094-AAFD-DB383F67DDFE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AF8CB-885A-98F2-3308-3345423F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F0659-094E-EDED-7B31-7E12A66E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02F9-EBF9-4F1A-9C27-DC6BB0BBB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73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7CDA-9229-827D-5855-820FCE66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0F811-68D9-77DC-E309-4750D462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3953-B206-4094-AAFD-DB383F67DDFE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994F1-EBC3-5D68-2808-D0C7E244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02E40-6CF5-CA44-1633-95314A11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02F9-EBF9-4F1A-9C27-DC6BB0BBB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60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BF3DE-664A-AB40-7E98-5DC88C23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3953-B206-4094-AAFD-DB383F67DDFE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B82107-632A-629C-7215-BE33F276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9C61D-FB94-749B-8FB0-55E4848D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02F9-EBF9-4F1A-9C27-DC6BB0BBB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18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88C7-E880-032C-8846-775E3DD9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745BC-2266-FEEF-F9C0-E2CE4845F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EA286-9ED5-5AE5-9AE1-8C23F0446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6B825-56A6-B227-8035-5C3206B1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3953-B206-4094-AAFD-DB383F67DDFE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4F95B-86BD-4477-DF92-912EF110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A4301-6E88-8F7E-CE50-68EDA29B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02F9-EBF9-4F1A-9C27-DC6BB0BBB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28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5518-28D7-EE23-A99E-BE419770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9513B-2968-BC0E-3DEA-7668A8D7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EC279-592C-1428-77F1-E1B3AC9F6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F81C6-7894-DEE1-BC41-90894650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3953-B206-4094-AAFD-DB383F67DDFE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932A1-AF36-AF62-1227-83129491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30EA0-3758-897E-2C8D-B72967D3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02F9-EBF9-4F1A-9C27-DC6BB0BBB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72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B3345-B746-4E22-276B-67CA00E4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D5985-6C7C-4182-26CB-9230AFDC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22FC7-C57F-BF37-C83E-4365FCBF2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3953-B206-4094-AAFD-DB383F67DDFE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2CB19-3FB5-F96C-D8B1-D1C5F24A0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20DE0-ABF4-0B3D-7C54-14C5B6978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02F9-EBF9-4F1A-9C27-DC6BB0BBB2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39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1813D1-1958-A769-F521-FADEBFAB5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787" y="1"/>
            <a:ext cx="1217697" cy="117911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FCFBB17-DB9D-3604-FCA7-8DEED7835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9113"/>
            <a:ext cx="9144000" cy="117911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Arial Black" panose="020B0A04020102020204" pitchFamily="34" charset="0"/>
              </a:rPr>
              <a:t>Placement Project -02</a:t>
            </a:r>
            <a:endParaRPr lang="en-IN" sz="54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10EB4E7-F143-4D45-1266-DD6738C63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9239"/>
            <a:ext cx="9144000" cy="331855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2060"/>
                </a:solidFill>
                <a:latin typeface="Arial Black" panose="020B0A04020102020204" pitchFamily="34" charset="0"/>
              </a:rPr>
              <a:t>Cardio Vascular Disease Prediction</a:t>
            </a:r>
          </a:p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Submitted by</a:t>
            </a:r>
          </a:p>
          <a:p>
            <a:r>
              <a:rPr lang="en-US" sz="2800" dirty="0">
                <a:solidFill>
                  <a:srgbClr val="002060"/>
                </a:solidFill>
                <a:latin typeface="Arial Black" panose="020B0A04020102020204" pitchFamily="34" charset="0"/>
              </a:rPr>
              <a:t>Sangamesh S B</a:t>
            </a:r>
            <a:endParaRPr lang="en-IN" sz="28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1813D1-1958-A769-F521-FADEBFAB5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787" y="1"/>
            <a:ext cx="1217697" cy="1179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9CA6C5-2AD0-DF93-1595-AC271050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5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Viz(Univariate Analysis):</a:t>
            </a:r>
            <a:endParaRPr lang="en-IN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153494-F4B9-A305-F473-221E8AB9B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28" y="1544238"/>
            <a:ext cx="10172272" cy="31921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2D36F55-F91A-D4E7-A8B1-8FAD9D6F4164}"/>
              </a:ext>
            </a:extLst>
          </p:cNvPr>
          <p:cNvSpPr txBox="1"/>
          <p:nvPr/>
        </p:nvSpPr>
        <p:spPr>
          <a:xfrm>
            <a:off x="838200" y="5013788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majority of the population consists of younger individuals who don’t smoke or smoke minimally, while their total cholesterol levels and systolic blood pressure remain within moderate ranges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features are more or less Skewed towards the Right</a:t>
            </a:r>
            <a:endParaRPr 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53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1813D1-1958-A769-F521-FADEBFAB5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787" y="1"/>
            <a:ext cx="1217697" cy="1179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9CA6C5-2AD0-DF93-1595-AC271050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791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Viz(Univariate Analysis):</a:t>
            </a:r>
            <a:endParaRPr lang="en-IN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D36F55-F91A-D4E7-A8B1-8FAD9D6F4164}"/>
              </a:ext>
            </a:extLst>
          </p:cNvPr>
          <p:cNvSpPr txBox="1"/>
          <p:nvPr/>
        </p:nvSpPr>
        <p:spPr>
          <a:xfrm>
            <a:off x="838200" y="5013788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majority of the population has diastolic blood pressure around 80, a Body Mass Index (BMI) near 25 (within the healthy weight range), a resting heart rate close to 70, and glucose levels of approximately 100.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features are more or less Skewed towards the Right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5A43C-8482-4F11-2E87-0FF641F69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997629" cy="309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3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1813D1-1958-A769-F521-FADEBFAB5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787" y="1"/>
            <a:ext cx="1217697" cy="1179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9CA6C5-2AD0-DF93-1595-AC271050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11" y="108222"/>
            <a:ext cx="10515600" cy="11791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Viz(Bivariate Analysis):</a:t>
            </a:r>
            <a:endParaRPr lang="en-IN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D63AB5-D1CD-831A-4393-2E283CD3D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397" y="4684548"/>
            <a:ext cx="4123360" cy="21734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DD23BF-F4C9-500B-AD82-55F657C9E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444" y="1472318"/>
            <a:ext cx="4969267" cy="31027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78D8CC-C0FF-DE85-2B83-94F237DF71BA}"/>
              </a:ext>
            </a:extLst>
          </p:cNvPr>
          <p:cNvSpPr txBox="1"/>
          <p:nvPr/>
        </p:nvSpPr>
        <p:spPr>
          <a:xfrm>
            <a:off x="1006867" y="511653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risk of CVD is higher for elder patients than younger patients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77C626-C32D-FDD7-E238-8181C8C7DCB2}"/>
              </a:ext>
            </a:extLst>
          </p:cNvPr>
          <p:cNvSpPr txBox="1"/>
          <p:nvPr/>
        </p:nvSpPr>
        <p:spPr>
          <a:xfrm>
            <a:off x="903289" y="2105255"/>
            <a:ext cx="519271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Individuals with a </a:t>
            </a:r>
            <a:r>
              <a:rPr lang="en-US" sz="2400" b="0" i="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TenYearCHD</a:t>
            </a:r>
            <a:r>
              <a:rPr lang="en-US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value of 1 tend to smoke more cigarettes than those with a </a:t>
            </a:r>
            <a:r>
              <a:rPr lang="en-US" sz="2400" b="0" i="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TenYearCHD</a:t>
            </a:r>
            <a:r>
              <a:rPr lang="en-US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value of 0. This suggests that smoking is associated with an increased risk of cardiovascular disease in the next decade. 🚬🫀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29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1813D1-1958-A769-F521-FADEBFAB5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787" y="1"/>
            <a:ext cx="1217697" cy="1179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9CA6C5-2AD0-DF93-1595-AC271050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29"/>
            <a:ext cx="10515600" cy="11791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Viz(Bivariate Analysis):</a:t>
            </a:r>
            <a:endParaRPr lang="en-IN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78D8CC-C0FF-DE85-2B83-94F237DF71BA}"/>
              </a:ext>
            </a:extLst>
          </p:cNvPr>
          <p:cNvSpPr txBox="1"/>
          <p:nvPr/>
        </p:nvSpPr>
        <p:spPr>
          <a:xfrm>
            <a:off x="903288" y="4235932"/>
            <a:ext cx="6083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Helvetica Neue"/>
              </a:rPr>
              <a:t>The higher median </a:t>
            </a:r>
            <a:r>
              <a:rPr lang="en-US" sz="2000" b="0" i="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Helvetica Neue"/>
              </a:rPr>
              <a:t>sysBP</a:t>
            </a:r>
            <a:r>
              <a:rPr lang="en-US" sz="20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Helvetica Neue"/>
              </a:rPr>
              <a:t> and </a:t>
            </a:r>
            <a:r>
              <a:rPr lang="en-US" sz="2000" b="0" i="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Helvetica Neue"/>
              </a:rPr>
              <a:t>diaBP</a:t>
            </a:r>
            <a:r>
              <a:rPr lang="en-US" sz="20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Helvetica Neue"/>
              </a:rPr>
              <a:t> in the </a:t>
            </a:r>
            <a:r>
              <a:rPr lang="en-US" sz="2000" b="0" i="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Helvetica Neue"/>
              </a:rPr>
              <a:t>TenYearCHD</a:t>
            </a:r>
            <a:r>
              <a:rPr lang="en-US" sz="20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Helvetica Neue"/>
              </a:rPr>
              <a:t> = 1 group suggests a potential association between elevated blood pressure and increased cardiovascular risk.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206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77C626-C32D-FDD7-E238-8181C8C7DCB2}"/>
              </a:ext>
            </a:extLst>
          </p:cNvPr>
          <p:cNvSpPr txBox="1"/>
          <p:nvPr/>
        </p:nvSpPr>
        <p:spPr>
          <a:xfrm>
            <a:off x="903289" y="2105255"/>
            <a:ext cx="60831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median cholesterol level appears higher in the </a:t>
            </a:r>
            <a:r>
              <a:rPr lang="en-US" sz="2400" b="0" i="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TenYearCHD</a:t>
            </a:r>
            <a:r>
              <a:rPr lang="en-US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1 group, indicating a potential association between elevated cholesterol and increased cardiovascular risk.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B1B1D-E33C-84D4-8F87-0254FDFC1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814" y="1361675"/>
            <a:ext cx="4787758" cy="2853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25074C-FA35-5334-CAEE-838A2410E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814" y="4032215"/>
            <a:ext cx="4952144" cy="246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5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894F-3550-0AF4-4326-6BB7A8EEE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037"/>
            <a:ext cx="10515600" cy="1104079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Preprocessing:</a:t>
            </a:r>
            <a:endParaRPr lang="en-IN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FD3FA-7415-4B95-2744-8F30C1D41B99}"/>
              </a:ext>
            </a:extLst>
          </p:cNvPr>
          <p:cNvSpPr txBox="1"/>
          <p:nvPr/>
        </p:nvSpPr>
        <p:spPr>
          <a:xfrm>
            <a:off x="838200" y="1304425"/>
            <a:ext cx="5661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 Treatment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52AEEA-265E-CCF4-A268-07A451C3F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52" y="1006473"/>
            <a:ext cx="4315145" cy="5188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051D82-07C6-1C26-0C6F-D4CC5E63DD89}"/>
              </a:ext>
            </a:extLst>
          </p:cNvPr>
          <p:cNvSpPr txBox="1"/>
          <p:nvPr/>
        </p:nvSpPr>
        <p:spPr>
          <a:xfrm>
            <a:off x="838200" y="2002234"/>
            <a:ext cx="5850276" cy="406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09"/>
              </a:spcBef>
              <a:buFont typeface="UKIJ Inchike"/>
              <a:buChar char="●"/>
              <a:tabLst>
                <a:tab pos="356870" algn="l"/>
                <a:tab pos="1164590" algn="l"/>
                <a:tab pos="1890395" algn="l"/>
                <a:tab pos="2179955" algn="l"/>
                <a:tab pos="2860040" algn="l"/>
                <a:tab pos="3235325" algn="l"/>
              </a:tabLst>
            </a:pPr>
            <a:r>
              <a:rPr lang="en-US"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spc="-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spc="-8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510</a:t>
            </a:r>
            <a:r>
              <a:rPr lang="en-US" sz="2000" b="1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3695">
              <a:lnSpc>
                <a:spcPct val="100000"/>
              </a:lnSpc>
              <a:spcBef>
                <a:spcPts val="310"/>
              </a:spcBef>
            </a:pPr>
            <a:r>
              <a:rPr lang="en-US" sz="2000" spc="-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2000" spc="-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spc="-7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14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3695" indent="-340995">
              <a:lnSpc>
                <a:spcPct val="100000"/>
              </a:lnSpc>
              <a:spcBef>
                <a:spcPts val="75"/>
              </a:spcBef>
              <a:buFont typeface="UKIJ Inchike"/>
              <a:buChar char="●"/>
              <a:tabLst>
                <a:tab pos="353695" algn="l"/>
                <a:tab pos="1054735" algn="l"/>
                <a:tab pos="2088514" algn="l"/>
                <a:tab pos="2948305" algn="l"/>
                <a:tab pos="3530600" algn="l"/>
                <a:tab pos="4164965" algn="l"/>
              </a:tabLst>
            </a:pPr>
            <a:r>
              <a:rPr lang="en-US"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spc="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3695">
              <a:lnSpc>
                <a:spcPct val="100000"/>
              </a:lnSpc>
              <a:spcBef>
                <a:spcPts val="335"/>
              </a:spcBef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en-US" sz="2000" spc="-7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handled</a:t>
            </a:r>
            <a:r>
              <a:rPr lang="en-US" sz="20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000" spc="-1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000" spc="-1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follows: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3695">
              <a:lnSpc>
                <a:spcPct val="100000"/>
              </a:lnSpc>
              <a:spcBef>
                <a:spcPts val="335"/>
              </a:spcBef>
            </a:pPr>
            <a:endParaRPr lang="en-US" sz="2000" spc="-1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9445" indent="-285750">
              <a:lnSpc>
                <a:spcPct val="100000"/>
              </a:lnSpc>
              <a:spcBef>
                <a:spcPts val="335"/>
              </a:spcBef>
              <a:buFont typeface="Wingdings" panose="05000000000000000000" pitchFamily="2" charset="2"/>
              <a:buChar char="ü"/>
            </a:pPr>
            <a:r>
              <a:rPr lang="en-US"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Education(87)</a:t>
            </a:r>
            <a:r>
              <a:rPr lang="en-US" sz="2000" spc="-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spc="-18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en-US" sz="2000" spc="1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Medication(44)</a:t>
            </a:r>
            <a:r>
              <a:rPr lang="en-US" sz="2000" spc="-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spc="-17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</a:t>
            </a:r>
            <a:r>
              <a:rPr lang="en-US"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Imputation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9445" indent="-285750">
              <a:lnSpc>
                <a:spcPct val="100000"/>
              </a:lnSpc>
              <a:spcBef>
                <a:spcPts val="335"/>
              </a:spcBef>
              <a:buFont typeface="Wingdings" panose="05000000000000000000" pitchFamily="2" charset="2"/>
              <a:buChar char="ü"/>
            </a:pPr>
            <a:r>
              <a:rPr lang="en-US"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Cigarettes </a:t>
            </a:r>
            <a:r>
              <a:rPr lang="en-US" sz="200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lang="en-US"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day(22)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spc="47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imputed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en-US" sz="2000" b="1" spc="-15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cigarettes</a:t>
            </a:r>
            <a:r>
              <a:rPr lang="en-US" sz="2000" spc="-1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en-US" sz="2000" spc="-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en-US" sz="2000" spc="-19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spc="-1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smokers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9445" indent="-285750">
              <a:lnSpc>
                <a:spcPct val="100000"/>
              </a:lnSpc>
              <a:spcBef>
                <a:spcPts val="335"/>
              </a:spcBef>
              <a:buFont typeface="Wingdings" panose="05000000000000000000" pitchFamily="2" charset="2"/>
              <a:buChar char="ü"/>
            </a:pPr>
            <a:r>
              <a:rPr lang="en-US" sz="2000"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2000" spc="-1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cholesterol(38),</a:t>
            </a:r>
            <a:r>
              <a:rPr lang="en-US"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BMI(14),</a:t>
            </a:r>
            <a:r>
              <a:rPr lang="en-US" sz="2000" spc="-17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</a:t>
            </a:r>
            <a:r>
              <a:rPr lang="en-US"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rate(1)</a:t>
            </a:r>
            <a:r>
              <a:rPr lang="en-US" sz="2000" spc="-1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en-US" sz="2000" b="1" spc="-1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imputation.</a:t>
            </a:r>
          </a:p>
          <a:p>
            <a:pPr marL="639445" indent="-285750">
              <a:lnSpc>
                <a:spcPct val="100000"/>
              </a:lnSpc>
              <a:spcBef>
                <a:spcPts val="335"/>
              </a:spcBef>
              <a:buFont typeface="Wingdings" panose="05000000000000000000" pitchFamily="2" charset="2"/>
              <a:buChar char="ü"/>
            </a:pPr>
            <a:r>
              <a:rPr lang="en-US"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Glucose(304)- Imputed with </a:t>
            </a:r>
            <a:r>
              <a:rPr lang="en-US" sz="2000" b="1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en-US" sz="2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218F3A-46E9-61B6-B8DC-C8C827593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787" y="1"/>
            <a:ext cx="1217697" cy="117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46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05843F-FA36-A670-7F8F-17E1B9A1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88" y="0"/>
            <a:ext cx="10515600" cy="100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Feature Selection:</a:t>
            </a:r>
            <a:endParaRPr lang="en-IN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BDD495-6F57-3BEF-D755-B5D615485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55" y="3239302"/>
            <a:ext cx="6950965" cy="361869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C14CAB-765F-ACBF-06A8-8602977D3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244" y="2965979"/>
            <a:ext cx="4594756" cy="36480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1029B1-065B-59FB-76EE-4085ABD20450}"/>
              </a:ext>
            </a:extLst>
          </p:cNvPr>
          <p:cNvSpPr txBox="1"/>
          <p:nvPr/>
        </p:nvSpPr>
        <p:spPr>
          <a:xfrm>
            <a:off x="365587" y="1001338"/>
            <a:ext cx="11439419" cy="196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95"/>
              </a:spcBef>
              <a:buFont typeface="UKIJ Inchike"/>
              <a:buChar char="●"/>
              <a:tabLst>
                <a:tab pos="353695" algn="l"/>
                <a:tab pos="3545840" algn="l"/>
              </a:tabLst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3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Chi2</a:t>
            </a:r>
            <a:r>
              <a:rPr lang="en-US" sz="2400" spc="3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400" spc="29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400" spc="3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features</a:t>
            </a:r>
            <a:r>
              <a:rPr lang="en-US" sz="2400" spc="3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</a:t>
            </a:r>
            <a:r>
              <a:rPr lang="en-US" sz="2400" spc="34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400" spc="3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37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2400" spc="-1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is_smoking</a:t>
            </a:r>
            <a:r>
              <a:rPr lang="en-US" sz="24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2400" spc="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sz="2400" spc="7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sz="2400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en-US" sz="2400" spc="5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400" spc="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6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is</a:t>
            </a:r>
            <a:r>
              <a:rPr lang="en-US" sz="2400"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</a:t>
            </a:r>
            <a:r>
              <a:rPr lang="en-US" sz="2400" spc="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</a:t>
            </a:r>
            <a:r>
              <a:rPr lang="en-US" sz="2400" spc="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feature. As</a:t>
            </a:r>
            <a:r>
              <a:rPr lang="en-US" sz="2400" spc="-11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14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result,</a:t>
            </a:r>
            <a:r>
              <a:rPr lang="en-US" sz="2400" spc="-114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400"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US" sz="2400" spc="-7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it.</a:t>
            </a:r>
          </a:p>
          <a:p>
            <a:pPr marL="353695" indent="-340995">
              <a:lnSpc>
                <a:spcPct val="100000"/>
              </a:lnSpc>
              <a:spcBef>
                <a:spcPts val="95"/>
              </a:spcBef>
              <a:buFont typeface="UKIJ Inchike"/>
              <a:buChar char="●"/>
              <a:tabLst>
                <a:tab pos="353695" algn="l"/>
                <a:tab pos="3545840" algn="l"/>
              </a:tabLst>
            </a:pPr>
            <a:r>
              <a:rPr lang="en-US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Detecting Multicollinearity among numerical </a:t>
            </a:r>
            <a:r>
              <a:rPr lang="en-US" sz="2400" dirty="0">
                <a:solidFill>
                  <a:srgbClr val="00206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eatures using Variance inflation Factor</a:t>
            </a:r>
          </a:p>
          <a:p>
            <a:pPr marL="353695" indent="-340995">
              <a:lnSpc>
                <a:spcPct val="100000"/>
              </a:lnSpc>
              <a:spcBef>
                <a:spcPts val="95"/>
              </a:spcBef>
              <a:buFont typeface="UKIJ Inchike"/>
              <a:buChar char="●"/>
              <a:tabLst>
                <a:tab pos="353695" algn="l"/>
                <a:tab pos="3545840" algn="l"/>
              </a:tabLst>
            </a:pPr>
            <a:r>
              <a:rPr lang="en-US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handle multicollinearity between </a:t>
            </a:r>
            <a:r>
              <a:rPr lang="en-US" sz="2400" b="0" i="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sysBP</a:t>
            </a:r>
            <a:r>
              <a:rPr lang="en-US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0" i="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diaBP</a:t>
            </a:r>
            <a:r>
              <a:rPr lang="en-US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we can replace these two columns with a new variable 'pulse pressure’ </a:t>
            </a:r>
            <a:r>
              <a:rPr lang="en-US" sz="2400" b="1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Pulse Pressure = Systolic BP - Diastolic BP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386E6-296F-DAD0-05A9-D67E9FF22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6787" y="1"/>
            <a:ext cx="1217697" cy="117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64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218F-9815-190B-A445-F96D37D3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05" y="92460"/>
            <a:ext cx="10515600" cy="10274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Correlation Matrix:</a:t>
            </a:r>
            <a:endParaRPr lang="en-IN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CBFC36-4E8B-C48E-24ED-B769AFA77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8305" y="1109848"/>
            <a:ext cx="7280954" cy="57586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2DF914-8DE4-07CC-5FE9-B63B4668B898}"/>
              </a:ext>
            </a:extLst>
          </p:cNvPr>
          <p:cNvSpPr txBox="1"/>
          <p:nvPr/>
        </p:nvSpPr>
        <p:spPr>
          <a:xfrm>
            <a:off x="236304" y="2054833"/>
            <a:ext cx="468823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Glucose and Diabetes: These two features are highly correlated (0.61). This suggests that there might be redundancy between them. Given that glucose is a continuous numerical feature, it might contain more granular information compared to the binary diabetes feature.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7CDC64-F23C-C33E-978C-872EE7812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787" y="1"/>
            <a:ext cx="1217697" cy="117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2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E07B-3620-ACC9-21FE-A3CA4F99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643" y="6644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Handling Skewness:</a:t>
            </a:r>
            <a:endParaRPr lang="en-IN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51EC5E-2E5F-A4E0-6CAE-2B33A0EBC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416382"/>
              </p:ext>
            </p:extLst>
          </p:nvPr>
        </p:nvGraphicFramePr>
        <p:xfrm>
          <a:off x="698643" y="2496621"/>
          <a:ext cx="10839238" cy="4130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874">
                  <a:extLst>
                    <a:ext uri="{9D8B030D-6E8A-4147-A177-3AD203B41FA5}">
                      <a16:colId xmlns:a16="http://schemas.microsoft.com/office/drawing/2014/main" val="4003682869"/>
                    </a:ext>
                  </a:extLst>
                </a:gridCol>
                <a:gridCol w="2726744">
                  <a:extLst>
                    <a:ext uri="{9D8B030D-6E8A-4147-A177-3AD203B41FA5}">
                      <a16:colId xmlns:a16="http://schemas.microsoft.com/office/drawing/2014/main" val="2019745775"/>
                    </a:ext>
                  </a:extLst>
                </a:gridCol>
                <a:gridCol w="2706164">
                  <a:extLst>
                    <a:ext uri="{9D8B030D-6E8A-4147-A177-3AD203B41FA5}">
                      <a16:colId xmlns:a16="http://schemas.microsoft.com/office/drawing/2014/main" val="1990867459"/>
                    </a:ext>
                  </a:extLst>
                </a:gridCol>
                <a:gridCol w="2716456">
                  <a:extLst>
                    <a:ext uri="{9D8B030D-6E8A-4147-A177-3AD203B41FA5}">
                      <a16:colId xmlns:a16="http://schemas.microsoft.com/office/drawing/2014/main" val="2767868022"/>
                    </a:ext>
                  </a:extLst>
                </a:gridCol>
              </a:tblGrid>
              <a:tr h="9063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Features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Skew before Transformation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Transformation used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Skew after Transformation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483927"/>
                  </a:ext>
                </a:extLst>
              </a:tr>
              <a:tr h="45149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dirty="0">
                          <a:effectLst/>
                        </a:rPr>
                        <a:t>0.225796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Log10</a:t>
                      </a:r>
                      <a:endParaRPr lang="en-IN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-0.020114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71316"/>
                  </a:ext>
                </a:extLst>
              </a:tr>
              <a:tr h="452231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/>
                        <a:t>cigsPerDay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dirty="0">
                          <a:effectLst/>
                        </a:rPr>
                        <a:t>1.232049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Log10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dirty="0"/>
                        <a:t>0.348739</a:t>
                      </a:r>
                      <a:endParaRPr lang="en-IN" sz="2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857046"/>
                  </a:ext>
                </a:extLst>
              </a:tr>
              <a:tr h="436409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/>
                        <a:t>totChol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dirty="0">
                          <a:effectLst/>
                        </a:rPr>
                        <a:t>0.948170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Log10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dirty="0"/>
                        <a:t>0.008808</a:t>
                      </a:r>
                      <a:endParaRPr lang="en-IN" sz="2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3927887"/>
                  </a:ext>
                </a:extLst>
              </a:tr>
              <a:tr h="4421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dirty="0">
                          <a:effectLst/>
                        </a:rPr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effectLst/>
                        </a:rPr>
                        <a:t>1.025551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Log10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dirty="0"/>
                        <a:t>0.349126</a:t>
                      </a:r>
                      <a:endParaRPr lang="en-IN" sz="2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823995"/>
                  </a:ext>
                </a:extLst>
              </a:tr>
              <a:tr h="43640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dirty="0" err="1">
                          <a:effectLst/>
                        </a:rPr>
                        <a:t>heartRate</a:t>
                      </a:r>
                      <a:endParaRPr lang="en-IN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dirty="0">
                          <a:effectLst/>
                        </a:rPr>
                        <a:t>0.676660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Log10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dirty="0"/>
                        <a:t>0.159481</a:t>
                      </a:r>
                      <a:endParaRPr lang="en-IN" sz="2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290553"/>
                  </a:ext>
                </a:extLst>
              </a:tr>
              <a:tr h="436409"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glucose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dirty="0">
                          <a:effectLst/>
                        </a:rPr>
                        <a:t>6.462108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Log10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dirty="0"/>
                        <a:t>2.385747</a:t>
                      </a:r>
                      <a:endParaRPr lang="en-IN" sz="2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65840"/>
                  </a:ext>
                </a:extLst>
              </a:tr>
              <a:tr h="568508">
                <a:tc>
                  <a:txBody>
                    <a:bodyPr/>
                    <a:lstStyle/>
                    <a:p>
                      <a:pPr algn="ctr"/>
                      <a:r>
                        <a:rPr lang="en-IN" sz="2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pulseBP</a:t>
                      </a:r>
                      <a:endParaRPr lang="en-IN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dirty="0">
                          <a:effectLst/>
                        </a:rPr>
                        <a:t>1.412382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Log10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dirty="0"/>
                        <a:t>0.334093</a:t>
                      </a:r>
                      <a:endParaRPr lang="en-IN" sz="2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8781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2B6A22F-5AAD-7292-D869-0F417F7F3CE4}"/>
              </a:ext>
            </a:extLst>
          </p:cNvPr>
          <p:cNvSpPr txBox="1"/>
          <p:nvPr/>
        </p:nvSpPr>
        <p:spPr>
          <a:xfrm>
            <a:off x="838200" y="1329618"/>
            <a:ext cx="9713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Skewness in the Numerical features was reduced by log transformation</a:t>
            </a:r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CD749E-F593-7C76-E584-44516676B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787" y="1"/>
            <a:ext cx="1217697" cy="117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78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3FE8-D513-DAF9-62A0-D99F6DC7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02" y="133732"/>
            <a:ext cx="5397347" cy="8677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 Building:</a:t>
            </a:r>
            <a:endParaRPr lang="en-IN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73B573-4EB2-6212-4437-5FAF9B59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761" y="932531"/>
            <a:ext cx="4094337" cy="30616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2345F7-AC54-C86D-EF9E-3DCABBD07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425" y="4078840"/>
            <a:ext cx="4094337" cy="27149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A9B4B4-2390-8509-A408-284111015FC9}"/>
              </a:ext>
            </a:extLst>
          </p:cNvPr>
          <p:cNvSpPr txBox="1"/>
          <p:nvPr/>
        </p:nvSpPr>
        <p:spPr>
          <a:xfrm>
            <a:off x="595902" y="1263723"/>
            <a:ext cx="70275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was Split using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20% of test size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was balanced using SMOTE(Synthetic Minority Oversampling Technique)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 was done Using Standard Scaler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Metric: </a:t>
            </a:r>
            <a:r>
              <a:rPr lang="en-I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Recall_score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013FAE-B081-3779-E128-1E5EA6165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84" y="4150759"/>
            <a:ext cx="5855645" cy="1659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521D5D-2BA4-EDB5-2BB0-3B8B002BA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6787" y="1"/>
            <a:ext cx="1217697" cy="117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41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0CB2-3583-E17D-B55F-5B5D39B1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16" y="41315"/>
            <a:ext cx="9682356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Logistic Regression:</a:t>
            </a:r>
            <a:endParaRPr lang="en-IN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932A75-C28A-6DEB-0639-257AB97CB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1215" y="1455050"/>
            <a:ext cx="5075433" cy="42368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353C5F-E289-ECD1-C1CB-4A260DF1C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52" y="4094253"/>
            <a:ext cx="4366517" cy="22911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47FE16-D1DE-0710-6A36-49514CD3C68F}"/>
              </a:ext>
            </a:extLst>
          </p:cNvPr>
          <p:cNvSpPr txBox="1"/>
          <p:nvPr/>
        </p:nvSpPr>
        <p:spPr>
          <a:xfrm>
            <a:off x="684516" y="1989934"/>
            <a:ext cx="6400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for Logistic Regression: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Recall = 69.93%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Recall = 64.94%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= 69.17%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ROC-AUC = 0.735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F389C-D078-DFFF-F0CC-4AD8EC59D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6787" y="1"/>
            <a:ext cx="1217697" cy="117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3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1813D1-1958-A769-F521-FADEBFAB5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787" y="1"/>
            <a:ext cx="1217697" cy="1179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44567C-9AC0-44F1-4B51-687B7EA0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676"/>
            <a:ext cx="10515600" cy="891437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Agenda:</a:t>
            </a:r>
            <a:endParaRPr lang="en-IN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9076B-2CE9-5800-FFBD-D09D95A11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113"/>
            <a:ext cx="10515600" cy="5170315"/>
          </a:xfrm>
        </p:spPr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libraries and the dataset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and bivariate analysis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Encoding Categorical Columns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Balancing Datapoints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further Recommendation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5AA0DB-2262-73C4-433D-4E8A38131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081" y="1179113"/>
            <a:ext cx="4940554" cy="484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5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0CB2-3583-E17D-B55F-5B5D39B1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16" y="313415"/>
            <a:ext cx="5705475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SVM Classifier :</a:t>
            </a:r>
            <a:endParaRPr lang="en-IN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7FE16-D1DE-0710-6A36-49514CD3C68F}"/>
              </a:ext>
            </a:extLst>
          </p:cNvPr>
          <p:cNvSpPr txBox="1"/>
          <p:nvPr/>
        </p:nvSpPr>
        <p:spPr>
          <a:xfrm>
            <a:off x="684516" y="1978917"/>
            <a:ext cx="6400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for SVM Classifier: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Recall = 69.93%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Recall = 64.95%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= 68.58%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ROC-AUC = 0.673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F389C-D078-DFFF-F0CC-4AD8EC59D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787" y="1"/>
            <a:ext cx="1217697" cy="1179112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80BA773B-AFC3-A800-D095-D3E28900F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884" y="1299040"/>
            <a:ext cx="51816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6FF7BA-A6B1-A716-4138-BAC6D086A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16" y="4597786"/>
            <a:ext cx="5089560" cy="14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87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0CB2-3583-E17D-B55F-5B5D39B1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17" y="28495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K-Nearest Neighbor Classifier :</a:t>
            </a:r>
            <a:endParaRPr lang="en-IN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7FE16-D1DE-0710-6A36-49514CD3C68F}"/>
              </a:ext>
            </a:extLst>
          </p:cNvPr>
          <p:cNvSpPr txBox="1"/>
          <p:nvPr/>
        </p:nvSpPr>
        <p:spPr>
          <a:xfrm>
            <a:off x="684517" y="1978917"/>
            <a:ext cx="62608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for KNN Classifier: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Parameter: k</a:t>
            </a:r>
            <a:r>
              <a:rPr lang="en-IN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=11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Recall = 76.9%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Recall = 24.3%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= 69.46%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ROC-AUC = 0.648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F389C-D078-DFFF-F0CC-4AD8EC59D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787" y="1"/>
            <a:ext cx="1217697" cy="1179112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DA041F2-D1DD-21AB-9B1D-E0B4EC505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1690688"/>
            <a:ext cx="48101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55AABA-F902-B2C4-11CF-11D535196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17" y="4672259"/>
            <a:ext cx="5541622" cy="144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45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0CB2-3583-E17D-B55F-5B5D39B1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17" y="161537"/>
            <a:ext cx="9021896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Random Forest Classifier :</a:t>
            </a:r>
            <a:endParaRPr lang="en-IN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7FE16-D1DE-0710-6A36-49514CD3C68F}"/>
              </a:ext>
            </a:extLst>
          </p:cNvPr>
          <p:cNvSpPr txBox="1"/>
          <p:nvPr/>
        </p:nvSpPr>
        <p:spPr>
          <a:xfrm>
            <a:off x="684517" y="1978917"/>
            <a:ext cx="62608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for RFC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Classifierr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Recall = 79.98%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Recall = 62.88%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= 69.17%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ROC-AUC = 0.723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F389C-D078-DFFF-F0CC-4AD8EC59D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787" y="1"/>
            <a:ext cx="1217697" cy="1179112"/>
          </a:xfrm>
          <a:prstGeom prst="rect">
            <a:avLst/>
          </a:prstGeom>
        </p:spPr>
      </p:pic>
      <p:pic>
        <p:nvPicPr>
          <p:cNvPr id="8194" name="Picture 2" descr="how-random-forest-classifier-work">
            <a:extLst>
              <a:ext uri="{FF2B5EF4-FFF2-40B4-BE49-F238E27FC236}">
                <a16:creationId xmlns:a16="http://schemas.microsoft.com/office/drawing/2014/main" id="{F930AE3E-7CF9-7516-5BCE-A134C9C69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174" y="1423693"/>
            <a:ext cx="6500117" cy="516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B6B762-57BF-7E54-F6BD-51A3A61F9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17" y="4419672"/>
            <a:ext cx="5521074" cy="162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03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0CB2-3583-E17D-B55F-5B5D39B1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005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XGBoost</a:t>
            </a:r>
            <a:r>
              <a:rPr lang="en-US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Classifier :</a:t>
            </a:r>
            <a:endParaRPr lang="en-IN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7FE16-D1DE-0710-6A36-49514CD3C68F}"/>
              </a:ext>
            </a:extLst>
          </p:cNvPr>
          <p:cNvSpPr txBox="1"/>
          <p:nvPr/>
        </p:nvSpPr>
        <p:spPr>
          <a:xfrm>
            <a:off x="838200" y="1987188"/>
            <a:ext cx="6260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for XGB Classifier: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Recall = 98.73%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Recall = 60.82%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 = 83.3%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ROC-AUC = 0.6759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F389C-D078-DFFF-F0CC-4AD8EC59D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787" y="1"/>
            <a:ext cx="1217697" cy="1179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1267AD-47BD-DCBB-B65F-6AC98C136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445" y="1690688"/>
            <a:ext cx="4891355" cy="4247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22CBFB-0DAA-435D-E957-7650B7909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88" y="4700783"/>
            <a:ext cx="5247311" cy="160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03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0CB2-3583-E17D-B55F-5B5D39B1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20" y="-63372"/>
            <a:ext cx="10515600" cy="107422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 Selection:</a:t>
            </a:r>
            <a:endParaRPr lang="en-IN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F389C-D078-DFFF-F0CC-4AD8EC59D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787" y="1"/>
            <a:ext cx="1217697" cy="11791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844C15-9734-8ADF-98AD-3924ABCA5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20" y="1982913"/>
            <a:ext cx="10515600" cy="4695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F6F855-6BDF-485A-7FBD-C95210529CF6}"/>
              </a:ext>
            </a:extLst>
          </p:cNvPr>
          <p:cNvSpPr txBox="1"/>
          <p:nvPr/>
        </p:nvSpPr>
        <p:spPr>
          <a:xfrm>
            <a:off x="591620" y="945222"/>
            <a:ext cx="100010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and Random Forest classifiers emerge as the top performers for this classification task, with relatively higher recall scores and ROC-AUC values compared to other models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11800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0CB2-3583-E17D-B55F-5B5D39B1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365" y="3022053"/>
            <a:ext cx="10515600" cy="96337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Further recommendation:</a:t>
            </a:r>
            <a:endParaRPr lang="en-IN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F389C-D078-DFFF-F0CC-4AD8EC59D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787" y="1"/>
            <a:ext cx="1217697" cy="1179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9476CA-ABA7-AA2E-ADFC-FD7160935732}"/>
              </a:ext>
            </a:extLst>
          </p:cNvPr>
          <p:cNvSpPr txBox="1"/>
          <p:nvPr/>
        </p:nvSpPr>
        <p:spPr>
          <a:xfrm>
            <a:off x="529974" y="962587"/>
            <a:ext cx="10935985" cy="1829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3695" marR="5080" indent="-341630" algn="just">
              <a:lnSpc>
                <a:spcPct val="114999"/>
              </a:lnSpc>
              <a:spcBef>
                <a:spcPts val="90"/>
              </a:spcBef>
              <a:buFont typeface="UKIJ Inchike"/>
              <a:buChar char="●"/>
              <a:tabLst>
                <a:tab pos="353695" algn="l"/>
              </a:tabLst>
            </a:pP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000" spc="-1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2000" spc="49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</a:t>
            </a:r>
            <a:r>
              <a:rPr lang="en-US" sz="2000" spc="48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</a:t>
            </a:r>
            <a:r>
              <a:rPr lang="en-US" sz="2000" spc="-6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  <a:r>
              <a:rPr lang="en-US" sz="2000" spc="-6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n-US" sz="2000" spc="-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000" spc="47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000" spc="-6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en-US" sz="2000" spc="-3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patient’s</a:t>
            </a:r>
            <a:r>
              <a:rPr lang="en-US" sz="2000" spc="47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en-US" sz="2000" spc="409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spc="44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CHD</a:t>
            </a:r>
            <a:r>
              <a:rPr lang="en-US" sz="2000" spc="-5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US" sz="2000" spc="48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spc="47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2000" spc="4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demography,</a:t>
            </a:r>
            <a:r>
              <a:rPr lang="en-US" sz="2000" spc="48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lifestyle,</a:t>
            </a:r>
            <a:r>
              <a:rPr lang="en-US" sz="2000" spc="39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</a:t>
            </a:r>
            <a:r>
              <a:rPr lang="en-US" sz="2000" spc="7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marR="7620" indent="-340360" algn="just">
              <a:lnSpc>
                <a:spcPct val="109500"/>
              </a:lnSpc>
              <a:spcBef>
                <a:spcPts val="325"/>
              </a:spcBef>
              <a:buFont typeface="UKIJ Inchike"/>
              <a:buChar char="●"/>
              <a:tabLst>
                <a:tab pos="353695" algn="l"/>
              </a:tabLst>
            </a:pP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7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  <a:r>
              <a:rPr lang="en-US" sz="2000" spc="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n-US" sz="2000" spc="2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</a:t>
            </a:r>
            <a:r>
              <a:rPr lang="en-US" sz="2000" spc="6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en-US" sz="2000" spc="6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evaluated</a:t>
            </a:r>
            <a:r>
              <a:rPr lang="en-US" sz="2000" spc="114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000" spc="1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Recall,</a:t>
            </a:r>
            <a:r>
              <a:rPr lang="en-US" sz="2000" spc="-3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1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000" spc="5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en-US" sz="2000" spc="8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000" spc="10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Regression(69.17%) and Random Forest(62.88) classifiers</a:t>
            </a:r>
            <a:r>
              <a:rPr lang="en-US" sz="2000" spc="-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2000" spc="35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relatively higher recall scores and ROC-AUC values compared to other models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5546D7-4D88-B217-F47D-CD077F940ED9}"/>
              </a:ext>
            </a:extLst>
          </p:cNvPr>
          <p:cNvSpPr txBox="1">
            <a:spLocks/>
          </p:cNvSpPr>
          <p:nvPr/>
        </p:nvSpPr>
        <p:spPr>
          <a:xfrm>
            <a:off x="529974" y="7564"/>
            <a:ext cx="10515600" cy="1074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Conclusion:</a:t>
            </a:r>
            <a:endParaRPr lang="en-IN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8DC344-E734-293E-8FB9-1E708830ACB7}"/>
              </a:ext>
            </a:extLst>
          </p:cNvPr>
          <p:cNvSpPr txBox="1"/>
          <p:nvPr/>
        </p:nvSpPr>
        <p:spPr>
          <a:xfrm>
            <a:off x="726125" y="3985423"/>
            <a:ext cx="108495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More Data: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larger dataset may help capture more complex patterns and improve the generalization ability of the models especially for patients with CVD.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Fine-tuning the hyperparameters of the models, especially for ensemble methods like Random Forest and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could lead to improvements in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Networks: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can capture complex relationships in the data and may yield improved performance</a:t>
            </a:r>
            <a:endParaRPr 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1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1813D1-1958-A769-F521-FADEBFAB5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787" y="1"/>
            <a:ext cx="1217697" cy="1179112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7AE0FB10-0289-8521-70C8-88248055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228600"/>
            <a:ext cx="3932237" cy="721913"/>
          </a:xfrm>
        </p:spPr>
        <p:txBody>
          <a:bodyPr>
            <a:normAutofit/>
          </a:bodyPr>
          <a:lstStyle/>
          <a:p>
            <a:r>
              <a:rPr lang="en-US" sz="4400" b="1" spc="-107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Abstract</a:t>
            </a:r>
            <a:r>
              <a:rPr lang="en-US" sz="44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en-IN" sz="4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41C8231-9F08-E2C4-726C-0D1143D44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185425"/>
            <a:ext cx="7048290" cy="54800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Cardiovascular diseases (CVDs) remain a significant global health concern, responsible for a substantial number of fatalities worldwide.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World Heart Federation(WHF), </a:t>
            </a:r>
            <a:r>
              <a:rPr lang="en-US" sz="260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Cardiovascular Disease (CVD) </a:t>
            </a:r>
            <a:r>
              <a:rPr lang="en-US" sz="26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 the world’s number one killer.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Global Deaths</a:t>
            </a:r>
            <a:r>
              <a:rPr lang="en-US" sz="26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20.5 million deaths annually due to CVD,  Accounting for 33% of all global deaths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there is no definitive cure for CVDs, early risk prediction and proactive measures—such as lifestyle adjustments, regular check-ups, and appropriate medications—can mitigate severe symptoms and improve overall outcomes.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92D50BA-3970-BFBA-BBD1-680EE7F48A7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651" b="651"/>
          <a:stretch>
            <a:fillRect/>
          </a:stretch>
        </p:blipFill>
        <p:spPr>
          <a:xfrm>
            <a:off x="7693955" y="1179113"/>
            <a:ext cx="4498045" cy="504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1813D1-1958-A769-F521-FADEBFAB5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787" y="1"/>
            <a:ext cx="1217697" cy="1179112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7AE0FB10-0289-8521-70C8-88248055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73300"/>
            <a:ext cx="6218558" cy="721913"/>
          </a:xfrm>
        </p:spPr>
        <p:txBody>
          <a:bodyPr>
            <a:normAutofit/>
          </a:bodyPr>
          <a:lstStyle/>
          <a:p>
            <a:r>
              <a:rPr lang="en-US" sz="4400" b="1" spc="-107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Problem</a:t>
            </a:r>
            <a:r>
              <a:rPr lang="en-US" sz="44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</a:t>
            </a:r>
            <a:r>
              <a:rPr lang="en-US" sz="4400" b="1" spc="-107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tatement</a:t>
            </a:r>
            <a:r>
              <a:rPr lang="en-US" sz="44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en-IN" sz="4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41C8231-9F08-E2C4-726C-0D1143D44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84270"/>
            <a:ext cx="6465138" cy="4584718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from an ongoing cardiovascular study on residents of Framingham, Massachusetts.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classification goal is to predict whether the patient has a 10-year risk of future coronary heart disease (CHD)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dataset provides the patients’ information. It includes over 3390 records and 16 attribute Variables. Each attribute is a potential risk factor. There are both demographic, behavioral, and medical risk factors</a:t>
            </a:r>
          </a:p>
        </p:txBody>
      </p:sp>
      <p:pic>
        <p:nvPicPr>
          <p:cNvPr id="2052" name="Picture 4" descr="vatrushka67/iStock via Getty Images">
            <a:extLst>
              <a:ext uri="{FF2B5EF4-FFF2-40B4-BE49-F238E27FC236}">
                <a16:creationId xmlns:a16="http://schemas.microsoft.com/office/drawing/2014/main" id="{53FEAF30-82E5-AA18-322F-047B99CF58C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 bwMode="auto">
          <a:xfrm>
            <a:off x="7058346" y="1068512"/>
            <a:ext cx="5126138" cy="494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87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02" y="625043"/>
            <a:ext cx="4928376" cy="695894"/>
          </a:xfrm>
          <a:prstGeom prst="rect">
            <a:avLst/>
          </a:prstGeom>
        </p:spPr>
        <p:txBody>
          <a:bodyPr vert="horz" wrap="square" lIns="0" tIns="18604" rIns="0" bIns="0" rtlCol="0" anchor="ctr">
            <a:spAutoFit/>
          </a:bodyPr>
          <a:lstStyle/>
          <a:p>
            <a:pPr marL="16913">
              <a:lnSpc>
                <a:spcPct val="100000"/>
              </a:lnSpc>
              <a:spcBef>
                <a:spcPts val="146"/>
              </a:spcBef>
            </a:pPr>
            <a:r>
              <a:rPr lang="en-IN" sz="4400" spc="-107" dirty="0">
                <a:solidFill>
                  <a:srgbClr val="00B0F0"/>
                </a:solidFill>
              </a:rPr>
              <a:t>Data</a:t>
            </a:r>
            <a:r>
              <a:rPr lang="en-IN" sz="4400" spc="-353" dirty="0">
                <a:solidFill>
                  <a:srgbClr val="00B0F0"/>
                </a:solidFill>
              </a:rPr>
              <a:t> </a:t>
            </a:r>
            <a:r>
              <a:rPr lang="en-IN" sz="4400" spc="-133" dirty="0">
                <a:solidFill>
                  <a:srgbClr val="00B0F0"/>
                </a:solidFill>
              </a:rPr>
              <a:t>Summary: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9414" y="1594644"/>
            <a:ext cx="4153699" cy="5060871"/>
          </a:xfrm>
          <a:prstGeom prst="rect">
            <a:avLst/>
          </a:prstGeom>
        </p:spPr>
        <p:txBody>
          <a:bodyPr vert="horz" wrap="square" lIns="0" tIns="69340" rIns="0" bIns="0" rtlCol="0">
            <a:spAutoFit/>
          </a:bodyPr>
          <a:lstStyle/>
          <a:p>
            <a:pPr marL="475244" indent="-458331">
              <a:spcBef>
                <a:spcPts val="545"/>
              </a:spcBef>
              <a:buFont typeface="Wingdings"/>
              <a:buChar char=""/>
              <a:tabLst>
                <a:tab pos="475244" algn="l"/>
              </a:tabLst>
            </a:pPr>
            <a:r>
              <a:rPr sz="2397" b="1" spc="-1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Demographic</a:t>
            </a:r>
            <a:endParaRPr sz="2397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244" indent="-458331">
              <a:spcBef>
                <a:spcPts val="413"/>
              </a:spcBef>
              <a:buFont typeface="UKIJ Inchike"/>
              <a:buChar char="●"/>
              <a:tabLst>
                <a:tab pos="475244" algn="l"/>
              </a:tabLst>
            </a:pPr>
            <a:r>
              <a:rPr sz="2397" spc="-3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endParaRPr sz="2397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244" indent="-458331">
              <a:spcBef>
                <a:spcPts val="386"/>
              </a:spcBef>
              <a:buFont typeface="UKIJ Inchike"/>
              <a:buChar char="●"/>
              <a:tabLst>
                <a:tab pos="475244" algn="l"/>
              </a:tabLst>
            </a:pPr>
            <a:r>
              <a:rPr sz="2397" spc="-3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endParaRPr sz="2397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244" indent="-458331">
              <a:spcBef>
                <a:spcPts val="413"/>
              </a:spcBef>
              <a:buFont typeface="UKIJ Inchike"/>
              <a:buChar char="●"/>
              <a:tabLst>
                <a:tab pos="475244" algn="l"/>
              </a:tabLst>
            </a:pPr>
            <a:r>
              <a:rPr sz="2397" spc="-1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endParaRPr sz="2397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772"/>
              </a:spcBef>
            </a:pPr>
            <a:endParaRPr sz="2397" dirty="0">
              <a:solidFill>
                <a:srgbClr val="002060"/>
              </a:solidFill>
              <a:latin typeface="Verdana"/>
              <a:cs typeface="Verdana"/>
            </a:endParaRPr>
          </a:p>
          <a:p>
            <a:pPr marL="475244" indent="-458331">
              <a:buFont typeface="Wingdings"/>
              <a:buChar char=""/>
              <a:tabLst>
                <a:tab pos="475244" algn="l"/>
              </a:tabLst>
            </a:pPr>
            <a:r>
              <a:rPr sz="2397" b="1" spc="-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2397" b="1" spc="-4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97" b="1" spc="-6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</a:t>
            </a:r>
            <a:r>
              <a:rPr sz="2397" b="1" spc="-24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97" b="1" spc="-7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sz="2397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244" indent="-458331">
              <a:spcBef>
                <a:spcPts val="380"/>
              </a:spcBef>
              <a:buFont typeface="UKIJ Inchike"/>
              <a:buChar char="●"/>
              <a:tabLst>
                <a:tab pos="475244" algn="l"/>
              </a:tabLst>
            </a:pPr>
            <a:r>
              <a:rPr sz="2397" spc="-6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sz="2397" spc="-26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97" spc="-1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cholesterol</a:t>
            </a:r>
            <a:endParaRPr sz="2397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244" indent="-458331">
              <a:spcBef>
                <a:spcPts val="419"/>
              </a:spcBef>
              <a:buFont typeface="UKIJ Inchike"/>
              <a:buChar char="●"/>
              <a:tabLst>
                <a:tab pos="475244" algn="l"/>
              </a:tabLst>
            </a:pPr>
            <a:r>
              <a:rPr sz="2397" spc="-5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Systolic</a:t>
            </a:r>
            <a:r>
              <a:rPr sz="2397" spc="-152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97" spc="16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endParaRPr sz="2397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244" indent="-458331">
              <a:spcBef>
                <a:spcPts val="386"/>
              </a:spcBef>
              <a:buFont typeface="UKIJ Inchike"/>
              <a:buChar char="●"/>
              <a:tabLst>
                <a:tab pos="475244" algn="l"/>
              </a:tabLst>
            </a:pPr>
            <a:r>
              <a:rPr sz="239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Diastolic</a:t>
            </a:r>
            <a:r>
              <a:rPr sz="2397" spc="-16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97" spc="152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endParaRPr sz="2397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244" indent="-458331">
              <a:spcBef>
                <a:spcPts val="419"/>
              </a:spcBef>
              <a:buFont typeface="UKIJ Inchike"/>
              <a:buChar char="●"/>
              <a:tabLst>
                <a:tab pos="475244" algn="l"/>
              </a:tabLst>
            </a:pPr>
            <a:r>
              <a:rPr sz="2397" spc="-3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endParaRPr sz="2397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244" indent="-458331">
              <a:spcBef>
                <a:spcPts val="380"/>
              </a:spcBef>
              <a:buFont typeface="UKIJ Inchike"/>
              <a:buChar char="●"/>
              <a:tabLst>
                <a:tab pos="475244" algn="l"/>
              </a:tabLst>
            </a:pPr>
            <a:r>
              <a:rPr sz="239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</a:t>
            </a:r>
            <a:r>
              <a:rPr sz="2397" spc="-20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97" spc="-2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endParaRPr sz="2397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244" indent="-458331">
              <a:spcBef>
                <a:spcPts val="419"/>
              </a:spcBef>
              <a:buFont typeface="UKIJ Inchike"/>
              <a:buChar char="●"/>
              <a:tabLst>
                <a:tab pos="475244" algn="l"/>
              </a:tabLst>
            </a:pPr>
            <a:r>
              <a:rPr sz="2397" spc="-1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Glucose</a:t>
            </a:r>
            <a:endParaRPr sz="2397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5943" y="1594644"/>
            <a:ext cx="4490256" cy="5035223"/>
          </a:xfrm>
          <a:prstGeom prst="rect">
            <a:avLst/>
          </a:prstGeom>
        </p:spPr>
        <p:txBody>
          <a:bodyPr vert="horz" wrap="square" lIns="0" tIns="69340" rIns="0" bIns="0" rtlCol="0">
            <a:spAutoFit/>
          </a:bodyPr>
          <a:lstStyle/>
          <a:p>
            <a:pPr marL="475244" indent="-458331">
              <a:spcBef>
                <a:spcPts val="545"/>
              </a:spcBef>
              <a:buFont typeface="Wingdings"/>
              <a:buChar char=""/>
              <a:tabLst>
                <a:tab pos="475244" algn="l"/>
              </a:tabLst>
            </a:pPr>
            <a:r>
              <a:rPr sz="2397" b="1" spc="-13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endParaRPr sz="239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244" indent="-458331">
              <a:spcBef>
                <a:spcPts val="413"/>
              </a:spcBef>
              <a:buFont typeface="UKIJ Inchike"/>
              <a:buChar char="●"/>
              <a:tabLst>
                <a:tab pos="475244" algn="l"/>
              </a:tabLst>
            </a:pPr>
            <a:r>
              <a:rPr sz="2397" spc="-107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397" spc="-413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97" spc="-413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sz="2397" spc="-13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smoking</a:t>
            </a:r>
            <a:endParaRPr sz="239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244" indent="-458331">
              <a:spcBef>
                <a:spcPts val="386"/>
              </a:spcBef>
              <a:buFont typeface="UKIJ Inchike"/>
              <a:buChar char="●"/>
              <a:tabLst>
                <a:tab pos="475244" algn="l"/>
              </a:tabLst>
            </a:pPr>
            <a:r>
              <a:rPr sz="2397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Cigarettes</a:t>
            </a:r>
            <a:r>
              <a:rPr sz="2397" spc="-166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97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z="2397" spc="-233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97" spc="-33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endParaRPr sz="239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39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145"/>
              </a:spcBef>
            </a:pPr>
            <a:endParaRPr sz="239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244" indent="-458331">
              <a:buFont typeface="Wingdings"/>
              <a:buChar char=""/>
              <a:tabLst>
                <a:tab pos="475244" algn="l"/>
              </a:tabLst>
            </a:pPr>
            <a:r>
              <a:rPr sz="2397" b="1" spc="-6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</a:t>
            </a:r>
            <a:r>
              <a:rPr sz="2397" b="1" spc="-2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97" b="1" spc="-13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endParaRPr sz="239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244" indent="-458331">
              <a:spcBef>
                <a:spcPts val="386"/>
              </a:spcBef>
              <a:buFont typeface="UKIJ Inchike"/>
              <a:buChar char="●"/>
              <a:tabLst>
                <a:tab pos="475244" algn="l"/>
              </a:tabLst>
            </a:pPr>
            <a:r>
              <a:rPr sz="2397" spc="87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sz="2397" spc="13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97" spc="-13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medication</a:t>
            </a:r>
            <a:endParaRPr sz="239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244" indent="-458331">
              <a:spcBef>
                <a:spcPts val="419"/>
              </a:spcBef>
              <a:buFont typeface="UKIJ Inchike"/>
              <a:buChar char="●"/>
              <a:tabLst>
                <a:tab pos="475244" algn="l"/>
              </a:tabLst>
            </a:pPr>
            <a:r>
              <a:rPr sz="2397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Prevalent</a:t>
            </a:r>
            <a:r>
              <a:rPr sz="2397" spc="-12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97" spc="-13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stroke</a:t>
            </a:r>
            <a:endParaRPr sz="239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244" indent="-458331">
              <a:spcBef>
                <a:spcPts val="380"/>
              </a:spcBef>
              <a:buFont typeface="UKIJ Inchike"/>
              <a:buChar char="●"/>
              <a:tabLst>
                <a:tab pos="475244" algn="l"/>
              </a:tabLst>
            </a:pPr>
            <a:r>
              <a:rPr sz="2397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Prevalent</a:t>
            </a:r>
            <a:r>
              <a:rPr sz="2397" spc="-140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97" spc="-13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hypertension</a:t>
            </a:r>
            <a:endParaRPr sz="239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244" indent="-458331">
              <a:spcBef>
                <a:spcPts val="419"/>
              </a:spcBef>
              <a:buFont typeface="UKIJ Inchike"/>
              <a:buChar char="●"/>
              <a:tabLst>
                <a:tab pos="475244" algn="l"/>
              </a:tabLst>
            </a:pPr>
            <a:r>
              <a:rPr sz="2397" spc="-13" dirty="0">
                <a:solidFill>
                  <a:srgbClr val="124F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</a:t>
            </a:r>
            <a:endParaRPr sz="239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99"/>
              </a:spcBef>
              <a:buClr>
                <a:srgbClr val="124F5C"/>
              </a:buClr>
            </a:pPr>
            <a:endParaRPr sz="2397" dirty="0">
              <a:latin typeface="Verdana"/>
              <a:cs typeface="Verdana"/>
            </a:endParaRPr>
          </a:p>
          <a:p>
            <a:pPr marL="475244" indent="-458331">
              <a:spcBef>
                <a:spcPts val="7"/>
              </a:spcBef>
              <a:buClr>
                <a:srgbClr val="124F5C"/>
              </a:buClr>
              <a:buFont typeface="UKIJ Inchike"/>
              <a:buChar char="●"/>
              <a:tabLst>
                <a:tab pos="475244" algn="l"/>
              </a:tabLst>
            </a:pPr>
            <a:r>
              <a:rPr sz="2397" spc="-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</a:t>
            </a:r>
            <a:r>
              <a:rPr sz="2397" spc="-16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97" spc="-4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397" spc="-4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</a:t>
            </a:r>
            <a:r>
              <a:rPr sz="2397" spc="-30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97" spc="-3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sz="2397" spc="-226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9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397" spc="-193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97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CHD</a:t>
            </a:r>
            <a:r>
              <a:rPr sz="2397" spc="-4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397" dirty="0">
              <a:latin typeface="Verdana"/>
              <a:cs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45892-2897-FD5B-3D97-A9A39D0C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694" y="0"/>
            <a:ext cx="1219306" cy="11766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1813D1-1958-A769-F521-FADEBFAB5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787" y="1"/>
            <a:ext cx="1217697" cy="1179112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7AE0FB10-0289-8521-70C8-88248055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3550"/>
            <a:ext cx="9009292" cy="721913"/>
          </a:xfrm>
        </p:spPr>
        <p:txBody>
          <a:bodyPr>
            <a:normAutofit fontScale="90000"/>
          </a:bodyPr>
          <a:lstStyle/>
          <a:p>
            <a:r>
              <a:rPr lang="en-US" sz="4900" b="1" spc="-107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Exploratory</a:t>
            </a:r>
            <a:r>
              <a:rPr lang="en-US" sz="44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900" b="1" spc="-107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  <a:r>
              <a:rPr lang="en-US" sz="44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900" b="1" spc="-107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  <a:r>
              <a:rPr lang="en-US" sz="4900" b="1" spc="-107" dirty="0">
                <a:solidFill>
                  <a:srgbClr val="00B0F0"/>
                </a:solidFill>
                <a:latin typeface="Verdana"/>
              </a:rPr>
              <a:t>:</a:t>
            </a:r>
            <a:endParaRPr lang="en-IN" sz="4900" b="1" spc="-107" dirty="0">
              <a:solidFill>
                <a:srgbClr val="00B0F0"/>
              </a:solidFill>
              <a:latin typeface="Verdana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41C8231-9F08-E2C4-726C-0D1143D44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84269"/>
            <a:ext cx="4924014" cy="530146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Continuous Numerical Feature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6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cigsPerDay</a:t>
            </a:r>
            <a:endParaRPr lang="en-US" sz="2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6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totChol</a:t>
            </a:r>
            <a:endParaRPr lang="en-US" sz="2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6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sysBP</a:t>
            </a:r>
            <a:endParaRPr lang="en-US" sz="2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Categorical Features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Is_smoking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BPMeds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1F79F6-0AE3-B9EF-12A5-EF1588B81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814" y="989011"/>
            <a:ext cx="4551452" cy="58689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0BEB44-2D83-43FD-EFC3-0674779D699F}"/>
              </a:ext>
            </a:extLst>
          </p:cNvPr>
          <p:cNvSpPr txBox="1"/>
          <p:nvPr/>
        </p:nvSpPr>
        <p:spPr>
          <a:xfrm>
            <a:off x="3205537" y="1787703"/>
            <a:ext cx="2890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diaBP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heartrate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glucose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C463D-6A9A-586E-EF87-19E66D0F7F52}"/>
              </a:ext>
            </a:extLst>
          </p:cNvPr>
          <p:cNvSpPr txBox="1"/>
          <p:nvPr/>
        </p:nvSpPr>
        <p:spPr>
          <a:xfrm>
            <a:off x="3301794" y="4335694"/>
            <a:ext cx="2462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prevalentStroke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38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1813D1-1958-A769-F521-FADEBFAB5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787" y="1"/>
            <a:ext cx="1217697" cy="1179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2EBE85-CB29-6D01-93A6-FE9243BB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210487"/>
            <a:ext cx="7874555" cy="863162"/>
          </a:xfrm>
        </p:spPr>
        <p:txBody>
          <a:bodyPr>
            <a:noAutofit/>
          </a:bodyPr>
          <a:lstStyle/>
          <a:p>
            <a:r>
              <a:rPr lang="en-US" sz="4400" b="1" spc="-107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EDA</a:t>
            </a:r>
            <a:r>
              <a:rPr lang="en-US" sz="44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4400" b="1" spc="-107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  <a:r>
              <a:rPr lang="en-US" sz="44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b="1" spc="-107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Visualization</a:t>
            </a:r>
            <a:r>
              <a:rPr lang="en-US" sz="44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):</a:t>
            </a:r>
            <a:endParaRPr lang="en-IN" sz="4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EE589-7B27-C80F-7B6F-32E57911D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53621"/>
            <a:ext cx="5817867" cy="443073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 exhibits class imbalance with 84.9% of 0 class and 15.1% of 1 class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majority of the data belongs to 0 category and 1 category remains the minority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problem would lead to the bad performance of the model due to the over-representation of the 0 data and it might lead to bias towards 0</a:t>
            </a:r>
            <a:endParaRPr lang="en-US" sz="2400" i="0" dirty="0">
              <a:solidFill>
                <a:srgbClr val="00206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339C97-DD7D-B28C-3F92-0A851F9F3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735" y="1353621"/>
            <a:ext cx="5321348" cy="466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8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1813D1-1958-A769-F521-FADEBFAB5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787" y="1"/>
            <a:ext cx="1217697" cy="1179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9CA6C5-2AD0-DF93-1595-AC271050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435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VIZ-Gender Distribution:</a:t>
            </a:r>
            <a:endParaRPr lang="en-IN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32D080-BC23-6C85-D925-7693F5825F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427124"/>
            <a:ext cx="4072847" cy="3378028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0AA00F-BE8C-4A11-3156-A7E3550DA0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132882" y="1772684"/>
            <a:ext cx="6442753" cy="305498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4C2AEF-021C-40C1-383E-C8F810D5A439}"/>
              </a:ext>
            </a:extLst>
          </p:cNvPr>
          <p:cNvSpPr txBox="1"/>
          <p:nvPr/>
        </p:nvSpPr>
        <p:spPr>
          <a:xfrm>
            <a:off x="359596" y="4959040"/>
            <a:ext cx="45514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more occurrences of females than males in the dataset. This suggests that the dataset may be biased toward Females which might produce results biased toward female</a:t>
            </a:r>
            <a:endParaRPr 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14968-EEB3-0F0B-AFD3-1DB5AEAE23D9}"/>
              </a:ext>
            </a:extLst>
          </p:cNvPr>
          <p:cNvSpPr txBox="1"/>
          <p:nvPr/>
        </p:nvSpPr>
        <p:spPr>
          <a:xfrm>
            <a:off x="5363110" y="4805152"/>
            <a:ext cx="56036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Females consistently outnumber males across all age groups.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trend is most pronounced around the age of 45 when the female frequency reaches its peak.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male frequency starts to decline noticeably after the age of 50</a:t>
            </a:r>
          </a:p>
        </p:txBody>
      </p:sp>
    </p:spTree>
    <p:extLst>
      <p:ext uri="{BB962C8B-B14F-4D97-AF65-F5344CB8AC3E}">
        <p14:creationId xmlns:p14="http://schemas.microsoft.com/office/powerpoint/2010/main" val="41635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1813D1-1958-A769-F521-FADEBFAB5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787" y="1"/>
            <a:ext cx="1217697" cy="1179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9CA6C5-2AD0-DF93-1595-AC271050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746"/>
            <a:ext cx="10515600" cy="800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Visualization:</a:t>
            </a:r>
            <a:endParaRPr lang="en-IN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C2AEF-021C-40C1-383E-C8F810D5A439}"/>
              </a:ext>
            </a:extLst>
          </p:cNvPr>
          <p:cNvSpPr txBox="1"/>
          <p:nvPr/>
        </p:nvSpPr>
        <p:spPr>
          <a:xfrm>
            <a:off x="282581" y="4484931"/>
            <a:ext cx="4551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ore females have no risk and a higher proportion of males face a risk of cardiovascular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It’s essential to monitor risk factors and take preventive measures to maintain heart health.</a:t>
            </a:r>
            <a:endParaRPr 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14968-EEB3-0F0B-AFD3-1DB5AEAE23D9}"/>
              </a:ext>
            </a:extLst>
          </p:cNvPr>
          <p:cNvSpPr txBox="1"/>
          <p:nvPr/>
        </p:nvSpPr>
        <p:spPr>
          <a:xfrm>
            <a:off x="5363110" y="4465800"/>
            <a:ext cx="56036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ore non-smokers have no risk of CHD the proportion of smokers with CVD risk is slightly higher than that of non-smokers.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It's crucial to consider Quit smoking and heart-healthy lifestyle choices to reduce cardiovascular risk.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21341-B30F-F6E9-87AB-4B5FB6DCE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94" y="1215155"/>
            <a:ext cx="4397424" cy="3286687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18478B4-BC4D-7B0F-30DB-570BE64BDC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363110" y="1215155"/>
            <a:ext cx="5712431" cy="3265267"/>
          </a:xfrm>
        </p:spPr>
      </p:pic>
    </p:spTree>
    <p:extLst>
      <p:ext uri="{BB962C8B-B14F-4D97-AF65-F5344CB8AC3E}">
        <p14:creationId xmlns:p14="http://schemas.microsoft.com/office/powerpoint/2010/main" val="60874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1354</Words>
  <Application>Microsoft Office PowerPoint</Application>
  <PresentationFormat>Widescreen</PresentationFormat>
  <Paragraphs>198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Helvetica Neue</vt:lpstr>
      <vt:lpstr>Times New Roman</vt:lpstr>
      <vt:lpstr>UKIJ Inchike</vt:lpstr>
      <vt:lpstr>Verdana</vt:lpstr>
      <vt:lpstr>Wingdings</vt:lpstr>
      <vt:lpstr>Office Theme</vt:lpstr>
      <vt:lpstr>Placement Project -02</vt:lpstr>
      <vt:lpstr>Agenda:</vt:lpstr>
      <vt:lpstr>Abstract:</vt:lpstr>
      <vt:lpstr>Problem statement:</vt:lpstr>
      <vt:lpstr>Data Summary:</vt:lpstr>
      <vt:lpstr>Exploratory Data Analysis:</vt:lpstr>
      <vt:lpstr>EDA(Data Visualization):</vt:lpstr>
      <vt:lpstr>Data VIZ-Gender Distribution:</vt:lpstr>
      <vt:lpstr>Data Visualization:</vt:lpstr>
      <vt:lpstr>Data Viz(Univariate Analysis):</vt:lpstr>
      <vt:lpstr>Data Viz(Univariate Analysis):</vt:lpstr>
      <vt:lpstr>Data Viz(Bivariate Analysis):</vt:lpstr>
      <vt:lpstr>Data Viz(Bivariate Analysis):</vt:lpstr>
      <vt:lpstr>Data Preprocessing:</vt:lpstr>
      <vt:lpstr>Feature Selection:</vt:lpstr>
      <vt:lpstr>Correlation Matrix:</vt:lpstr>
      <vt:lpstr>Handling Skewness:</vt:lpstr>
      <vt:lpstr>Model Building:</vt:lpstr>
      <vt:lpstr>Logistic Regression:</vt:lpstr>
      <vt:lpstr>SVM Classifier :</vt:lpstr>
      <vt:lpstr>K-Nearest Neighbor Classifier :</vt:lpstr>
      <vt:lpstr>Random Forest Classifier :</vt:lpstr>
      <vt:lpstr>XGBoost Classifier :</vt:lpstr>
      <vt:lpstr>Model Selection:</vt:lpstr>
      <vt:lpstr>Further recommendation: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 VASCULAR DISEASE RISK PREDICTION</dc:title>
  <dc:creator>Sangamesh Bankapurmath</dc:creator>
  <cp:lastModifiedBy>Sangamesh Bankapurmath</cp:lastModifiedBy>
  <cp:revision>12</cp:revision>
  <dcterms:created xsi:type="dcterms:W3CDTF">2024-04-28T10:35:26Z</dcterms:created>
  <dcterms:modified xsi:type="dcterms:W3CDTF">2024-05-14T04:58:03Z</dcterms:modified>
</cp:coreProperties>
</file>