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sldIdLst>
    <p:sldId id="263" r:id="rId2"/>
    <p:sldId id="257" r:id="rId3"/>
    <p:sldId id="256" r:id="rId4"/>
    <p:sldId id="264" r:id="rId5"/>
    <p:sldId id="258" r:id="rId6"/>
    <p:sldId id="259" r:id="rId7"/>
    <p:sldId id="260" r:id="rId8"/>
    <p:sldId id="261" r:id="rId9"/>
    <p:sldId id="266" r:id="rId10"/>
    <p:sldId id="262" r:id="rId11"/>
    <p:sldId id="265"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1A4587-3AC0-4BC6-888C-BFD329C9A60C}"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E7434C-5617-40C7-87C5-77C16B9864E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5418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1A4587-3AC0-4BC6-888C-BFD329C9A60C}"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E7434C-5617-40C7-87C5-77C16B9864E3}" type="slidenum">
              <a:rPr lang="en-IN" smtClean="0"/>
              <a:t>‹#›</a:t>
            </a:fld>
            <a:endParaRPr lang="en-IN"/>
          </a:p>
        </p:txBody>
      </p:sp>
    </p:spTree>
    <p:extLst>
      <p:ext uri="{BB962C8B-B14F-4D97-AF65-F5344CB8AC3E}">
        <p14:creationId xmlns:p14="http://schemas.microsoft.com/office/powerpoint/2010/main" val="1768756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1A4587-3AC0-4BC6-888C-BFD329C9A60C}"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E7434C-5617-40C7-87C5-77C16B9864E3}" type="slidenum">
              <a:rPr lang="en-IN" smtClean="0"/>
              <a:t>‹#›</a:t>
            </a:fld>
            <a:endParaRPr lang="en-IN"/>
          </a:p>
        </p:txBody>
      </p:sp>
    </p:spTree>
    <p:extLst>
      <p:ext uri="{BB962C8B-B14F-4D97-AF65-F5344CB8AC3E}">
        <p14:creationId xmlns:p14="http://schemas.microsoft.com/office/powerpoint/2010/main" val="2593289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1A4587-3AC0-4BC6-888C-BFD329C9A60C}"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E7434C-5617-40C7-87C5-77C16B9864E3}" type="slidenum">
              <a:rPr lang="en-IN" smtClean="0"/>
              <a:t>‹#›</a:t>
            </a:fld>
            <a:endParaRPr lang="en-IN"/>
          </a:p>
        </p:txBody>
      </p:sp>
    </p:spTree>
    <p:extLst>
      <p:ext uri="{BB962C8B-B14F-4D97-AF65-F5344CB8AC3E}">
        <p14:creationId xmlns:p14="http://schemas.microsoft.com/office/powerpoint/2010/main" val="3115740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1A4587-3AC0-4BC6-888C-BFD329C9A60C}"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E7434C-5617-40C7-87C5-77C16B9864E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735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1A4587-3AC0-4BC6-888C-BFD329C9A60C}" type="datetimeFigureOut">
              <a:rPr lang="en-IN" smtClean="0"/>
              <a:t>16-05-2024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E7434C-5617-40C7-87C5-77C16B9864E3}" type="slidenum">
              <a:rPr lang="en-IN" smtClean="0"/>
              <a:t>‹#›</a:t>
            </a:fld>
            <a:endParaRPr lang="en-IN"/>
          </a:p>
        </p:txBody>
      </p:sp>
    </p:spTree>
    <p:extLst>
      <p:ext uri="{BB962C8B-B14F-4D97-AF65-F5344CB8AC3E}">
        <p14:creationId xmlns:p14="http://schemas.microsoft.com/office/powerpoint/2010/main" val="3400848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1A4587-3AC0-4BC6-888C-BFD329C9A60C}" type="datetimeFigureOut">
              <a:rPr lang="en-IN" smtClean="0"/>
              <a:t>16-05-2024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E7434C-5617-40C7-87C5-77C16B9864E3}" type="slidenum">
              <a:rPr lang="en-IN" smtClean="0"/>
              <a:t>‹#›</a:t>
            </a:fld>
            <a:endParaRPr lang="en-IN"/>
          </a:p>
        </p:txBody>
      </p:sp>
    </p:spTree>
    <p:extLst>
      <p:ext uri="{BB962C8B-B14F-4D97-AF65-F5344CB8AC3E}">
        <p14:creationId xmlns:p14="http://schemas.microsoft.com/office/powerpoint/2010/main" val="288150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1A4587-3AC0-4BC6-888C-BFD329C9A60C}" type="datetimeFigureOut">
              <a:rPr lang="en-IN" smtClean="0"/>
              <a:t>16-05-2024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E7434C-5617-40C7-87C5-77C16B9864E3}" type="slidenum">
              <a:rPr lang="en-IN" smtClean="0"/>
              <a:t>‹#›</a:t>
            </a:fld>
            <a:endParaRPr lang="en-IN"/>
          </a:p>
        </p:txBody>
      </p:sp>
    </p:spTree>
    <p:extLst>
      <p:ext uri="{BB962C8B-B14F-4D97-AF65-F5344CB8AC3E}">
        <p14:creationId xmlns:p14="http://schemas.microsoft.com/office/powerpoint/2010/main" val="993289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31A4587-3AC0-4BC6-888C-BFD329C9A60C}" type="datetimeFigureOut">
              <a:rPr lang="en-IN" smtClean="0"/>
              <a:t>16-05-2024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CE7434C-5617-40C7-87C5-77C16B9864E3}" type="slidenum">
              <a:rPr lang="en-IN" smtClean="0"/>
              <a:t>‹#›</a:t>
            </a:fld>
            <a:endParaRPr lang="en-IN"/>
          </a:p>
        </p:txBody>
      </p:sp>
    </p:spTree>
    <p:extLst>
      <p:ext uri="{BB962C8B-B14F-4D97-AF65-F5344CB8AC3E}">
        <p14:creationId xmlns:p14="http://schemas.microsoft.com/office/powerpoint/2010/main" val="1055634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31A4587-3AC0-4BC6-888C-BFD329C9A60C}" type="datetimeFigureOut">
              <a:rPr lang="en-IN" smtClean="0"/>
              <a:t>16-05-2024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CE7434C-5617-40C7-87C5-77C16B9864E3}" type="slidenum">
              <a:rPr lang="en-IN" smtClean="0"/>
              <a:t>‹#›</a:t>
            </a:fld>
            <a:endParaRPr lang="en-IN"/>
          </a:p>
        </p:txBody>
      </p:sp>
    </p:spTree>
    <p:extLst>
      <p:ext uri="{BB962C8B-B14F-4D97-AF65-F5344CB8AC3E}">
        <p14:creationId xmlns:p14="http://schemas.microsoft.com/office/powerpoint/2010/main" val="1252629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31A4587-3AC0-4BC6-888C-BFD329C9A60C}" type="datetimeFigureOut">
              <a:rPr lang="en-IN" smtClean="0"/>
              <a:t>16-05-2024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E7434C-5617-40C7-87C5-77C16B9864E3}" type="slidenum">
              <a:rPr lang="en-IN" smtClean="0"/>
              <a:t>‹#›</a:t>
            </a:fld>
            <a:endParaRPr lang="en-IN"/>
          </a:p>
        </p:txBody>
      </p:sp>
    </p:spTree>
    <p:extLst>
      <p:ext uri="{BB962C8B-B14F-4D97-AF65-F5344CB8AC3E}">
        <p14:creationId xmlns:p14="http://schemas.microsoft.com/office/powerpoint/2010/main" val="73151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31A4587-3AC0-4BC6-888C-BFD329C9A60C}" type="datetimeFigureOut">
              <a:rPr lang="en-IN" smtClean="0"/>
              <a:t>16-05-2024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CE7434C-5617-40C7-87C5-77C16B9864E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765505"/>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mailto:ashishsom@learnbay.co"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E9693-81FB-4091-841C-2F273251D8B3}"/>
              </a:ext>
            </a:extLst>
          </p:cNvPr>
          <p:cNvSpPr>
            <a:spLocks noGrp="1"/>
          </p:cNvSpPr>
          <p:nvPr>
            <p:ph type="title"/>
          </p:nvPr>
        </p:nvSpPr>
        <p:spPr>
          <a:xfrm>
            <a:off x="1152939" y="954157"/>
            <a:ext cx="9879496" cy="4403033"/>
          </a:xfrm>
        </p:spPr>
        <p:txBody>
          <a:bodyPr>
            <a:normAutofit/>
          </a:bodyPr>
          <a:lstStyle/>
          <a:p>
            <a:pPr algn="ctr"/>
            <a:r>
              <a:rPr lang="en-GB" b="1" dirty="0"/>
              <a:t>Domain- Science &amp; Research</a:t>
            </a:r>
            <a:br>
              <a:rPr lang="en-GB" b="1" dirty="0"/>
            </a:br>
            <a:r>
              <a:rPr lang="en-GB" b="1" dirty="0"/>
              <a:t>Dated: 29</a:t>
            </a:r>
            <a:r>
              <a:rPr lang="en-GB" b="1" baseline="30000" dirty="0"/>
              <a:t>th</a:t>
            </a:r>
            <a:r>
              <a:rPr lang="en-GB" b="1" dirty="0"/>
              <a:t> February 2024</a:t>
            </a:r>
            <a:br>
              <a:rPr lang="en-GB" dirty="0"/>
            </a:br>
            <a:endParaRPr lang="en-IN" dirty="0"/>
          </a:p>
        </p:txBody>
      </p:sp>
    </p:spTree>
    <p:extLst>
      <p:ext uri="{BB962C8B-B14F-4D97-AF65-F5344CB8AC3E}">
        <p14:creationId xmlns:p14="http://schemas.microsoft.com/office/powerpoint/2010/main" val="3367017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9A4FD-EFEA-4CEF-A6FA-9DC79301ED25}"/>
              </a:ext>
            </a:extLst>
          </p:cNvPr>
          <p:cNvSpPr>
            <a:spLocks noGrp="1"/>
          </p:cNvSpPr>
          <p:nvPr>
            <p:ph type="title"/>
          </p:nvPr>
        </p:nvSpPr>
        <p:spPr>
          <a:xfrm>
            <a:off x="704610" y="246846"/>
            <a:ext cx="3584050" cy="578101"/>
          </a:xfrm>
        </p:spPr>
        <p:txBody>
          <a:bodyPr>
            <a:normAutofit fontScale="90000"/>
          </a:bodyPr>
          <a:lstStyle/>
          <a:p>
            <a:r>
              <a:rPr lang="en-GB" dirty="0"/>
              <a:t>Dataset sample</a:t>
            </a:r>
            <a:endParaRPr lang="en-IN" dirty="0"/>
          </a:p>
        </p:txBody>
      </p:sp>
      <p:graphicFrame>
        <p:nvGraphicFramePr>
          <p:cNvPr id="4" name="Content Placeholder 3">
            <a:extLst>
              <a:ext uri="{FF2B5EF4-FFF2-40B4-BE49-F238E27FC236}">
                <a16:creationId xmlns:a16="http://schemas.microsoft.com/office/drawing/2014/main" id="{3FF1B32D-9007-4038-AAFD-06DF9FD72BA9}"/>
              </a:ext>
            </a:extLst>
          </p:cNvPr>
          <p:cNvGraphicFramePr>
            <a:graphicFrameLocks noGrp="1"/>
          </p:cNvGraphicFramePr>
          <p:nvPr>
            <p:ph idx="1"/>
            <p:extLst>
              <p:ext uri="{D42A27DB-BD31-4B8C-83A1-F6EECF244321}">
                <p14:modId xmlns:p14="http://schemas.microsoft.com/office/powerpoint/2010/main" val="2827783830"/>
              </p:ext>
            </p:extLst>
          </p:nvPr>
        </p:nvGraphicFramePr>
        <p:xfrm>
          <a:off x="477077" y="824947"/>
          <a:ext cx="11469750" cy="5052204"/>
        </p:xfrm>
        <a:graphic>
          <a:graphicData uri="http://schemas.openxmlformats.org/drawingml/2006/table">
            <a:tbl>
              <a:tblPr firstCol="1" lastRow="1" lastCol="1" bandRow="1" bandCol="1">
                <a:tableStyleId>{69C7853C-536D-4A76-A0AE-DD22124D55A5}</a:tableStyleId>
              </a:tblPr>
              <a:tblGrid>
                <a:gridCol w="764650">
                  <a:extLst>
                    <a:ext uri="{9D8B030D-6E8A-4147-A177-3AD203B41FA5}">
                      <a16:colId xmlns:a16="http://schemas.microsoft.com/office/drawing/2014/main" val="3500108455"/>
                    </a:ext>
                  </a:extLst>
                </a:gridCol>
                <a:gridCol w="764650">
                  <a:extLst>
                    <a:ext uri="{9D8B030D-6E8A-4147-A177-3AD203B41FA5}">
                      <a16:colId xmlns:a16="http://schemas.microsoft.com/office/drawing/2014/main" val="2794496118"/>
                    </a:ext>
                  </a:extLst>
                </a:gridCol>
                <a:gridCol w="764650">
                  <a:extLst>
                    <a:ext uri="{9D8B030D-6E8A-4147-A177-3AD203B41FA5}">
                      <a16:colId xmlns:a16="http://schemas.microsoft.com/office/drawing/2014/main" val="4083801303"/>
                    </a:ext>
                  </a:extLst>
                </a:gridCol>
                <a:gridCol w="764650">
                  <a:extLst>
                    <a:ext uri="{9D8B030D-6E8A-4147-A177-3AD203B41FA5}">
                      <a16:colId xmlns:a16="http://schemas.microsoft.com/office/drawing/2014/main" val="127925297"/>
                    </a:ext>
                  </a:extLst>
                </a:gridCol>
                <a:gridCol w="764650">
                  <a:extLst>
                    <a:ext uri="{9D8B030D-6E8A-4147-A177-3AD203B41FA5}">
                      <a16:colId xmlns:a16="http://schemas.microsoft.com/office/drawing/2014/main" val="3999858036"/>
                    </a:ext>
                  </a:extLst>
                </a:gridCol>
                <a:gridCol w="764650">
                  <a:extLst>
                    <a:ext uri="{9D8B030D-6E8A-4147-A177-3AD203B41FA5}">
                      <a16:colId xmlns:a16="http://schemas.microsoft.com/office/drawing/2014/main" val="459710360"/>
                    </a:ext>
                  </a:extLst>
                </a:gridCol>
                <a:gridCol w="764650">
                  <a:extLst>
                    <a:ext uri="{9D8B030D-6E8A-4147-A177-3AD203B41FA5}">
                      <a16:colId xmlns:a16="http://schemas.microsoft.com/office/drawing/2014/main" val="3924853201"/>
                    </a:ext>
                  </a:extLst>
                </a:gridCol>
                <a:gridCol w="764650">
                  <a:extLst>
                    <a:ext uri="{9D8B030D-6E8A-4147-A177-3AD203B41FA5}">
                      <a16:colId xmlns:a16="http://schemas.microsoft.com/office/drawing/2014/main" val="4264528709"/>
                    </a:ext>
                  </a:extLst>
                </a:gridCol>
                <a:gridCol w="764650">
                  <a:extLst>
                    <a:ext uri="{9D8B030D-6E8A-4147-A177-3AD203B41FA5}">
                      <a16:colId xmlns:a16="http://schemas.microsoft.com/office/drawing/2014/main" val="1275002044"/>
                    </a:ext>
                  </a:extLst>
                </a:gridCol>
                <a:gridCol w="764650">
                  <a:extLst>
                    <a:ext uri="{9D8B030D-6E8A-4147-A177-3AD203B41FA5}">
                      <a16:colId xmlns:a16="http://schemas.microsoft.com/office/drawing/2014/main" val="2707303771"/>
                    </a:ext>
                  </a:extLst>
                </a:gridCol>
                <a:gridCol w="764650">
                  <a:extLst>
                    <a:ext uri="{9D8B030D-6E8A-4147-A177-3AD203B41FA5}">
                      <a16:colId xmlns:a16="http://schemas.microsoft.com/office/drawing/2014/main" val="3081040810"/>
                    </a:ext>
                  </a:extLst>
                </a:gridCol>
                <a:gridCol w="764650">
                  <a:extLst>
                    <a:ext uri="{9D8B030D-6E8A-4147-A177-3AD203B41FA5}">
                      <a16:colId xmlns:a16="http://schemas.microsoft.com/office/drawing/2014/main" val="1335557526"/>
                    </a:ext>
                  </a:extLst>
                </a:gridCol>
                <a:gridCol w="764650">
                  <a:extLst>
                    <a:ext uri="{9D8B030D-6E8A-4147-A177-3AD203B41FA5}">
                      <a16:colId xmlns:a16="http://schemas.microsoft.com/office/drawing/2014/main" val="21245573"/>
                    </a:ext>
                  </a:extLst>
                </a:gridCol>
                <a:gridCol w="764650">
                  <a:extLst>
                    <a:ext uri="{9D8B030D-6E8A-4147-A177-3AD203B41FA5}">
                      <a16:colId xmlns:a16="http://schemas.microsoft.com/office/drawing/2014/main" val="360506896"/>
                    </a:ext>
                  </a:extLst>
                </a:gridCol>
                <a:gridCol w="764650">
                  <a:extLst>
                    <a:ext uri="{9D8B030D-6E8A-4147-A177-3AD203B41FA5}">
                      <a16:colId xmlns:a16="http://schemas.microsoft.com/office/drawing/2014/main" val="2613254396"/>
                    </a:ext>
                  </a:extLst>
                </a:gridCol>
              </a:tblGrid>
              <a:tr h="693828">
                <a:tc>
                  <a:txBody>
                    <a:bodyPr/>
                    <a:lstStyle/>
                    <a:p>
                      <a:pPr algn="l" fontAlgn="b"/>
                      <a:r>
                        <a:rPr lang="en-IN" sz="1200" b="0" u="none" strike="noStrike" dirty="0" err="1">
                          <a:effectLst/>
                        </a:rPr>
                        <a:t>EventId</a:t>
                      </a:r>
                      <a:endParaRPr lang="en-IN" sz="1200" b="0" i="0" u="none" strike="noStrike" dirty="0">
                        <a:solidFill>
                          <a:srgbClr val="000000"/>
                        </a:solidFill>
                        <a:effectLst/>
                        <a:latin typeface="Calibri" panose="020F0502020204030204" pitchFamily="34" charset="0"/>
                      </a:endParaRPr>
                    </a:p>
                  </a:txBody>
                  <a:tcPr marL="6049" marR="6049" marT="6049" marB="0" anchor="b"/>
                </a:tc>
                <a:tc>
                  <a:txBody>
                    <a:bodyPr/>
                    <a:lstStyle/>
                    <a:p>
                      <a:pPr algn="l" fontAlgn="b"/>
                      <a:r>
                        <a:rPr lang="en-IN" sz="1200" b="0" u="none" strike="noStrike" dirty="0" err="1">
                          <a:effectLst/>
                        </a:rPr>
                        <a:t>DER_mass_MMC</a:t>
                      </a:r>
                      <a:endParaRPr lang="en-IN" sz="1200" b="0" i="0" u="none" strike="noStrike" dirty="0">
                        <a:solidFill>
                          <a:srgbClr val="000000"/>
                        </a:solidFill>
                        <a:effectLst/>
                        <a:latin typeface="Calibri" panose="020F0502020204030204" pitchFamily="34" charset="0"/>
                      </a:endParaRPr>
                    </a:p>
                  </a:txBody>
                  <a:tcPr marL="6049" marR="6049" marT="6049" marB="0" anchor="b"/>
                </a:tc>
                <a:tc>
                  <a:txBody>
                    <a:bodyPr/>
                    <a:lstStyle/>
                    <a:p>
                      <a:pPr algn="l" fontAlgn="b"/>
                      <a:r>
                        <a:rPr lang="en-IN" sz="1200" b="0" u="none" strike="noStrike" dirty="0" err="1">
                          <a:effectLst/>
                        </a:rPr>
                        <a:t>DER_mass_transverse_met_lep</a:t>
                      </a:r>
                      <a:endParaRPr lang="en-IN" sz="1200" b="0" i="0" u="none" strike="noStrike" dirty="0">
                        <a:solidFill>
                          <a:srgbClr val="000000"/>
                        </a:solidFill>
                        <a:effectLst/>
                        <a:latin typeface="Calibri" panose="020F0502020204030204" pitchFamily="34" charset="0"/>
                      </a:endParaRPr>
                    </a:p>
                  </a:txBody>
                  <a:tcPr marL="6049" marR="6049" marT="6049" marB="0" anchor="b"/>
                </a:tc>
                <a:tc>
                  <a:txBody>
                    <a:bodyPr/>
                    <a:lstStyle/>
                    <a:p>
                      <a:pPr algn="l" fontAlgn="b"/>
                      <a:r>
                        <a:rPr lang="en-IN" sz="1200" b="0" u="none" strike="noStrike" dirty="0" err="1">
                          <a:effectLst/>
                        </a:rPr>
                        <a:t>DER_mass_vis</a:t>
                      </a:r>
                      <a:endParaRPr lang="en-IN" sz="1200" b="0" i="0" u="none" strike="noStrike" dirty="0">
                        <a:solidFill>
                          <a:srgbClr val="000000"/>
                        </a:solidFill>
                        <a:effectLst/>
                        <a:latin typeface="Calibri" panose="020F0502020204030204" pitchFamily="34" charset="0"/>
                      </a:endParaRPr>
                    </a:p>
                  </a:txBody>
                  <a:tcPr marL="6049" marR="6049" marT="6049" marB="0" anchor="b"/>
                </a:tc>
                <a:tc>
                  <a:txBody>
                    <a:bodyPr/>
                    <a:lstStyle/>
                    <a:p>
                      <a:pPr algn="l" fontAlgn="b"/>
                      <a:r>
                        <a:rPr lang="en-IN" sz="1200" b="0" u="none" strike="noStrike" dirty="0" err="1">
                          <a:effectLst/>
                        </a:rPr>
                        <a:t>DER_pt_h</a:t>
                      </a:r>
                      <a:endParaRPr lang="en-IN" sz="1200" b="0" i="0" u="none" strike="noStrike" dirty="0">
                        <a:solidFill>
                          <a:srgbClr val="000000"/>
                        </a:solidFill>
                        <a:effectLst/>
                        <a:latin typeface="Calibri" panose="020F0502020204030204" pitchFamily="34" charset="0"/>
                      </a:endParaRPr>
                    </a:p>
                  </a:txBody>
                  <a:tcPr marL="6049" marR="6049" marT="6049" marB="0" anchor="b"/>
                </a:tc>
                <a:tc>
                  <a:txBody>
                    <a:bodyPr/>
                    <a:lstStyle/>
                    <a:p>
                      <a:pPr algn="l" fontAlgn="b"/>
                      <a:r>
                        <a:rPr lang="en-IN" sz="1200" b="0" u="none" strike="noStrike" dirty="0" err="1">
                          <a:effectLst/>
                        </a:rPr>
                        <a:t>DER_deltaeta_jet_jet</a:t>
                      </a:r>
                      <a:endParaRPr lang="en-IN" sz="1200" b="0" i="0" u="none" strike="noStrike" dirty="0">
                        <a:solidFill>
                          <a:srgbClr val="000000"/>
                        </a:solidFill>
                        <a:effectLst/>
                        <a:latin typeface="Calibri" panose="020F0502020204030204" pitchFamily="34" charset="0"/>
                      </a:endParaRPr>
                    </a:p>
                  </a:txBody>
                  <a:tcPr marL="6049" marR="6049" marT="6049" marB="0" anchor="b"/>
                </a:tc>
                <a:tc>
                  <a:txBody>
                    <a:bodyPr/>
                    <a:lstStyle/>
                    <a:p>
                      <a:pPr algn="l" fontAlgn="b"/>
                      <a:r>
                        <a:rPr lang="en-IN" sz="1200" b="0" u="none" strike="noStrike" dirty="0" err="1">
                          <a:effectLst/>
                        </a:rPr>
                        <a:t>DER_mass_jet_jet</a:t>
                      </a:r>
                      <a:endParaRPr lang="en-IN" sz="1200" b="0" i="0" u="none" strike="noStrike" dirty="0">
                        <a:solidFill>
                          <a:srgbClr val="000000"/>
                        </a:solidFill>
                        <a:effectLst/>
                        <a:latin typeface="Calibri" panose="020F0502020204030204" pitchFamily="34" charset="0"/>
                      </a:endParaRPr>
                    </a:p>
                  </a:txBody>
                  <a:tcPr marL="6049" marR="6049" marT="6049" marB="0" anchor="b"/>
                </a:tc>
                <a:tc>
                  <a:txBody>
                    <a:bodyPr/>
                    <a:lstStyle/>
                    <a:p>
                      <a:pPr algn="l" fontAlgn="b"/>
                      <a:r>
                        <a:rPr lang="en-IN" sz="1200" b="0" u="none" strike="noStrike" dirty="0" err="1">
                          <a:effectLst/>
                        </a:rPr>
                        <a:t>DER_prodeta_jet_jet</a:t>
                      </a:r>
                      <a:endParaRPr lang="en-IN" sz="1200" b="0" i="0" u="none" strike="noStrike" dirty="0">
                        <a:solidFill>
                          <a:srgbClr val="000000"/>
                        </a:solidFill>
                        <a:effectLst/>
                        <a:latin typeface="Calibri" panose="020F0502020204030204" pitchFamily="34" charset="0"/>
                      </a:endParaRPr>
                    </a:p>
                  </a:txBody>
                  <a:tcPr marL="6049" marR="6049" marT="6049" marB="0" anchor="b"/>
                </a:tc>
                <a:tc>
                  <a:txBody>
                    <a:bodyPr/>
                    <a:lstStyle/>
                    <a:p>
                      <a:pPr algn="l" fontAlgn="b"/>
                      <a:r>
                        <a:rPr lang="en-IN" sz="1200" b="0" u="none" strike="noStrike" dirty="0" err="1">
                          <a:effectLst/>
                        </a:rPr>
                        <a:t>DER_deltar_tau_lep</a:t>
                      </a:r>
                      <a:endParaRPr lang="en-IN" sz="1200" b="0" i="0" u="none" strike="noStrike" dirty="0">
                        <a:solidFill>
                          <a:srgbClr val="000000"/>
                        </a:solidFill>
                        <a:effectLst/>
                        <a:latin typeface="Calibri" panose="020F0502020204030204" pitchFamily="34" charset="0"/>
                      </a:endParaRPr>
                    </a:p>
                  </a:txBody>
                  <a:tcPr marL="6049" marR="6049" marT="6049" marB="0" anchor="b"/>
                </a:tc>
                <a:tc>
                  <a:txBody>
                    <a:bodyPr/>
                    <a:lstStyle/>
                    <a:p>
                      <a:pPr algn="l" fontAlgn="b"/>
                      <a:r>
                        <a:rPr lang="en-IN" sz="1200" b="0" u="none" strike="noStrike" dirty="0" err="1">
                          <a:effectLst/>
                        </a:rPr>
                        <a:t>DER_pt_tot</a:t>
                      </a:r>
                      <a:endParaRPr lang="en-IN" sz="1200" b="0" i="0" u="none" strike="noStrike" dirty="0">
                        <a:solidFill>
                          <a:srgbClr val="000000"/>
                        </a:solidFill>
                        <a:effectLst/>
                        <a:latin typeface="Calibri" panose="020F0502020204030204" pitchFamily="34" charset="0"/>
                      </a:endParaRPr>
                    </a:p>
                  </a:txBody>
                  <a:tcPr marL="6049" marR="6049" marT="6049" marB="0" anchor="b"/>
                </a:tc>
                <a:tc>
                  <a:txBody>
                    <a:bodyPr/>
                    <a:lstStyle/>
                    <a:p>
                      <a:pPr algn="l" fontAlgn="b"/>
                      <a:r>
                        <a:rPr lang="en-IN" sz="1200" b="0" u="none" strike="noStrike" dirty="0" err="1">
                          <a:effectLst/>
                        </a:rPr>
                        <a:t>DER_sum_pt</a:t>
                      </a:r>
                      <a:endParaRPr lang="en-IN" sz="1200" b="0" i="0" u="none" strike="noStrike" dirty="0">
                        <a:solidFill>
                          <a:srgbClr val="000000"/>
                        </a:solidFill>
                        <a:effectLst/>
                        <a:latin typeface="Calibri" panose="020F0502020204030204" pitchFamily="34" charset="0"/>
                      </a:endParaRPr>
                    </a:p>
                  </a:txBody>
                  <a:tcPr marL="6049" marR="6049" marT="6049" marB="0" anchor="b"/>
                </a:tc>
                <a:tc>
                  <a:txBody>
                    <a:bodyPr/>
                    <a:lstStyle/>
                    <a:p>
                      <a:pPr algn="l" fontAlgn="b"/>
                      <a:r>
                        <a:rPr lang="de-DE" sz="1200" b="0" u="none" strike="noStrike" dirty="0">
                          <a:effectLst/>
                        </a:rPr>
                        <a:t>DER_pt_ratio_lep_tau</a:t>
                      </a:r>
                      <a:endParaRPr lang="de-DE" sz="1200" b="0" i="0" u="none" strike="noStrike" dirty="0">
                        <a:solidFill>
                          <a:srgbClr val="000000"/>
                        </a:solidFill>
                        <a:effectLst/>
                        <a:latin typeface="Calibri" panose="020F0502020204030204" pitchFamily="34" charset="0"/>
                      </a:endParaRPr>
                    </a:p>
                  </a:txBody>
                  <a:tcPr marL="6049" marR="6049" marT="6049" marB="0" anchor="b"/>
                </a:tc>
                <a:tc>
                  <a:txBody>
                    <a:bodyPr/>
                    <a:lstStyle/>
                    <a:p>
                      <a:pPr algn="l" fontAlgn="b"/>
                      <a:r>
                        <a:rPr lang="en-IN" sz="1200" b="0" u="none" strike="noStrike" dirty="0" err="1">
                          <a:effectLst/>
                        </a:rPr>
                        <a:t>DER_met_phi_centrality</a:t>
                      </a:r>
                      <a:endParaRPr lang="en-IN" sz="1200" b="0" i="0" u="none" strike="noStrike" dirty="0">
                        <a:solidFill>
                          <a:srgbClr val="000000"/>
                        </a:solidFill>
                        <a:effectLst/>
                        <a:latin typeface="Calibri" panose="020F0502020204030204" pitchFamily="34" charset="0"/>
                      </a:endParaRPr>
                    </a:p>
                  </a:txBody>
                  <a:tcPr marL="6049" marR="6049" marT="6049" marB="0" anchor="b"/>
                </a:tc>
                <a:tc>
                  <a:txBody>
                    <a:bodyPr/>
                    <a:lstStyle/>
                    <a:p>
                      <a:pPr algn="l" fontAlgn="b"/>
                      <a:r>
                        <a:rPr lang="en-IN" sz="1200" b="0" u="none" strike="noStrike" dirty="0" err="1">
                          <a:effectLst/>
                        </a:rPr>
                        <a:t>DER_lep_eta_centrality</a:t>
                      </a:r>
                      <a:endParaRPr lang="en-IN" sz="1200" b="0" i="0" u="none" strike="noStrike" dirty="0">
                        <a:solidFill>
                          <a:srgbClr val="000000"/>
                        </a:solidFill>
                        <a:effectLst/>
                        <a:latin typeface="Calibri" panose="020F0502020204030204" pitchFamily="34" charset="0"/>
                      </a:endParaRPr>
                    </a:p>
                  </a:txBody>
                  <a:tcPr marL="6049" marR="6049" marT="6049" marB="0" anchor="b"/>
                </a:tc>
                <a:tc>
                  <a:txBody>
                    <a:bodyPr/>
                    <a:lstStyle/>
                    <a:p>
                      <a:pPr algn="l" fontAlgn="b"/>
                      <a:r>
                        <a:rPr lang="en-IN" sz="1200" b="0" u="none" strike="noStrike" dirty="0" err="1">
                          <a:effectLst/>
                        </a:rPr>
                        <a:t>PRI_tau_pt</a:t>
                      </a:r>
                      <a:endParaRPr lang="en-IN" sz="1200" b="0" i="0" u="none" strike="noStrike" dirty="0">
                        <a:solidFill>
                          <a:srgbClr val="000000"/>
                        </a:solidFill>
                        <a:effectLst/>
                        <a:latin typeface="Calibri" panose="020F0502020204030204" pitchFamily="34" charset="0"/>
                      </a:endParaRPr>
                    </a:p>
                  </a:txBody>
                  <a:tcPr marL="6049" marR="6049" marT="6049" marB="0" anchor="b"/>
                </a:tc>
                <a:extLst>
                  <a:ext uri="{0D108BD9-81ED-4DB2-BD59-A6C34878D82A}">
                    <a16:rowId xmlns:a16="http://schemas.microsoft.com/office/drawing/2014/main" val="4212715985"/>
                  </a:ext>
                </a:extLst>
              </a:tr>
              <a:tr h="181599">
                <a:tc>
                  <a:txBody>
                    <a:bodyPr/>
                    <a:lstStyle/>
                    <a:p>
                      <a:pPr algn="r" fontAlgn="b"/>
                      <a:r>
                        <a:rPr lang="en-IN" sz="900" u="none" strike="noStrike">
                          <a:effectLst/>
                        </a:rPr>
                        <a:t>100000</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138.47</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51.655</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97.827</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27.98</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0.91</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124.711</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2.666</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3.064</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41.928</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197.76</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1.582</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1.396</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0.2</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dirty="0">
                          <a:effectLst/>
                        </a:rPr>
                        <a:t>32.638</a:t>
                      </a:r>
                      <a:endParaRPr lang="en-IN" sz="900" b="0" i="0" u="none" strike="noStrike" dirty="0">
                        <a:solidFill>
                          <a:srgbClr val="000000"/>
                        </a:solidFill>
                        <a:effectLst/>
                        <a:latin typeface="Calibri" panose="020F0502020204030204" pitchFamily="34" charset="0"/>
                      </a:endParaRPr>
                    </a:p>
                  </a:txBody>
                  <a:tcPr marL="6049" marR="6049" marT="6049" marB="0" anchor="b"/>
                </a:tc>
                <a:extLst>
                  <a:ext uri="{0D108BD9-81ED-4DB2-BD59-A6C34878D82A}">
                    <a16:rowId xmlns:a16="http://schemas.microsoft.com/office/drawing/2014/main" val="1883373042"/>
                  </a:ext>
                </a:extLst>
              </a:tr>
              <a:tr h="181599">
                <a:tc>
                  <a:txBody>
                    <a:bodyPr/>
                    <a:lstStyle/>
                    <a:p>
                      <a:pPr algn="r" fontAlgn="b"/>
                      <a:r>
                        <a:rPr lang="en-IN" sz="900" u="none" strike="noStrike">
                          <a:effectLst/>
                        </a:rPr>
                        <a:t>100001</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160.937</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68.768</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103.235</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48.146</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3.473</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2.078</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125.157</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0.879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1.414</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42.014</a:t>
                      </a:r>
                      <a:endParaRPr lang="en-IN" sz="900" b="0" i="0" u="none" strike="noStrike">
                        <a:solidFill>
                          <a:srgbClr val="000000"/>
                        </a:solidFill>
                        <a:effectLst/>
                        <a:latin typeface="Calibri" panose="020F0502020204030204" pitchFamily="34" charset="0"/>
                      </a:endParaRPr>
                    </a:p>
                  </a:txBody>
                  <a:tcPr marL="6049" marR="6049" marT="6049" marB="0" anchor="b"/>
                </a:tc>
                <a:extLst>
                  <a:ext uri="{0D108BD9-81ED-4DB2-BD59-A6C34878D82A}">
                    <a16:rowId xmlns:a16="http://schemas.microsoft.com/office/drawing/2014/main" val="1010711100"/>
                  </a:ext>
                </a:extLst>
              </a:tr>
              <a:tr h="181599">
                <a:tc>
                  <a:txBody>
                    <a:bodyPr/>
                    <a:lstStyle/>
                    <a:p>
                      <a:pPr algn="r" fontAlgn="b"/>
                      <a:r>
                        <a:rPr lang="en-IN" sz="900" u="none" strike="noStrike">
                          <a:effectLst/>
                        </a:rPr>
                        <a:t>100002</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162.172</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125.953</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35.635</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3.148</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9.336</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197.814</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3.776</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1.414</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32.154</a:t>
                      </a:r>
                      <a:endParaRPr lang="en-IN" sz="900" b="0" i="0" u="none" strike="noStrike">
                        <a:solidFill>
                          <a:srgbClr val="000000"/>
                        </a:solidFill>
                        <a:effectLst/>
                        <a:latin typeface="Calibri" panose="020F0502020204030204" pitchFamily="34" charset="0"/>
                      </a:endParaRPr>
                    </a:p>
                  </a:txBody>
                  <a:tcPr marL="6049" marR="6049" marT="6049" marB="0" anchor="b"/>
                </a:tc>
                <a:extLst>
                  <a:ext uri="{0D108BD9-81ED-4DB2-BD59-A6C34878D82A}">
                    <a16:rowId xmlns:a16="http://schemas.microsoft.com/office/drawing/2014/main" val="1064663392"/>
                  </a:ext>
                </a:extLst>
              </a:tr>
              <a:tr h="181599">
                <a:tc>
                  <a:txBody>
                    <a:bodyPr/>
                    <a:lstStyle/>
                    <a:p>
                      <a:pPr algn="r" fontAlgn="b"/>
                      <a:r>
                        <a:rPr lang="en-IN" sz="900" u="none" strike="noStrike">
                          <a:effectLst/>
                        </a:rPr>
                        <a:t>100003</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143.905</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81.417</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80.943</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0.414</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3.31</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0.414</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75.968</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2.354</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-1.285</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22.647</a:t>
                      </a:r>
                      <a:endParaRPr lang="en-IN" sz="900" b="0" i="0" u="none" strike="noStrike">
                        <a:solidFill>
                          <a:srgbClr val="000000"/>
                        </a:solidFill>
                        <a:effectLst/>
                        <a:latin typeface="Calibri" panose="020F0502020204030204" pitchFamily="34" charset="0"/>
                      </a:endParaRPr>
                    </a:p>
                  </a:txBody>
                  <a:tcPr marL="6049" marR="6049" marT="6049" marB="0" anchor="b"/>
                </a:tc>
                <a:extLst>
                  <a:ext uri="{0D108BD9-81ED-4DB2-BD59-A6C34878D82A}">
                    <a16:rowId xmlns:a16="http://schemas.microsoft.com/office/drawing/2014/main" val="2784484459"/>
                  </a:ext>
                </a:extLst>
              </a:tr>
              <a:tr h="181599">
                <a:tc>
                  <a:txBody>
                    <a:bodyPr/>
                    <a:lstStyle/>
                    <a:p>
                      <a:pPr algn="r" fontAlgn="b"/>
                      <a:r>
                        <a:rPr lang="en-IN" sz="900" u="none" strike="noStrike">
                          <a:effectLst/>
                        </a:rPr>
                        <a:t>100004</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175.864</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16.915</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134.805</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16.405</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3.891</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16.405</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57.983</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1.056</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-1.385</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28.209</a:t>
                      </a:r>
                      <a:endParaRPr lang="en-IN" sz="900" b="0" i="0" u="none" strike="noStrike">
                        <a:solidFill>
                          <a:srgbClr val="000000"/>
                        </a:solidFill>
                        <a:effectLst/>
                        <a:latin typeface="Calibri" panose="020F0502020204030204" pitchFamily="34" charset="0"/>
                      </a:endParaRPr>
                    </a:p>
                  </a:txBody>
                  <a:tcPr marL="6049" marR="6049" marT="6049" marB="0" anchor="b"/>
                </a:tc>
                <a:extLst>
                  <a:ext uri="{0D108BD9-81ED-4DB2-BD59-A6C34878D82A}">
                    <a16:rowId xmlns:a16="http://schemas.microsoft.com/office/drawing/2014/main" val="2788454113"/>
                  </a:ext>
                </a:extLst>
              </a:tr>
              <a:tr h="181599">
                <a:tc>
                  <a:txBody>
                    <a:bodyPr/>
                    <a:lstStyle/>
                    <a:p>
                      <a:pPr algn="r" fontAlgn="b"/>
                      <a:r>
                        <a:rPr lang="en-IN" sz="900" u="none" strike="noStrike">
                          <a:effectLst/>
                        </a:rPr>
                        <a:t>100005</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89.744</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13.55</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59.149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116.344</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2.636</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284.584</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-0.54</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1.362</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61.619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278.876</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0.588</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0.479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0.975</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53.651</a:t>
                      </a:r>
                      <a:endParaRPr lang="en-IN" sz="900" b="0" i="0" u="none" strike="noStrike">
                        <a:solidFill>
                          <a:srgbClr val="000000"/>
                        </a:solidFill>
                        <a:effectLst/>
                        <a:latin typeface="Calibri" panose="020F0502020204030204" pitchFamily="34" charset="0"/>
                      </a:endParaRPr>
                    </a:p>
                  </a:txBody>
                  <a:tcPr marL="6049" marR="6049" marT="6049" marB="0" anchor="b"/>
                </a:tc>
                <a:extLst>
                  <a:ext uri="{0D108BD9-81ED-4DB2-BD59-A6C34878D82A}">
                    <a16:rowId xmlns:a16="http://schemas.microsoft.com/office/drawing/2014/main" val="2376185696"/>
                  </a:ext>
                </a:extLst>
              </a:tr>
              <a:tr h="181599">
                <a:tc>
                  <a:txBody>
                    <a:bodyPr/>
                    <a:lstStyle/>
                    <a:p>
                      <a:pPr algn="r" fontAlgn="b"/>
                      <a:r>
                        <a:rPr lang="en-IN" sz="900" u="none" strike="noStrike">
                          <a:effectLst/>
                        </a:rPr>
                        <a:t>100006</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148.754</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28.862</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107.782</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106.13</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0.733</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158.359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0.113</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2.941</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2.545</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305.967</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3.371</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1.393</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0.791</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28.85</a:t>
                      </a:r>
                      <a:endParaRPr lang="en-IN" sz="900" b="0" i="0" u="none" strike="noStrike">
                        <a:solidFill>
                          <a:srgbClr val="000000"/>
                        </a:solidFill>
                        <a:effectLst/>
                        <a:latin typeface="Calibri" panose="020F0502020204030204" pitchFamily="34" charset="0"/>
                      </a:endParaRPr>
                    </a:p>
                  </a:txBody>
                  <a:tcPr marL="6049" marR="6049" marT="6049" marB="0" anchor="b"/>
                </a:tc>
                <a:extLst>
                  <a:ext uri="{0D108BD9-81ED-4DB2-BD59-A6C34878D82A}">
                    <a16:rowId xmlns:a16="http://schemas.microsoft.com/office/drawing/2014/main" val="3906482286"/>
                  </a:ext>
                </a:extLst>
              </a:tr>
              <a:tr h="181599">
                <a:tc>
                  <a:txBody>
                    <a:bodyPr/>
                    <a:lstStyle/>
                    <a:p>
                      <a:pPr algn="r" fontAlgn="b"/>
                      <a:r>
                        <a:rPr lang="en-IN" sz="900" u="none" strike="noStrike">
                          <a:effectLst/>
                        </a:rPr>
                        <a:t>100007</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154.916</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10.418</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94.714</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29.169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2.897</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1.526</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138.178</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0.365</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-1.305</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78.8</a:t>
                      </a:r>
                      <a:endParaRPr lang="en-IN" sz="900" b="0" i="0" u="none" strike="noStrike">
                        <a:solidFill>
                          <a:srgbClr val="000000"/>
                        </a:solidFill>
                        <a:effectLst/>
                        <a:latin typeface="Calibri" panose="020F0502020204030204" pitchFamily="34" charset="0"/>
                      </a:endParaRPr>
                    </a:p>
                  </a:txBody>
                  <a:tcPr marL="6049" marR="6049" marT="6049" marB="0" anchor="b"/>
                </a:tc>
                <a:extLst>
                  <a:ext uri="{0D108BD9-81ED-4DB2-BD59-A6C34878D82A}">
                    <a16:rowId xmlns:a16="http://schemas.microsoft.com/office/drawing/2014/main" val="3703007472"/>
                  </a:ext>
                </a:extLst>
              </a:tr>
              <a:tr h="181599">
                <a:tc>
                  <a:txBody>
                    <a:bodyPr/>
                    <a:lstStyle/>
                    <a:p>
                      <a:pPr algn="r" fontAlgn="b"/>
                      <a:r>
                        <a:rPr lang="en-IN" sz="900" u="none" strike="noStrike">
                          <a:effectLst/>
                        </a:rPr>
                        <a:t>100008</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105.594</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50.559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100.989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4.288</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2.904</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4.288</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65.333</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0.675</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-1.366</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39.008</a:t>
                      </a:r>
                      <a:endParaRPr lang="en-IN" sz="900" b="0" i="0" u="none" strike="noStrike">
                        <a:solidFill>
                          <a:srgbClr val="000000"/>
                        </a:solidFill>
                        <a:effectLst/>
                        <a:latin typeface="Calibri" panose="020F0502020204030204" pitchFamily="34" charset="0"/>
                      </a:endParaRPr>
                    </a:p>
                  </a:txBody>
                  <a:tcPr marL="6049" marR="6049" marT="6049" marB="0" anchor="b"/>
                </a:tc>
                <a:extLst>
                  <a:ext uri="{0D108BD9-81ED-4DB2-BD59-A6C34878D82A}">
                    <a16:rowId xmlns:a16="http://schemas.microsoft.com/office/drawing/2014/main" val="2754160195"/>
                  </a:ext>
                </a:extLst>
              </a:tr>
              <a:tr h="181599">
                <a:tc>
                  <a:txBody>
                    <a:bodyPr/>
                    <a:lstStyle/>
                    <a:p>
                      <a:pPr algn="r" fontAlgn="b"/>
                      <a:r>
                        <a:rPr lang="en-IN" sz="900" u="none" strike="noStrike">
                          <a:effectLst/>
                        </a:rPr>
                        <a:t>100009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128.053</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88.941</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69.272</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193.392</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1.609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28.859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255.123</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0.599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0.538</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54.646</a:t>
                      </a:r>
                      <a:endParaRPr lang="en-IN" sz="900" b="0" i="0" u="none" strike="noStrike">
                        <a:solidFill>
                          <a:srgbClr val="000000"/>
                        </a:solidFill>
                        <a:effectLst/>
                        <a:latin typeface="Calibri" panose="020F0502020204030204" pitchFamily="34" charset="0"/>
                      </a:endParaRPr>
                    </a:p>
                  </a:txBody>
                  <a:tcPr marL="6049" marR="6049" marT="6049" marB="0" anchor="b"/>
                </a:tc>
                <a:extLst>
                  <a:ext uri="{0D108BD9-81ED-4DB2-BD59-A6C34878D82A}">
                    <a16:rowId xmlns:a16="http://schemas.microsoft.com/office/drawing/2014/main" val="3768606302"/>
                  </a:ext>
                </a:extLst>
              </a:tr>
              <a:tr h="181599">
                <a:tc>
                  <a:txBody>
                    <a:bodyPr/>
                    <a:lstStyle/>
                    <a:p>
                      <a:pPr algn="r" fontAlgn="b"/>
                      <a:r>
                        <a:rPr lang="en-IN" sz="900" u="none" strike="noStrike">
                          <a:effectLst/>
                        </a:rPr>
                        <a:t>100010</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86.24</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79.692</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27.201</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2.338</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27.201</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81.734</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1.75</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-1.412</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29.718</a:t>
                      </a:r>
                      <a:endParaRPr lang="en-IN" sz="900" b="0" i="0" u="none" strike="noStrike">
                        <a:solidFill>
                          <a:srgbClr val="000000"/>
                        </a:solidFill>
                        <a:effectLst/>
                        <a:latin typeface="Calibri" panose="020F0502020204030204" pitchFamily="34" charset="0"/>
                      </a:endParaRPr>
                    </a:p>
                  </a:txBody>
                  <a:tcPr marL="6049" marR="6049" marT="6049" marB="0" anchor="b"/>
                </a:tc>
                <a:extLst>
                  <a:ext uri="{0D108BD9-81ED-4DB2-BD59-A6C34878D82A}">
                    <a16:rowId xmlns:a16="http://schemas.microsoft.com/office/drawing/2014/main" val="974383471"/>
                  </a:ext>
                </a:extLst>
              </a:tr>
              <a:tr h="181599">
                <a:tc>
                  <a:txBody>
                    <a:bodyPr/>
                    <a:lstStyle/>
                    <a:p>
                      <a:pPr algn="r" fontAlgn="b"/>
                      <a:r>
                        <a:rPr lang="en-IN" sz="900" u="none" strike="noStrike">
                          <a:effectLst/>
                        </a:rPr>
                        <a:t>100011</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114.744</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10.286</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75.712</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30.816</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2.563</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252.599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-1.401</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2.888</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36.745</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239.804</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1.061</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1.364</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0.769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35.976</a:t>
                      </a:r>
                      <a:endParaRPr lang="en-IN" sz="900" b="0" i="0" u="none" strike="noStrike">
                        <a:solidFill>
                          <a:srgbClr val="000000"/>
                        </a:solidFill>
                        <a:effectLst/>
                        <a:latin typeface="Calibri" panose="020F0502020204030204" pitchFamily="34" charset="0"/>
                      </a:endParaRPr>
                    </a:p>
                  </a:txBody>
                  <a:tcPr marL="6049" marR="6049" marT="6049" marB="0" anchor="b"/>
                </a:tc>
                <a:extLst>
                  <a:ext uri="{0D108BD9-81ED-4DB2-BD59-A6C34878D82A}">
                    <a16:rowId xmlns:a16="http://schemas.microsoft.com/office/drawing/2014/main" val="2142349613"/>
                  </a:ext>
                </a:extLst>
              </a:tr>
              <a:tr h="181599">
                <a:tc>
                  <a:txBody>
                    <a:bodyPr/>
                    <a:lstStyle/>
                    <a:p>
                      <a:pPr algn="r" fontAlgn="b"/>
                      <a:r>
                        <a:rPr lang="en-IN" sz="900" u="none" strike="noStrike">
                          <a:effectLst/>
                        </a:rPr>
                        <a:t>100012</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145.297</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64.234</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103.565</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106.999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2.183</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24.66</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192.245</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0.576</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0.689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62.89</a:t>
                      </a:r>
                      <a:endParaRPr lang="en-IN" sz="900" b="0" i="0" u="none" strike="noStrike">
                        <a:solidFill>
                          <a:srgbClr val="000000"/>
                        </a:solidFill>
                        <a:effectLst/>
                        <a:latin typeface="Calibri" panose="020F0502020204030204" pitchFamily="34" charset="0"/>
                      </a:endParaRPr>
                    </a:p>
                  </a:txBody>
                  <a:tcPr marL="6049" marR="6049" marT="6049" marB="0" anchor="b"/>
                </a:tc>
                <a:extLst>
                  <a:ext uri="{0D108BD9-81ED-4DB2-BD59-A6C34878D82A}">
                    <a16:rowId xmlns:a16="http://schemas.microsoft.com/office/drawing/2014/main" val="33047175"/>
                  </a:ext>
                </a:extLst>
              </a:tr>
              <a:tr h="181599">
                <a:tc>
                  <a:txBody>
                    <a:bodyPr/>
                    <a:lstStyle/>
                    <a:p>
                      <a:pPr algn="r" fontAlgn="b"/>
                      <a:r>
                        <a:rPr lang="en-IN" sz="900" u="none" strike="noStrike">
                          <a:effectLst/>
                        </a:rPr>
                        <a:t>100013</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82.488</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31.663</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64.128</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8.232</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2.823</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8.232</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58.649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1.303</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-1.414</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25.47</a:t>
                      </a:r>
                      <a:endParaRPr lang="en-IN" sz="900" b="0" i="0" u="none" strike="noStrike">
                        <a:solidFill>
                          <a:srgbClr val="000000"/>
                        </a:solidFill>
                        <a:effectLst/>
                        <a:latin typeface="Calibri" panose="020F0502020204030204" pitchFamily="34" charset="0"/>
                      </a:endParaRPr>
                    </a:p>
                  </a:txBody>
                  <a:tcPr marL="6049" marR="6049" marT="6049" marB="0" anchor="b"/>
                </a:tc>
                <a:extLst>
                  <a:ext uri="{0D108BD9-81ED-4DB2-BD59-A6C34878D82A}">
                    <a16:rowId xmlns:a16="http://schemas.microsoft.com/office/drawing/2014/main" val="3709468700"/>
                  </a:ext>
                </a:extLst>
              </a:tr>
              <a:tr h="181599">
                <a:tc>
                  <a:txBody>
                    <a:bodyPr/>
                    <a:lstStyle/>
                    <a:p>
                      <a:pPr algn="r" fontAlgn="b"/>
                      <a:r>
                        <a:rPr lang="en-IN" sz="900" u="none" strike="noStrike">
                          <a:effectLst/>
                        </a:rPr>
                        <a:t>100014</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109.412</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14.398</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17.323</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0.472</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17.323</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62.565</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1.774</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-0.272</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22.552</a:t>
                      </a:r>
                      <a:endParaRPr lang="en-IN" sz="900" b="0" i="0" u="none" strike="noStrike">
                        <a:solidFill>
                          <a:srgbClr val="000000"/>
                        </a:solidFill>
                        <a:effectLst/>
                        <a:latin typeface="Calibri" panose="020F0502020204030204" pitchFamily="34" charset="0"/>
                      </a:endParaRPr>
                    </a:p>
                  </a:txBody>
                  <a:tcPr marL="6049" marR="6049" marT="6049" marB="0" anchor="b"/>
                </a:tc>
                <a:extLst>
                  <a:ext uri="{0D108BD9-81ED-4DB2-BD59-A6C34878D82A}">
                    <a16:rowId xmlns:a16="http://schemas.microsoft.com/office/drawing/2014/main" val="4022412074"/>
                  </a:ext>
                </a:extLst>
              </a:tr>
              <a:tr h="181599">
                <a:tc>
                  <a:txBody>
                    <a:bodyPr/>
                    <a:lstStyle/>
                    <a:p>
                      <a:pPr algn="r" fontAlgn="b"/>
                      <a:r>
                        <a:rPr lang="en-IN" sz="900" u="none" strike="noStrike">
                          <a:effectLst/>
                        </a:rPr>
                        <a:t>100015</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111.026</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32.096</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75.271</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23.067</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3.205</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23.067</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69.649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1.276</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-1.414</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30.606</a:t>
                      </a:r>
                      <a:endParaRPr lang="en-IN" sz="900" b="0" i="0" u="none" strike="noStrike">
                        <a:solidFill>
                          <a:srgbClr val="000000"/>
                        </a:solidFill>
                        <a:effectLst/>
                        <a:latin typeface="Calibri" panose="020F0502020204030204" pitchFamily="34" charset="0"/>
                      </a:endParaRPr>
                    </a:p>
                  </a:txBody>
                  <a:tcPr marL="6049" marR="6049" marT="6049" marB="0" anchor="b"/>
                </a:tc>
                <a:extLst>
                  <a:ext uri="{0D108BD9-81ED-4DB2-BD59-A6C34878D82A}">
                    <a16:rowId xmlns:a16="http://schemas.microsoft.com/office/drawing/2014/main" val="997905622"/>
                  </a:ext>
                </a:extLst>
              </a:tr>
              <a:tr h="181599">
                <a:tc>
                  <a:txBody>
                    <a:bodyPr/>
                    <a:lstStyle/>
                    <a:p>
                      <a:pPr algn="r" fontAlgn="b"/>
                      <a:r>
                        <a:rPr lang="en-IN" sz="900" u="none" strike="noStrike">
                          <a:effectLst/>
                        </a:rPr>
                        <a:t>100016</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114.256</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4.351</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67.963</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47.221</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2.954</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26.243</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100.93</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1.145</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0.218</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30.145</a:t>
                      </a:r>
                      <a:endParaRPr lang="en-IN" sz="900" b="0" i="0" u="none" strike="noStrike">
                        <a:solidFill>
                          <a:srgbClr val="000000"/>
                        </a:solidFill>
                        <a:effectLst/>
                        <a:latin typeface="Calibri" panose="020F0502020204030204" pitchFamily="34" charset="0"/>
                      </a:endParaRPr>
                    </a:p>
                  </a:txBody>
                  <a:tcPr marL="6049" marR="6049" marT="6049" marB="0" anchor="b"/>
                </a:tc>
                <a:extLst>
                  <a:ext uri="{0D108BD9-81ED-4DB2-BD59-A6C34878D82A}">
                    <a16:rowId xmlns:a16="http://schemas.microsoft.com/office/drawing/2014/main" val="3358459684"/>
                  </a:ext>
                </a:extLst>
              </a:tr>
              <a:tr h="181599">
                <a:tc>
                  <a:txBody>
                    <a:bodyPr/>
                    <a:lstStyle/>
                    <a:p>
                      <a:pPr algn="r" fontAlgn="b"/>
                      <a:r>
                        <a:rPr lang="en-IN" sz="900" u="none" strike="noStrike">
                          <a:effectLst/>
                        </a:rPr>
                        <a:t>100017</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127.861</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50.953</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77.267</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26.967</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2.833</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26.967</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79.503</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1.586</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1.401</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30.739</a:t>
                      </a:r>
                      <a:endParaRPr lang="en-IN" sz="900" b="0" i="0" u="none" strike="noStrike">
                        <a:solidFill>
                          <a:srgbClr val="000000"/>
                        </a:solidFill>
                        <a:effectLst/>
                        <a:latin typeface="Calibri" panose="020F0502020204030204" pitchFamily="34" charset="0"/>
                      </a:endParaRPr>
                    </a:p>
                  </a:txBody>
                  <a:tcPr marL="6049" marR="6049" marT="6049" marB="0" anchor="b"/>
                </a:tc>
                <a:extLst>
                  <a:ext uri="{0D108BD9-81ED-4DB2-BD59-A6C34878D82A}">
                    <a16:rowId xmlns:a16="http://schemas.microsoft.com/office/drawing/2014/main" val="2125165049"/>
                  </a:ext>
                </a:extLst>
              </a:tr>
              <a:tr h="181599">
                <a:tc>
                  <a:txBody>
                    <a:bodyPr/>
                    <a:lstStyle/>
                    <a:p>
                      <a:pPr algn="r" fontAlgn="b"/>
                      <a:r>
                        <a:rPr lang="en-IN" sz="900" u="none" strike="noStrike">
                          <a:effectLst/>
                        </a:rPr>
                        <a:t>100018</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85.186</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68.827</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5.042</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2.116</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5.042</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71.443</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1.558</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-1.351</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27.931</a:t>
                      </a:r>
                      <a:endParaRPr lang="en-IN" sz="900" b="0" i="0" u="none" strike="noStrike">
                        <a:solidFill>
                          <a:srgbClr val="000000"/>
                        </a:solidFill>
                        <a:effectLst/>
                        <a:latin typeface="Calibri" panose="020F0502020204030204" pitchFamily="34" charset="0"/>
                      </a:endParaRPr>
                    </a:p>
                  </a:txBody>
                  <a:tcPr marL="6049" marR="6049" marT="6049" marB="0" anchor="b"/>
                </a:tc>
                <a:extLst>
                  <a:ext uri="{0D108BD9-81ED-4DB2-BD59-A6C34878D82A}">
                    <a16:rowId xmlns:a16="http://schemas.microsoft.com/office/drawing/2014/main" val="1227191124"/>
                  </a:ext>
                </a:extLst>
              </a:tr>
              <a:tr h="181599">
                <a:tc>
                  <a:txBody>
                    <a:bodyPr/>
                    <a:lstStyle/>
                    <a:p>
                      <a:pPr algn="r" fontAlgn="b"/>
                      <a:r>
                        <a:rPr lang="en-IN" sz="900" u="none" strike="noStrike">
                          <a:effectLst/>
                        </a:rPr>
                        <a:t>100019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88.767</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115.058</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15.337</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2.879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15.337</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58.211</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0.875</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-1.395</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31.046</a:t>
                      </a:r>
                      <a:endParaRPr lang="en-IN" sz="900" b="0" i="0" u="none" strike="noStrike">
                        <a:solidFill>
                          <a:srgbClr val="000000"/>
                        </a:solidFill>
                        <a:effectLst/>
                        <a:latin typeface="Calibri" panose="020F0502020204030204" pitchFamily="34" charset="0"/>
                      </a:endParaRPr>
                    </a:p>
                  </a:txBody>
                  <a:tcPr marL="6049" marR="6049" marT="6049" marB="0" anchor="b"/>
                </a:tc>
                <a:extLst>
                  <a:ext uri="{0D108BD9-81ED-4DB2-BD59-A6C34878D82A}">
                    <a16:rowId xmlns:a16="http://schemas.microsoft.com/office/drawing/2014/main" val="2152405128"/>
                  </a:ext>
                </a:extLst>
              </a:tr>
              <a:tr h="181599">
                <a:tc>
                  <a:txBody>
                    <a:bodyPr/>
                    <a:lstStyle/>
                    <a:p>
                      <a:pPr algn="r" fontAlgn="b"/>
                      <a:r>
                        <a:rPr lang="en-IN" sz="900" u="none" strike="noStrike">
                          <a:effectLst/>
                        </a:rPr>
                        <a:t>100020</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89.705</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41.765</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18.437</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1.395</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18.437</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57.157</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1.082</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-1.178</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27.453</a:t>
                      </a:r>
                      <a:endParaRPr lang="en-IN" sz="900" b="0" i="0" u="none" strike="noStrike">
                        <a:solidFill>
                          <a:srgbClr val="000000"/>
                        </a:solidFill>
                        <a:effectLst/>
                        <a:latin typeface="Calibri" panose="020F0502020204030204" pitchFamily="34" charset="0"/>
                      </a:endParaRPr>
                    </a:p>
                  </a:txBody>
                  <a:tcPr marL="6049" marR="6049" marT="6049" marB="0" anchor="b"/>
                </a:tc>
                <a:extLst>
                  <a:ext uri="{0D108BD9-81ED-4DB2-BD59-A6C34878D82A}">
                    <a16:rowId xmlns:a16="http://schemas.microsoft.com/office/drawing/2014/main" val="2890887452"/>
                  </a:ext>
                </a:extLst>
              </a:tr>
              <a:tr h="181599">
                <a:tc>
                  <a:txBody>
                    <a:bodyPr/>
                    <a:lstStyle/>
                    <a:p>
                      <a:pPr algn="r" fontAlgn="b"/>
                      <a:r>
                        <a:rPr lang="en-IN" sz="900" u="none" strike="noStrike">
                          <a:effectLst/>
                        </a:rPr>
                        <a:t>100021</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90.736</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18.674</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60.231</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25.156</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2.363</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25.156</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64.833</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0.749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-0.8</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37.06</a:t>
                      </a:r>
                      <a:endParaRPr lang="en-IN" sz="900" b="0" i="0" u="none" strike="noStrike">
                        <a:solidFill>
                          <a:srgbClr val="000000"/>
                        </a:solidFill>
                        <a:effectLst/>
                        <a:latin typeface="Calibri" panose="020F0502020204030204" pitchFamily="34" charset="0"/>
                      </a:endParaRPr>
                    </a:p>
                  </a:txBody>
                  <a:tcPr marL="6049" marR="6049" marT="6049" marB="0" anchor="b"/>
                </a:tc>
                <a:extLst>
                  <a:ext uri="{0D108BD9-81ED-4DB2-BD59-A6C34878D82A}">
                    <a16:rowId xmlns:a16="http://schemas.microsoft.com/office/drawing/2014/main" val="4256013533"/>
                  </a:ext>
                </a:extLst>
              </a:tr>
              <a:tr h="181599">
                <a:tc>
                  <a:txBody>
                    <a:bodyPr/>
                    <a:lstStyle/>
                    <a:p>
                      <a:pPr algn="r" fontAlgn="b"/>
                      <a:r>
                        <a:rPr lang="en-IN" sz="900" u="none" strike="noStrike">
                          <a:effectLst/>
                        </a:rPr>
                        <a:t>100022</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87.075</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38.217</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67.041</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2.347</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2.852</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2.347</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65.281</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1.276</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-1.409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28.688</a:t>
                      </a:r>
                      <a:endParaRPr lang="en-IN" sz="900" b="0" i="0" u="none" strike="noStrike">
                        <a:solidFill>
                          <a:srgbClr val="000000"/>
                        </a:solidFill>
                        <a:effectLst/>
                        <a:latin typeface="Calibri" panose="020F0502020204030204" pitchFamily="34" charset="0"/>
                      </a:endParaRPr>
                    </a:p>
                  </a:txBody>
                  <a:tcPr marL="6049" marR="6049" marT="6049" marB="0" anchor="b"/>
                </a:tc>
                <a:extLst>
                  <a:ext uri="{0D108BD9-81ED-4DB2-BD59-A6C34878D82A}">
                    <a16:rowId xmlns:a16="http://schemas.microsoft.com/office/drawing/2014/main" val="419790144"/>
                  </a:ext>
                </a:extLst>
              </a:tr>
              <a:tr h="181599">
                <a:tc>
                  <a:txBody>
                    <a:bodyPr/>
                    <a:lstStyle/>
                    <a:p>
                      <a:pPr algn="r" fontAlgn="b"/>
                      <a:r>
                        <a:rPr lang="en-IN" sz="900" u="none" strike="noStrike">
                          <a:effectLst/>
                        </a:rPr>
                        <a:t>100023</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141.481</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0.736</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111.581</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174.075</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1.955</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364.344</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-0.923</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1.335</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6.663</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440.859</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0.652</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1.042</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a:effectLst/>
                        </a:rPr>
                        <a:t>0.207</a:t>
                      </a:r>
                      <a:endParaRPr lang="en-IN" sz="900" b="0" i="0" u="none" strike="noStrike">
                        <a:solidFill>
                          <a:srgbClr val="000000"/>
                        </a:solidFill>
                        <a:effectLst/>
                        <a:latin typeface="Calibri" panose="020F0502020204030204" pitchFamily="34" charset="0"/>
                      </a:endParaRPr>
                    </a:p>
                  </a:txBody>
                  <a:tcPr marL="6049" marR="6049" marT="6049" marB="0" anchor="b"/>
                </a:tc>
                <a:tc>
                  <a:txBody>
                    <a:bodyPr/>
                    <a:lstStyle/>
                    <a:p>
                      <a:pPr algn="r" fontAlgn="b"/>
                      <a:r>
                        <a:rPr lang="en-IN" sz="900" u="none" strike="noStrike" dirty="0">
                          <a:effectLst/>
                        </a:rPr>
                        <a:t>98.565</a:t>
                      </a:r>
                      <a:endParaRPr lang="en-IN" sz="900" b="0" i="0" u="none" strike="noStrike" dirty="0">
                        <a:solidFill>
                          <a:srgbClr val="000000"/>
                        </a:solidFill>
                        <a:effectLst/>
                        <a:latin typeface="Calibri" panose="020F0502020204030204" pitchFamily="34" charset="0"/>
                      </a:endParaRPr>
                    </a:p>
                  </a:txBody>
                  <a:tcPr marL="6049" marR="6049" marT="6049" marB="0" anchor="b"/>
                </a:tc>
                <a:extLst>
                  <a:ext uri="{0D108BD9-81ED-4DB2-BD59-A6C34878D82A}">
                    <a16:rowId xmlns:a16="http://schemas.microsoft.com/office/drawing/2014/main" val="732300986"/>
                  </a:ext>
                </a:extLst>
              </a:tr>
            </a:tbl>
          </a:graphicData>
        </a:graphic>
      </p:graphicFrame>
    </p:spTree>
    <p:extLst>
      <p:ext uri="{BB962C8B-B14F-4D97-AF65-F5344CB8AC3E}">
        <p14:creationId xmlns:p14="http://schemas.microsoft.com/office/powerpoint/2010/main" val="1033792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29A9720-D069-4B33-A9D2-ACDD29AEC46E}"/>
              </a:ext>
            </a:extLst>
          </p:cNvPr>
          <p:cNvGraphicFramePr>
            <a:graphicFrameLocks noGrp="1"/>
          </p:cNvGraphicFramePr>
          <p:nvPr>
            <p:ph idx="1"/>
            <p:extLst>
              <p:ext uri="{D42A27DB-BD31-4B8C-83A1-F6EECF244321}">
                <p14:modId xmlns:p14="http://schemas.microsoft.com/office/powerpoint/2010/main" val="3109525837"/>
              </p:ext>
            </p:extLst>
          </p:nvPr>
        </p:nvGraphicFramePr>
        <p:xfrm>
          <a:off x="1" y="79512"/>
          <a:ext cx="11887193" cy="6619471"/>
        </p:xfrm>
        <a:graphic>
          <a:graphicData uri="http://schemas.openxmlformats.org/drawingml/2006/table">
            <a:tbl>
              <a:tblPr>
                <a:tableStyleId>{69C7853C-536D-4A76-A0AE-DD22124D55A5}</a:tableStyleId>
              </a:tblPr>
              <a:tblGrid>
                <a:gridCol w="630481">
                  <a:extLst>
                    <a:ext uri="{9D8B030D-6E8A-4147-A177-3AD203B41FA5}">
                      <a16:colId xmlns:a16="http://schemas.microsoft.com/office/drawing/2014/main" val="549564971"/>
                    </a:ext>
                  </a:extLst>
                </a:gridCol>
                <a:gridCol w="630481">
                  <a:extLst>
                    <a:ext uri="{9D8B030D-6E8A-4147-A177-3AD203B41FA5}">
                      <a16:colId xmlns:a16="http://schemas.microsoft.com/office/drawing/2014/main" val="2545437412"/>
                    </a:ext>
                  </a:extLst>
                </a:gridCol>
                <a:gridCol w="630481">
                  <a:extLst>
                    <a:ext uri="{9D8B030D-6E8A-4147-A177-3AD203B41FA5}">
                      <a16:colId xmlns:a16="http://schemas.microsoft.com/office/drawing/2014/main" val="1386238491"/>
                    </a:ext>
                  </a:extLst>
                </a:gridCol>
                <a:gridCol w="630481">
                  <a:extLst>
                    <a:ext uri="{9D8B030D-6E8A-4147-A177-3AD203B41FA5}">
                      <a16:colId xmlns:a16="http://schemas.microsoft.com/office/drawing/2014/main" val="3641472535"/>
                    </a:ext>
                  </a:extLst>
                </a:gridCol>
                <a:gridCol w="630481">
                  <a:extLst>
                    <a:ext uri="{9D8B030D-6E8A-4147-A177-3AD203B41FA5}">
                      <a16:colId xmlns:a16="http://schemas.microsoft.com/office/drawing/2014/main" val="2553591576"/>
                    </a:ext>
                  </a:extLst>
                </a:gridCol>
                <a:gridCol w="630481">
                  <a:extLst>
                    <a:ext uri="{9D8B030D-6E8A-4147-A177-3AD203B41FA5}">
                      <a16:colId xmlns:a16="http://schemas.microsoft.com/office/drawing/2014/main" val="3200121033"/>
                    </a:ext>
                  </a:extLst>
                </a:gridCol>
                <a:gridCol w="630481">
                  <a:extLst>
                    <a:ext uri="{9D8B030D-6E8A-4147-A177-3AD203B41FA5}">
                      <a16:colId xmlns:a16="http://schemas.microsoft.com/office/drawing/2014/main" val="310294605"/>
                    </a:ext>
                  </a:extLst>
                </a:gridCol>
                <a:gridCol w="630481">
                  <a:extLst>
                    <a:ext uri="{9D8B030D-6E8A-4147-A177-3AD203B41FA5}">
                      <a16:colId xmlns:a16="http://schemas.microsoft.com/office/drawing/2014/main" val="1448381575"/>
                    </a:ext>
                  </a:extLst>
                </a:gridCol>
                <a:gridCol w="630481">
                  <a:extLst>
                    <a:ext uri="{9D8B030D-6E8A-4147-A177-3AD203B41FA5}">
                      <a16:colId xmlns:a16="http://schemas.microsoft.com/office/drawing/2014/main" val="99501572"/>
                    </a:ext>
                  </a:extLst>
                </a:gridCol>
                <a:gridCol w="630481">
                  <a:extLst>
                    <a:ext uri="{9D8B030D-6E8A-4147-A177-3AD203B41FA5}">
                      <a16:colId xmlns:a16="http://schemas.microsoft.com/office/drawing/2014/main" val="2917983880"/>
                    </a:ext>
                  </a:extLst>
                </a:gridCol>
                <a:gridCol w="630481">
                  <a:extLst>
                    <a:ext uri="{9D8B030D-6E8A-4147-A177-3AD203B41FA5}">
                      <a16:colId xmlns:a16="http://schemas.microsoft.com/office/drawing/2014/main" val="3378153701"/>
                    </a:ext>
                  </a:extLst>
                </a:gridCol>
                <a:gridCol w="630481">
                  <a:extLst>
                    <a:ext uri="{9D8B030D-6E8A-4147-A177-3AD203B41FA5}">
                      <a16:colId xmlns:a16="http://schemas.microsoft.com/office/drawing/2014/main" val="3426983955"/>
                    </a:ext>
                  </a:extLst>
                </a:gridCol>
                <a:gridCol w="630481">
                  <a:extLst>
                    <a:ext uri="{9D8B030D-6E8A-4147-A177-3AD203B41FA5}">
                      <a16:colId xmlns:a16="http://schemas.microsoft.com/office/drawing/2014/main" val="229975762"/>
                    </a:ext>
                  </a:extLst>
                </a:gridCol>
                <a:gridCol w="630481">
                  <a:extLst>
                    <a:ext uri="{9D8B030D-6E8A-4147-A177-3AD203B41FA5}">
                      <a16:colId xmlns:a16="http://schemas.microsoft.com/office/drawing/2014/main" val="904217517"/>
                    </a:ext>
                  </a:extLst>
                </a:gridCol>
                <a:gridCol w="1169016">
                  <a:extLst>
                    <a:ext uri="{9D8B030D-6E8A-4147-A177-3AD203B41FA5}">
                      <a16:colId xmlns:a16="http://schemas.microsoft.com/office/drawing/2014/main" val="2926692492"/>
                    </a:ext>
                  </a:extLst>
                </a:gridCol>
                <a:gridCol w="630481">
                  <a:extLst>
                    <a:ext uri="{9D8B030D-6E8A-4147-A177-3AD203B41FA5}">
                      <a16:colId xmlns:a16="http://schemas.microsoft.com/office/drawing/2014/main" val="2654523772"/>
                    </a:ext>
                  </a:extLst>
                </a:gridCol>
                <a:gridCol w="630481">
                  <a:extLst>
                    <a:ext uri="{9D8B030D-6E8A-4147-A177-3AD203B41FA5}">
                      <a16:colId xmlns:a16="http://schemas.microsoft.com/office/drawing/2014/main" val="2786098260"/>
                    </a:ext>
                  </a:extLst>
                </a:gridCol>
                <a:gridCol w="630481">
                  <a:extLst>
                    <a:ext uri="{9D8B030D-6E8A-4147-A177-3AD203B41FA5}">
                      <a16:colId xmlns:a16="http://schemas.microsoft.com/office/drawing/2014/main" val="937731738"/>
                    </a:ext>
                  </a:extLst>
                </a:gridCol>
              </a:tblGrid>
              <a:tr h="689743">
                <a:tc>
                  <a:txBody>
                    <a:bodyPr/>
                    <a:lstStyle/>
                    <a:p>
                      <a:pPr algn="l" fontAlgn="b"/>
                      <a:r>
                        <a:rPr lang="en-IN" sz="900" u="none" strike="noStrike">
                          <a:effectLst/>
                        </a:rPr>
                        <a:t>PRI_tau_eta</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l" fontAlgn="b"/>
                      <a:r>
                        <a:rPr lang="en-IN" sz="900" u="none" strike="noStrike">
                          <a:effectLst/>
                        </a:rPr>
                        <a:t>PRI_tau_phi</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l" fontAlgn="b"/>
                      <a:r>
                        <a:rPr lang="en-IN" sz="900" u="none" strike="noStrike">
                          <a:effectLst/>
                        </a:rPr>
                        <a:t>PRI_lep_pt</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l" fontAlgn="b"/>
                      <a:r>
                        <a:rPr lang="en-IN" sz="900" u="none" strike="noStrike">
                          <a:effectLst/>
                        </a:rPr>
                        <a:t>PRI_lep_eta</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l" fontAlgn="b"/>
                      <a:r>
                        <a:rPr lang="en-IN" sz="900" u="none" strike="noStrike">
                          <a:effectLst/>
                        </a:rPr>
                        <a:t>PRI_lep_phi</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l" fontAlgn="b"/>
                      <a:r>
                        <a:rPr lang="en-IN" sz="900" u="none" strike="noStrike">
                          <a:effectLst/>
                        </a:rPr>
                        <a:t>PRI_met</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l" fontAlgn="b"/>
                      <a:r>
                        <a:rPr lang="en-IN" sz="900" u="none" strike="noStrike">
                          <a:effectLst/>
                        </a:rPr>
                        <a:t>PRI_met_phi</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l" fontAlgn="b"/>
                      <a:r>
                        <a:rPr lang="en-IN" sz="900" u="none" strike="noStrike">
                          <a:effectLst/>
                        </a:rPr>
                        <a:t>PRI_met_sumet</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l" fontAlgn="b"/>
                      <a:r>
                        <a:rPr lang="en-IN" sz="900" u="none" strike="noStrike">
                          <a:effectLst/>
                        </a:rPr>
                        <a:t>PRI_jet_num</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l" fontAlgn="b"/>
                      <a:r>
                        <a:rPr lang="en-IN" sz="900" u="none" strike="noStrike">
                          <a:effectLst/>
                        </a:rPr>
                        <a:t>PRI_jet_leading_pt</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l" fontAlgn="b"/>
                      <a:r>
                        <a:rPr lang="en-IN" sz="900" u="none" strike="noStrike">
                          <a:effectLst/>
                        </a:rPr>
                        <a:t>PRI_jet_leading_eta</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l" fontAlgn="b"/>
                      <a:r>
                        <a:rPr lang="en-IN" sz="900" u="none" strike="noStrike">
                          <a:effectLst/>
                        </a:rPr>
                        <a:t>PRI_jet_leading_phi</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l" fontAlgn="b"/>
                      <a:r>
                        <a:rPr lang="en-IN" sz="900" u="none" strike="noStrike">
                          <a:effectLst/>
                        </a:rPr>
                        <a:t>PRI_jet_subleading_pt</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l" fontAlgn="b"/>
                      <a:r>
                        <a:rPr lang="en-IN" sz="900" u="none" strike="noStrike">
                          <a:effectLst/>
                        </a:rPr>
                        <a:t>PRI_jet_subleading_eta</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l" fontAlgn="b"/>
                      <a:r>
                        <a:rPr lang="en-IN" sz="900" u="none" strike="noStrike">
                          <a:effectLst/>
                        </a:rPr>
                        <a:t>PRI_jet_subleading_phi</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l" fontAlgn="b"/>
                      <a:r>
                        <a:rPr lang="en-IN" sz="900" u="none" strike="noStrike">
                          <a:effectLst/>
                        </a:rPr>
                        <a:t>PRI_jet_all_pt</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l" fontAlgn="b"/>
                      <a:r>
                        <a:rPr lang="en-IN" sz="900" u="none" strike="noStrike">
                          <a:effectLst/>
                        </a:rPr>
                        <a:t>Weight</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l" fontAlgn="b"/>
                      <a:r>
                        <a:rPr lang="en-IN" sz="900" u="none" strike="noStrike">
                          <a:effectLst/>
                        </a:rPr>
                        <a:t>Label</a:t>
                      </a:r>
                      <a:endParaRPr lang="en-IN" sz="900" b="0" i="0" u="none" strike="noStrike">
                        <a:solidFill>
                          <a:srgbClr val="000000"/>
                        </a:solidFill>
                        <a:effectLst/>
                        <a:latin typeface="Calibri" panose="020F0502020204030204" pitchFamily="34" charset="0"/>
                      </a:endParaRPr>
                    </a:p>
                  </a:txBody>
                  <a:tcPr marL="6256" marR="6256" marT="6256" marB="0" anchor="b"/>
                </a:tc>
                <a:extLst>
                  <a:ext uri="{0D108BD9-81ED-4DB2-BD59-A6C34878D82A}">
                    <a16:rowId xmlns:a16="http://schemas.microsoft.com/office/drawing/2014/main" val="1349828088"/>
                  </a:ext>
                </a:extLst>
              </a:tr>
              <a:tr h="247072">
                <a:tc>
                  <a:txBody>
                    <a:bodyPr/>
                    <a:lstStyle/>
                    <a:p>
                      <a:pPr algn="r" fontAlgn="b"/>
                      <a:r>
                        <a:rPr lang="en-IN" sz="900" u="none" strike="noStrike">
                          <a:effectLst/>
                        </a:rPr>
                        <a:t>1.017</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0.381</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51.626</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2.273</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-2.414</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16.824</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-0.277</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258.733</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67.435</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2.15</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0.444</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46.062</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1.24</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-2.475</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113.497</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0.002653</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l" fontAlgn="b"/>
                      <a:r>
                        <a:rPr lang="en-IN" sz="900" u="none" strike="noStrike">
                          <a:effectLst/>
                        </a:rPr>
                        <a:t>s</a:t>
                      </a:r>
                      <a:endParaRPr lang="en-IN" sz="900" b="0" i="0" u="none" strike="noStrike">
                        <a:solidFill>
                          <a:srgbClr val="000000"/>
                        </a:solidFill>
                        <a:effectLst/>
                        <a:latin typeface="Calibri" panose="020F0502020204030204" pitchFamily="34" charset="0"/>
                      </a:endParaRPr>
                    </a:p>
                  </a:txBody>
                  <a:tcPr marL="6256" marR="6256" marT="6256" marB="0" anchor="b"/>
                </a:tc>
                <a:extLst>
                  <a:ext uri="{0D108BD9-81ED-4DB2-BD59-A6C34878D82A}">
                    <a16:rowId xmlns:a16="http://schemas.microsoft.com/office/drawing/2014/main" val="1950414471"/>
                  </a:ext>
                </a:extLst>
              </a:tr>
              <a:tr h="247072">
                <a:tc>
                  <a:txBody>
                    <a:bodyPr/>
                    <a:lstStyle/>
                    <a:p>
                      <a:pPr algn="r" fontAlgn="b"/>
                      <a:r>
                        <a:rPr lang="en-IN" sz="900" u="none" strike="noStrike">
                          <a:effectLst/>
                        </a:rPr>
                        <a:t>2.039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-3.011</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36.918</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0.501</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0.103</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44.704</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-1.916</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164.546</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46.226</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0.725</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1.158</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46.226</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2.233584</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l" fontAlgn="b"/>
                      <a:r>
                        <a:rPr lang="en-IN" sz="900" u="none" strike="noStrike">
                          <a:effectLst/>
                        </a:rPr>
                        <a:t>b</a:t>
                      </a:r>
                      <a:endParaRPr lang="en-IN" sz="900" b="0" i="0" u="none" strike="noStrike">
                        <a:solidFill>
                          <a:srgbClr val="000000"/>
                        </a:solidFill>
                        <a:effectLst/>
                        <a:latin typeface="Calibri" panose="020F0502020204030204" pitchFamily="34" charset="0"/>
                      </a:endParaRPr>
                    </a:p>
                  </a:txBody>
                  <a:tcPr marL="6256" marR="6256" marT="6256" marB="0" anchor="b"/>
                </a:tc>
                <a:extLst>
                  <a:ext uri="{0D108BD9-81ED-4DB2-BD59-A6C34878D82A}">
                    <a16:rowId xmlns:a16="http://schemas.microsoft.com/office/drawing/2014/main" val="3070270312"/>
                  </a:ext>
                </a:extLst>
              </a:tr>
              <a:tr h="247072">
                <a:tc>
                  <a:txBody>
                    <a:bodyPr/>
                    <a:lstStyle/>
                    <a:p>
                      <a:pPr algn="r" fontAlgn="b"/>
                      <a:r>
                        <a:rPr lang="en-IN" sz="900" u="none" strike="noStrike">
                          <a:effectLst/>
                        </a:rPr>
                        <a:t>-0.705</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-2.093</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121.409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-0.953</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1.052</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54.283</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-2.186</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260.414</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44.251</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2.053</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-2.028</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44.251</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2.347389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l" fontAlgn="b"/>
                      <a:r>
                        <a:rPr lang="en-IN" sz="900" u="none" strike="noStrike">
                          <a:effectLst/>
                        </a:rPr>
                        <a:t>b</a:t>
                      </a:r>
                      <a:endParaRPr lang="en-IN" sz="900" b="0" i="0" u="none" strike="noStrike">
                        <a:solidFill>
                          <a:srgbClr val="000000"/>
                        </a:solidFill>
                        <a:effectLst/>
                        <a:latin typeface="Calibri" panose="020F0502020204030204" pitchFamily="34" charset="0"/>
                      </a:endParaRPr>
                    </a:p>
                  </a:txBody>
                  <a:tcPr marL="6256" marR="6256" marT="6256" marB="0" anchor="b"/>
                </a:tc>
                <a:extLst>
                  <a:ext uri="{0D108BD9-81ED-4DB2-BD59-A6C34878D82A}">
                    <a16:rowId xmlns:a16="http://schemas.microsoft.com/office/drawing/2014/main" val="213972240"/>
                  </a:ext>
                </a:extLst>
              </a:tr>
              <a:tr h="247072">
                <a:tc>
                  <a:txBody>
                    <a:bodyPr/>
                    <a:lstStyle/>
                    <a:p>
                      <a:pPr algn="r" fontAlgn="b"/>
                      <a:r>
                        <a:rPr lang="en-IN" sz="900" u="none" strike="noStrike">
                          <a:effectLst/>
                        </a:rPr>
                        <a:t>-1.655</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0.01</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53.321</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-0.522</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-3.1</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31.082</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0.06</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86.062</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5.446378</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l" fontAlgn="b"/>
                      <a:r>
                        <a:rPr lang="en-IN" sz="900" u="none" strike="noStrike">
                          <a:effectLst/>
                        </a:rPr>
                        <a:t>b</a:t>
                      </a:r>
                      <a:endParaRPr lang="en-IN" sz="900" b="0" i="0" u="none" strike="noStrike">
                        <a:solidFill>
                          <a:srgbClr val="000000"/>
                        </a:solidFill>
                        <a:effectLst/>
                        <a:latin typeface="Calibri" panose="020F0502020204030204" pitchFamily="34" charset="0"/>
                      </a:endParaRPr>
                    </a:p>
                  </a:txBody>
                  <a:tcPr marL="6256" marR="6256" marT="6256" marB="0" anchor="b"/>
                </a:tc>
                <a:extLst>
                  <a:ext uri="{0D108BD9-81ED-4DB2-BD59-A6C34878D82A}">
                    <a16:rowId xmlns:a16="http://schemas.microsoft.com/office/drawing/2014/main" val="2991564154"/>
                  </a:ext>
                </a:extLst>
              </a:tr>
              <a:tr h="247072">
                <a:tc>
                  <a:txBody>
                    <a:bodyPr/>
                    <a:lstStyle/>
                    <a:p>
                      <a:pPr algn="r" fontAlgn="b"/>
                      <a:r>
                        <a:rPr lang="en-IN" sz="900" u="none" strike="noStrike">
                          <a:effectLst/>
                        </a:rPr>
                        <a:t>-2.197</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-2.231</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29.774</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0.798</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1.569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2.723</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-0.871</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53.131</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6.245333</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l" fontAlgn="b"/>
                      <a:r>
                        <a:rPr lang="en-IN" sz="900" u="none" strike="noStrike">
                          <a:effectLst/>
                        </a:rPr>
                        <a:t>b</a:t>
                      </a:r>
                      <a:endParaRPr lang="en-IN" sz="900" b="0" i="0" u="none" strike="noStrike">
                        <a:solidFill>
                          <a:srgbClr val="000000"/>
                        </a:solidFill>
                        <a:effectLst/>
                        <a:latin typeface="Calibri" panose="020F0502020204030204" pitchFamily="34" charset="0"/>
                      </a:endParaRPr>
                    </a:p>
                  </a:txBody>
                  <a:tcPr marL="6256" marR="6256" marT="6256" marB="0" anchor="b"/>
                </a:tc>
                <a:extLst>
                  <a:ext uri="{0D108BD9-81ED-4DB2-BD59-A6C34878D82A}">
                    <a16:rowId xmlns:a16="http://schemas.microsoft.com/office/drawing/2014/main" val="3654210723"/>
                  </a:ext>
                </a:extLst>
              </a:tr>
              <a:tr h="247072">
                <a:tc>
                  <a:txBody>
                    <a:bodyPr/>
                    <a:lstStyle/>
                    <a:p>
                      <a:pPr algn="r" fontAlgn="b"/>
                      <a:r>
                        <a:rPr lang="en-IN" sz="900" u="none" strike="noStrike">
                          <a:effectLst/>
                        </a:rPr>
                        <a:t>0.371</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1.329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31.565</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-0.884</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1.857</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40.735</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2.237</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282.849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3</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90.547</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-2.412</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dirty="0">
                          <a:effectLst/>
                        </a:rPr>
                        <a:t>-0.653</a:t>
                      </a:r>
                      <a:endParaRPr lang="en-IN" sz="900" b="0" i="0" u="none" strike="noStrike" dirty="0">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56.165</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0.224</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3.106</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193.66</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0.083414</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l" fontAlgn="b"/>
                      <a:r>
                        <a:rPr lang="en-IN" sz="900" u="none" strike="noStrike">
                          <a:effectLst/>
                        </a:rPr>
                        <a:t>b</a:t>
                      </a:r>
                      <a:endParaRPr lang="en-IN" sz="900" b="0" i="0" u="none" strike="noStrike">
                        <a:solidFill>
                          <a:srgbClr val="000000"/>
                        </a:solidFill>
                        <a:effectLst/>
                        <a:latin typeface="Calibri" panose="020F0502020204030204" pitchFamily="34" charset="0"/>
                      </a:endParaRPr>
                    </a:p>
                  </a:txBody>
                  <a:tcPr marL="6256" marR="6256" marT="6256" marB="0" anchor="b"/>
                </a:tc>
                <a:extLst>
                  <a:ext uri="{0D108BD9-81ED-4DB2-BD59-A6C34878D82A}">
                    <a16:rowId xmlns:a16="http://schemas.microsoft.com/office/drawing/2014/main" val="991551626"/>
                  </a:ext>
                </a:extLst>
              </a:tr>
              <a:tr h="247072">
                <a:tc>
                  <a:txBody>
                    <a:bodyPr/>
                    <a:lstStyle/>
                    <a:p>
                      <a:pPr algn="r" fontAlgn="b"/>
                      <a:r>
                        <a:rPr lang="en-IN" sz="900" u="none" strike="noStrike">
                          <a:effectLst/>
                        </a:rPr>
                        <a:t>1.113</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2.409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97.24</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0.675</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-0.966</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38.421</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-1.443</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294.074</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123.01</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0.864</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1.45</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56.867</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0.131</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-2.767</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179.877</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0.002653</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l" fontAlgn="b"/>
                      <a:r>
                        <a:rPr lang="en-IN" sz="900" u="none" strike="noStrike">
                          <a:effectLst/>
                        </a:rPr>
                        <a:t>s</a:t>
                      </a:r>
                      <a:endParaRPr lang="en-IN" sz="900" b="0" i="0" u="none" strike="noStrike">
                        <a:solidFill>
                          <a:srgbClr val="000000"/>
                        </a:solidFill>
                        <a:effectLst/>
                        <a:latin typeface="Calibri" panose="020F0502020204030204" pitchFamily="34" charset="0"/>
                      </a:endParaRPr>
                    </a:p>
                  </a:txBody>
                  <a:tcPr marL="6256" marR="6256" marT="6256" marB="0" anchor="b"/>
                </a:tc>
                <a:extLst>
                  <a:ext uri="{0D108BD9-81ED-4DB2-BD59-A6C34878D82A}">
                    <a16:rowId xmlns:a16="http://schemas.microsoft.com/office/drawing/2014/main" val="2133733956"/>
                  </a:ext>
                </a:extLst>
              </a:tr>
              <a:tr h="247072">
                <a:tc>
                  <a:txBody>
                    <a:bodyPr/>
                    <a:lstStyle/>
                    <a:p>
                      <a:pPr algn="r" fontAlgn="b"/>
                      <a:r>
                        <a:rPr lang="en-IN" sz="900" u="none" strike="noStrike">
                          <a:effectLst/>
                        </a:rPr>
                        <a:t>0.654</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1.547</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28.74</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0.506</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-1.347</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22.275</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-1.761</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187.299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30.638</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-0.715</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-1.724</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30.638</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0.018636</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l" fontAlgn="b"/>
                      <a:r>
                        <a:rPr lang="en-IN" sz="900" u="none" strike="noStrike">
                          <a:effectLst/>
                        </a:rPr>
                        <a:t>s</a:t>
                      </a:r>
                      <a:endParaRPr lang="en-IN" sz="900" b="0" i="0" u="none" strike="noStrike">
                        <a:solidFill>
                          <a:srgbClr val="000000"/>
                        </a:solidFill>
                        <a:effectLst/>
                        <a:latin typeface="Calibri" panose="020F0502020204030204" pitchFamily="34" charset="0"/>
                      </a:endParaRPr>
                    </a:p>
                  </a:txBody>
                  <a:tcPr marL="6256" marR="6256" marT="6256" marB="0" anchor="b"/>
                </a:tc>
                <a:extLst>
                  <a:ext uri="{0D108BD9-81ED-4DB2-BD59-A6C34878D82A}">
                    <a16:rowId xmlns:a16="http://schemas.microsoft.com/office/drawing/2014/main" val="678263836"/>
                  </a:ext>
                </a:extLst>
              </a:tr>
              <a:tr h="247072">
                <a:tc>
                  <a:txBody>
                    <a:bodyPr/>
                    <a:lstStyle/>
                    <a:p>
                      <a:pPr algn="r" fontAlgn="b"/>
                      <a:r>
                        <a:rPr lang="en-IN" sz="900" u="none" strike="noStrike">
                          <a:effectLst/>
                        </a:rPr>
                        <a:t>2.433</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-2.532</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26.325</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0.21</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1.884</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37.791</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0.024</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129.804</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5.296003</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l" fontAlgn="b"/>
                      <a:r>
                        <a:rPr lang="en-IN" sz="900" u="none" strike="noStrike">
                          <a:effectLst/>
                        </a:rPr>
                        <a:t>b</a:t>
                      </a:r>
                      <a:endParaRPr lang="en-IN" sz="900" b="0" i="0" u="none" strike="noStrike">
                        <a:solidFill>
                          <a:srgbClr val="000000"/>
                        </a:solidFill>
                        <a:effectLst/>
                        <a:latin typeface="Calibri" panose="020F0502020204030204" pitchFamily="34" charset="0"/>
                      </a:endParaRPr>
                    </a:p>
                  </a:txBody>
                  <a:tcPr marL="6256" marR="6256" marT="6256" marB="0" anchor="b"/>
                </a:tc>
                <a:extLst>
                  <a:ext uri="{0D108BD9-81ED-4DB2-BD59-A6C34878D82A}">
                    <a16:rowId xmlns:a16="http://schemas.microsoft.com/office/drawing/2014/main" val="2715450412"/>
                  </a:ext>
                </a:extLst>
              </a:tr>
              <a:tr h="247072">
                <a:tc>
                  <a:txBody>
                    <a:bodyPr/>
                    <a:lstStyle/>
                    <a:p>
                      <a:pPr algn="r" fontAlgn="b"/>
                      <a:r>
                        <a:rPr lang="en-IN" sz="900" u="none" strike="noStrike">
                          <a:effectLst/>
                        </a:rPr>
                        <a:t>-1.533</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0.416</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32.742</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-0.317</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-0.636</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132.678</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0.845</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294.741</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167.735</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-2.767</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-2.514</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167.735</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0.001502</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l" fontAlgn="b"/>
                      <a:r>
                        <a:rPr lang="en-IN" sz="900" u="none" strike="noStrike">
                          <a:effectLst/>
                        </a:rPr>
                        <a:t>s</a:t>
                      </a:r>
                      <a:endParaRPr lang="en-IN" sz="900" b="0" i="0" u="none" strike="noStrike">
                        <a:solidFill>
                          <a:srgbClr val="000000"/>
                        </a:solidFill>
                        <a:effectLst/>
                        <a:latin typeface="Calibri" panose="020F0502020204030204" pitchFamily="34" charset="0"/>
                      </a:endParaRPr>
                    </a:p>
                  </a:txBody>
                  <a:tcPr marL="6256" marR="6256" marT="6256" marB="0" anchor="b"/>
                </a:tc>
                <a:extLst>
                  <a:ext uri="{0D108BD9-81ED-4DB2-BD59-A6C34878D82A}">
                    <a16:rowId xmlns:a16="http://schemas.microsoft.com/office/drawing/2014/main" val="2699454445"/>
                  </a:ext>
                </a:extLst>
              </a:tr>
              <a:tr h="247072">
                <a:tc>
                  <a:txBody>
                    <a:bodyPr/>
                    <a:lstStyle/>
                    <a:p>
                      <a:pPr algn="r" fontAlgn="b"/>
                      <a:r>
                        <a:rPr lang="en-IN" sz="900" u="none" strike="noStrike">
                          <a:effectLst/>
                        </a:rPr>
                        <a:t>-0.866</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2.878</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52.016</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0.126</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-1.288</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51.276</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0.688</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250.178</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2.299504</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l" fontAlgn="b"/>
                      <a:r>
                        <a:rPr lang="en-IN" sz="900" u="none" strike="noStrike">
                          <a:effectLst/>
                        </a:rPr>
                        <a:t>b</a:t>
                      </a:r>
                      <a:endParaRPr lang="en-IN" sz="900" b="0" i="0" u="none" strike="noStrike">
                        <a:solidFill>
                          <a:srgbClr val="000000"/>
                        </a:solidFill>
                        <a:effectLst/>
                        <a:latin typeface="Calibri" panose="020F0502020204030204" pitchFamily="34" charset="0"/>
                      </a:endParaRPr>
                    </a:p>
                  </a:txBody>
                  <a:tcPr marL="6256" marR="6256" marT="6256" marB="0" anchor="b"/>
                </a:tc>
                <a:extLst>
                  <a:ext uri="{0D108BD9-81ED-4DB2-BD59-A6C34878D82A}">
                    <a16:rowId xmlns:a16="http://schemas.microsoft.com/office/drawing/2014/main" val="3244655182"/>
                  </a:ext>
                </a:extLst>
              </a:tr>
              <a:tr h="247072">
                <a:tc>
                  <a:txBody>
                    <a:bodyPr/>
                    <a:lstStyle/>
                    <a:p>
                      <a:pPr algn="r" fontAlgn="b"/>
                      <a:r>
                        <a:rPr lang="en-IN" sz="900" u="none" strike="noStrike">
                          <a:effectLst/>
                        </a:rPr>
                        <a:t>-0.669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-0.342</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38.188</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-0.165</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2.502</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22.385</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2.148</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290.547</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3</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76.773</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-0.79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0.303</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56.876</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1.773</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-2.079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165.64</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0.30717</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l" fontAlgn="b"/>
                      <a:r>
                        <a:rPr lang="en-IN" sz="900" u="none" strike="noStrike">
                          <a:effectLst/>
                        </a:rPr>
                        <a:t>b</a:t>
                      </a:r>
                      <a:endParaRPr lang="en-IN" sz="900" b="0" i="0" u="none" strike="noStrike">
                        <a:solidFill>
                          <a:srgbClr val="000000"/>
                        </a:solidFill>
                        <a:effectLst/>
                        <a:latin typeface="Calibri" panose="020F0502020204030204" pitchFamily="34" charset="0"/>
                      </a:endParaRPr>
                    </a:p>
                  </a:txBody>
                  <a:tcPr marL="6256" marR="6256" marT="6256" marB="0" anchor="b"/>
                </a:tc>
                <a:extLst>
                  <a:ext uri="{0D108BD9-81ED-4DB2-BD59-A6C34878D82A}">
                    <a16:rowId xmlns:a16="http://schemas.microsoft.com/office/drawing/2014/main" val="3399437882"/>
                  </a:ext>
                </a:extLst>
              </a:tr>
              <a:tr h="247072">
                <a:tc>
                  <a:txBody>
                    <a:bodyPr/>
                    <a:lstStyle/>
                    <a:p>
                      <a:pPr algn="r" fontAlgn="b"/>
                      <a:r>
                        <a:rPr lang="en-IN" sz="900" u="none" strike="noStrike">
                          <a:effectLst/>
                        </a:rPr>
                        <a:t>-0.766</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-1.632</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36.237</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0.722</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-0.035</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43.91</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-1.907</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232.362</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93.117</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-0.97</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1.943</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93.117</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1.681611</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l" fontAlgn="b"/>
                      <a:r>
                        <a:rPr lang="en-IN" sz="900" u="none" strike="noStrike">
                          <a:effectLst/>
                        </a:rPr>
                        <a:t>b</a:t>
                      </a:r>
                      <a:endParaRPr lang="en-IN" sz="900" b="0" i="0" u="none" strike="noStrike">
                        <a:solidFill>
                          <a:srgbClr val="000000"/>
                        </a:solidFill>
                        <a:effectLst/>
                        <a:latin typeface="Calibri" panose="020F0502020204030204" pitchFamily="34" charset="0"/>
                      </a:endParaRPr>
                    </a:p>
                  </a:txBody>
                  <a:tcPr marL="6256" marR="6256" marT="6256" marB="0" anchor="b"/>
                </a:tc>
                <a:extLst>
                  <a:ext uri="{0D108BD9-81ED-4DB2-BD59-A6C34878D82A}">
                    <a16:rowId xmlns:a16="http://schemas.microsoft.com/office/drawing/2014/main" val="1789886384"/>
                  </a:ext>
                </a:extLst>
              </a:tr>
              <a:tr h="247072">
                <a:tc>
                  <a:txBody>
                    <a:bodyPr/>
                    <a:lstStyle/>
                    <a:p>
                      <a:pPr algn="r" fontAlgn="b"/>
                      <a:r>
                        <a:rPr lang="en-IN" sz="900" u="none" strike="noStrike">
                          <a:effectLst/>
                        </a:rPr>
                        <a:t>-0.654</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33.179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-1.665</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-0.354</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12.439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1.433</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163.42</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2.183892</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l" fontAlgn="b"/>
                      <a:r>
                        <a:rPr lang="en-IN" sz="900" u="none" strike="noStrike">
                          <a:effectLst/>
                        </a:rPr>
                        <a:t>b</a:t>
                      </a:r>
                      <a:endParaRPr lang="en-IN" sz="900" b="0" i="0" u="none" strike="noStrike">
                        <a:solidFill>
                          <a:srgbClr val="000000"/>
                        </a:solidFill>
                        <a:effectLst/>
                        <a:latin typeface="Calibri" panose="020F0502020204030204" pitchFamily="34" charset="0"/>
                      </a:endParaRPr>
                    </a:p>
                  </a:txBody>
                  <a:tcPr marL="6256" marR="6256" marT="6256" marB="0" anchor="b"/>
                </a:tc>
                <a:extLst>
                  <a:ext uri="{0D108BD9-81ED-4DB2-BD59-A6C34878D82A}">
                    <a16:rowId xmlns:a16="http://schemas.microsoft.com/office/drawing/2014/main" val="1534039533"/>
                  </a:ext>
                </a:extLst>
              </a:tr>
              <a:tr h="247072">
                <a:tc>
                  <a:txBody>
                    <a:bodyPr/>
                    <a:lstStyle/>
                    <a:p>
                      <a:pPr algn="r" fontAlgn="b"/>
                      <a:r>
                        <a:rPr lang="en-IN" sz="900" u="none" strike="noStrike">
                          <a:effectLst/>
                        </a:rPr>
                        <a:t>1.389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1.34</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40.013</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1.856</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1.412</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75.197</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-1.583</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198.616</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2.151199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l" fontAlgn="b"/>
                      <a:r>
                        <a:rPr lang="en-IN" sz="900" u="none" strike="noStrike">
                          <a:effectLst/>
                        </a:rPr>
                        <a:t>b</a:t>
                      </a:r>
                      <a:endParaRPr lang="en-IN" sz="900" b="0" i="0" u="none" strike="noStrike">
                        <a:solidFill>
                          <a:srgbClr val="000000"/>
                        </a:solidFill>
                        <a:effectLst/>
                        <a:latin typeface="Calibri" panose="020F0502020204030204" pitchFamily="34" charset="0"/>
                      </a:endParaRPr>
                    </a:p>
                  </a:txBody>
                  <a:tcPr marL="6256" marR="6256" marT="6256" marB="0" anchor="b"/>
                </a:tc>
                <a:extLst>
                  <a:ext uri="{0D108BD9-81ED-4DB2-BD59-A6C34878D82A}">
                    <a16:rowId xmlns:a16="http://schemas.microsoft.com/office/drawing/2014/main" val="2681358751"/>
                  </a:ext>
                </a:extLst>
              </a:tr>
              <a:tr h="247072">
                <a:tc>
                  <a:txBody>
                    <a:bodyPr/>
                    <a:lstStyle/>
                    <a:p>
                      <a:pPr algn="r" fontAlgn="b"/>
                      <a:r>
                        <a:rPr lang="en-IN" sz="900" u="none" strike="noStrike">
                          <a:effectLst/>
                        </a:rPr>
                        <a:t>-1.107</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-1.903</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39.043</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-1.944</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1.191</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19.959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2.415</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122.176</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0.018636</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l" fontAlgn="b"/>
                      <a:r>
                        <a:rPr lang="en-IN" sz="900" u="none" strike="noStrike">
                          <a:effectLst/>
                        </a:rPr>
                        <a:t>s</a:t>
                      </a:r>
                      <a:endParaRPr lang="en-IN" sz="900" b="0" i="0" u="none" strike="noStrike">
                        <a:solidFill>
                          <a:srgbClr val="000000"/>
                        </a:solidFill>
                        <a:effectLst/>
                        <a:latin typeface="Calibri" panose="020F0502020204030204" pitchFamily="34" charset="0"/>
                      </a:endParaRPr>
                    </a:p>
                  </a:txBody>
                  <a:tcPr marL="6256" marR="6256" marT="6256" marB="0" anchor="b"/>
                </a:tc>
                <a:extLst>
                  <a:ext uri="{0D108BD9-81ED-4DB2-BD59-A6C34878D82A}">
                    <a16:rowId xmlns:a16="http://schemas.microsoft.com/office/drawing/2014/main" val="3911050386"/>
                  </a:ext>
                </a:extLst>
              </a:tr>
              <a:tr h="247072">
                <a:tc>
                  <a:txBody>
                    <a:bodyPr/>
                    <a:lstStyle/>
                    <a:p>
                      <a:pPr algn="r" fontAlgn="b"/>
                      <a:r>
                        <a:rPr lang="en-IN" sz="900" u="none" strike="noStrike">
                          <a:effectLst/>
                        </a:rPr>
                        <a:t>0.484</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-0.929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34.522</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-0.215</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1.941</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41.899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2.055</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191.568</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36.263</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-0.766</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-0.686</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36.263</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1.454848</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l" fontAlgn="b"/>
                      <a:r>
                        <a:rPr lang="en-IN" sz="900" u="none" strike="noStrike">
                          <a:effectLst/>
                        </a:rPr>
                        <a:t>b</a:t>
                      </a:r>
                      <a:endParaRPr lang="en-IN" sz="900" b="0" i="0" u="none" strike="noStrike">
                        <a:solidFill>
                          <a:srgbClr val="000000"/>
                        </a:solidFill>
                        <a:effectLst/>
                        <a:latin typeface="Calibri" panose="020F0502020204030204" pitchFamily="34" charset="0"/>
                      </a:endParaRPr>
                    </a:p>
                  </a:txBody>
                  <a:tcPr marL="6256" marR="6256" marT="6256" marB="0" anchor="b"/>
                </a:tc>
                <a:extLst>
                  <a:ext uri="{0D108BD9-81ED-4DB2-BD59-A6C34878D82A}">
                    <a16:rowId xmlns:a16="http://schemas.microsoft.com/office/drawing/2014/main" val="2999077157"/>
                  </a:ext>
                </a:extLst>
              </a:tr>
              <a:tr h="247072">
                <a:tc>
                  <a:txBody>
                    <a:bodyPr/>
                    <a:lstStyle/>
                    <a:p>
                      <a:pPr algn="r" fontAlgn="b"/>
                      <a:r>
                        <a:rPr lang="en-IN" sz="900" u="none" strike="noStrike">
                          <a:effectLst/>
                        </a:rPr>
                        <a:t>-0.635</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2.603</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48.764</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-0.343</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-0.862</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17.557</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-2.975</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211.72</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0.001503</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l" fontAlgn="b"/>
                      <a:r>
                        <a:rPr lang="en-IN" sz="900" u="none" strike="noStrike">
                          <a:effectLst/>
                        </a:rPr>
                        <a:t>s</a:t>
                      </a:r>
                      <a:endParaRPr lang="en-IN" sz="900" b="0" i="0" u="none" strike="noStrike">
                        <a:solidFill>
                          <a:srgbClr val="000000"/>
                        </a:solidFill>
                        <a:effectLst/>
                        <a:latin typeface="Calibri" panose="020F0502020204030204" pitchFamily="34" charset="0"/>
                      </a:endParaRPr>
                    </a:p>
                  </a:txBody>
                  <a:tcPr marL="6256" marR="6256" marT="6256" marB="0" anchor="b"/>
                </a:tc>
                <a:extLst>
                  <a:ext uri="{0D108BD9-81ED-4DB2-BD59-A6C34878D82A}">
                    <a16:rowId xmlns:a16="http://schemas.microsoft.com/office/drawing/2014/main" val="351595450"/>
                  </a:ext>
                </a:extLst>
              </a:tr>
              <a:tr h="247072">
                <a:tc>
                  <a:txBody>
                    <a:bodyPr/>
                    <a:lstStyle/>
                    <a:p>
                      <a:pPr algn="r" fontAlgn="b"/>
                      <a:r>
                        <a:rPr lang="en-IN" sz="900" u="none" strike="noStrike">
                          <a:effectLst/>
                        </a:rPr>
                        <a:t>1.175</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2.356</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43.512</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2.332</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0.584</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44.698</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-2.033</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151.816</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5.121624</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l" fontAlgn="b"/>
                      <a:r>
                        <a:rPr lang="en-IN" sz="900" u="none" strike="noStrike">
                          <a:effectLst/>
                        </a:rPr>
                        <a:t>b</a:t>
                      </a:r>
                      <a:endParaRPr lang="en-IN" sz="900" b="0" i="0" u="none" strike="noStrike">
                        <a:solidFill>
                          <a:srgbClr val="000000"/>
                        </a:solidFill>
                        <a:effectLst/>
                        <a:latin typeface="Calibri" panose="020F0502020204030204" pitchFamily="34" charset="0"/>
                      </a:endParaRPr>
                    </a:p>
                  </a:txBody>
                  <a:tcPr marL="6256" marR="6256" marT="6256" marB="0" anchor="b"/>
                </a:tc>
                <a:extLst>
                  <a:ext uri="{0D108BD9-81ED-4DB2-BD59-A6C34878D82A}">
                    <a16:rowId xmlns:a16="http://schemas.microsoft.com/office/drawing/2014/main" val="46054256"/>
                  </a:ext>
                </a:extLst>
              </a:tr>
              <a:tr h="247072">
                <a:tc>
                  <a:txBody>
                    <a:bodyPr/>
                    <a:lstStyle/>
                    <a:p>
                      <a:pPr algn="r" fontAlgn="b"/>
                      <a:r>
                        <a:rPr lang="en-IN" sz="900" u="none" strike="noStrike">
                          <a:effectLst/>
                        </a:rPr>
                        <a:t>1.38</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0.451</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27.165</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-1.486</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0.724</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72.981</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-2.577</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115.145</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5.979351</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l" fontAlgn="b"/>
                      <a:r>
                        <a:rPr lang="en-IN" sz="900" u="none" strike="noStrike">
                          <a:effectLst/>
                        </a:rPr>
                        <a:t>b</a:t>
                      </a:r>
                      <a:endParaRPr lang="en-IN" sz="900" b="0" i="0" u="none" strike="noStrike">
                        <a:solidFill>
                          <a:srgbClr val="000000"/>
                        </a:solidFill>
                        <a:effectLst/>
                        <a:latin typeface="Calibri" panose="020F0502020204030204" pitchFamily="34" charset="0"/>
                      </a:endParaRPr>
                    </a:p>
                  </a:txBody>
                  <a:tcPr marL="6256" marR="6256" marT="6256" marB="0" anchor="b"/>
                </a:tc>
                <a:extLst>
                  <a:ext uri="{0D108BD9-81ED-4DB2-BD59-A6C34878D82A}">
                    <a16:rowId xmlns:a16="http://schemas.microsoft.com/office/drawing/2014/main" val="1224520413"/>
                  </a:ext>
                </a:extLst>
              </a:tr>
              <a:tr h="247072">
                <a:tc>
                  <a:txBody>
                    <a:bodyPr/>
                    <a:lstStyle/>
                    <a:p>
                      <a:pPr algn="r" fontAlgn="b"/>
                      <a:r>
                        <a:rPr lang="en-IN" sz="900" u="none" strike="noStrike">
                          <a:effectLst/>
                        </a:rPr>
                        <a:t>1.58</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2.51</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29.704</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0.341</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1.869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67.909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-1.169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225.139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2.198594</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l" fontAlgn="b"/>
                      <a:r>
                        <a:rPr lang="en-IN" sz="900" u="none" strike="noStrike">
                          <a:effectLst/>
                        </a:rPr>
                        <a:t>b</a:t>
                      </a:r>
                      <a:endParaRPr lang="en-IN" sz="900" b="0" i="0" u="none" strike="noStrike">
                        <a:solidFill>
                          <a:srgbClr val="000000"/>
                        </a:solidFill>
                        <a:effectLst/>
                        <a:latin typeface="Calibri" panose="020F0502020204030204" pitchFamily="34" charset="0"/>
                      </a:endParaRPr>
                    </a:p>
                  </a:txBody>
                  <a:tcPr marL="6256" marR="6256" marT="6256" marB="0" anchor="b"/>
                </a:tc>
                <a:extLst>
                  <a:ext uri="{0D108BD9-81ED-4DB2-BD59-A6C34878D82A}">
                    <a16:rowId xmlns:a16="http://schemas.microsoft.com/office/drawing/2014/main" val="4106585181"/>
                  </a:ext>
                </a:extLst>
              </a:tr>
              <a:tr h="247072">
                <a:tc>
                  <a:txBody>
                    <a:bodyPr/>
                    <a:lstStyle/>
                    <a:p>
                      <a:pPr algn="r" fontAlgn="b"/>
                      <a:r>
                        <a:rPr lang="en-IN" sz="900" u="none" strike="noStrike">
                          <a:effectLst/>
                        </a:rPr>
                        <a:t>1.537</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-2.616</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27.773</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1.161</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1.335</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27.431</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0.645</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169.061</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1.681611</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l" fontAlgn="b"/>
                      <a:r>
                        <a:rPr lang="en-IN" sz="900" u="none" strike="noStrike">
                          <a:effectLst/>
                        </a:rPr>
                        <a:t>b</a:t>
                      </a:r>
                      <a:endParaRPr lang="en-IN" sz="900" b="0" i="0" u="none" strike="noStrike">
                        <a:solidFill>
                          <a:srgbClr val="000000"/>
                        </a:solidFill>
                        <a:effectLst/>
                        <a:latin typeface="Calibri" panose="020F0502020204030204" pitchFamily="34" charset="0"/>
                      </a:endParaRPr>
                    </a:p>
                  </a:txBody>
                  <a:tcPr marL="6256" marR="6256" marT="6256" marB="0" anchor="b"/>
                </a:tc>
                <a:extLst>
                  <a:ext uri="{0D108BD9-81ED-4DB2-BD59-A6C34878D82A}">
                    <a16:rowId xmlns:a16="http://schemas.microsoft.com/office/drawing/2014/main" val="717939250"/>
                  </a:ext>
                </a:extLst>
              </a:tr>
              <a:tr h="247072">
                <a:tc>
                  <a:txBody>
                    <a:bodyPr/>
                    <a:lstStyle/>
                    <a:p>
                      <a:pPr algn="r" fontAlgn="b"/>
                      <a:r>
                        <a:rPr lang="en-IN" sz="900" u="none" strike="noStrike">
                          <a:effectLst/>
                        </a:rPr>
                        <a:t>1.739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-2.975</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36.594</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2.367</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-0.193</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12.556</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2.008</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68.527</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4.569368</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l" fontAlgn="b"/>
                      <a:r>
                        <a:rPr lang="en-IN" sz="900" u="none" strike="noStrike">
                          <a:effectLst/>
                        </a:rPr>
                        <a:t>b</a:t>
                      </a:r>
                      <a:endParaRPr lang="en-IN" sz="900" b="0" i="0" u="none" strike="noStrike">
                        <a:solidFill>
                          <a:srgbClr val="000000"/>
                        </a:solidFill>
                        <a:effectLst/>
                        <a:latin typeface="Calibri" panose="020F0502020204030204" pitchFamily="34" charset="0"/>
                      </a:endParaRPr>
                    </a:p>
                  </a:txBody>
                  <a:tcPr marL="6256" marR="6256" marT="6256" marB="0" anchor="b"/>
                </a:tc>
                <a:extLst>
                  <a:ext uri="{0D108BD9-81ED-4DB2-BD59-A6C34878D82A}">
                    <a16:rowId xmlns:a16="http://schemas.microsoft.com/office/drawing/2014/main" val="3139190128"/>
                  </a:ext>
                </a:extLst>
              </a:tr>
              <a:tr h="247072">
                <a:tc>
                  <a:txBody>
                    <a:bodyPr/>
                    <a:lstStyle/>
                    <a:p>
                      <a:pPr algn="r" fontAlgn="b"/>
                      <a:r>
                        <a:rPr lang="en-IN" sz="900" u="none" strike="noStrike">
                          <a:effectLst/>
                        </a:rPr>
                        <a:t>0.19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-1.506</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64.285</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1.405</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-0.952</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17.96</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-0.973</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454.785</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195.533</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1.156</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1.416</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82.477</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-0.798</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-2.785</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278.009</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r" fontAlgn="b"/>
                      <a:r>
                        <a:rPr lang="en-IN" sz="900" u="none" strike="noStrike">
                          <a:effectLst/>
                        </a:rPr>
                        <a:t>0.001503</a:t>
                      </a:r>
                      <a:endParaRPr lang="en-IN" sz="900" b="0" i="0" u="none" strike="noStrike">
                        <a:solidFill>
                          <a:srgbClr val="000000"/>
                        </a:solidFill>
                        <a:effectLst/>
                        <a:latin typeface="Calibri" panose="020F0502020204030204" pitchFamily="34" charset="0"/>
                      </a:endParaRPr>
                    </a:p>
                  </a:txBody>
                  <a:tcPr marL="6256" marR="6256" marT="6256" marB="0" anchor="b"/>
                </a:tc>
                <a:tc>
                  <a:txBody>
                    <a:bodyPr/>
                    <a:lstStyle/>
                    <a:p>
                      <a:pPr algn="l" fontAlgn="b"/>
                      <a:r>
                        <a:rPr lang="en-IN" sz="900" u="none" strike="noStrike" dirty="0">
                          <a:effectLst/>
                        </a:rPr>
                        <a:t>s</a:t>
                      </a:r>
                      <a:endParaRPr lang="en-IN" sz="900" b="0" i="0" u="none" strike="noStrike" dirty="0">
                        <a:solidFill>
                          <a:srgbClr val="000000"/>
                        </a:solidFill>
                        <a:effectLst/>
                        <a:latin typeface="Calibri" panose="020F0502020204030204" pitchFamily="34" charset="0"/>
                      </a:endParaRPr>
                    </a:p>
                  </a:txBody>
                  <a:tcPr marL="6256" marR="6256" marT="6256" marB="0" anchor="b"/>
                </a:tc>
                <a:extLst>
                  <a:ext uri="{0D108BD9-81ED-4DB2-BD59-A6C34878D82A}">
                    <a16:rowId xmlns:a16="http://schemas.microsoft.com/office/drawing/2014/main" val="4104649313"/>
                  </a:ext>
                </a:extLst>
              </a:tr>
            </a:tbl>
          </a:graphicData>
        </a:graphic>
      </p:graphicFrame>
    </p:spTree>
    <p:extLst>
      <p:ext uri="{BB962C8B-B14F-4D97-AF65-F5344CB8AC3E}">
        <p14:creationId xmlns:p14="http://schemas.microsoft.com/office/powerpoint/2010/main" val="1130756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839B1-E7F7-444F-91DB-B168605382AF}"/>
              </a:ext>
            </a:extLst>
          </p:cNvPr>
          <p:cNvSpPr>
            <a:spLocks noGrp="1"/>
          </p:cNvSpPr>
          <p:nvPr>
            <p:ph type="title"/>
          </p:nvPr>
        </p:nvSpPr>
        <p:spPr/>
        <p:txBody>
          <a:bodyPr/>
          <a:lstStyle/>
          <a:p>
            <a:pPr algn="ctr"/>
            <a:r>
              <a:rPr lang="en-IN" dirty="0"/>
              <a:t>Instructions</a:t>
            </a:r>
          </a:p>
        </p:txBody>
      </p:sp>
      <p:sp>
        <p:nvSpPr>
          <p:cNvPr id="3" name="Content Placeholder 2">
            <a:extLst>
              <a:ext uri="{FF2B5EF4-FFF2-40B4-BE49-F238E27FC236}">
                <a16:creationId xmlns:a16="http://schemas.microsoft.com/office/drawing/2014/main" id="{E8BAD17B-2CD6-405B-BE42-3B66009937B0}"/>
              </a:ext>
            </a:extLst>
          </p:cNvPr>
          <p:cNvSpPr>
            <a:spLocks noGrp="1"/>
          </p:cNvSpPr>
          <p:nvPr>
            <p:ph idx="1"/>
          </p:nvPr>
        </p:nvSpPr>
        <p:spPr/>
        <p:txBody>
          <a:bodyPr/>
          <a:lstStyle/>
          <a:p>
            <a:pPr fontAlgn="base"/>
            <a:r>
              <a:rPr lang="en-US" dirty="0"/>
              <a:t>The dataset will be given through a drive link in your project group on Learnbay app</a:t>
            </a:r>
          </a:p>
          <a:p>
            <a:pPr fontAlgn="base"/>
            <a:r>
              <a:rPr lang="en-US" dirty="0"/>
              <a:t>You have to submit the project with a Ppt presentation by </a:t>
            </a:r>
            <a:r>
              <a:rPr lang="en-US" b="1" u="sng" dirty="0"/>
              <a:t>Sunday 10th March 2024 by EOD.</a:t>
            </a:r>
            <a:endParaRPr lang="en-US" dirty="0"/>
          </a:p>
          <a:p>
            <a:pPr fontAlgn="base"/>
            <a:r>
              <a:rPr lang="en-US" dirty="0"/>
              <a:t>Kindly submit your </a:t>
            </a:r>
            <a:r>
              <a:rPr lang="en-US" b="1" dirty="0"/>
              <a:t>‘</a:t>
            </a:r>
            <a:r>
              <a:rPr lang="en-US" b="1" dirty="0" err="1"/>
              <a:t>XYZ.ipynb</a:t>
            </a:r>
            <a:r>
              <a:rPr lang="en-US" b="1" dirty="0"/>
              <a:t>’</a:t>
            </a:r>
            <a:r>
              <a:rPr lang="en-US" dirty="0"/>
              <a:t> file and </a:t>
            </a:r>
            <a:r>
              <a:rPr lang="en-US" b="1" dirty="0"/>
              <a:t>‘XYZ.ppt’ </a:t>
            </a:r>
            <a:r>
              <a:rPr lang="en-US" dirty="0"/>
              <a:t>to sagar</a:t>
            </a:r>
            <a:r>
              <a:rPr lang="en-US" u="sng" dirty="0">
                <a:hlinkClick r:id="rId2"/>
              </a:rPr>
              <a:t>@learnbay.co</a:t>
            </a:r>
            <a:r>
              <a:rPr lang="en-US" dirty="0"/>
              <a:t> within the timeframe, submission of the project after the due date will be considered disqualified. Late submission will be considered with a valid reason.</a:t>
            </a:r>
          </a:p>
          <a:p>
            <a:pPr fontAlgn="base"/>
            <a:r>
              <a:rPr lang="en-US" dirty="0"/>
              <a:t>After submission of the project you’ll get a link to book a time for the project presentation.</a:t>
            </a:r>
          </a:p>
          <a:p>
            <a:endParaRPr lang="en-IN" dirty="0"/>
          </a:p>
        </p:txBody>
      </p:sp>
    </p:spTree>
    <p:extLst>
      <p:ext uri="{BB962C8B-B14F-4D97-AF65-F5344CB8AC3E}">
        <p14:creationId xmlns:p14="http://schemas.microsoft.com/office/powerpoint/2010/main" val="3670719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3F67B-FCA9-4F18-944D-ED2B842976B0}"/>
              </a:ext>
            </a:extLst>
          </p:cNvPr>
          <p:cNvSpPr>
            <a:spLocks noGrp="1"/>
          </p:cNvSpPr>
          <p:nvPr>
            <p:ph type="title"/>
          </p:nvPr>
        </p:nvSpPr>
        <p:spPr/>
        <p:txBody>
          <a:bodyPr/>
          <a:lstStyle/>
          <a:p>
            <a:pPr algn="ctr"/>
            <a:r>
              <a:rPr lang="en-GB" dirty="0"/>
              <a:t>Selection of feedback</a:t>
            </a:r>
            <a:endParaRPr lang="en-IN" dirty="0"/>
          </a:p>
        </p:txBody>
      </p:sp>
      <p:sp>
        <p:nvSpPr>
          <p:cNvPr id="3" name="Content Placeholder 2">
            <a:extLst>
              <a:ext uri="{FF2B5EF4-FFF2-40B4-BE49-F238E27FC236}">
                <a16:creationId xmlns:a16="http://schemas.microsoft.com/office/drawing/2014/main" id="{9D196F99-DC10-4B98-B239-B29A5E4FF047}"/>
              </a:ext>
            </a:extLst>
          </p:cNvPr>
          <p:cNvSpPr>
            <a:spLocks noGrp="1"/>
          </p:cNvSpPr>
          <p:nvPr>
            <p:ph idx="1"/>
          </p:nvPr>
        </p:nvSpPr>
        <p:spPr/>
        <p:txBody>
          <a:bodyPr>
            <a:normAutofit fontScale="92500" lnSpcReduction="10000"/>
          </a:bodyPr>
          <a:lstStyle/>
          <a:p>
            <a:pPr fontAlgn="base"/>
            <a:r>
              <a:rPr lang="en-US" dirty="0"/>
              <a:t>Selection of candidates will be based on their </a:t>
            </a:r>
            <a:r>
              <a:rPr lang="en-US" b="1" dirty="0"/>
              <a:t>approach to building a model,  presentation skills(Storytelling skills), and subject knowledge points(a mock round)(Questions related to ML and Python for Data Science, SQL &amp; Power BI/Tableau for Analytics.</a:t>
            </a:r>
            <a:endParaRPr lang="en-US" dirty="0"/>
          </a:p>
          <a:p>
            <a:pPr fontAlgn="base"/>
            <a:r>
              <a:rPr lang="en-US" b="1" dirty="0"/>
              <a:t>Note: you need to score 80% to clear this round.</a:t>
            </a:r>
          </a:p>
          <a:p>
            <a:pPr fontAlgn="base"/>
            <a:r>
              <a:rPr lang="en-US" dirty="0"/>
              <a:t>Once the presentation is done every candidate will get their feedback during the session and outcome and score via mail with the status of whether they are selected or not.</a:t>
            </a:r>
          </a:p>
          <a:p>
            <a:pPr fontAlgn="base"/>
            <a:r>
              <a:rPr lang="en-US" dirty="0"/>
              <a:t>Selected candidates’ data will be shared with the placement team for 1 on 1 resume session.</a:t>
            </a:r>
          </a:p>
          <a:p>
            <a:pPr fontAlgn="base"/>
            <a:r>
              <a:rPr lang="en-US" dirty="0"/>
              <a:t>Candidates who are not selected in this process will be carried forward to the next project.</a:t>
            </a:r>
          </a:p>
          <a:p>
            <a:pPr fontAlgn="base"/>
            <a:r>
              <a:rPr lang="en-US" dirty="0"/>
              <a:t>Kindly do not book multiple slots, if found it shall considered as cancelled. If any change in the slot date and time kindly inform or cancel the previous slot.</a:t>
            </a:r>
          </a:p>
          <a:p>
            <a:pPr fontAlgn="base"/>
            <a:r>
              <a:rPr lang="en-US" dirty="0"/>
              <a:t>If you absent or unable to present at the day of presentation, in that case getting another will be subject of availability.</a:t>
            </a:r>
          </a:p>
          <a:p>
            <a:endParaRPr lang="en-IN" dirty="0"/>
          </a:p>
        </p:txBody>
      </p:sp>
    </p:spTree>
    <p:extLst>
      <p:ext uri="{BB962C8B-B14F-4D97-AF65-F5344CB8AC3E}">
        <p14:creationId xmlns:p14="http://schemas.microsoft.com/office/powerpoint/2010/main" val="601742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8AE6F-52AE-4ACE-8288-439AC9468066}"/>
              </a:ext>
            </a:extLst>
          </p:cNvPr>
          <p:cNvSpPr>
            <a:spLocks noGrp="1"/>
          </p:cNvSpPr>
          <p:nvPr>
            <p:ph type="title"/>
          </p:nvPr>
        </p:nvSpPr>
        <p:spPr>
          <a:xfrm>
            <a:off x="1698002" y="504400"/>
            <a:ext cx="8534400" cy="1244887"/>
          </a:xfrm>
        </p:spPr>
        <p:txBody>
          <a:bodyPr/>
          <a:lstStyle/>
          <a:p>
            <a:pPr algn="ctr"/>
            <a:r>
              <a:rPr lang="en-GB" b="1" u="sng" dirty="0"/>
              <a:t>Title of the Project</a:t>
            </a:r>
            <a:endParaRPr lang="en-IN" b="1" u="sng" dirty="0"/>
          </a:p>
        </p:txBody>
      </p:sp>
      <p:sp>
        <p:nvSpPr>
          <p:cNvPr id="4" name="Content Placeholder 2">
            <a:extLst>
              <a:ext uri="{FF2B5EF4-FFF2-40B4-BE49-F238E27FC236}">
                <a16:creationId xmlns:a16="http://schemas.microsoft.com/office/drawing/2014/main" id="{7ED236B6-CC11-4269-AE40-240F2BFEBF0A}"/>
              </a:ext>
            </a:extLst>
          </p:cNvPr>
          <p:cNvSpPr txBox="1">
            <a:spLocks/>
          </p:cNvSpPr>
          <p:nvPr/>
        </p:nvSpPr>
        <p:spPr>
          <a:xfrm>
            <a:off x="838200" y="160596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altLang="en-US" sz="6000" b="1" dirty="0">
              <a:solidFill>
                <a:srgbClr val="0D0D0D"/>
              </a:solidFill>
              <a:latin typeface="Söhne"/>
            </a:endParaRPr>
          </a:p>
          <a:p>
            <a:pPr marL="0" indent="0" algn="ctr">
              <a:buFont typeface="Arial" panose="020B0604020202020204" pitchFamily="34" charset="0"/>
              <a:buNone/>
            </a:pPr>
            <a:r>
              <a:rPr lang="en-US" altLang="en-US" sz="6000" b="1" dirty="0">
                <a:solidFill>
                  <a:srgbClr val="0D0D0D"/>
                </a:solidFill>
                <a:latin typeface="Söhne"/>
              </a:rPr>
              <a:t>Particle Physics Event Classification</a:t>
            </a:r>
            <a:endParaRPr lang="en-US" altLang="en-US" sz="3600" dirty="0"/>
          </a:p>
          <a:p>
            <a:endParaRPr lang="en-IN" dirty="0"/>
          </a:p>
        </p:txBody>
      </p:sp>
    </p:spTree>
    <p:extLst>
      <p:ext uri="{BB962C8B-B14F-4D97-AF65-F5344CB8AC3E}">
        <p14:creationId xmlns:p14="http://schemas.microsoft.com/office/powerpoint/2010/main" val="2326285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5408D-9EA6-4F7C-8339-262CD471DA35}"/>
              </a:ext>
            </a:extLst>
          </p:cNvPr>
          <p:cNvSpPr>
            <a:spLocks noGrp="1"/>
          </p:cNvSpPr>
          <p:nvPr>
            <p:ph type="ctrTitle"/>
          </p:nvPr>
        </p:nvSpPr>
        <p:spPr>
          <a:xfrm>
            <a:off x="1692965" y="487017"/>
            <a:ext cx="9144000" cy="1005302"/>
          </a:xfrm>
        </p:spPr>
        <p:txBody>
          <a:bodyPr>
            <a:normAutofit fontScale="90000"/>
          </a:bodyPr>
          <a:lstStyle/>
          <a:p>
            <a:r>
              <a:rPr lang="en-US" altLang="en-US" b="1" dirty="0">
                <a:solidFill>
                  <a:srgbClr val="0D0D0D"/>
                </a:solidFill>
                <a:latin typeface="Söhne"/>
              </a:rPr>
              <a:t>Problem Statement:</a:t>
            </a:r>
            <a:endParaRPr lang="en-IN" dirty="0"/>
          </a:p>
        </p:txBody>
      </p:sp>
      <p:sp>
        <p:nvSpPr>
          <p:cNvPr id="3" name="Subtitle 2">
            <a:extLst>
              <a:ext uri="{FF2B5EF4-FFF2-40B4-BE49-F238E27FC236}">
                <a16:creationId xmlns:a16="http://schemas.microsoft.com/office/drawing/2014/main" id="{C1FF8EDE-E853-494B-8985-B8E87B20EACB}"/>
              </a:ext>
            </a:extLst>
          </p:cNvPr>
          <p:cNvSpPr>
            <a:spLocks noGrp="1"/>
          </p:cNvSpPr>
          <p:nvPr>
            <p:ph type="subTitle" idx="1"/>
          </p:nvPr>
        </p:nvSpPr>
        <p:spPr>
          <a:xfrm>
            <a:off x="1524000" y="1858617"/>
            <a:ext cx="9144000" cy="4432853"/>
          </a:xfrm>
        </p:spPr>
        <p:txBody>
          <a:bodyPr>
            <a:normAutofit/>
          </a:bodyPr>
          <a:lstStyle/>
          <a:p>
            <a:r>
              <a:rPr lang="en-US" altLang="en-US" dirty="0">
                <a:solidFill>
                  <a:srgbClr val="0D0D0D"/>
                </a:solidFill>
                <a:latin typeface="Söhne"/>
              </a:rPr>
              <a:t>In the field of particle physics, accurate identification and classification of events are crucial for understanding fundamental particles and their interactions. The provided dataset contains various features derived from particle physics experiments, and the goal is to build a machine-learning model to classify events into signal (</a:t>
            </a:r>
            <a:r>
              <a:rPr kumimoji="0" lang="en-US" altLang="en-US" b="1" i="0" u="none" strike="noStrike" cap="none" normalizeH="0" baseline="0" dirty="0">
                <a:ln>
                  <a:noFill/>
                </a:ln>
                <a:solidFill>
                  <a:srgbClr val="0D0D0D"/>
                </a:solidFill>
                <a:effectLst/>
                <a:latin typeface="Söhne Mono"/>
              </a:rPr>
              <a:t>s</a:t>
            </a:r>
            <a:r>
              <a:rPr lang="en-US" altLang="en-US" dirty="0">
                <a:solidFill>
                  <a:srgbClr val="0D0D0D"/>
                </a:solidFill>
                <a:latin typeface="Söhne"/>
              </a:rPr>
              <a:t>) and background (</a:t>
            </a:r>
            <a:r>
              <a:rPr kumimoji="0" lang="en-US" altLang="en-US" b="1" i="0" u="none" strike="noStrike" cap="none" normalizeH="0" baseline="0" dirty="0">
                <a:ln>
                  <a:noFill/>
                </a:ln>
                <a:solidFill>
                  <a:srgbClr val="0D0D0D"/>
                </a:solidFill>
                <a:effectLst/>
                <a:latin typeface="Söhne Mono"/>
              </a:rPr>
              <a:t>b</a:t>
            </a:r>
            <a:r>
              <a:rPr lang="en-US" altLang="en-US" dirty="0">
                <a:solidFill>
                  <a:srgbClr val="0D0D0D"/>
                </a:solidFill>
                <a:latin typeface="Söhne"/>
              </a:rPr>
              <a:t>) categories. This classification aids in distinguishing events of interest (signal) from background noise.</a:t>
            </a:r>
            <a:endParaRPr kumimoji="0" lang="en-US" altLang="en-US" sz="1200" b="0" i="0" u="none" strike="noStrike" cap="none" normalizeH="0" baseline="0" dirty="0">
              <a:ln>
                <a:noFill/>
              </a:ln>
              <a:solidFill>
                <a:schemeClr val="tx1"/>
              </a:solidFill>
              <a:effectLst/>
            </a:endParaRPr>
          </a:p>
          <a:p>
            <a:endParaRPr lang="en-IN" dirty="0"/>
          </a:p>
        </p:txBody>
      </p:sp>
      <p:sp>
        <p:nvSpPr>
          <p:cNvPr id="4" name="Rectangle 1">
            <a:extLst>
              <a:ext uri="{FF2B5EF4-FFF2-40B4-BE49-F238E27FC236}">
                <a16:creationId xmlns:a16="http://schemas.microsoft.com/office/drawing/2014/main" id="{07FF3262-1F6B-46FA-8602-3E048BBF52EA}"/>
              </a:ext>
            </a:extLst>
          </p:cNvPr>
          <p:cNvSpPr>
            <a:spLocks noChangeArrowheads="1"/>
          </p:cNvSpPr>
          <p:nvPr/>
        </p:nvSpPr>
        <p:spPr bwMode="auto">
          <a:xfrm>
            <a:off x="0" y="43935"/>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7303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7EDB3-783D-4D45-9A24-738482642DD4}"/>
              </a:ext>
            </a:extLst>
          </p:cNvPr>
          <p:cNvSpPr>
            <a:spLocks noGrp="1"/>
          </p:cNvSpPr>
          <p:nvPr>
            <p:ph type="title"/>
          </p:nvPr>
        </p:nvSpPr>
        <p:spPr>
          <a:xfrm>
            <a:off x="838200" y="365126"/>
            <a:ext cx="10515600" cy="1155562"/>
          </a:xfrm>
        </p:spPr>
        <p:txBody>
          <a:bodyPr/>
          <a:lstStyle/>
          <a:p>
            <a:pPr algn="ctr"/>
            <a:r>
              <a:rPr lang="en-GB" b="1" u="sng" dirty="0"/>
              <a:t>Objective/Goal</a:t>
            </a:r>
            <a:endParaRPr lang="en-IN" b="1" u="sng" dirty="0"/>
          </a:p>
        </p:txBody>
      </p:sp>
      <p:sp>
        <p:nvSpPr>
          <p:cNvPr id="3" name="Content Placeholder 2">
            <a:extLst>
              <a:ext uri="{FF2B5EF4-FFF2-40B4-BE49-F238E27FC236}">
                <a16:creationId xmlns:a16="http://schemas.microsoft.com/office/drawing/2014/main" id="{EDAD5CC0-4AD7-42F4-9225-533BC5E814F0}"/>
              </a:ext>
            </a:extLst>
          </p:cNvPr>
          <p:cNvSpPr>
            <a:spLocks noGrp="1"/>
          </p:cNvSpPr>
          <p:nvPr>
            <p:ph idx="1"/>
          </p:nvPr>
        </p:nvSpPr>
        <p:spPr>
          <a:xfrm>
            <a:off x="838200" y="1825625"/>
            <a:ext cx="10522226" cy="4351338"/>
          </a:xfrm>
        </p:spPr>
        <p:txBody>
          <a:bodyPr/>
          <a:lstStyle/>
          <a:p>
            <a:pPr marL="0" indent="0" algn="just">
              <a:buNone/>
            </a:pPr>
            <a:r>
              <a:rPr lang="en-US" altLang="en-US" sz="3200" dirty="0">
                <a:solidFill>
                  <a:srgbClr val="0D0D0D"/>
                </a:solidFill>
                <a:latin typeface="Söhne"/>
              </a:rPr>
              <a:t>The primary goal of this machine learning project is to develop a model that can accurately predict whether a given set of experimental features corresponds to a signal or background event. Successful classification contributes to the advancement of particle physics research by automating the identification of events that may indicate the presence of specific particles or phenomena.</a:t>
            </a:r>
            <a:endParaRPr kumimoji="0" lang="en-US" altLang="en-US" sz="54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610504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0AAAB-2980-4F65-BC20-0065A5ED6BE7}"/>
              </a:ext>
            </a:extLst>
          </p:cNvPr>
          <p:cNvSpPr>
            <a:spLocks noGrp="1"/>
          </p:cNvSpPr>
          <p:nvPr>
            <p:ph type="title"/>
          </p:nvPr>
        </p:nvSpPr>
        <p:spPr>
          <a:xfrm>
            <a:off x="699052" y="289993"/>
            <a:ext cx="10515600" cy="648666"/>
          </a:xfrm>
        </p:spPr>
        <p:txBody>
          <a:bodyPr>
            <a:normAutofit fontScale="90000"/>
          </a:bodyPr>
          <a:lstStyle/>
          <a:p>
            <a:pPr algn="ctr"/>
            <a:r>
              <a:rPr lang="en-GB" b="1" dirty="0"/>
              <a:t>Data Description</a:t>
            </a:r>
            <a:endParaRPr lang="en-IN" b="1" dirty="0"/>
          </a:p>
        </p:txBody>
      </p:sp>
      <p:sp>
        <p:nvSpPr>
          <p:cNvPr id="4" name="Rectangle 1">
            <a:extLst>
              <a:ext uri="{FF2B5EF4-FFF2-40B4-BE49-F238E27FC236}">
                <a16:creationId xmlns:a16="http://schemas.microsoft.com/office/drawing/2014/main" id="{27F9E84F-0891-4530-9AAC-AC378428347E}"/>
              </a:ext>
            </a:extLst>
          </p:cNvPr>
          <p:cNvSpPr>
            <a:spLocks noGrp="1" noChangeArrowheads="1"/>
          </p:cNvSpPr>
          <p:nvPr>
            <p:ph idx="1"/>
          </p:nvPr>
        </p:nvSpPr>
        <p:spPr bwMode="auto">
          <a:xfrm>
            <a:off x="838200" y="938659"/>
            <a:ext cx="10949609" cy="54481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rgbClr val="0D0D0D"/>
                </a:solidFill>
                <a:effectLst/>
                <a:latin typeface="Söhne Mono"/>
              </a:rPr>
              <a:t>EventId</a:t>
            </a:r>
            <a:r>
              <a:rPr kumimoji="0" lang="en-US" altLang="en-US" sz="2400" b="0" i="0" u="none" strike="noStrike" cap="none" normalizeH="0" baseline="0" dirty="0">
                <a:ln>
                  <a:noFill/>
                </a:ln>
                <a:solidFill>
                  <a:srgbClr val="0D0D0D"/>
                </a:solidFill>
                <a:effectLst/>
                <a:latin typeface="Söhne"/>
              </a:rPr>
              <a:t>: Identifier for each event in the experiment.</a:t>
            </a:r>
          </a:p>
          <a:p>
            <a:pPr marL="0" lvl="0" indent="0" eaLnBrk="0" fontAlgn="base" hangingPunct="0">
              <a:lnSpc>
                <a:spcPct val="100000"/>
              </a:lnSpc>
              <a:spcBef>
                <a:spcPct val="0"/>
              </a:spcBef>
              <a:spcAft>
                <a:spcPct val="0"/>
              </a:spcAft>
              <a:buFontTx/>
              <a:buChar char="•"/>
            </a:pPr>
            <a:r>
              <a:rPr kumimoji="0" lang="en-US" altLang="en-US" sz="2400" b="1" i="0" u="none" strike="noStrike" cap="none" normalizeH="0" baseline="0" dirty="0" err="1">
                <a:ln>
                  <a:noFill/>
                </a:ln>
                <a:solidFill>
                  <a:srgbClr val="0D0D0D"/>
                </a:solidFill>
                <a:effectLst/>
                <a:latin typeface="Söhne Mono"/>
              </a:rPr>
              <a:t>DER_mass_MMC</a:t>
            </a:r>
            <a:r>
              <a:rPr kumimoji="0" lang="en-US" altLang="en-US" sz="2400" b="0" i="0" u="none" strike="noStrike" cap="none" normalizeH="0" baseline="0" dirty="0">
                <a:ln>
                  <a:noFill/>
                </a:ln>
                <a:solidFill>
                  <a:srgbClr val="0D0D0D"/>
                </a:solidFill>
                <a:effectLst/>
                <a:latin typeface="Söhne"/>
              </a:rPr>
              <a:t>: Derived mass of the Missing Mass Calculator.</a:t>
            </a:r>
            <a:r>
              <a:rPr lang="en-US" dirty="0"/>
              <a:t> </a:t>
            </a:r>
            <a:r>
              <a:rPr lang="en-US" sz="2400" dirty="0"/>
              <a:t>Represents the calculated mass of a system using the missing energy in the experiment.</a:t>
            </a:r>
            <a:endParaRPr kumimoji="0" lang="en-US" altLang="en-US" sz="2000" b="0" i="0" u="none" strike="noStrike" cap="none" normalizeH="0" baseline="0" dirty="0">
              <a:ln>
                <a:noFill/>
              </a:ln>
              <a:solidFill>
                <a:srgbClr val="0D0D0D"/>
              </a:solidFill>
              <a:effectLst/>
              <a:latin typeface="Söhne"/>
            </a:endParaRPr>
          </a:p>
          <a:p>
            <a:pPr marL="0" lvl="0" indent="0" eaLnBrk="0" fontAlgn="base" hangingPunct="0">
              <a:lnSpc>
                <a:spcPct val="100000"/>
              </a:lnSpc>
              <a:spcBef>
                <a:spcPct val="0"/>
              </a:spcBef>
              <a:spcAft>
                <a:spcPct val="0"/>
              </a:spcAft>
              <a:buFontTx/>
              <a:buChar char="•"/>
            </a:pPr>
            <a:r>
              <a:rPr kumimoji="0" lang="en-US" altLang="en-US" sz="2400" b="1" i="0" u="none" strike="noStrike" cap="none" normalizeH="0" baseline="0" dirty="0" err="1">
                <a:ln>
                  <a:noFill/>
                </a:ln>
                <a:solidFill>
                  <a:srgbClr val="0D0D0D"/>
                </a:solidFill>
                <a:effectLst/>
                <a:latin typeface="Söhne Mono"/>
              </a:rPr>
              <a:t>DER_mass_transverse_met_lep</a:t>
            </a:r>
            <a:r>
              <a:rPr kumimoji="0" lang="en-US" altLang="en-US" sz="2400" b="0" i="0" u="none" strike="noStrike" cap="none" normalizeH="0" baseline="0" dirty="0">
                <a:ln>
                  <a:noFill/>
                </a:ln>
                <a:solidFill>
                  <a:srgbClr val="0D0D0D"/>
                </a:solidFill>
                <a:effectLst/>
                <a:latin typeface="Söhne"/>
              </a:rPr>
              <a:t>: </a:t>
            </a:r>
            <a:r>
              <a:rPr lang="en-US" sz="2400" dirty="0"/>
              <a:t>Indicates the mass calculated from the transverse components of missing energy and lepton.</a:t>
            </a:r>
            <a:endParaRPr kumimoji="0" lang="en-US" altLang="en-US" sz="2000" b="0" i="0" u="none" strike="noStrike" cap="none" normalizeH="0" baseline="0" dirty="0">
              <a:ln>
                <a:noFill/>
              </a:ln>
              <a:solidFill>
                <a:srgbClr val="0D0D0D"/>
              </a:solidFill>
              <a:effectLst/>
              <a:latin typeface="Söhne"/>
            </a:endParaRPr>
          </a:p>
          <a:p>
            <a:pPr marL="0" lvl="0" indent="0" eaLnBrk="0" fontAlgn="base" hangingPunct="0">
              <a:lnSpc>
                <a:spcPct val="100000"/>
              </a:lnSpc>
              <a:spcBef>
                <a:spcPct val="0"/>
              </a:spcBef>
              <a:spcAft>
                <a:spcPct val="0"/>
              </a:spcAft>
              <a:buFontTx/>
              <a:buChar char="•"/>
            </a:pPr>
            <a:r>
              <a:rPr kumimoji="0" lang="en-US" altLang="en-US" sz="2400" b="1" i="0" u="none" strike="noStrike" cap="none" normalizeH="0" baseline="0" dirty="0" err="1">
                <a:ln>
                  <a:noFill/>
                </a:ln>
                <a:solidFill>
                  <a:srgbClr val="0D0D0D"/>
                </a:solidFill>
                <a:effectLst/>
                <a:latin typeface="Söhne Mono"/>
              </a:rPr>
              <a:t>DER_mass_vis</a:t>
            </a:r>
            <a:r>
              <a:rPr kumimoji="0" lang="en-US" altLang="en-US" sz="2400" b="0" i="0" u="none" strike="noStrike" cap="none" normalizeH="0" baseline="0" dirty="0">
                <a:ln>
                  <a:noFill/>
                </a:ln>
                <a:solidFill>
                  <a:srgbClr val="0D0D0D"/>
                </a:solidFill>
                <a:effectLst/>
                <a:latin typeface="Söhne"/>
              </a:rPr>
              <a:t>: Derived mass of the visible part of the system. </a:t>
            </a:r>
            <a:r>
              <a:rPr lang="en-US" sz="2400" dirty="0"/>
              <a:t>Represents the mass of the visible particles in the system, excluding invisible or undetected particles.</a:t>
            </a:r>
            <a:endParaRPr kumimoji="0" lang="en-US" altLang="en-US" sz="2000" b="0" i="0" u="none" strike="noStrike" cap="none" normalizeH="0" baseline="0" dirty="0">
              <a:ln>
                <a:noFill/>
              </a:ln>
              <a:solidFill>
                <a:srgbClr val="0D0D0D"/>
              </a:solidFill>
              <a:effectLst/>
              <a:latin typeface="Söhne"/>
            </a:endParaRPr>
          </a:p>
          <a:p>
            <a:pPr marL="0" lvl="0" indent="0" eaLnBrk="0" fontAlgn="base" hangingPunct="0">
              <a:lnSpc>
                <a:spcPct val="100000"/>
              </a:lnSpc>
              <a:spcBef>
                <a:spcPct val="0"/>
              </a:spcBef>
              <a:spcAft>
                <a:spcPct val="0"/>
              </a:spcAft>
              <a:buFontTx/>
              <a:buChar char="•"/>
            </a:pPr>
            <a:r>
              <a:rPr kumimoji="0" lang="en-US" altLang="en-US" sz="2400" b="1" i="0" u="none" strike="noStrike" cap="none" normalizeH="0" baseline="0" dirty="0" err="1">
                <a:ln>
                  <a:noFill/>
                </a:ln>
                <a:solidFill>
                  <a:srgbClr val="0D0D0D"/>
                </a:solidFill>
                <a:effectLst/>
                <a:latin typeface="Söhne Mono"/>
              </a:rPr>
              <a:t>DER_pt_h</a:t>
            </a:r>
            <a:r>
              <a:rPr kumimoji="0" lang="en-US" altLang="en-US" sz="2400" b="0" i="0" u="none" strike="noStrike" cap="none" normalizeH="0" baseline="0" dirty="0">
                <a:ln>
                  <a:noFill/>
                </a:ln>
                <a:solidFill>
                  <a:srgbClr val="0D0D0D"/>
                </a:solidFill>
                <a:effectLst/>
                <a:latin typeface="Söhne"/>
              </a:rPr>
              <a:t>: Transverse momentum of the Higgs boson. </a:t>
            </a:r>
            <a:r>
              <a:rPr lang="en-US" sz="2400" dirty="0"/>
              <a:t>Indicates the momentum of the Higgs boson in the transverse plane, providing information about its motion.</a:t>
            </a:r>
            <a:endParaRPr kumimoji="0" lang="en-US" altLang="en-US" sz="2000" b="0"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rgbClr val="0D0D0D"/>
                </a:solidFill>
                <a:effectLst/>
                <a:latin typeface="Söhne Mono"/>
              </a:rPr>
              <a:t>DER_deltaeta_jet_jet</a:t>
            </a:r>
            <a:r>
              <a:rPr kumimoji="0" lang="en-US" altLang="en-US" sz="2400" b="0" i="0" u="none" strike="noStrike" cap="none" normalizeH="0" baseline="0" dirty="0">
                <a:ln>
                  <a:noFill/>
                </a:ln>
                <a:solidFill>
                  <a:srgbClr val="0D0D0D"/>
                </a:solidFill>
                <a:effectLst/>
                <a:latin typeface="Söhne"/>
              </a:rPr>
              <a:t>: The absolute difference in </a:t>
            </a:r>
            <a:r>
              <a:rPr kumimoji="0" lang="en-US" altLang="en-US" sz="2400" b="0" i="0" u="none" strike="noStrike" cap="none" normalizeH="0" baseline="0" dirty="0" err="1">
                <a:ln>
                  <a:noFill/>
                </a:ln>
                <a:solidFill>
                  <a:srgbClr val="0D0D0D"/>
                </a:solidFill>
                <a:effectLst/>
                <a:latin typeface="Söhne"/>
              </a:rPr>
              <a:t>pseudorapidity</a:t>
            </a:r>
            <a:r>
              <a:rPr kumimoji="0" lang="en-US" altLang="en-US" sz="2400" b="0" i="0" u="none" strike="noStrike" cap="none" normalizeH="0" baseline="0" dirty="0">
                <a:ln>
                  <a:noFill/>
                </a:ln>
                <a:solidFill>
                  <a:srgbClr val="0D0D0D"/>
                </a:solidFill>
                <a:effectLst/>
                <a:latin typeface="Söhne"/>
              </a:rPr>
              <a:t> between the two jets.</a:t>
            </a:r>
          </a:p>
          <a:p>
            <a:pPr marL="0" lvl="0" indent="0" eaLnBrk="0" fontAlgn="base" hangingPunct="0">
              <a:lnSpc>
                <a:spcPct val="100000"/>
              </a:lnSpc>
              <a:spcBef>
                <a:spcPct val="0"/>
              </a:spcBef>
              <a:spcAft>
                <a:spcPct val="0"/>
              </a:spcAft>
              <a:buNone/>
            </a:pPr>
            <a:r>
              <a:rPr lang="en-US" sz="2400" dirty="0"/>
              <a:t>Describes the angular separation between two jets in the experiment.</a:t>
            </a:r>
            <a:endParaRPr kumimoji="0" lang="en-US" altLang="en-US" sz="2000" b="0"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rgbClr val="0D0D0D"/>
                </a:solidFill>
                <a:effectLst/>
                <a:latin typeface="Söhne Mono"/>
              </a:rPr>
              <a:t>DER_mass_jet_jet</a:t>
            </a:r>
            <a:r>
              <a:rPr kumimoji="0" lang="en-US" altLang="en-US" sz="2400" b="0" i="0" u="none" strike="noStrike" cap="none" normalizeH="0" baseline="0" dirty="0">
                <a:ln>
                  <a:noFill/>
                </a:ln>
                <a:solidFill>
                  <a:srgbClr val="0D0D0D"/>
                </a:solidFill>
                <a:effectLst/>
                <a:latin typeface="Söhne"/>
              </a:rPr>
              <a:t>: Derived mass of the two jets.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0665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9D4F8D-7971-4F0C-BE74-D7CD1E59425C}"/>
              </a:ext>
            </a:extLst>
          </p:cNvPr>
          <p:cNvSpPr>
            <a:spLocks noGrp="1"/>
          </p:cNvSpPr>
          <p:nvPr>
            <p:ph idx="1"/>
          </p:nvPr>
        </p:nvSpPr>
        <p:spPr>
          <a:xfrm>
            <a:off x="318051" y="149087"/>
            <a:ext cx="11718235" cy="6788426"/>
          </a:xfrm>
        </p:spPr>
        <p:txBody>
          <a:bodyPr>
            <a:normAutofit lnSpcReduction="10000"/>
          </a:bodyPr>
          <a:lstStyle/>
          <a:p>
            <a:pPr marL="0" lvl="0" indent="0" eaLnBrk="0" fontAlgn="base" hangingPunct="0">
              <a:lnSpc>
                <a:spcPct val="100000"/>
              </a:lnSpc>
              <a:spcBef>
                <a:spcPct val="0"/>
              </a:spcBef>
              <a:spcAft>
                <a:spcPct val="0"/>
              </a:spcAft>
              <a:buFontTx/>
              <a:buChar char="•"/>
            </a:pPr>
            <a:r>
              <a:rPr kumimoji="0" lang="en-US" altLang="en-US" b="1" i="0" u="none" strike="noStrike" cap="none" normalizeH="0" baseline="0" dirty="0" err="1">
                <a:ln>
                  <a:noFill/>
                </a:ln>
                <a:solidFill>
                  <a:srgbClr val="0D0D0D"/>
                </a:solidFill>
                <a:effectLst/>
                <a:latin typeface="Söhne Mono"/>
              </a:rPr>
              <a:t>DER_lep_eta_centrality</a:t>
            </a:r>
            <a:r>
              <a:rPr lang="en-US" altLang="en-US" dirty="0">
                <a:solidFill>
                  <a:srgbClr val="0D0D0D"/>
                </a:solidFill>
                <a:latin typeface="Söhne"/>
              </a:rPr>
              <a:t>: </a:t>
            </a:r>
            <a:r>
              <a:rPr lang="en-US" altLang="en-US" dirty="0" err="1">
                <a:solidFill>
                  <a:srgbClr val="0D0D0D"/>
                </a:solidFill>
                <a:latin typeface="Söhne"/>
              </a:rPr>
              <a:t>Pseudorapidity</a:t>
            </a:r>
            <a:r>
              <a:rPr lang="en-US" altLang="en-US" dirty="0">
                <a:solidFill>
                  <a:srgbClr val="0D0D0D"/>
                </a:solidFill>
                <a:latin typeface="Söhne"/>
              </a:rPr>
              <a:t> centrality of the lepton concerning jets.</a:t>
            </a:r>
          </a:p>
          <a:p>
            <a:pPr marL="0" lvl="0" indent="0" eaLnBrk="0" fontAlgn="base" hangingPunct="0">
              <a:lnSpc>
                <a:spcPct val="100000"/>
              </a:lnSpc>
              <a:spcBef>
                <a:spcPct val="0"/>
              </a:spcBef>
              <a:spcAft>
                <a:spcPct val="0"/>
              </a:spcAft>
              <a:buFontTx/>
              <a:buChar char="•"/>
            </a:pPr>
            <a:r>
              <a:rPr lang="en-US" dirty="0" err="1"/>
              <a:t>Pseudorapidity</a:t>
            </a:r>
            <a:r>
              <a:rPr lang="en-US" dirty="0"/>
              <a:t> is a spatial coordinate used in particle physics. This feature likely indicates the centrality of the lepton (a charged particle, possibly an electron or a muon) concerning jets in the event. The centrality provides information about the lepton's position relative to the jets.</a:t>
            </a:r>
            <a:endParaRPr lang="en-US" altLang="en-US" dirty="0">
              <a:solidFill>
                <a:srgbClr val="0D0D0D"/>
              </a:solidFill>
              <a:latin typeface="Söhne"/>
            </a:endParaRPr>
          </a:p>
          <a:p>
            <a:pPr marL="0" lvl="0" indent="0" eaLnBrk="0" fontAlgn="base" hangingPunct="0">
              <a:lnSpc>
                <a:spcPct val="100000"/>
              </a:lnSpc>
              <a:spcBef>
                <a:spcPct val="0"/>
              </a:spcBef>
              <a:spcAft>
                <a:spcPct val="0"/>
              </a:spcAft>
              <a:buFontTx/>
              <a:buChar char="•"/>
            </a:pPr>
            <a:r>
              <a:rPr kumimoji="0" lang="en-US" altLang="en-US" b="1" i="0" u="none" strike="noStrike" cap="none" normalizeH="0" baseline="0" dirty="0" err="1">
                <a:ln>
                  <a:noFill/>
                </a:ln>
                <a:solidFill>
                  <a:srgbClr val="0D0D0D"/>
                </a:solidFill>
                <a:effectLst/>
                <a:latin typeface="Söhne Mono"/>
              </a:rPr>
              <a:t>PRI_tau_pt</a:t>
            </a:r>
            <a:r>
              <a:rPr lang="en-US" altLang="en-US" dirty="0">
                <a:solidFill>
                  <a:srgbClr val="0D0D0D"/>
                </a:solidFill>
                <a:latin typeface="Söhne"/>
              </a:rPr>
              <a:t>: Transverse momentum of the tau.</a:t>
            </a:r>
          </a:p>
          <a:p>
            <a:pPr marL="0" lvl="0" indent="0" eaLnBrk="0" fontAlgn="base" hangingPunct="0">
              <a:lnSpc>
                <a:spcPct val="100000"/>
              </a:lnSpc>
              <a:spcBef>
                <a:spcPct val="0"/>
              </a:spcBef>
              <a:spcAft>
                <a:spcPct val="0"/>
              </a:spcAft>
              <a:buFontTx/>
              <a:buChar char="•"/>
            </a:pPr>
            <a:r>
              <a:rPr lang="en-US" dirty="0"/>
              <a:t>Transverse momentum is the momentum of a particle in the direction perpendicular to the beamline. This feature represents the transverse momentum of the tau particle, which is a heavy, charged particle often involved in processes like tau decays.</a:t>
            </a:r>
            <a:endParaRPr lang="en-US" altLang="en-US" dirty="0">
              <a:solidFill>
                <a:srgbClr val="0D0D0D"/>
              </a:solidFill>
              <a:latin typeface="Söhne"/>
            </a:endParaRPr>
          </a:p>
          <a:p>
            <a:pPr marL="0" lvl="0" indent="0" eaLnBrk="0" fontAlgn="base" hangingPunct="0">
              <a:lnSpc>
                <a:spcPct val="100000"/>
              </a:lnSpc>
              <a:spcBef>
                <a:spcPct val="0"/>
              </a:spcBef>
              <a:spcAft>
                <a:spcPct val="0"/>
              </a:spcAft>
              <a:buFontTx/>
              <a:buChar char="•"/>
            </a:pPr>
            <a:r>
              <a:rPr kumimoji="0" lang="en-US" altLang="en-US" b="1" i="0" u="none" strike="noStrike" cap="none" normalizeH="0" baseline="0" dirty="0" err="1">
                <a:ln>
                  <a:noFill/>
                </a:ln>
                <a:solidFill>
                  <a:srgbClr val="0D0D0D"/>
                </a:solidFill>
                <a:effectLst/>
                <a:latin typeface="Söhne Mono"/>
              </a:rPr>
              <a:t>PRI_tau_eta</a:t>
            </a:r>
            <a:r>
              <a:rPr lang="en-US" altLang="en-US" dirty="0">
                <a:solidFill>
                  <a:srgbClr val="0D0D0D"/>
                </a:solidFill>
                <a:latin typeface="Söhne"/>
              </a:rPr>
              <a:t>: </a:t>
            </a:r>
            <a:r>
              <a:rPr lang="en-US" altLang="en-US" dirty="0" err="1">
                <a:solidFill>
                  <a:srgbClr val="0D0D0D"/>
                </a:solidFill>
                <a:latin typeface="Söhne"/>
              </a:rPr>
              <a:t>Pseudorapidity</a:t>
            </a:r>
            <a:r>
              <a:rPr lang="en-US" altLang="en-US" dirty="0">
                <a:solidFill>
                  <a:srgbClr val="0D0D0D"/>
                </a:solidFill>
                <a:latin typeface="Söhne"/>
              </a:rPr>
              <a:t> of the tau.</a:t>
            </a:r>
          </a:p>
          <a:p>
            <a:pPr marL="0" lvl="0" indent="0" eaLnBrk="0" fontAlgn="base" hangingPunct="0">
              <a:lnSpc>
                <a:spcPct val="100000"/>
              </a:lnSpc>
              <a:spcBef>
                <a:spcPct val="0"/>
              </a:spcBef>
              <a:spcAft>
                <a:spcPct val="0"/>
              </a:spcAft>
              <a:buFontTx/>
              <a:buChar char="•"/>
            </a:pPr>
            <a:r>
              <a:rPr lang="en-US" dirty="0" err="1"/>
              <a:t>Pseudorapidity</a:t>
            </a:r>
            <a:r>
              <a:rPr lang="en-US" dirty="0"/>
              <a:t> is a measure of the angle of a particle's trajectory relative to the beamline. This feature indicates the </a:t>
            </a:r>
            <a:r>
              <a:rPr lang="en-US" dirty="0" err="1"/>
              <a:t>pseudorapidity</a:t>
            </a:r>
            <a:r>
              <a:rPr lang="en-US" dirty="0"/>
              <a:t> of the tau particle, providing information about its direction.</a:t>
            </a:r>
            <a:endParaRPr lang="en-US" altLang="en-US" dirty="0">
              <a:solidFill>
                <a:srgbClr val="0D0D0D"/>
              </a:solidFill>
              <a:latin typeface="Söhne"/>
            </a:endParaRPr>
          </a:p>
          <a:p>
            <a:pPr marL="0" lvl="0" indent="0" eaLnBrk="0" fontAlgn="base" hangingPunct="0">
              <a:lnSpc>
                <a:spcPct val="100000"/>
              </a:lnSpc>
              <a:spcBef>
                <a:spcPct val="0"/>
              </a:spcBef>
              <a:spcAft>
                <a:spcPct val="0"/>
              </a:spcAft>
              <a:buFontTx/>
              <a:buChar char="•"/>
            </a:pPr>
            <a:r>
              <a:rPr kumimoji="0" lang="en-US" altLang="en-US" b="1" i="0" u="none" strike="noStrike" cap="none" normalizeH="0" baseline="0" dirty="0" err="1">
                <a:ln>
                  <a:noFill/>
                </a:ln>
                <a:solidFill>
                  <a:srgbClr val="0D0D0D"/>
                </a:solidFill>
                <a:effectLst/>
                <a:latin typeface="Söhne Mono"/>
              </a:rPr>
              <a:t>PRI_tau_phi</a:t>
            </a:r>
            <a:r>
              <a:rPr lang="en-US" altLang="en-US" dirty="0">
                <a:solidFill>
                  <a:srgbClr val="0D0D0D"/>
                </a:solidFill>
                <a:latin typeface="Söhne"/>
              </a:rPr>
              <a:t>: Azimuthal angle of the tau.</a:t>
            </a:r>
          </a:p>
          <a:p>
            <a:pPr marL="0" lvl="0" indent="0" eaLnBrk="0" fontAlgn="base" hangingPunct="0">
              <a:lnSpc>
                <a:spcPct val="100000"/>
              </a:lnSpc>
              <a:spcBef>
                <a:spcPct val="0"/>
              </a:spcBef>
              <a:spcAft>
                <a:spcPct val="0"/>
              </a:spcAft>
              <a:buFontTx/>
              <a:buChar char="•"/>
            </a:pPr>
            <a:r>
              <a:rPr lang="en-US" dirty="0"/>
              <a:t>Azimuthal angle defines the rotation of a particle's trajectory around the beamline. This feature represents the azimuthal angle of the tau particle, indicating its orientation in the transverse plane.</a:t>
            </a:r>
            <a:endParaRPr lang="en-US" altLang="en-US" dirty="0">
              <a:solidFill>
                <a:srgbClr val="0D0D0D"/>
              </a:solidFill>
              <a:latin typeface="Söhne"/>
            </a:endParaRPr>
          </a:p>
          <a:p>
            <a:pPr marL="0" lvl="0" indent="0" eaLnBrk="0" fontAlgn="base" hangingPunct="0">
              <a:lnSpc>
                <a:spcPct val="100000"/>
              </a:lnSpc>
              <a:spcBef>
                <a:spcPct val="0"/>
              </a:spcBef>
              <a:spcAft>
                <a:spcPct val="0"/>
              </a:spcAft>
              <a:buFontTx/>
              <a:buChar char="•"/>
            </a:pPr>
            <a:r>
              <a:rPr kumimoji="0" lang="en-US" altLang="en-US" b="1" i="0" u="none" strike="noStrike" cap="none" normalizeH="0" baseline="0" dirty="0" err="1">
                <a:ln>
                  <a:noFill/>
                </a:ln>
                <a:solidFill>
                  <a:srgbClr val="0D0D0D"/>
                </a:solidFill>
                <a:effectLst/>
                <a:latin typeface="Söhne Mono"/>
              </a:rPr>
              <a:t>PRI_lep_pt</a:t>
            </a:r>
            <a:r>
              <a:rPr lang="en-US" altLang="en-US" dirty="0">
                <a:solidFill>
                  <a:srgbClr val="0D0D0D"/>
                </a:solidFill>
                <a:latin typeface="Söhne"/>
              </a:rPr>
              <a:t>: Transverse momentum of the lepton.</a:t>
            </a:r>
          </a:p>
          <a:p>
            <a:pPr marL="0" lvl="0" indent="0" eaLnBrk="0" fontAlgn="base" hangingPunct="0">
              <a:lnSpc>
                <a:spcPct val="100000"/>
              </a:lnSpc>
              <a:spcBef>
                <a:spcPct val="0"/>
              </a:spcBef>
              <a:spcAft>
                <a:spcPct val="0"/>
              </a:spcAft>
              <a:buFontTx/>
              <a:buChar char="•"/>
            </a:pPr>
            <a:r>
              <a:rPr lang="en-US" dirty="0"/>
              <a:t>Similar to </a:t>
            </a:r>
            <a:r>
              <a:rPr lang="en-US" dirty="0" err="1"/>
              <a:t>PRI_tau_pt</a:t>
            </a:r>
            <a:r>
              <a:rPr lang="en-US" dirty="0"/>
              <a:t>, this feature represents the transverse momentum of the lepton (electron or muon) in the event.</a:t>
            </a:r>
            <a:endParaRPr lang="en-US" altLang="en-US" dirty="0">
              <a:solidFill>
                <a:srgbClr val="0D0D0D"/>
              </a:solidFill>
              <a:latin typeface="Söhne"/>
            </a:endParaRPr>
          </a:p>
          <a:p>
            <a:pPr marL="0" lvl="0" indent="0" eaLnBrk="0" fontAlgn="base" hangingPunct="0">
              <a:lnSpc>
                <a:spcPct val="100000"/>
              </a:lnSpc>
              <a:spcBef>
                <a:spcPct val="0"/>
              </a:spcBef>
              <a:spcAft>
                <a:spcPct val="0"/>
              </a:spcAft>
              <a:buFontTx/>
              <a:buChar char="•"/>
            </a:pPr>
            <a:r>
              <a:rPr kumimoji="0" lang="en-US" altLang="en-US" b="1" i="0" u="none" strike="noStrike" cap="none" normalizeH="0" baseline="0" dirty="0" err="1">
                <a:ln>
                  <a:noFill/>
                </a:ln>
                <a:solidFill>
                  <a:srgbClr val="0D0D0D"/>
                </a:solidFill>
                <a:effectLst/>
                <a:latin typeface="Söhne Mono"/>
              </a:rPr>
              <a:t>PRI_lep_eta</a:t>
            </a:r>
            <a:r>
              <a:rPr lang="en-US" altLang="en-US" dirty="0">
                <a:solidFill>
                  <a:srgbClr val="0D0D0D"/>
                </a:solidFill>
                <a:latin typeface="Söhne"/>
              </a:rPr>
              <a:t>: </a:t>
            </a:r>
            <a:r>
              <a:rPr lang="en-US" altLang="en-US" dirty="0" err="1">
                <a:solidFill>
                  <a:srgbClr val="0D0D0D"/>
                </a:solidFill>
                <a:latin typeface="Söhne"/>
              </a:rPr>
              <a:t>Pseudorapidity</a:t>
            </a:r>
            <a:r>
              <a:rPr lang="en-US" altLang="en-US" dirty="0">
                <a:solidFill>
                  <a:srgbClr val="0D0D0D"/>
                </a:solidFill>
                <a:latin typeface="Söhne"/>
              </a:rPr>
              <a:t> of the lepton.</a:t>
            </a:r>
          </a:p>
          <a:p>
            <a:pPr marL="0" lvl="0" indent="0" eaLnBrk="0" fontAlgn="base" hangingPunct="0">
              <a:lnSpc>
                <a:spcPct val="100000"/>
              </a:lnSpc>
              <a:spcBef>
                <a:spcPct val="0"/>
              </a:spcBef>
              <a:spcAft>
                <a:spcPct val="0"/>
              </a:spcAft>
              <a:buFontTx/>
              <a:buChar char="•"/>
            </a:pPr>
            <a:r>
              <a:rPr lang="en-US" dirty="0"/>
              <a:t>Similar to </a:t>
            </a:r>
            <a:r>
              <a:rPr lang="en-US" dirty="0" err="1"/>
              <a:t>PRI_tau_eta</a:t>
            </a:r>
            <a:r>
              <a:rPr lang="en-US" dirty="0"/>
              <a:t>, this feature indicates the </a:t>
            </a:r>
            <a:r>
              <a:rPr lang="en-US" dirty="0" err="1"/>
              <a:t>pseudorapidity</a:t>
            </a:r>
            <a:r>
              <a:rPr lang="en-US" dirty="0"/>
              <a:t> of the lepton, providing information about its angular position relative to the beamline.</a:t>
            </a:r>
            <a:endParaRPr lang="en-US" altLang="en-US" dirty="0">
              <a:solidFill>
                <a:srgbClr val="0D0D0D"/>
              </a:solidFill>
              <a:latin typeface="Söhne"/>
            </a:endParaRPr>
          </a:p>
          <a:p>
            <a:pPr marL="0" lvl="0" indent="0" eaLnBrk="0" fontAlgn="base" hangingPunct="0">
              <a:lnSpc>
                <a:spcPct val="100000"/>
              </a:lnSpc>
              <a:spcBef>
                <a:spcPct val="0"/>
              </a:spcBef>
              <a:spcAft>
                <a:spcPct val="0"/>
              </a:spcAft>
              <a:buFontTx/>
              <a:buChar char="•"/>
            </a:pPr>
            <a:r>
              <a:rPr kumimoji="0" lang="en-US" altLang="en-US" b="1" i="0" u="none" strike="noStrike" cap="none" normalizeH="0" baseline="0" dirty="0" err="1">
                <a:ln>
                  <a:noFill/>
                </a:ln>
                <a:solidFill>
                  <a:srgbClr val="0D0D0D"/>
                </a:solidFill>
                <a:effectLst/>
                <a:latin typeface="Söhne Mono"/>
              </a:rPr>
              <a:t>PRI_lep_phi</a:t>
            </a:r>
            <a:r>
              <a:rPr lang="en-US" altLang="en-US" dirty="0">
                <a:solidFill>
                  <a:srgbClr val="0D0D0D"/>
                </a:solidFill>
                <a:latin typeface="Söhne"/>
              </a:rPr>
              <a:t>: Azimuthal angle of the lepton.</a:t>
            </a:r>
          </a:p>
          <a:p>
            <a:pPr marL="0" lvl="0" indent="0" eaLnBrk="0" fontAlgn="base" hangingPunct="0">
              <a:lnSpc>
                <a:spcPct val="100000"/>
              </a:lnSpc>
              <a:spcBef>
                <a:spcPct val="0"/>
              </a:spcBef>
              <a:spcAft>
                <a:spcPct val="0"/>
              </a:spcAft>
              <a:buFontTx/>
              <a:buChar char="•"/>
            </a:pPr>
            <a:r>
              <a:rPr lang="en-US" dirty="0"/>
              <a:t>Similar to </a:t>
            </a:r>
            <a:r>
              <a:rPr lang="en-US" dirty="0" err="1"/>
              <a:t>PRI_tau_phi</a:t>
            </a:r>
            <a:r>
              <a:rPr lang="en-US" dirty="0"/>
              <a:t>, this feature represents the azimuthal angle of the lepton, indicating its orientation in the transverse plane.</a:t>
            </a:r>
            <a:endParaRPr lang="en-US" altLang="en-US" dirty="0">
              <a:solidFill>
                <a:srgbClr val="0D0D0D"/>
              </a:solidFill>
              <a:latin typeface="Söhne"/>
            </a:endParaRPr>
          </a:p>
          <a:p>
            <a:endParaRPr lang="en-IN" dirty="0"/>
          </a:p>
        </p:txBody>
      </p:sp>
    </p:spTree>
    <p:extLst>
      <p:ext uri="{BB962C8B-B14F-4D97-AF65-F5344CB8AC3E}">
        <p14:creationId xmlns:p14="http://schemas.microsoft.com/office/powerpoint/2010/main" val="4249411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C3E915-D762-428C-A21B-32143161526D}"/>
              </a:ext>
            </a:extLst>
          </p:cNvPr>
          <p:cNvSpPr>
            <a:spLocks noGrp="1"/>
          </p:cNvSpPr>
          <p:nvPr>
            <p:ph idx="1"/>
          </p:nvPr>
        </p:nvSpPr>
        <p:spPr>
          <a:xfrm>
            <a:off x="248478" y="139148"/>
            <a:ext cx="11658600" cy="6539948"/>
          </a:xfrm>
        </p:spPr>
        <p:txBody>
          <a:bodyPr>
            <a:normAutofit fontScale="55000" lnSpcReduction="20000"/>
          </a:bodyPr>
          <a:lstStyle/>
          <a:p>
            <a:pPr marL="0" lvl="0" indent="0" eaLnBrk="0" fontAlgn="base" hangingPunct="0">
              <a:lnSpc>
                <a:spcPct val="100000"/>
              </a:lnSpc>
              <a:spcBef>
                <a:spcPct val="0"/>
              </a:spcBef>
              <a:spcAft>
                <a:spcPct val="0"/>
              </a:spcAft>
              <a:buFontTx/>
              <a:buChar char="•"/>
            </a:pPr>
            <a:r>
              <a:rPr kumimoji="0" lang="en-US" altLang="en-US" sz="3800" b="1" i="0" u="none" strike="noStrike" cap="none" normalizeH="0" baseline="0" dirty="0" err="1">
                <a:ln>
                  <a:noFill/>
                </a:ln>
                <a:solidFill>
                  <a:srgbClr val="0D0D0D"/>
                </a:solidFill>
                <a:effectLst/>
                <a:latin typeface="Söhne Mono"/>
              </a:rPr>
              <a:t>PRI_met</a:t>
            </a:r>
            <a:r>
              <a:rPr lang="en-US" altLang="en-US" sz="3800" dirty="0">
                <a:solidFill>
                  <a:srgbClr val="0D0D0D"/>
                </a:solidFill>
                <a:latin typeface="Söhne"/>
              </a:rPr>
              <a:t>: Missing transverse energy.</a:t>
            </a:r>
          </a:p>
          <a:p>
            <a:pPr marL="0" lvl="0" indent="0" eaLnBrk="0" fontAlgn="base" hangingPunct="0">
              <a:lnSpc>
                <a:spcPct val="100000"/>
              </a:lnSpc>
              <a:spcBef>
                <a:spcPct val="0"/>
              </a:spcBef>
              <a:spcAft>
                <a:spcPct val="0"/>
              </a:spcAft>
              <a:buFontTx/>
              <a:buChar char="•"/>
            </a:pPr>
            <a:r>
              <a:rPr lang="en-US" sz="3800" dirty="0"/>
              <a:t>Missing transverse energy is a crucial concept in particle physics. It represents the imbalance in transverse energy in an event, suggesting the presence of undetected particles or neutrinos.</a:t>
            </a:r>
            <a:endParaRPr lang="en-US" altLang="en-US" sz="3800" dirty="0">
              <a:solidFill>
                <a:srgbClr val="0D0D0D"/>
              </a:solidFill>
              <a:latin typeface="Söhne"/>
            </a:endParaRPr>
          </a:p>
          <a:p>
            <a:pPr marL="0" lvl="0" indent="0" eaLnBrk="0" fontAlgn="base" hangingPunct="0">
              <a:lnSpc>
                <a:spcPct val="100000"/>
              </a:lnSpc>
              <a:spcBef>
                <a:spcPct val="0"/>
              </a:spcBef>
              <a:spcAft>
                <a:spcPct val="0"/>
              </a:spcAft>
              <a:buFontTx/>
              <a:buChar char="•"/>
            </a:pPr>
            <a:r>
              <a:rPr kumimoji="0" lang="en-US" altLang="en-US" sz="3800" b="1" i="0" u="none" strike="noStrike" cap="none" normalizeH="0" baseline="0" dirty="0" err="1">
                <a:ln>
                  <a:noFill/>
                </a:ln>
                <a:solidFill>
                  <a:srgbClr val="0D0D0D"/>
                </a:solidFill>
                <a:effectLst/>
                <a:latin typeface="Söhne Mono"/>
              </a:rPr>
              <a:t>PRI_met_phi</a:t>
            </a:r>
            <a:r>
              <a:rPr lang="en-US" altLang="en-US" sz="3800" dirty="0">
                <a:solidFill>
                  <a:srgbClr val="0D0D0D"/>
                </a:solidFill>
                <a:latin typeface="Söhne"/>
              </a:rPr>
              <a:t>: Azimuthal angle of the missing transverse energy.</a:t>
            </a:r>
          </a:p>
          <a:p>
            <a:pPr marL="0" lvl="0" indent="0" eaLnBrk="0" fontAlgn="base" hangingPunct="0">
              <a:lnSpc>
                <a:spcPct val="100000"/>
              </a:lnSpc>
              <a:spcBef>
                <a:spcPct val="0"/>
              </a:spcBef>
              <a:spcAft>
                <a:spcPct val="0"/>
              </a:spcAft>
              <a:buFontTx/>
              <a:buChar char="•"/>
            </a:pPr>
            <a:r>
              <a:rPr lang="en-US" sz="3800" dirty="0"/>
              <a:t>Similar to </a:t>
            </a:r>
            <a:r>
              <a:rPr lang="en-US" sz="3800" dirty="0" err="1"/>
              <a:t>PRI_tau_phi</a:t>
            </a:r>
            <a:r>
              <a:rPr lang="en-US" sz="3800" dirty="0"/>
              <a:t> and </a:t>
            </a:r>
            <a:r>
              <a:rPr lang="en-US" sz="3800" dirty="0" err="1"/>
              <a:t>PRI_lep_phi</a:t>
            </a:r>
            <a:r>
              <a:rPr lang="en-US" sz="3800" dirty="0"/>
              <a:t>, this feature represents the azimuthal angle of the missing transverse energy, indicating its orientation in the transverse plane.</a:t>
            </a:r>
            <a:endParaRPr lang="en-US" altLang="en-US" sz="3800" dirty="0">
              <a:solidFill>
                <a:srgbClr val="0D0D0D"/>
              </a:solidFill>
              <a:latin typeface="Söhne"/>
            </a:endParaRPr>
          </a:p>
          <a:p>
            <a:pPr marL="0" lvl="0" indent="0" eaLnBrk="0" fontAlgn="base" hangingPunct="0">
              <a:lnSpc>
                <a:spcPct val="100000"/>
              </a:lnSpc>
              <a:spcBef>
                <a:spcPct val="0"/>
              </a:spcBef>
              <a:spcAft>
                <a:spcPct val="0"/>
              </a:spcAft>
              <a:buFontTx/>
              <a:buChar char="•"/>
            </a:pPr>
            <a:r>
              <a:rPr kumimoji="0" lang="en-US" altLang="en-US" sz="3800" b="1" i="0" u="none" strike="noStrike" cap="none" normalizeH="0" baseline="0" dirty="0" err="1">
                <a:ln>
                  <a:noFill/>
                </a:ln>
                <a:solidFill>
                  <a:srgbClr val="0D0D0D"/>
                </a:solidFill>
                <a:effectLst/>
                <a:latin typeface="Söhne Mono"/>
              </a:rPr>
              <a:t>PRI_met_sumet</a:t>
            </a:r>
            <a:r>
              <a:rPr lang="en-US" altLang="en-US" sz="3800" dirty="0">
                <a:solidFill>
                  <a:srgbClr val="0D0D0D"/>
                </a:solidFill>
                <a:latin typeface="Söhne"/>
              </a:rPr>
              <a:t>: Sum of the transverse energy of all objects in the event.</a:t>
            </a:r>
          </a:p>
          <a:p>
            <a:pPr marL="0" lvl="0" indent="0" eaLnBrk="0" fontAlgn="base" hangingPunct="0">
              <a:lnSpc>
                <a:spcPct val="100000"/>
              </a:lnSpc>
              <a:spcBef>
                <a:spcPct val="0"/>
              </a:spcBef>
              <a:spcAft>
                <a:spcPct val="0"/>
              </a:spcAft>
              <a:buFontTx/>
              <a:buChar char="•"/>
            </a:pPr>
            <a:r>
              <a:rPr lang="en-US" sz="3800" dirty="0"/>
              <a:t>This feature represents the sum of the transverse energy (energy component perpendicular to the beamline) of all objects (particles) detected in the event. It provides a measure of the overall energy flow in the transverse plane.</a:t>
            </a:r>
            <a:endParaRPr lang="en-US" altLang="en-US" sz="3800" dirty="0">
              <a:solidFill>
                <a:srgbClr val="0D0D0D"/>
              </a:solidFill>
              <a:latin typeface="Söhne"/>
            </a:endParaRPr>
          </a:p>
          <a:p>
            <a:pPr marL="0" lvl="0" indent="0" eaLnBrk="0" fontAlgn="base" hangingPunct="0">
              <a:lnSpc>
                <a:spcPct val="100000"/>
              </a:lnSpc>
              <a:spcBef>
                <a:spcPct val="0"/>
              </a:spcBef>
              <a:spcAft>
                <a:spcPct val="0"/>
              </a:spcAft>
              <a:buFontTx/>
              <a:buChar char="•"/>
            </a:pPr>
            <a:r>
              <a:rPr kumimoji="0" lang="en-US" altLang="en-US" sz="3800" b="1" i="0" u="none" strike="noStrike" cap="none" normalizeH="0" baseline="0" dirty="0" err="1">
                <a:ln>
                  <a:noFill/>
                </a:ln>
                <a:solidFill>
                  <a:srgbClr val="0D0D0D"/>
                </a:solidFill>
                <a:effectLst/>
                <a:latin typeface="Söhne Mono"/>
              </a:rPr>
              <a:t>PRI_jet_num</a:t>
            </a:r>
            <a:r>
              <a:rPr lang="en-US" altLang="en-US" sz="3800" dirty="0">
                <a:solidFill>
                  <a:srgbClr val="0D0D0D"/>
                </a:solidFill>
                <a:latin typeface="Söhne"/>
              </a:rPr>
              <a:t>: Number of jets in the event.</a:t>
            </a:r>
          </a:p>
          <a:p>
            <a:pPr marL="0" lvl="0" indent="0" eaLnBrk="0" fontAlgn="base" hangingPunct="0">
              <a:lnSpc>
                <a:spcPct val="100000"/>
              </a:lnSpc>
              <a:spcBef>
                <a:spcPct val="0"/>
              </a:spcBef>
              <a:spcAft>
                <a:spcPct val="0"/>
              </a:spcAft>
              <a:buFontTx/>
              <a:buChar char="•"/>
            </a:pPr>
            <a:r>
              <a:rPr lang="en-US" sz="3800" dirty="0"/>
              <a:t>Indicates the count of jets observed in the event. Jets are collimated sprays of particles resulting from high-energy interactions. Knowing the number of jets is crucial for understanding the event's characteristics.</a:t>
            </a:r>
            <a:endParaRPr lang="en-US" altLang="en-US" sz="3800" dirty="0">
              <a:solidFill>
                <a:srgbClr val="0D0D0D"/>
              </a:solidFill>
              <a:latin typeface="Söhne"/>
            </a:endParaRPr>
          </a:p>
          <a:p>
            <a:pPr marL="0" lvl="0" indent="0" eaLnBrk="0" fontAlgn="base" hangingPunct="0">
              <a:lnSpc>
                <a:spcPct val="100000"/>
              </a:lnSpc>
              <a:spcBef>
                <a:spcPct val="0"/>
              </a:spcBef>
              <a:spcAft>
                <a:spcPct val="0"/>
              </a:spcAft>
              <a:buFontTx/>
              <a:buChar char="•"/>
            </a:pPr>
            <a:r>
              <a:rPr kumimoji="0" lang="en-US" altLang="en-US" sz="3800" b="1" i="0" u="none" strike="noStrike" cap="none" normalizeH="0" baseline="0" dirty="0" err="1">
                <a:ln>
                  <a:noFill/>
                </a:ln>
                <a:solidFill>
                  <a:srgbClr val="0D0D0D"/>
                </a:solidFill>
                <a:effectLst/>
                <a:latin typeface="Söhne Mono"/>
              </a:rPr>
              <a:t>PRI_jet_leading_pt</a:t>
            </a:r>
            <a:r>
              <a:rPr lang="en-US" altLang="en-US" sz="3800" dirty="0">
                <a:solidFill>
                  <a:srgbClr val="0D0D0D"/>
                </a:solidFill>
                <a:latin typeface="Söhne"/>
              </a:rPr>
              <a:t>: Transverse momentum of the leading jet.</a:t>
            </a:r>
          </a:p>
          <a:p>
            <a:pPr marL="0" lvl="0" indent="0" eaLnBrk="0" fontAlgn="base" hangingPunct="0">
              <a:lnSpc>
                <a:spcPct val="100000"/>
              </a:lnSpc>
              <a:spcBef>
                <a:spcPct val="0"/>
              </a:spcBef>
              <a:spcAft>
                <a:spcPct val="0"/>
              </a:spcAft>
              <a:buFontTx/>
              <a:buChar char="•"/>
            </a:pPr>
            <a:r>
              <a:rPr lang="en-US" sz="3800" dirty="0"/>
              <a:t>Represents the transverse momentum of the jet with the highest transverse momentum in the event. The leading jet is the one with the most significant momentum contribution.</a:t>
            </a:r>
            <a:endParaRPr lang="en-US" altLang="en-US" sz="3800" dirty="0">
              <a:solidFill>
                <a:srgbClr val="0D0D0D"/>
              </a:solidFill>
              <a:latin typeface="Söhne"/>
            </a:endParaRPr>
          </a:p>
          <a:p>
            <a:pPr marL="0" lvl="0" indent="0" eaLnBrk="0" fontAlgn="base" hangingPunct="0">
              <a:lnSpc>
                <a:spcPct val="100000"/>
              </a:lnSpc>
              <a:spcBef>
                <a:spcPct val="0"/>
              </a:spcBef>
              <a:spcAft>
                <a:spcPct val="0"/>
              </a:spcAft>
              <a:buFontTx/>
              <a:buChar char="•"/>
            </a:pPr>
            <a:r>
              <a:rPr kumimoji="0" lang="en-US" altLang="en-US" sz="3800" b="1" i="0" u="none" strike="noStrike" cap="none" normalizeH="0" baseline="0" dirty="0" err="1">
                <a:ln>
                  <a:noFill/>
                </a:ln>
                <a:solidFill>
                  <a:srgbClr val="0D0D0D"/>
                </a:solidFill>
                <a:effectLst/>
                <a:latin typeface="Söhne Mono"/>
              </a:rPr>
              <a:t>PRI_jet_leading_eta</a:t>
            </a:r>
            <a:r>
              <a:rPr lang="en-US" altLang="en-US" sz="3800" dirty="0">
                <a:solidFill>
                  <a:srgbClr val="0D0D0D"/>
                </a:solidFill>
                <a:latin typeface="Söhne"/>
              </a:rPr>
              <a:t>: </a:t>
            </a:r>
            <a:r>
              <a:rPr lang="en-US" altLang="en-US" sz="3800" dirty="0" err="1">
                <a:solidFill>
                  <a:srgbClr val="0D0D0D"/>
                </a:solidFill>
                <a:latin typeface="Söhne"/>
              </a:rPr>
              <a:t>Pseudorapidity</a:t>
            </a:r>
            <a:r>
              <a:rPr lang="en-US" altLang="en-US" sz="3800" dirty="0">
                <a:solidFill>
                  <a:srgbClr val="0D0D0D"/>
                </a:solidFill>
                <a:latin typeface="Söhne"/>
              </a:rPr>
              <a:t> of the leading jet.</a:t>
            </a:r>
          </a:p>
          <a:p>
            <a:pPr marL="0" lvl="0" indent="0" eaLnBrk="0" fontAlgn="base" hangingPunct="0">
              <a:lnSpc>
                <a:spcPct val="100000"/>
              </a:lnSpc>
              <a:spcBef>
                <a:spcPct val="0"/>
              </a:spcBef>
              <a:spcAft>
                <a:spcPct val="0"/>
              </a:spcAft>
              <a:buFontTx/>
              <a:buChar char="•"/>
            </a:pPr>
            <a:r>
              <a:rPr lang="en-US" sz="3800" dirty="0"/>
              <a:t>Indicates the </a:t>
            </a:r>
            <a:r>
              <a:rPr lang="en-US" sz="3800" dirty="0" err="1"/>
              <a:t>pseudorapidity</a:t>
            </a:r>
            <a:r>
              <a:rPr lang="en-US" sz="3800" dirty="0"/>
              <a:t> (angular position) of the leading jet, providing information about its direction in the detector.</a:t>
            </a:r>
            <a:endParaRPr lang="en-US" altLang="en-US" sz="3800" dirty="0">
              <a:solidFill>
                <a:srgbClr val="0D0D0D"/>
              </a:solidFill>
              <a:latin typeface="Söhne"/>
            </a:endParaRPr>
          </a:p>
          <a:p>
            <a:pPr marL="0" lvl="0" indent="0" eaLnBrk="0" fontAlgn="base" hangingPunct="0">
              <a:lnSpc>
                <a:spcPct val="100000"/>
              </a:lnSpc>
              <a:spcBef>
                <a:spcPct val="0"/>
              </a:spcBef>
              <a:spcAft>
                <a:spcPct val="0"/>
              </a:spcAft>
              <a:buFontTx/>
              <a:buChar char="•"/>
            </a:pPr>
            <a:r>
              <a:rPr kumimoji="0" lang="en-US" altLang="en-US" sz="3800" b="1" i="0" u="none" strike="noStrike" cap="none" normalizeH="0" baseline="0" dirty="0" err="1">
                <a:ln>
                  <a:noFill/>
                </a:ln>
                <a:solidFill>
                  <a:srgbClr val="0D0D0D"/>
                </a:solidFill>
                <a:effectLst/>
                <a:latin typeface="Söhne Mono"/>
              </a:rPr>
              <a:t>PRI_jet_leading_phi</a:t>
            </a:r>
            <a:r>
              <a:rPr lang="en-US" altLang="en-US" sz="3800" dirty="0">
                <a:solidFill>
                  <a:srgbClr val="0D0D0D"/>
                </a:solidFill>
                <a:latin typeface="Söhne"/>
              </a:rPr>
              <a:t>: Azimuthal angle of the leading jet.</a:t>
            </a:r>
          </a:p>
          <a:p>
            <a:pPr marL="0" lvl="0" indent="0" eaLnBrk="0" fontAlgn="base" hangingPunct="0">
              <a:lnSpc>
                <a:spcPct val="100000"/>
              </a:lnSpc>
              <a:spcBef>
                <a:spcPct val="0"/>
              </a:spcBef>
              <a:spcAft>
                <a:spcPct val="0"/>
              </a:spcAft>
              <a:buFontTx/>
              <a:buChar char="•"/>
            </a:pPr>
            <a:r>
              <a:rPr lang="en-US" sz="3800" dirty="0"/>
              <a:t>Represents the azimuthal angle of the leading jet, indicating its orientation in the transverse plane.</a:t>
            </a:r>
            <a:endParaRPr lang="en-US" altLang="en-US" sz="3800" dirty="0">
              <a:solidFill>
                <a:srgbClr val="0D0D0D"/>
              </a:solidFill>
              <a:latin typeface="Söhne"/>
            </a:endParaRPr>
          </a:p>
          <a:p>
            <a:endParaRPr lang="en-IN" dirty="0"/>
          </a:p>
        </p:txBody>
      </p:sp>
    </p:spTree>
    <p:extLst>
      <p:ext uri="{BB962C8B-B14F-4D97-AF65-F5344CB8AC3E}">
        <p14:creationId xmlns:p14="http://schemas.microsoft.com/office/powerpoint/2010/main" val="3721102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8C25D1-83CD-4D54-B931-FECEE09D38E0}"/>
              </a:ext>
            </a:extLst>
          </p:cNvPr>
          <p:cNvSpPr>
            <a:spLocks noGrp="1"/>
          </p:cNvSpPr>
          <p:nvPr>
            <p:ph idx="1"/>
          </p:nvPr>
        </p:nvSpPr>
        <p:spPr>
          <a:xfrm>
            <a:off x="184731" y="0"/>
            <a:ext cx="11772043" cy="6679096"/>
          </a:xfrm>
        </p:spPr>
        <p:txBody>
          <a:bodyPr>
            <a:normAutofit/>
          </a:bodyPr>
          <a:lstStyle/>
          <a:p>
            <a:pPr marL="0" lvl="0" indent="0" eaLnBrk="0" fontAlgn="base" hangingPunct="0">
              <a:lnSpc>
                <a:spcPct val="100000"/>
              </a:lnSpc>
              <a:spcBef>
                <a:spcPct val="0"/>
              </a:spcBef>
              <a:spcAft>
                <a:spcPct val="0"/>
              </a:spcAft>
              <a:buFontTx/>
              <a:buChar char="•"/>
            </a:pPr>
            <a:r>
              <a:rPr lang="en-US" altLang="en-US" sz="2200" b="1" dirty="0" err="1">
                <a:solidFill>
                  <a:srgbClr val="0D0D0D"/>
                </a:solidFill>
                <a:latin typeface="Söhne Mono"/>
              </a:rPr>
              <a:t>PRI_jet_subleading_pt</a:t>
            </a:r>
            <a:r>
              <a:rPr lang="en-US" altLang="en-US" sz="2200" dirty="0">
                <a:solidFill>
                  <a:srgbClr val="0D0D0D"/>
                </a:solidFill>
                <a:latin typeface="Söhne"/>
              </a:rPr>
              <a:t>: Transverse momentum of the </a:t>
            </a:r>
            <a:r>
              <a:rPr lang="en-US" altLang="en-US" sz="2200" dirty="0" err="1">
                <a:solidFill>
                  <a:srgbClr val="0D0D0D"/>
                </a:solidFill>
                <a:latin typeface="Söhne"/>
              </a:rPr>
              <a:t>subleading</a:t>
            </a:r>
            <a:r>
              <a:rPr lang="en-US" altLang="en-US" sz="2200" dirty="0">
                <a:solidFill>
                  <a:srgbClr val="0D0D0D"/>
                </a:solidFill>
                <a:latin typeface="Söhne"/>
              </a:rPr>
              <a:t> jet.</a:t>
            </a:r>
          </a:p>
          <a:p>
            <a:pPr marL="0" lvl="0" indent="0" eaLnBrk="0" fontAlgn="base" hangingPunct="0">
              <a:lnSpc>
                <a:spcPct val="100000"/>
              </a:lnSpc>
              <a:spcBef>
                <a:spcPct val="0"/>
              </a:spcBef>
              <a:spcAft>
                <a:spcPct val="0"/>
              </a:spcAft>
              <a:buFontTx/>
              <a:buChar char="•"/>
            </a:pPr>
            <a:r>
              <a:rPr lang="en-US" sz="2200" dirty="0"/>
              <a:t>Represents the transverse momentum of the second-highest transverse momentum jet in the event (</a:t>
            </a:r>
            <a:r>
              <a:rPr lang="en-US" sz="2200" dirty="0" err="1"/>
              <a:t>subleading</a:t>
            </a:r>
            <a:r>
              <a:rPr lang="en-US" sz="2200" dirty="0"/>
              <a:t> jet).</a:t>
            </a:r>
            <a:endParaRPr lang="en-US" altLang="en-US" sz="2200" dirty="0">
              <a:solidFill>
                <a:srgbClr val="0D0D0D"/>
              </a:solidFill>
              <a:latin typeface="Söhne"/>
            </a:endParaRPr>
          </a:p>
          <a:p>
            <a:pPr marL="0" lvl="0" indent="0" eaLnBrk="0" fontAlgn="base" hangingPunct="0">
              <a:lnSpc>
                <a:spcPct val="100000"/>
              </a:lnSpc>
              <a:spcBef>
                <a:spcPct val="0"/>
              </a:spcBef>
              <a:spcAft>
                <a:spcPct val="0"/>
              </a:spcAft>
              <a:buFontTx/>
              <a:buChar char="•"/>
            </a:pPr>
            <a:r>
              <a:rPr lang="en-US" altLang="en-US" sz="2200" b="1" dirty="0" err="1">
                <a:solidFill>
                  <a:srgbClr val="0D0D0D"/>
                </a:solidFill>
                <a:latin typeface="Söhne Mono"/>
              </a:rPr>
              <a:t>PRI_jet_subleading_eta</a:t>
            </a:r>
            <a:r>
              <a:rPr lang="en-US" altLang="en-US" sz="2200" dirty="0">
                <a:solidFill>
                  <a:srgbClr val="0D0D0D"/>
                </a:solidFill>
                <a:latin typeface="Söhne"/>
              </a:rPr>
              <a:t>: </a:t>
            </a:r>
            <a:r>
              <a:rPr lang="en-US" altLang="en-US" sz="2200" dirty="0" err="1">
                <a:solidFill>
                  <a:srgbClr val="0D0D0D"/>
                </a:solidFill>
                <a:latin typeface="Söhne"/>
              </a:rPr>
              <a:t>Pseudorapidity</a:t>
            </a:r>
            <a:r>
              <a:rPr lang="en-US" altLang="en-US" sz="2200" dirty="0">
                <a:solidFill>
                  <a:srgbClr val="0D0D0D"/>
                </a:solidFill>
                <a:latin typeface="Söhne"/>
              </a:rPr>
              <a:t> of the </a:t>
            </a:r>
            <a:r>
              <a:rPr lang="en-US" altLang="en-US" sz="2200" dirty="0" err="1">
                <a:solidFill>
                  <a:srgbClr val="0D0D0D"/>
                </a:solidFill>
                <a:latin typeface="Söhne"/>
              </a:rPr>
              <a:t>subleading</a:t>
            </a:r>
            <a:r>
              <a:rPr lang="en-US" altLang="en-US" sz="2200" dirty="0">
                <a:solidFill>
                  <a:srgbClr val="0D0D0D"/>
                </a:solidFill>
                <a:latin typeface="Söhne"/>
              </a:rPr>
              <a:t> jet.</a:t>
            </a:r>
          </a:p>
          <a:p>
            <a:pPr marL="0" lvl="0" indent="0" eaLnBrk="0" fontAlgn="base" hangingPunct="0">
              <a:lnSpc>
                <a:spcPct val="100000"/>
              </a:lnSpc>
              <a:spcBef>
                <a:spcPct val="0"/>
              </a:spcBef>
              <a:spcAft>
                <a:spcPct val="0"/>
              </a:spcAft>
              <a:buFontTx/>
              <a:buChar char="•"/>
            </a:pPr>
            <a:r>
              <a:rPr lang="en-US" sz="2200" dirty="0"/>
              <a:t>Indicates the </a:t>
            </a:r>
            <a:r>
              <a:rPr lang="en-US" sz="2200" dirty="0" err="1"/>
              <a:t>pseudorapidity</a:t>
            </a:r>
            <a:r>
              <a:rPr lang="en-US" sz="2200" dirty="0"/>
              <a:t> of the </a:t>
            </a:r>
            <a:r>
              <a:rPr lang="en-US" sz="2200" dirty="0" err="1"/>
              <a:t>subleading</a:t>
            </a:r>
            <a:r>
              <a:rPr lang="en-US" sz="2200" dirty="0"/>
              <a:t> jet, providing information about its angular position in the detector.</a:t>
            </a:r>
            <a:endParaRPr lang="en-US" altLang="en-US" sz="2200" dirty="0">
              <a:solidFill>
                <a:srgbClr val="0D0D0D"/>
              </a:solidFill>
              <a:latin typeface="Söhne"/>
            </a:endParaRPr>
          </a:p>
          <a:p>
            <a:pPr marL="0" lvl="0" indent="0" eaLnBrk="0" fontAlgn="base" hangingPunct="0">
              <a:lnSpc>
                <a:spcPct val="100000"/>
              </a:lnSpc>
              <a:spcBef>
                <a:spcPct val="0"/>
              </a:spcBef>
              <a:spcAft>
                <a:spcPct val="0"/>
              </a:spcAft>
              <a:buFontTx/>
              <a:buChar char="•"/>
            </a:pPr>
            <a:r>
              <a:rPr lang="en-US" altLang="en-US" sz="2200" b="1" dirty="0" err="1">
                <a:solidFill>
                  <a:srgbClr val="0D0D0D"/>
                </a:solidFill>
                <a:latin typeface="Söhne Mono"/>
              </a:rPr>
              <a:t>PRI_jet_subleading_phi</a:t>
            </a:r>
            <a:r>
              <a:rPr lang="en-US" altLang="en-US" sz="2200" dirty="0">
                <a:solidFill>
                  <a:srgbClr val="0D0D0D"/>
                </a:solidFill>
                <a:latin typeface="Söhne"/>
              </a:rPr>
              <a:t>: Azimuthal angle of the </a:t>
            </a:r>
            <a:r>
              <a:rPr lang="en-US" altLang="en-US" sz="2200" dirty="0" err="1">
                <a:solidFill>
                  <a:srgbClr val="0D0D0D"/>
                </a:solidFill>
                <a:latin typeface="Söhne"/>
              </a:rPr>
              <a:t>subleading</a:t>
            </a:r>
            <a:r>
              <a:rPr lang="en-US" altLang="en-US" sz="2200" dirty="0">
                <a:solidFill>
                  <a:srgbClr val="0D0D0D"/>
                </a:solidFill>
                <a:latin typeface="Söhne"/>
              </a:rPr>
              <a:t> jet.</a:t>
            </a:r>
          </a:p>
          <a:p>
            <a:pPr marL="0" lvl="0" indent="0" eaLnBrk="0" fontAlgn="base" hangingPunct="0">
              <a:lnSpc>
                <a:spcPct val="100000"/>
              </a:lnSpc>
              <a:spcBef>
                <a:spcPct val="0"/>
              </a:spcBef>
              <a:spcAft>
                <a:spcPct val="0"/>
              </a:spcAft>
              <a:buFontTx/>
              <a:buChar char="•"/>
            </a:pPr>
            <a:r>
              <a:rPr lang="en-US" sz="2200" dirty="0"/>
              <a:t>Represents the azimuthal angle of the </a:t>
            </a:r>
            <a:r>
              <a:rPr lang="en-US" sz="2200" dirty="0" err="1"/>
              <a:t>subleading</a:t>
            </a:r>
            <a:r>
              <a:rPr lang="en-US" sz="2200" dirty="0"/>
              <a:t> jet, indicating its orientation in the transverse plane.</a:t>
            </a:r>
            <a:endParaRPr lang="en-US" altLang="en-US" sz="2200" dirty="0">
              <a:solidFill>
                <a:srgbClr val="0D0D0D"/>
              </a:solidFill>
              <a:latin typeface="Söhne"/>
            </a:endParaRPr>
          </a:p>
          <a:p>
            <a:pPr marL="0" lvl="0" indent="0" eaLnBrk="0" fontAlgn="base" hangingPunct="0">
              <a:lnSpc>
                <a:spcPct val="100000"/>
              </a:lnSpc>
              <a:spcBef>
                <a:spcPct val="0"/>
              </a:spcBef>
              <a:spcAft>
                <a:spcPct val="0"/>
              </a:spcAft>
              <a:buFontTx/>
              <a:buChar char="•"/>
            </a:pPr>
            <a:r>
              <a:rPr lang="en-US" altLang="en-US" sz="2200" b="1" dirty="0" err="1">
                <a:solidFill>
                  <a:srgbClr val="0D0D0D"/>
                </a:solidFill>
                <a:latin typeface="Söhne Mono"/>
              </a:rPr>
              <a:t>PRI_jet_all_pt</a:t>
            </a:r>
            <a:r>
              <a:rPr lang="en-US" altLang="en-US" sz="2200" dirty="0">
                <a:solidFill>
                  <a:srgbClr val="0D0D0D"/>
                </a:solidFill>
                <a:latin typeface="Söhne"/>
              </a:rPr>
              <a:t>: Sum of the transverse momentum of all jets in the event.</a:t>
            </a:r>
          </a:p>
          <a:p>
            <a:pPr marL="0" lvl="0" indent="0" eaLnBrk="0" fontAlgn="base" hangingPunct="0">
              <a:lnSpc>
                <a:spcPct val="100000"/>
              </a:lnSpc>
              <a:spcBef>
                <a:spcPct val="0"/>
              </a:spcBef>
              <a:spcAft>
                <a:spcPct val="0"/>
              </a:spcAft>
              <a:buFontTx/>
              <a:buChar char="•"/>
            </a:pPr>
            <a:r>
              <a:rPr lang="en-US" sz="2200" dirty="0"/>
              <a:t>This feature represents the sum of the transverse momentum of all jets detected in the event. It provides a measure of the overall transverse momentum contributed by all jets.</a:t>
            </a:r>
            <a:endParaRPr lang="en-US" altLang="en-US" sz="2200" dirty="0">
              <a:solidFill>
                <a:srgbClr val="0D0D0D"/>
              </a:solidFill>
              <a:latin typeface="Söhne"/>
            </a:endParaRPr>
          </a:p>
          <a:p>
            <a:pPr marL="0" lvl="0" indent="0" eaLnBrk="0" fontAlgn="base" hangingPunct="0">
              <a:lnSpc>
                <a:spcPct val="100000"/>
              </a:lnSpc>
              <a:spcBef>
                <a:spcPct val="0"/>
              </a:spcBef>
              <a:spcAft>
                <a:spcPct val="0"/>
              </a:spcAft>
              <a:buFontTx/>
              <a:buChar char="•"/>
            </a:pPr>
            <a:endParaRPr lang="en-US" altLang="en-US" sz="2200" dirty="0">
              <a:solidFill>
                <a:srgbClr val="0D0D0D"/>
              </a:solidFill>
              <a:latin typeface="Söhne"/>
            </a:endParaRPr>
          </a:p>
          <a:p>
            <a:pPr marL="0" lvl="0" indent="0" eaLnBrk="0" fontAlgn="base" hangingPunct="0">
              <a:lnSpc>
                <a:spcPct val="100000"/>
              </a:lnSpc>
              <a:spcBef>
                <a:spcPct val="0"/>
              </a:spcBef>
              <a:spcAft>
                <a:spcPct val="0"/>
              </a:spcAft>
              <a:buFontTx/>
              <a:buChar char="•"/>
            </a:pPr>
            <a:r>
              <a:rPr lang="en-US" altLang="en-US" sz="2200" b="1" dirty="0">
                <a:solidFill>
                  <a:srgbClr val="0D0D0D"/>
                </a:solidFill>
                <a:latin typeface="Söhne Mono"/>
              </a:rPr>
              <a:t>Weight</a:t>
            </a:r>
            <a:r>
              <a:rPr lang="en-US" altLang="en-US" sz="2200" dirty="0">
                <a:solidFill>
                  <a:srgbClr val="0D0D0D"/>
                </a:solidFill>
                <a:latin typeface="Söhne"/>
              </a:rPr>
              <a:t>: A weight associated with each event.</a:t>
            </a:r>
          </a:p>
          <a:p>
            <a:pPr marL="0" lvl="0" indent="0" eaLnBrk="0" fontAlgn="base" hangingPunct="0">
              <a:lnSpc>
                <a:spcPct val="100000"/>
              </a:lnSpc>
              <a:spcBef>
                <a:spcPct val="0"/>
              </a:spcBef>
              <a:spcAft>
                <a:spcPct val="0"/>
              </a:spcAft>
              <a:buFontTx/>
              <a:buChar char="•"/>
            </a:pPr>
            <a:r>
              <a:rPr lang="en-US" sz="2200" dirty="0"/>
              <a:t>The weight is a numerical value assigned to each event. It is often used as a scaling factor to account for the significance or importance of each event in the analysis. The weight may be applied during training and evaluation to adjust the contribution of each event to the model.</a:t>
            </a:r>
          </a:p>
          <a:p>
            <a:pPr marL="0" lvl="0" indent="0" eaLnBrk="0" fontAlgn="base" hangingPunct="0">
              <a:lnSpc>
                <a:spcPct val="100000"/>
              </a:lnSpc>
              <a:spcBef>
                <a:spcPct val="0"/>
              </a:spcBef>
              <a:spcAft>
                <a:spcPct val="0"/>
              </a:spcAft>
              <a:buFontTx/>
              <a:buChar char="•"/>
            </a:pPr>
            <a:endParaRPr lang="en-US" altLang="en-US" dirty="0">
              <a:solidFill>
                <a:srgbClr val="0D0D0D"/>
              </a:solidFill>
              <a:latin typeface="Söhne"/>
            </a:endParaRPr>
          </a:p>
          <a:p>
            <a:pPr marL="0" indent="0" eaLnBrk="0" fontAlgn="base" hangingPunct="0">
              <a:lnSpc>
                <a:spcPct val="100000"/>
              </a:lnSpc>
              <a:spcBef>
                <a:spcPct val="0"/>
              </a:spcBef>
              <a:spcAft>
                <a:spcPct val="0"/>
              </a:spcAft>
              <a:buFontTx/>
              <a:buChar char="•"/>
            </a:pPr>
            <a:r>
              <a:rPr lang="en-US" altLang="en-US" b="1" dirty="0">
                <a:solidFill>
                  <a:srgbClr val="0D0D0D"/>
                </a:solidFill>
                <a:latin typeface="Söhne Mono"/>
              </a:rPr>
              <a:t>Target column(Label)</a:t>
            </a:r>
            <a:r>
              <a:rPr lang="en-US" altLang="en-US" dirty="0">
                <a:solidFill>
                  <a:srgbClr val="0D0D0D"/>
                </a:solidFill>
                <a:latin typeface="Söhne"/>
              </a:rPr>
              <a:t>: The target variable, indicating the class or label of each event (</a:t>
            </a:r>
            <a:r>
              <a:rPr lang="en-US" altLang="en-US" b="1" dirty="0">
                <a:solidFill>
                  <a:srgbClr val="0D0D0D"/>
                </a:solidFill>
                <a:latin typeface="Söhne Mono"/>
              </a:rPr>
              <a:t>s</a:t>
            </a:r>
            <a:r>
              <a:rPr lang="en-US" altLang="en-US" dirty="0">
                <a:solidFill>
                  <a:srgbClr val="0D0D0D"/>
                </a:solidFill>
                <a:latin typeface="Söhne"/>
              </a:rPr>
              <a:t> or </a:t>
            </a:r>
            <a:r>
              <a:rPr lang="en-US" altLang="en-US" b="1" dirty="0">
                <a:solidFill>
                  <a:srgbClr val="0D0D0D"/>
                </a:solidFill>
                <a:latin typeface="Söhne Mono"/>
              </a:rPr>
              <a:t>b</a:t>
            </a:r>
            <a:r>
              <a:rPr lang="en-US" altLang="en-US" dirty="0">
                <a:solidFill>
                  <a:srgbClr val="0D0D0D"/>
                </a:solidFill>
                <a:latin typeface="Söhne"/>
              </a:rPr>
              <a:t>). This is the target variable where each event is labeled as either signal (</a:t>
            </a:r>
            <a:r>
              <a:rPr kumimoji="0" lang="en-US" altLang="en-US" b="1" i="0" u="none" strike="noStrike" cap="none" normalizeH="0" baseline="0" dirty="0">
                <a:ln>
                  <a:noFill/>
                </a:ln>
                <a:solidFill>
                  <a:srgbClr val="0D0D0D"/>
                </a:solidFill>
                <a:effectLst/>
                <a:latin typeface="Söhne Mono"/>
              </a:rPr>
              <a:t>s</a:t>
            </a:r>
            <a:r>
              <a:rPr lang="en-US" altLang="en-US" dirty="0">
                <a:solidFill>
                  <a:srgbClr val="0D0D0D"/>
                </a:solidFill>
                <a:latin typeface="Söhne"/>
              </a:rPr>
              <a:t>) or background (</a:t>
            </a:r>
            <a:r>
              <a:rPr kumimoji="0" lang="en-US" altLang="en-US" b="1" i="0" u="none" strike="noStrike" cap="none" normalizeH="0" baseline="0" dirty="0">
                <a:ln>
                  <a:noFill/>
                </a:ln>
                <a:solidFill>
                  <a:srgbClr val="0D0D0D"/>
                </a:solidFill>
                <a:effectLst/>
                <a:latin typeface="Söhne Mono"/>
              </a:rPr>
              <a:t>b).</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FontTx/>
              <a:buChar char="•"/>
            </a:pPr>
            <a:endParaRPr lang="en-US" altLang="en-US" dirty="0">
              <a:solidFill>
                <a:srgbClr val="0D0D0D"/>
              </a:solidFill>
              <a:latin typeface="Söhne"/>
            </a:endParaRPr>
          </a:p>
          <a:p>
            <a:pPr marL="0" lvl="0" indent="0" eaLnBrk="0" fontAlgn="base" hangingPunct="0">
              <a:lnSpc>
                <a:spcPct val="100000"/>
              </a:lnSpc>
              <a:spcBef>
                <a:spcPct val="0"/>
              </a:spcBef>
              <a:spcAft>
                <a:spcPct val="0"/>
              </a:spcAft>
              <a:buFontTx/>
              <a:buChar char="•"/>
            </a:pPr>
            <a:endParaRPr lang="en-US" altLang="en-US" dirty="0">
              <a:solidFill>
                <a:srgbClr val="0D0D0D"/>
              </a:solidFill>
              <a:latin typeface="Söhne"/>
            </a:endParaRPr>
          </a:p>
          <a:p>
            <a:pPr marL="0" lvl="0" indent="0" eaLnBrk="0" fontAlgn="base" hangingPunct="0">
              <a:lnSpc>
                <a:spcPct val="100000"/>
              </a:lnSpc>
              <a:spcBef>
                <a:spcPct val="0"/>
              </a:spcBef>
              <a:spcAft>
                <a:spcPct val="0"/>
              </a:spcAft>
              <a:buFontTx/>
              <a:buChar char="•"/>
            </a:pPr>
            <a:endParaRPr lang="en-US" altLang="en-US" dirty="0">
              <a:solidFill>
                <a:srgbClr val="0D0D0D"/>
              </a:solidFill>
              <a:latin typeface="Söhne"/>
            </a:endParaRPr>
          </a:p>
          <a:p>
            <a:endParaRPr lang="en-IN" dirty="0"/>
          </a:p>
        </p:txBody>
      </p:sp>
      <p:sp>
        <p:nvSpPr>
          <p:cNvPr id="5" name="Rectangle 2">
            <a:extLst>
              <a:ext uri="{FF2B5EF4-FFF2-40B4-BE49-F238E27FC236}">
                <a16:creationId xmlns:a16="http://schemas.microsoft.com/office/drawing/2014/main" id="{959EC25E-9939-4BBC-9EAE-E81E530D166C}"/>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73F61AE3-2ADD-43C2-8CD0-710739BAD459}"/>
              </a:ext>
            </a:extLst>
          </p:cNvPr>
          <p:cNvSpPr>
            <a:spLocks noChangeArrowheads="1"/>
          </p:cNvSpPr>
          <p:nvPr/>
        </p:nvSpPr>
        <p:spPr bwMode="auto">
          <a:xfrm>
            <a:off x="-705679" y="1823038"/>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3034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151D5-6CA8-4497-973B-536C437E4F6D}"/>
              </a:ext>
            </a:extLst>
          </p:cNvPr>
          <p:cNvSpPr>
            <a:spLocks noGrp="1"/>
          </p:cNvSpPr>
          <p:nvPr>
            <p:ph type="title"/>
          </p:nvPr>
        </p:nvSpPr>
        <p:spPr/>
        <p:txBody>
          <a:bodyPr/>
          <a:lstStyle/>
          <a:p>
            <a:r>
              <a:rPr lang="en-GB" dirty="0"/>
              <a:t>Dataset structure</a:t>
            </a:r>
            <a:endParaRPr lang="en-IN" dirty="0"/>
          </a:p>
        </p:txBody>
      </p:sp>
      <p:sp>
        <p:nvSpPr>
          <p:cNvPr id="3" name="Content Placeholder 2">
            <a:extLst>
              <a:ext uri="{FF2B5EF4-FFF2-40B4-BE49-F238E27FC236}">
                <a16:creationId xmlns:a16="http://schemas.microsoft.com/office/drawing/2014/main" id="{8E739351-F1AA-4102-817A-009B9A935446}"/>
              </a:ext>
            </a:extLst>
          </p:cNvPr>
          <p:cNvSpPr>
            <a:spLocks noGrp="1"/>
          </p:cNvSpPr>
          <p:nvPr>
            <p:ph idx="1"/>
          </p:nvPr>
        </p:nvSpPr>
        <p:spPr>
          <a:xfrm>
            <a:off x="978011" y="2664043"/>
            <a:ext cx="10058400" cy="2269066"/>
          </a:xfrm>
        </p:spPr>
        <p:txBody>
          <a:bodyPr>
            <a:normAutofit/>
          </a:bodyPr>
          <a:lstStyle/>
          <a:p>
            <a:r>
              <a:rPr lang="en-GB" sz="3200" dirty="0"/>
              <a:t>No of Columns- 33</a:t>
            </a:r>
          </a:p>
          <a:p>
            <a:r>
              <a:rPr lang="en-GB" sz="3200" dirty="0"/>
              <a:t>No of records/rows- 250001</a:t>
            </a:r>
            <a:endParaRPr lang="en-IN" sz="3200" dirty="0"/>
          </a:p>
        </p:txBody>
      </p:sp>
    </p:spTree>
    <p:extLst>
      <p:ext uri="{BB962C8B-B14F-4D97-AF65-F5344CB8AC3E}">
        <p14:creationId xmlns:p14="http://schemas.microsoft.com/office/powerpoint/2010/main" val="245862050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139</TotalTime>
  <Words>2754</Words>
  <Application>Microsoft Office PowerPoint</Application>
  <PresentationFormat>Widescreen</PresentationFormat>
  <Paragraphs>903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Söhne</vt:lpstr>
      <vt:lpstr>Söhne Mono</vt:lpstr>
      <vt:lpstr>Retrospect</vt:lpstr>
      <vt:lpstr>Domain- Science &amp; Research Dated: 29th February 2024 </vt:lpstr>
      <vt:lpstr>Title of the Project</vt:lpstr>
      <vt:lpstr>Problem Statement:</vt:lpstr>
      <vt:lpstr>Objective/Goal</vt:lpstr>
      <vt:lpstr>Data Description</vt:lpstr>
      <vt:lpstr>PowerPoint Presentation</vt:lpstr>
      <vt:lpstr>PowerPoint Presentation</vt:lpstr>
      <vt:lpstr>PowerPoint Presentation</vt:lpstr>
      <vt:lpstr>Dataset structure</vt:lpstr>
      <vt:lpstr>Dataset sample</vt:lpstr>
      <vt:lpstr>PowerPoint Presentation</vt:lpstr>
      <vt:lpstr>Instructions</vt:lpstr>
      <vt:lpstr>Selection of 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STANLEY</dc:creator>
  <cp:lastModifiedBy>Sangamesh Bankapurmath</cp:lastModifiedBy>
  <cp:revision>10</cp:revision>
  <dcterms:created xsi:type="dcterms:W3CDTF">2024-02-29T06:34:25Z</dcterms:created>
  <dcterms:modified xsi:type="dcterms:W3CDTF">2024-05-16T15:47:29Z</dcterms:modified>
</cp:coreProperties>
</file>