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7819-C8FD-49CF-AB61-EE9EEFCCCBE2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7EBB-D5DF-49F0-8A84-DDCAE2ADD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85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7819-C8FD-49CF-AB61-EE9EEFCCCBE2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7EBB-D5DF-49F0-8A84-DDCAE2ADD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82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7819-C8FD-49CF-AB61-EE9EEFCCCBE2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7EBB-D5DF-49F0-8A84-DDCAE2ADD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87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7819-C8FD-49CF-AB61-EE9EEFCCCBE2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7EBB-D5DF-49F0-8A84-DDCAE2ADD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97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7819-C8FD-49CF-AB61-EE9EEFCCCBE2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7EBB-D5DF-49F0-8A84-DDCAE2ADD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7819-C8FD-49CF-AB61-EE9EEFCCCBE2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7EBB-D5DF-49F0-8A84-DDCAE2ADD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58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7819-C8FD-49CF-AB61-EE9EEFCCCBE2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7EBB-D5DF-49F0-8A84-DDCAE2ADD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26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7819-C8FD-49CF-AB61-EE9EEFCCCBE2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7EBB-D5DF-49F0-8A84-DDCAE2ADD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89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7819-C8FD-49CF-AB61-EE9EEFCCCBE2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7EBB-D5DF-49F0-8A84-DDCAE2ADD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93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7819-C8FD-49CF-AB61-EE9EEFCCCBE2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7EBB-D5DF-49F0-8A84-DDCAE2ADD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84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7819-C8FD-49CF-AB61-EE9EEFCCCBE2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7EBB-D5DF-49F0-8A84-DDCAE2ADD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17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67819-C8FD-49CF-AB61-EE9EEFCCCBE2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77EBB-D5DF-49F0-8A84-DDCAE2ADD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14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091" y="483326"/>
            <a:ext cx="9609909" cy="71523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CS6030 NATURAL LANGUAGE PROCESSING</a:t>
            </a:r>
            <a:endParaRPr lang="en-IN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object 2"/>
          <p:cNvSpPr/>
          <p:nvPr/>
        </p:nvSpPr>
        <p:spPr>
          <a:xfrm>
            <a:off x="-25718" y="1316175"/>
            <a:ext cx="2403159" cy="55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/>
          <p:nvPr/>
        </p:nvSpPr>
        <p:spPr>
          <a:xfrm>
            <a:off x="1" y="1413013"/>
            <a:ext cx="237744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547257" y="3244334"/>
            <a:ext cx="68318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Segoe UI Semilight" panose="020B0402040204020203" charset="0"/>
                <a:cs typeface="Segoe UI Semilight" panose="020B0402040204020203" charset="0"/>
              </a:rPr>
              <a:t>SUBJECTIVE ANSWER EVALUATION</a:t>
            </a:r>
            <a:endParaRPr lang="en-IN" sz="3200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1131" y="495021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altLang="en-US" b="1" dirty="0" smtClean="0"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TEAM </a:t>
            </a:r>
          </a:p>
          <a:p>
            <a:endParaRPr lang="en-US" b="1" dirty="0" smtClean="0">
              <a:latin typeface="Segoe UI Semibold" panose="020B0702040204020203" charset="0"/>
              <a:cs typeface="Segoe UI Semibold" panose="020B07020402040202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SANGAMITHRA V ( 2018103056 ) </a:t>
            </a:r>
            <a:endParaRPr lang="en-US" b="1" dirty="0" smtClean="0">
              <a:latin typeface="Segoe UI Semibold" panose="020B0702040204020203" charset="0"/>
              <a:cs typeface="Segoe UI Semibold" panose="020B07020402040202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DIKSHIKA E ( 2018103529 ) </a:t>
            </a:r>
            <a:endParaRPr lang="en-US" b="1" dirty="0">
              <a:latin typeface="Segoe UI Semibold" panose="020B0702040204020203" charset="0"/>
              <a:cs typeface="Segoe UI Semibold" panose="020B07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33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817" y="184514"/>
            <a:ext cx="3409406" cy="715237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INTRODUCTION</a:t>
            </a:r>
            <a:endParaRPr lang="en-IN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object 2"/>
          <p:cNvSpPr/>
          <p:nvPr/>
        </p:nvSpPr>
        <p:spPr>
          <a:xfrm>
            <a:off x="-25719" y="920525"/>
            <a:ext cx="2403159" cy="55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/>
          <p:nvPr/>
        </p:nvSpPr>
        <p:spPr>
          <a:xfrm>
            <a:off x="0" y="1003982"/>
            <a:ext cx="237744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69817" y="1156382"/>
            <a:ext cx="11756572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  <a:spcAft>
                <a:spcPts val="1600"/>
              </a:spcAft>
            </a:pPr>
            <a:r>
              <a:rPr lang="en-US" b="1" dirty="0"/>
              <a:t>Descriptive answer </a:t>
            </a:r>
            <a:r>
              <a:rPr lang="en-US" b="1" dirty="0" smtClean="0"/>
              <a:t>exams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Useful </a:t>
            </a:r>
            <a:r>
              <a:rPr lang="en-US" dirty="0"/>
              <a:t>for evaluating the student’s understanding </a:t>
            </a:r>
            <a:r>
              <a:rPr lang="en-US" dirty="0" smtClean="0"/>
              <a:t>level</a:t>
            </a:r>
            <a:endParaRPr lang="en-US" dirty="0"/>
          </a:p>
          <a:p>
            <a:pPr marL="285750" indent="-285750" algn="just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Time and resource constraints prevent these writing </a:t>
            </a:r>
            <a:r>
              <a:rPr lang="en-US" dirty="0" smtClean="0"/>
              <a:t>assessments</a:t>
            </a:r>
            <a:endParaRPr lang="en-US" dirty="0"/>
          </a:p>
          <a:p>
            <a:pPr marL="285750" indent="-285750" algn="just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To overcome these problems, making use of computer software (NLP) helps to analyze student writing and to understand their conceptual </a:t>
            </a:r>
            <a:r>
              <a:rPr lang="en-US" dirty="0" smtClean="0"/>
              <a:t>knowledge</a:t>
            </a:r>
            <a:endParaRPr lang="en-US" b="1" dirty="0" smtClean="0">
              <a:latin typeface="Segoe UI Semibold" panose="020B0702040204020203" charset="0"/>
              <a:cs typeface="Segoe UI Semibold" panose="020B0702040204020203" charset="0"/>
            </a:endParaRPr>
          </a:p>
          <a:p>
            <a:pPr algn="just">
              <a:spcBef>
                <a:spcPts val="1600"/>
              </a:spcBef>
              <a:spcAft>
                <a:spcPts val="1600"/>
              </a:spcAft>
            </a:pPr>
            <a:r>
              <a:rPr lang="en-US" b="1" dirty="0" smtClean="0">
                <a:latin typeface="Segoe UI Semibold" panose="020B0702040204020203" charset="0"/>
                <a:cs typeface="Segoe UI Semibold" panose="020B0702040204020203" charset="0"/>
              </a:rPr>
              <a:t>Problem Statement : </a:t>
            </a:r>
          </a:p>
          <a:p>
            <a:pPr algn="just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Students writing descriptively provide their better understanding than multiple choice </a:t>
            </a:r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questions. Students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find it difficult to attempt the descriptive answers. In order to overcome difficulties, students must use their own language to </a:t>
            </a:r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explain. The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use of computer software (NLP) helps to analyse student writing and to understand their conceptual </a:t>
            </a:r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knowledge. These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analyses help to see the conceptual understanding of the students and their difficulties explaining these topics and their </a:t>
            </a:r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ideas. Might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be useful for automatically categorizing students’ descriptive </a:t>
            </a:r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answers. This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provides teachers better insight into student thinking and class perspective that are difficult to obtain from multiple choice </a:t>
            </a:r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  <a:sym typeface="+mn-ea"/>
            </a:endParaRPr>
          </a:p>
          <a:p>
            <a:pPr algn="just">
              <a:spcBef>
                <a:spcPts val="1600"/>
              </a:spcBef>
              <a:spcAft>
                <a:spcPts val="1600"/>
              </a:spcAft>
            </a:pPr>
            <a:endParaRPr lang="en-US" b="1" dirty="0" smtClean="0">
              <a:latin typeface="Segoe UI Semibold" panose="020B0702040204020203" charset="0"/>
              <a:cs typeface="Segoe UI Semibold" panose="020B0702040204020203" charset="0"/>
            </a:endParaRPr>
          </a:p>
          <a:p>
            <a:pPr algn="just">
              <a:spcBef>
                <a:spcPts val="1600"/>
              </a:spcBef>
              <a:spcAft>
                <a:spcPts val="16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61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90" y="351679"/>
            <a:ext cx="4676502" cy="71523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OBJECTIVES - DATASET</a:t>
            </a:r>
            <a:endParaRPr lang="en-IN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object 2"/>
          <p:cNvSpPr/>
          <p:nvPr/>
        </p:nvSpPr>
        <p:spPr>
          <a:xfrm>
            <a:off x="-25718" y="1316175"/>
            <a:ext cx="2403159" cy="55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/>
          <p:nvPr/>
        </p:nvSpPr>
        <p:spPr>
          <a:xfrm>
            <a:off x="-25718" y="1410883"/>
            <a:ext cx="237744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692331" y="1683025"/>
            <a:ext cx="10162903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identify the correct answers for all corresponding questions in question set</a:t>
            </a:r>
          </a:p>
          <a:p>
            <a:pPr algn="just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•  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Identify the patterns of answer</a:t>
            </a:r>
          </a:p>
          <a:p>
            <a:pPr algn="just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algn="just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• </a:t>
            </a:r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 Implement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the NLP (Natural language processing) approach for identifying the words probability</a:t>
            </a:r>
          </a:p>
          <a:p>
            <a:pPr algn="just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just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•    Finally </a:t>
            </a:r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 the keyword extraction method and calculate marks</a:t>
            </a:r>
          </a:p>
          <a:p>
            <a:pPr algn="just"/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2000" b="1" u="sng" dirty="0" smtClean="0"/>
              <a:t>Dataset</a:t>
            </a:r>
            <a:r>
              <a:rPr lang="en-US" sz="2000" dirty="0" smtClean="0"/>
              <a:t> : 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Teacher updates answers for each question in the database. This is used as reference for comparing the student’s answer. 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8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035" y="319452"/>
            <a:ext cx="4532812" cy="715237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METHODOLOGY DIAGRAM</a:t>
            </a:r>
            <a:endParaRPr lang="en-IN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object 2"/>
          <p:cNvSpPr/>
          <p:nvPr/>
        </p:nvSpPr>
        <p:spPr>
          <a:xfrm>
            <a:off x="-38578" y="1034689"/>
            <a:ext cx="2403159" cy="55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/>
          <p:nvPr/>
        </p:nvSpPr>
        <p:spPr>
          <a:xfrm>
            <a:off x="-25719" y="1105402"/>
            <a:ext cx="237744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846" y="1273042"/>
            <a:ext cx="6942907" cy="40566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6686" y="141995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30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Module 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- Spell check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30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Module 2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- Grammar check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30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Module 3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- Keyword extraction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30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Module 4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- Keyword matching and mark allocation 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30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Module 5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Total marks and Remarks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062" y="85409"/>
            <a:ext cx="5081452" cy="71523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METHODOLOGY DIAGRAM – contd.</a:t>
            </a:r>
            <a:endParaRPr lang="en-IN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object 2"/>
          <p:cNvSpPr/>
          <p:nvPr/>
        </p:nvSpPr>
        <p:spPr>
          <a:xfrm>
            <a:off x="-12859" y="981396"/>
            <a:ext cx="2403159" cy="55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/>
          <p:nvPr/>
        </p:nvSpPr>
        <p:spPr>
          <a:xfrm>
            <a:off x="12860" y="1068845"/>
            <a:ext cx="237744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85" y="800646"/>
            <a:ext cx="7978460" cy="603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8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2644"/>
            <a:ext cx="6790765" cy="715237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METHODOLOGY DIAGRAM – contd.</a:t>
            </a:r>
            <a:endParaRPr lang="en-IN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object 2"/>
          <p:cNvSpPr/>
          <p:nvPr/>
        </p:nvSpPr>
        <p:spPr>
          <a:xfrm>
            <a:off x="-25719" y="1105620"/>
            <a:ext cx="2403159" cy="55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/>
          <p:nvPr/>
        </p:nvSpPr>
        <p:spPr>
          <a:xfrm>
            <a:off x="-12860" y="1200685"/>
            <a:ext cx="237744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60" y="1719588"/>
            <a:ext cx="9737772" cy="411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0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053" y="227196"/>
            <a:ext cx="3043262" cy="71523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PERFORMANCE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IN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object 2"/>
          <p:cNvSpPr/>
          <p:nvPr/>
        </p:nvSpPr>
        <p:spPr>
          <a:xfrm>
            <a:off x="12859" y="914720"/>
            <a:ext cx="2403159" cy="55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/>
          <p:nvPr/>
        </p:nvSpPr>
        <p:spPr>
          <a:xfrm>
            <a:off x="12859" y="970146"/>
            <a:ext cx="237744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35793" y="1319101"/>
            <a:ext cx="832372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Accuracy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Accuracy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=    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Number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of maximum matched 					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keywords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/ Total keywords 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US" dirty="0">
              <a:latin typeface="Segoe UI" panose="020B0502040204020203" charset="0"/>
              <a:cs typeface="Segoe UI" panose="020B0502040204020203" charset="0"/>
            </a:endParaRPr>
          </a:p>
          <a:p>
            <a:pPr lvl="0" algn="just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Precision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Precision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=  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Total number of minimum matched 				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           keywords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/ Total keywords 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just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Recall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Recall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 =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Total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number of matched keywords / 				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               Total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keywords 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True Positive (TP)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is the number of answers correctly labeled as positives</a:t>
            </a:r>
            <a:endParaRPr lang="en-IN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True Negative (TN)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is the number of answers correctly labeled as negatives</a:t>
            </a:r>
            <a:endParaRPr lang="en-IN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False Positive (FP)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is the number of answers incorrectly labeled as positives </a:t>
            </a:r>
            <a:endParaRPr lang="en-IN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False Negative (FN)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is the number of answers incorrectly labeled as negatives</a:t>
            </a:r>
            <a:endParaRPr lang="en-IN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>
              <a:latin typeface="Segoe UI" panose="020B0502040204020203" charset="0"/>
              <a:cs typeface="Segoe UI" panose="020B0502040204020203" charset="0"/>
            </a:endParaRPr>
          </a:p>
          <a:p>
            <a:endParaRPr lang="en-US" dirty="0">
              <a:latin typeface="Segoe UI" panose="020B0502040204020203" charset="0"/>
              <a:cs typeface="Segoe UI" panose="020B0502040204020203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657493"/>
              </p:ext>
            </p:extLst>
          </p:nvPr>
        </p:nvGraphicFramePr>
        <p:xfrm>
          <a:off x="6988628" y="1428866"/>
          <a:ext cx="4963885" cy="3652586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726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7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223">
                <a:tc>
                  <a:txBody>
                    <a:bodyPr/>
                    <a:lstStyle/>
                    <a:p>
                      <a:pPr marL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Measure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imSun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Mathematical Expression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imSun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93">
                <a:tc>
                  <a:txBody>
                    <a:bodyPr/>
                    <a:lstStyle/>
                    <a:p>
                      <a:pPr marL="1536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Recall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imSun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TP / (TP + FN)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imSun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93">
                <a:tc>
                  <a:txBody>
                    <a:bodyPr/>
                    <a:lstStyle/>
                    <a:p>
                      <a:pPr marL="6286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Precision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imSun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TP / (TP + FP)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imSun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223">
                <a:tc>
                  <a:txBody>
                    <a:bodyPr/>
                    <a:lstStyle/>
                    <a:p>
                      <a:pPr marL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Accuracy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imSun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(TP + TN) / (TP+TN+FP+FN)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imSun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7399">
                <a:tc>
                  <a:txBody>
                    <a:bodyPr/>
                    <a:lstStyle/>
                    <a:p>
                      <a:pPr marL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 measure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imSun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(2×Recall × Precision) /(Recall +</a:t>
                      </a:r>
                      <a:endParaRPr lang="en-IN" sz="2400" dirty="0">
                        <a:effectLst/>
                      </a:endParaRPr>
                    </a:p>
                    <a:p>
                      <a:pPr marL="62865">
                        <a:lnSpc>
                          <a:spcPct val="115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Precision)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imSun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92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052" y="227196"/>
            <a:ext cx="4334947" cy="715237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PERFORMANCE – contd.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IN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object 2"/>
          <p:cNvSpPr/>
          <p:nvPr/>
        </p:nvSpPr>
        <p:spPr>
          <a:xfrm>
            <a:off x="12859" y="914720"/>
            <a:ext cx="2403159" cy="55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/>
          <p:nvPr/>
        </p:nvSpPr>
        <p:spPr>
          <a:xfrm>
            <a:off x="12859" y="970146"/>
            <a:ext cx="237744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409303" y="1504130"/>
            <a:ext cx="45807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Cosine Similarity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Jaccardian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Similarity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Term Frequency – Inverse Document Frequency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Entropy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Perplexity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" name="1026"/>
          <p:cNvGrpSpPr>
            <a:grpSpLocks/>
          </p:cNvGrpSpPr>
          <p:nvPr/>
        </p:nvGrpSpPr>
        <p:grpSpPr>
          <a:xfrm>
            <a:off x="5669281" y="584814"/>
            <a:ext cx="5902960" cy="2929977"/>
            <a:chOff x="0" y="0"/>
            <a:chExt cx="4676" cy="2826"/>
          </a:xfrm>
        </p:grpSpPr>
        <p:pic>
          <p:nvPicPr>
            <p:cNvPr id="9" name="Image"/>
            <p:cNvPicPr/>
            <p:nvPr/>
          </p:nvPicPr>
          <p:blipFill>
            <a:blip r:embed="rId4" cstate="print"/>
            <a:srcRect/>
            <a:stretch/>
          </p:blipFill>
          <p:spPr>
            <a:xfrm>
              <a:off x="0" y="0"/>
              <a:ext cx="4673" cy="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"/>
            <p:cNvPicPr/>
            <p:nvPr/>
          </p:nvPicPr>
          <p:blipFill rotWithShape="1">
            <a:blip r:embed="rId5" cstate="print"/>
            <a:srcRect b="13068"/>
            <a:stretch/>
          </p:blipFill>
          <p:spPr>
            <a:xfrm>
              <a:off x="0" y="7"/>
              <a:ext cx="4676" cy="2448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0" y="2826"/>
              <a:ext cx="4675" cy="0"/>
            </a:xfrm>
            <a:prstGeom prst="line">
              <a:avLst/>
            </a:prstGeom>
            <a:ln w="4572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241069"/>
              </p:ext>
            </p:extLst>
          </p:nvPr>
        </p:nvGraphicFramePr>
        <p:xfrm>
          <a:off x="5468314" y="3383281"/>
          <a:ext cx="6301105" cy="30974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2855">
                  <a:extLst>
                    <a:ext uri="{9D8B030D-6E8A-4147-A177-3AD203B41FA5}">
                      <a16:colId xmlns:a16="http://schemas.microsoft.com/office/drawing/2014/main" val="2275944734"/>
                    </a:ext>
                  </a:extLst>
                </a:gridCol>
                <a:gridCol w="981710">
                  <a:extLst>
                    <a:ext uri="{9D8B030D-6E8A-4147-A177-3AD203B41FA5}">
                      <a16:colId xmlns:a16="http://schemas.microsoft.com/office/drawing/2014/main" val="3129825179"/>
                    </a:ext>
                  </a:extLst>
                </a:gridCol>
                <a:gridCol w="981710">
                  <a:extLst>
                    <a:ext uri="{9D8B030D-6E8A-4147-A177-3AD203B41FA5}">
                      <a16:colId xmlns:a16="http://schemas.microsoft.com/office/drawing/2014/main" val="3085972852"/>
                    </a:ext>
                  </a:extLst>
                </a:gridCol>
                <a:gridCol w="981710">
                  <a:extLst>
                    <a:ext uri="{9D8B030D-6E8A-4147-A177-3AD203B41FA5}">
                      <a16:colId xmlns:a16="http://schemas.microsoft.com/office/drawing/2014/main" val="2936859800"/>
                    </a:ext>
                  </a:extLst>
                </a:gridCol>
                <a:gridCol w="981710">
                  <a:extLst>
                    <a:ext uri="{9D8B030D-6E8A-4147-A177-3AD203B41FA5}">
                      <a16:colId xmlns:a16="http://schemas.microsoft.com/office/drawing/2014/main" val="2650008359"/>
                    </a:ext>
                  </a:extLst>
                </a:gridCol>
                <a:gridCol w="1121410">
                  <a:extLst>
                    <a:ext uri="{9D8B030D-6E8A-4147-A177-3AD203B41FA5}">
                      <a16:colId xmlns:a16="http://schemas.microsoft.com/office/drawing/2014/main" val="493700661"/>
                    </a:ext>
                  </a:extLst>
                </a:gridCol>
              </a:tblGrid>
              <a:tr h="2200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QUESTION 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QUESTION 2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QUESTION 3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QUESTION 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QUESTION 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6660466"/>
                  </a:ext>
                </a:extLst>
              </a:tr>
              <a:tr h="829379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300" u="sng" dirty="0">
                          <a:effectLst/>
                        </a:rPr>
                        <a:t>COSINE SIMILARITY</a:t>
                      </a:r>
                      <a:endParaRPr lang="en-IN" sz="1100" dirty="0">
                        <a:effectLst/>
                      </a:endParaRPr>
                    </a:p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300" u="none" strike="noStrike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0.55000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0.23094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0.40269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0.12403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0.35479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4556515"/>
                  </a:ext>
                </a:extLst>
              </a:tr>
              <a:tr h="829379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300" u="sng">
                          <a:effectLst/>
                        </a:rPr>
                        <a:t>JACCARDIAN SIMILARITY</a:t>
                      </a:r>
                      <a:endParaRPr lang="en-IN" sz="1100">
                        <a:effectLst/>
                      </a:endParaRPr>
                    </a:p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300" u="none" strike="noStrike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0.25641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0.16129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0.14000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0.04000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0.04081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3008923"/>
                  </a:ext>
                </a:extLst>
              </a:tr>
              <a:tr h="60934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300" u="sng">
                          <a:effectLst/>
                        </a:rPr>
                        <a:t>PERPLEXITY</a:t>
                      </a:r>
                      <a:endParaRPr lang="en-IN" sz="1100">
                        <a:effectLst/>
                      </a:endParaRPr>
                    </a:p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300" u="none" strike="noStrike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3.00885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3.56788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2.58420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3.81960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4.93774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5103427"/>
                  </a:ext>
                </a:extLst>
              </a:tr>
              <a:tr h="60934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300" u="sng">
                          <a:effectLst/>
                        </a:rPr>
                        <a:t>ENTROPY</a:t>
                      </a:r>
                      <a:endParaRPr lang="en-IN" sz="1100">
                        <a:effectLst/>
                      </a:endParaRPr>
                    </a:p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300" u="none" strike="noStrike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4.09214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4.04439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3.98394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4.16545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4.06786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617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93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335</Words>
  <Application>Microsoft Office PowerPoint</Application>
  <PresentationFormat>Widescreen</PresentationFormat>
  <Paragraphs>113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SimSun</vt:lpstr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Times New Roman</vt:lpstr>
      <vt:lpstr>Office Theme</vt:lpstr>
      <vt:lpstr>CS6030 NATURAL LANGUAGE PROCESSING</vt:lpstr>
      <vt:lpstr>    INTRODUCTION</vt:lpstr>
      <vt:lpstr>OBJECTIVES - DATASET</vt:lpstr>
      <vt:lpstr>METHODOLOGY DIAGRAM</vt:lpstr>
      <vt:lpstr>METHODOLOGY DIAGRAM – contd.</vt:lpstr>
      <vt:lpstr>METHODOLOGY DIAGRAM – contd.</vt:lpstr>
      <vt:lpstr>PERFORMANCE </vt:lpstr>
      <vt:lpstr>PERFORMANCE – contd.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CS6030 NATURAL LANGUAGE PROCESSING</dc:title>
  <dc:creator>Dikshika</dc:creator>
  <cp:lastModifiedBy>Dikshika</cp:lastModifiedBy>
  <cp:revision>6</cp:revision>
  <dcterms:created xsi:type="dcterms:W3CDTF">2021-12-26T09:40:22Z</dcterms:created>
  <dcterms:modified xsi:type="dcterms:W3CDTF">2021-12-26T10:17:29Z</dcterms:modified>
</cp:coreProperties>
</file>