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imes New Roman Bold" charset="1" panose="02020803070505020304"/>
      <p:regular r:id="rId16"/>
    </p:embeddedFont>
    <p:embeddedFont>
      <p:font typeface="Times New Roman" charset="1" panose="020206030504050203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https://spark.apache.org/docs/latest/" TargetMode="External" Type="http://schemas.openxmlformats.org/officeDocument/2006/relationships/hyperlink"/><Relationship Id="rId5" Target="https://www.statsmodels.org" TargetMode="External" Type="http://schemas.openxmlformats.org/officeDocument/2006/relationships/hyperlink"/><Relationship Id="rId6" Target="https://www.chartjs.org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-95255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600" y="228600"/>
            <a:ext cx="4157662" cy="1571625"/>
          </a:xfrm>
          <a:custGeom>
            <a:avLst/>
            <a:gdLst/>
            <a:ahLst/>
            <a:cxnLst/>
            <a:rect r="r" b="b" t="t" l="l"/>
            <a:pathLst>
              <a:path h="1571625" w="4157662">
                <a:moveTo>
                  <a:pt x="0" y="0"/>
                </a:moveTo>
                <a:lnTo>
                  <a:pt x="4157662" y="0"/>
                </a:lnTo>
                <a:lnTo>
                  <a:pt x="4157662" y="157162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07431" y="4173426"/>
            <a:ext cx="14471624" cy="168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2"/>
              </a:lnSpc>
            </a:pPr>
            <a:r>
              <a:rPr lang="en-US" b="true" sz="4787" spc="19">
                <a:solidFill>
                  <a:srgbClr val="7030A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Solar &amp; Wind Energy Generation </a:t>
            </a:r>
          </a:p>
          <a:p>
            <a:pPr algn="ctr">
              <a:lnSpc>
                <a:spcPts val="6702"/>
              </a:lnSpc>
            </a:pPr>
            <a:r>
              <a:rPr lang="en-US" b="true" sz="4787" spc="19">
                <a:solidFill>
                  <a:srgbClr val="7030A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Forecast using PySpark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6074" y="1634552"/>
            <a:ext cx="14204790" cy="71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b="true" sz="4166" spc="20">
                <a:solidFill>
                  <a:srgbClr val="0020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of Artificial Intelligence and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99941" y="1634647"/>
            <a:ext cx="2415531" cy="71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7"/>
              </a:lnSpc>
            </a:pPr>
            <a:r>
              <a:rPr lang="en-US" b="true" sz="4169">
                <a:solidFill>
                  <a:srgbClr val="0020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Science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1063" y="7758460"/>
            <a:ext cx="5061033" cy="126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0"/>
              </a:lnSpc>
            </a:pPr>
            <a:r>
              <a:rPr lang="en-US" sz="3607" b="true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Dr.SURESH KUMAR S</a:t>
            </a:r>
          </a:p>
          <a:p>
            <a:pPr algn="l">
              <a:lnSpc>
                <a:spcPts val="505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273345" y="7777510"/>
            <a:ext cx="5817880" cy="100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857" b="true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SANGAMITHRA V 231801147</a:t>
            </a:r>
          </a:p>
          <a:p>
            <a:pPr algn="l">
              <a:lnSpc>
                <a:spcPts val="4000"/>
              </a:lnSpc>
            </a:pPr>
            <a:r>
              <a:rPr lang="en-US" b="true" sz="2857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MOGHANAPRIYA R 231801102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68893" y="7020261"/>
            <a:ext cx="5817880" cy="63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0"/>
              </a:lnSpc>
              <a:spcBef>
                <a:spcPct val="0"/>
              </a:spcBef>
            </a:pPr>
            <a:r>
              <a:rPr lang="en-US" b="true" sz="360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09525" y="7020261"/>
            <a:ext cx="1475899" cy="63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0"/>
              </a:lnSpc>
              <a:spcBef>
                <a:spcPct val="0"/>
              </a:spcBef>
            </a:pPr>
            <a:r>
              <a:rPr lang="en-US" b="true" sz="360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Faculty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-95255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2360" y="1067119"/>
            <a:ext cx="9909819" cy="372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1"/>
              </a:lnSpc>
            </a:pPr>
            <a:r>
              <a:rPr lang="en-US" b="true" sz="5133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</a:t>
            </a:r>
            <a:r>
              <a:rPr lang="en-US" b="true" sz="5133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rences</a:t>
            </a:r>
          </a:p>
          <a:p>
            <a:pPr algn="l">
              <a:lnSpc>
                <a:spcPts val="10051"/>
              </a:lnSpc>
            </a:pPr>
          </a:p>
          <a:p>
            <a:pPr algn="l">
              <a:lnSpc>
                <a:spcPts val="1004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57313" y="9391531"/>
            <a:ext cx="1676495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34531" y="9429631"/>
            <a:ext cx="542429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and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13475" y="9701579"/>
            <a:ext cx="89911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97342" y="9391531"/>
            <a:ext cx="148604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708" y="2817039"/>
            <a:ext cx="15588634" cy="54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1" indent="-421005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PySpark D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ocumentation – </a:t>
            </a:r>
            <a:r>
              <a:rPr lang="en-US" sz="39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s://spark.apache.org/docs/latest/"/>
              </a:rPr>
              <a:t>https://spark.apache.org/docs/latest/</a:t>
            </a:r>
          </a:p>
          <a:p>
            <a:pPr algn="l" marL="842011" indent="-421005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Statsmodels ARIMA Documentation – </a:t>
            </a:r>
            <a:r>
              <a:rPr lang="en-US" sz="39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 tooltip="https://www.statsmodels.org"/>
              </a:rPr>
              <a:t>https://www.statsmodels.org/</a:t>
            </a:r>
          </a:p>
          <a:p>
            <a:pPr algn="l" marL="842011" indent="-421005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Chart.js Documentation – </a:t>
            </a:r>
            <a:r>
              <a:rPr lang="en-US" sz="39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 tooltip="https://www.chartjs.org"/>
              </a:rPr>
              <a:t>https://www.chartjs.org/</a:t>
            </a:r>
          </a:p>
          <a:p>
            <a:pPr algn="l" marL="842011" indent="-421005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Papers:</a:t>
            </a:r>
          </a:p>
          <a:p>
            <a:pPr algn="l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Solar &amp; Wind Power Forecasting with ARIMA – ResearchGate</a:t>
            </a:r>
          </a:p>
          <a:p>
            <a:pPr algn="l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Big Data &amp; Smart Grid Forecasting – Journal of Big Data</a:t>
            </a:r>
          </a:p>
          <a:p>
            <a:pPr algn="l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Hybrid Wind Forecasting Models – arXiv</a:t>
            </a:r>
          </a:p>
          <a:p>
            <a:pPr algn="l">
              <a:lnSpc>
                <a:spcPts val="54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-95255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1588" y="931931"/>
            <a:ext cx="5262944" cy="126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41"/>
              </a:lnSpc>
            </a:pPr>
            <a:r>
              <a:rPr lang="en-US" b="true" sz="5486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7313" y="9391531"/>
            <a:ext cx="1676495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34531" y="9429631"/>
            <a:ext cx="542429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and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13475" y="9701579"/>
            <a:ext cx="89911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97342" y="9391531"/>
            <a:ext cx="148604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1588" y="3506509"/>
            <a:ext cx="16539152" cy="4501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Growing demand for renewable energy requires efficient forecasting of solar and wind generation.</a:t>
            </a: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predictions help grid stability, energy planning, and cost optimization.</a:t>
            </a: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Data &amp; PySpark are used to handle large datasets from solar/wind sensors.</a:t>
            </a: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Focus: Time Series Forecasting using ARIMA.</a:t>
            </a:r>
          </a:p>
          <a:p>
            <a:pPr algn="ctr">
              <a:lnSpc>
                <a:spcPts val="281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-95255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7312" y="892576"/>
            <a:ext cx="5177218" cy="123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42"/>
              </a:lnSpc>
            </a:pPr>
            <a:r>
              <a:rPr lang="en-US" b="true" sz="5384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lang="en-US" b="true" sz="5384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bstract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7313" y="9391531"/>
            <a:ext cx="1676495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34531" y="9429631"/>
            <a:ext cx="542429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and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13475" y="9701579"/>
            <a:ext cx="89911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97342" y="9391531"/>
            <a:ext cx="148604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7312" y="3241398"/>
            <a:ext cx="16930688" cy="54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1" indent="-421005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predicts next 6 hours of solar and wind power generation.</a:t>
            </a:r>
          </a:p>
          <a:p>
            <a:pPr algn="l" marL="842011" indent="-421005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upload via a web UI → processed in PySpark → forecast computed using ARIMA.</a:t>
            </a:r>
          </a:p>
          <a:p>
            <a:pPr algn="l" marL="842011" indent="-421005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includes:</a:t>
            </a:r>
          </a:p>
          <a:p>
            <a:pPr algn="l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Forecast (kW)</a:t>
            </a:r>
          </a:p>
          <a:p>
            <a:pPr algn="l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Charts for each energy parameter</a:t>
            </a:r>
          </a:p>
          <a:p>
            <a:pPr algn="l" marL="842011" indent="-421005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scalable big data environment.</a:t>
            </a:r>
          </a:p>
          <a:p>
            <a:pPr algn="ctr">
              <a:lnSpc>
                <a:spcPts val="54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-95255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371448"/>
            <a:ext cx="12039274" cy="4627147"/>
          </a:xfrm>
          <a:custGeom>
            <a:avLst/>
            <a:gdLst/>
            <a:ahLst/>
            <a:cxnLst/>
            <a:rect r="r" b="b" t="t" l="l"/>
            <a:pathLst>
              <a:path h="4627147" w="12039274">
                <a:moveTo>
                  <a:pt x="0" y="0"/>
                </a:moveTo>
                <a:lnTo>
                  <a:pt x="12039274" y="0"/>
                </a:lnTo>
                <a:lnTo>
                  <a:pt x="12039274" y="4627147"/>
                </a:lnTo>
                <a:lnTo>
                  <a:pt x="0" y="4627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26" r="0" b="-382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71588" y="1067119"/>
            <a:ext cx="8341000" cy="372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1"/>
              </a:lnSpc>
            </a:pPr>
            <a:r>
              <a:rPr lang="en-US" b="true" sz="5133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Diagram</a:t>
            </a:r>
          </a:p>
          <a:p>
            <a:pPr algn="l">
              <a:lnSpc>
                <a:spcPts val="10051"/>
              </a:lnSpc>
            </a:pPr>
          </a:p>
          <a:p>
            <a:pPr algn="l">
              <a:lnSpc>
                <a:spcPts val="1004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57313" y="9391531"/>
            <a:ext cx="1676495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34531" y="9429631"/>
            <a:ext cx="542429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and Data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13475" y="9701579"/>
            <a:ext cx="89911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97342" y="9391531"/>
            <a:ext cx="148604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33734" y="3314298"/>
            <a:ext cx="3867594" cy="496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9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Flask Web UI</a:t>
            </a:r>
            <a:r>
              <a:rPr lang="en-US" sz="2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CSV </a:t>
            </a:r>
            <a:r>
              <a:rPr lang="en-US" sz="2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</a:t>
            </a:r>
          </a:p>
          <a:p>
            <a:pPr algn="l" marL="518159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PySpark Module</a:t>
            </a:r>
            <a:r>
              <a:rPr lang="en-US" sz="2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processing and cleaning</a:t>
            </a:r>
          </a:p>
          <a:p>
            <a:pPr algn="l" marL="518159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Forecast Model (ARIMA)</a:t>
            </a:r>
            <a:r>
              <a:rPr lang="en-US" sz="2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Per-column time series prediction</a:t>
            </a:r>
          </a:p>
          <a:p>
            <a:pPr algn="l" marL="518159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Dashboard</a:t>
            </a:r>
            <a:r>
              <a:rPr lang="en-US" sz="2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Charts &amp; tables</a:t>
            </a:r>
          </a:p>
          <a:p>
            <a:pPr algn="l" marL="518159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Big Data Environment</a:t>
            </a:r>
            <a:r>
              <a:rPr lang="en-US" sz="2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Hadoop/Databricks cluster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-95255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4259" y="1097041"/>
            <a:ext cx="9940545" cy="1105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9"/>
              </a:lnSpc>
            </a:pPr>
            <a:r>
              <a:rPr lang="en-US" b="true" sz="4841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Module Description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7313" y="9391531"/>
            <a:ext cx="1676495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34531" y="9429631"/>
            <a:ext cx="542429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and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13475" y="9701579"/>
            <a:ext cx="89911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97342" y="9391531"/>
            <a:ext cx="148604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1588" y="3026531"/>
            <a:ext cx="15674359" cy="54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Ingestion: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Upl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oad CSV via Flask; stored in dataset/.</a:t>
            </a:r>
          </a:p>
          <a:p>
            <a:pPr algn="just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Processing: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PySpark reads CSV, efficiently handles large datasets, and downsamples for demo.</a:t>
            </a:r>
          </a:p>
          <a:p>
            <a:pPr algn="just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Forecasting: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ARIMA applied per numeric column with forward-fill; predicts next 6 hours.</a:t>
            </a:r>
          </a:p>
          <a:p>
            <a:pPr algn="just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Visualization: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Chart.js line charts and forecast tables (kW) for each parameter.</a:t>
            </a:r>
          </a:p>
          <a:p>
            <a:pPr algn="just">
              <a:lnSpc>
                <a:spcPts val="54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-95255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7313" y="1067119"/>
            <a:ext cx="8341000" cy="372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1"/>
              </a:lnSpc>
            </a:pPr>
            <a:r>
              <a:rPr lang="en-US" b="true" sz="5133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</a:t>
            </a:r>
            <a:r>
              <a:rPr lang="en-US" b="true" sz="5133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ementation</a:t>
            </a:r>
          </a:p>
          <a:p>
            <a:pPr algn="l">
              <a:lnSpc>
                <a:spcPts val="10051"/>
              </a:lnSpc>
            </a:pPr>
          </a:p>
          <a:p>
            <a:pPr algn="l">
              <a:lnSpc>
                <a:spcPts val="1004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57313" y="9391531"/>
            <a:ext cx="1676495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34531" y="9429631"/>
            <a:ext cx="542429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and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13475" y="9701579"/>
            <a:ext cx="89911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97342" y="9391531"/>
            <a:ext cx="148604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8242" y="3022785"/>
            <a:ext cx="15833402" cy="6177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 Upl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oad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Users upload CSV via Flask dashboard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Processing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PySpark reads, cleans, and sorts data; downsampling for demo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Forecast Generation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ARIMA applied per numeric column; next 6 hours predicted; forward-fill missing values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Visualization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Table (kW) + interactive line charts using Chart.js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Execution Environment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PySpark locally or on Hadoop/Databricks cluster</a:t>
            </a:r>
          </a:p>
          <a:p>
            <a:pPr algn="ctr">
              <a:lnSpc>
                <a:spcPts val="54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-95255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9797" y="2853879"/>
            <a:ext cx="6717545" cy="2426713"/>
          </a:xfrm>
          <a:custGeom>
            <a:avLst/>
            <a:gdLst/>
            <a:ahLst/>
            <a:cxnLst/>
            <a:rect r="r" b="b" t="t" l="l"/>
            <a:pathLst>
              <a:path h="2426713" w="6717545">
                <a:moveTo>
                  <a:pt x="0" y="0"/>
                </a:moveTo>
                <a:lnTo>
                  <a:pt x="6717545" y="0"/>
                </a:lnTo>
                <a:lnTo>
                  <a:pt x="6717545" y="2426713"/>
                </a:lnTo>
                <a:lnTo>
                  <a:pt x="0" y="2426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08541" y="5749564"/>
            <a:ext cx="4962819" cy="3351099"/>
          </a:xfrm>
          <a:custGeom>
            <a:avLst/>
            <a:gdLst/>
            <a:ahLst/>
            <a:cxnLst/>
            <a:rect r="r" b="b" t="t" l="l"/>
            <a:pathLst>
              <a:path h="3351099" w="4962819">
                <a:moveTo>
                  <a:pt x="0" y="0"/>
                </a:moveTo>
                <a:lnTo>
                  <a:pt x="4962819" y="0"/>
                </a:lnTo>
                <a:lnTo>
                  <a:pt x="4962819" y="3351100"/>
                </a:lnTo>
                <a:lnTo>
                  <a:pt x="0" y="3351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38570" y="6586199"/>
            <a:ext cx="4110559" cy="1556874"/>
          </a:xfrm>
          <a:custGeom>
            <a:avLst/>
            <a:gdLst/>
            <a:ahLst/>
            <a:cxnLst/>
            <a:rect r="r" b="b" t="t" l="l"/>
            <a:pathLst>
              <a:path h="1556874" w="4110559">
                <a:moveTo>
                  <a:pt x="0" y="0"/>
                </a:moveTo>
                <a:lnTo>
                  <a:pt x="4110559" y="0"/>
                </a:lnTo>
                <a:lnTo>
                  <a:pt x="4110559" y="1556875"/>
                </a:lnTo>
                <a:lnTo>
                  <a:pt x="0" y="15568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3059" y="1092837"/>
            <a:ext cx="8341000" cy="2449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1"/>
              </a:lnSpc>
            </a:pPr>
            <a:r>
              <a:rPr lang="en-US" sz="5133" b="true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</a:t>
            </a:r>
          </a:p>
          <a:p>
            <a:pPr algn="l">
              <a:lnSpc>
                <a:spcPts val="1005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57313" y="9391531"/>
            <a:ext cx="1676495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34531" y="9429631"/>
            <a:ext cx="542429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and Data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13475" y="9701579"/>
            <a:ext cx="89911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97342" y="9391531"/>
            <a:ext cx="148604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1588" y="2922749"/>
            <a:ext cx="6414588" cy="6177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Line charts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parameter using Chart.js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Forecast trends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next 6 hours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Multiple charts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displayed in grid layout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Clear distinction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solar and wind trends</a:t>
            </a:r>
          </a:p>
          <a:p>
            <a:pPr algn="l">
              <a:lnSpc>
                <a:spcPts val="54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-95255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1588" y="1061882"/>
            <a:ext cx="8341000" cy="117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43"/>
              </a:lnSpc>
            </a:pPr>
            <a:r>
              <a:rPr lang="en-US" b="true" sz="5129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</a:t>
            </a:r>
            <a:r>
              <a:rPr lang="en-US" b="true" sz="5129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7313" y="9391531"/>
            <a:ext cx="1676495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34531" y="9429631"/>
            <a:ext cx="542429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and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13475" y="9701579"/>
            <a:ext cx="89911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97342" y="9391531"/>
            <a:ext cx="148604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220806"/>
            <a:ext cx="16462942" cy="5147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oped a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scalable solar &amp; wind energy forecasting system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PySpark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ARIMA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Efficiently handles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large datasets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Big Data environment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Interactive Flask UI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dataset upload and visualization.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numeric forecasts (kW)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interactive line charts.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Demonstrates a practical solution for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energy planning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renewable energy integration.</a:t>
            </a:r>
          </a:p>
          <a:p>
            <a:pPr algn="ctr">
              <a:lnSpc>
                <a:spcPts val="252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5" y="-95255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1588" y="1067119"/>
            <a:ext cx="8341000" cy="6264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1"/>
              </a:lnSpc>
            </a:pPr>
            <a:r>
              <a:rPr lang="en-US" b="true" sz="5133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</a:t>
            </a:r>
            <a:r>
              <a:rPr lang="en-US" b="true" sz="5133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ture Enhancements</a:t>
            </a:r>
          </a:p>
          <a:p>
            <a:pPr algn="l">
              <a:lnSpc>
                <a:spcPts val="10051"/>
              </a:lnSpc>
            </a:pPr>
          </a:p>
          <a:p>
            <a:pPr algn="l">
              <a:lnSpc>
                <a:spcPts val="10051"/>
              </a:lnSpc>
            </a:pPr>
          </a:p>
          <a:p>
            <a:pPr algn="l">
              <a:lnSpc>
                <a:spcPts val="10051"/>
              </a:lnSpc>
            </a:pPr>
          </a:p>
          <a:p>
            <a:pPr algn="l">
              <a:lnSpc>
                <a:spcPts val="1004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57313" y="9391531"/>
            <a:ext cx="1676495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34531" y="9429631"/>
            <a:ext cx="542429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and Data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13475" y="9701579"/>
            <a:ext cx="899112" cy="29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1"/>
              </a:lnSpc>
            </a:pP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</a:t>
            </a: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3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97342" y="9391531"/>
            <a:ext cx="148604" cy="32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693" y="3129904"/>
            <a:ext cx="16410628" cy="54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streaming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Kafka + Spark Streaming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live energy forecasting.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advanced ML/DL models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LSTM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Prophet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improve prediction accuracy.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on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Databricks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Hadoop clusters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full scalability.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to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multi-site energy forecasting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regional grids.</a:t>
            </a:r>
          </a:p>
          <a:p>
            <a:pPr algn="l" marL="842011" indent="-421005" lvl="1">
              <a:lnSpc>
                <a:spcPts val="5460"/>
              </a:lnSpc>
              <a:spcBef>
                <a:spcPct val="0"/>
              </a:spcBef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automated alert systems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abnormal energy generation patterns.</a:t>
            </a:r>
          </a:p>
          <a:p>
            <a:pPr algn="l">
              <a:lnSpc>
                <a:spcPts val="54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DAG14ABxr2I</dc:identifier>
  <dcterms:modified xsi:type="dcterms:W3CDTF">2011-08-01T06:04:30Z</dcterms:modified>
  <cp:revision>1</cp:revision>
  <dc:title>science</dc:title>
</cp:coreProperties>
</file>